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7" r:id="rId3"/>
    <p:sldId id="271" r:id="rId4"/>
    <p:sldId id="272" r:id="rId5"/>
    <p:sldId id="273" r:id="rId6"/>
    <p:sldId id="275" r:id="rId7"/>
    <p:sldId id="274" r:id="rId8"/>
    <p:sldId id="277" r:id="rId9"/>
    <p:sldId id="283" r:id="rId10"/>
    <p:sldId id="278" r:id="rId11"/>
    <p:sldId id="279" r:id="rId12"/>
    <p:sldId id="281" r:id="rId13"/>
    <p:sldId id="28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6469" autoAdjust="0"/>
  </p:normalViewPr>
  <p:slideViewPr>
    <p:cSldViewPr snapToGrid="0">
      <p:cViewPr varScale="1">
        <p:scale>
          <a:sx n="85" d="100"/>
          <a:sy n="85" d="100"/>
        </p:scale>
        <p:origin x="45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2FE75-3665-4FC4-B4CF-670386E93759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C8EF2-14D8-466A-B36C-2CCB9BB558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92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8EF2-14D8-466A-B36C-2CCB9BB5580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19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4588" y="1882800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54588" y="4215600"/>
            <a:ext cx="5004000" cy="133920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57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5000" y="2276475"/>
            <a:ext cx="5226050" cy="39449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53199" y="2276475"/>
            <a:ext cx="5004000" cy="39449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69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1" y="2306037"/>
            <a:ext cx="5004000" cy="648000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5001" y="2953738"/>
            <a:ext cx="5004000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3200" y="2306037"/>
            <a:ext cx="5004000" cy="647228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53200" y="2953738"/>
            <a:ext cx="5005388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6" name="Tijdelijke aanduiding voor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940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88">
          <p15:clr>
            <a:srgbClr val="FBAE40"/>
          </p15:clr>
        </p15:guide>
        <p15:guide id="2" pos="3693">
          <p15:clr>
            <a:srgbClr val="FBAE40"/>
          </p15:clr>
        </p15:guide>
        <p15:guide id="3" orient="horz" pos="166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44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66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399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6554588" y="1052513"/>
            <a:ext cx="5004000" cy="51689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83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5"/>
            <a:ext cx="5461000" cy="1144098"/>
          </a:xfrm>
        </p:spPr>
        <p:txBody>
          <a:bodyPr lIns="162000" tIns="90000" rIns="9000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EDF7FB"/>
                </a:solidFill>
              </a:rPr>
              <a:pPr/>
              <a:t>‹nr.›</a:t>
            </a:fld>
            <a:endParaRPr lang="nl-NL" dirty="0">
              <a:solidFill>
                <a:srgbClr val="EDF7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65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4"/>
            <a:ext cx="5461000" cy="1144099"/>
          </a:xfrm>
        </p:spPr>
        <p:txBody>
          <a:bodyPr lIns="16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0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6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-1588"/>
            <a:ext cx="6096000" cy="68595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charset="0"/>
              <a:buNone/>
            </a:pPr>
            <a:endParaRPr lang="nl-NL" sz="1000">
              <a:solidFill>
                <a:srgbClr val="FFFFFF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5000" y="2636838"/>
            <a:ext cx="5003799" cy="1584324"/>
          </a:xfrm>
        </p:spPr>
        <p:txBody>
          <a:bodyPr anchor="ctr" anchorCtr="0"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6554588" y="1066800"/>
            <a:ext cx="5004000" cy="5154613"/>
          </a:xfrm>
        </p:spPr>
        <p:txBody>
          <a:bodyPr anchor="ctr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33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  <p15:guide id="3" pos="5609">
          <p15:clr>
            <a:srgbClr val="FBAE40"/>
          </p15:clr>
        </p15:guide>
        <p15:guide id="4" pos="59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4999" y="2636839"/>
            <a:ext cx="5004000" cy="1584324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6553199" y="1052513"/>
            <a:ext cx="5004000" cy="5168900"/>
          </a:xfrm>
        </p:spPr>
        <p:txBody>
          <a:bodyPr anchor="ctr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0" name="Rechthoek 9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755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4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afbeelding 9"/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2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 spcCol="46800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69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k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5"/>
          </p:nvPr>
        </p:nvSpPr>
        <p:spPr>
          <a:xfrm>
            <a:off x="635000" y="2289600"/>
            <a:ext cx="5005388" cy="3935413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4" name="Rechthoek 13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1051200"/>
            <a:ext cx="5004594" cy="948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744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6"/>
          </p:nvPr>
        </p:nvSpPr>
        <p:spPr>
          <a:xfrm>
            <a:off x="635000" y="2289600"/>
            <a:ext cx="5003800" cy="39318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1200"/>
            <a:ext cx="5003800" cy="94804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013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horizonta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23749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749487"/>
            <a:ext cx="10923588" cy="2471925"/>
          </a:xfrm>
        </p:spPr>
        <p:txBody>
          <a:bodyPr numCol="2" spcCol="46800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8" name="Tijdelijke aanduiding voo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38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horizontaal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30587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23749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749487"/>
            <a:ext cx="10923588" cy="2471925"/>
          </a:xfrm>
        </p:spPr>
        <p:txBody>
          <a:bodyPr numCol="2" spcCol="4680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Rechthoek 11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96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buClr>
                <a:schemeClr val="bg2"/>
              </a:buCl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5" y="3888000"/>
            <a:ext cx="5004595" cy="2333413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4588" y="3888000"/>
            <a:ext cx="5004000" cy="2333413"/>
          </a:xfrm>
        </p:spPr>
        <p:txBody>
          <a:bodyPr tIns="50400" numCol="1" spcCol="468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11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720000" tIns="115200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3199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3888000"/>
            <a:ext cx="5004594" cy="2333413"/>
          </a:xfrm>
        </p:spPr>
        <p:txBody>
          <a:bodyPr anchor="t" anchorCtr="0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37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kleur zonder 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9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wit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720000" tIns="115200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813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 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1200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0" y="1051200"/>
            <a:ext cx="10924382" cy="94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57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4206" y="1051200"/>
            <a:ext cx="10924382" cy="94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874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jdelijke aanduiding voor afbeelding 31"/>
          <p:cNvSpPr>
            <a:spLocks noGrp="1"/>
          </p:cNvSpPr>
          <p:nvPr>
            <p:ph type="pic" sz="quarter" idx="22"/>
          </p:nvPr>
        </p:nvSpPr>
        <p:spPr>
          <a:xfrm>
            <a:off x="-3175" y="0"/>
            <a:ext cx="6099175" cy="6858000"/>
          </a:xfrm>
          <a:custGeom>
            <a:avLst/>
            <a:gdLst>
              <a:gd name="connsiteX0" fmla="*/ 0 w 6099175"/>
              <a:gd name="connsiteY0" fmla="*/ 0 h 6858000"/>
              <a:gd name="connsiteX1" fmla="*/ 5776763 w 6099175"/>
              <a:gd name="connsiteY1" fmla="*/ 0 h 6858000"/>
              <a:gd name="connsiteX2" fmla="*/ 5776763 w 6099175"/>
              <a:gd name="connsiteY2" fmla="*/ 1144800 h 6858000"/>
              <a:gd name="connsiteX3" fmla="*/ 6099175 w 6099175"/>
              <a:gd name="connsiteY3" fmla="*/ 1144800 h 6858000"/>
              <a:gd name="connsiteX4" fmla="*/ 6099175 w 6099175"/>
              <a:gd name="connsiteY4" fmla="*/ 6541200 h 6858000"/>
              <a:gd name="connsiteX5" fmla="*/ 5776595 w 6099175"/>
              <a:gd name="connsiteY5" fmla="*/ 6541200 h 6858000"/>
              <a:gd name="connsiteX6" fmla="*/ 5776595 w 6099175"/>
              <a:gd name="connsiteY6" fmla="*/ 6858000 h 6858000"/>
              <a:gd name="connsiteX7" fmla="*/ 0 w 609917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175" h="6858000">
                <a:moveTo>
                  <a:pt x="0" y="0"/>
                </a:moveTo>
                <a:lnTo>
                  <a:pt x="5776763" y="0"/>
                </a:lnTo>
                <a:lnTo>
                  <a:pt x="5776763" y="1144800"/>
                </a:lnTo>
                <a:lnTo>
                  <a:pt x="6099175" y="1144800"/>
                </a:lnTo>
                <a:lnTo>
                  <a:pt x="6099175" y="6541200"/>
                </a:lnTo>
                <a:lnTo>
                  <a:pt x="5776595" y="6541200"/>
                </a:lnTo>
                <a:lnTo>
                  <a:pt x="57765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612000" anchor="ctr" anchorCtr="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6" name="Rechthoek 1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4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  <p:sp>
        <p:nvSpPr>
          <p:cNvPr id="19" name="Rechthoek 18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ctrTitle"/>
          </p:nvPr>
        </p:nvSpPr>
        <p:spPr>
          <a:xfrm>
            <a:off x="6553200" y="1885467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8" name="Ondertitel 2"/>
          <p:cNvSpPr>
            <a:spLocks noGrp="1"/>
          </p:cNvSpPr>
          <p:nvPr>
            <p:ph type="subTitle" idx="1"/>
          </p:nvPr>
        </p:nvSpPr>
        <p:spPr>
          <a:xfrm>
            <a:off x="6553200" y="4218267"/>
            <a:ext cx="5004000" cy="1613786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78321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840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153776"/>
            <a:ext cx="12192000" cy="576000"/>
          </a:xfrm>
          <a:solidFill>
            <a:schemeClr val="tx2"/>
          </a:solidFill>
        </p:spPr>
        <p:txBody>
          <a:bodyPr lIns="756000" anchor="ctr" anchorCtr="0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0" y="5825413"/>
            <a:ext cx="12192000" cy="396000"/>
          </a:xfrm>
          <a:solidFill>
            <a:schemeClr val="bg1"/>
          </a:solidFill>
        </p:spPr>
        <p:txBody>
          <a:bodyPr lIns="756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79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35000" y="2276475"/>
            <a:ext cx="10923588" cy="39449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760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7958859" y="2276475"/>
            <a:ext cx="3600000" cy="3937000"/>
          </a:xfrm>
        </p:spPr>
        <p:txBody>
          <a:bodyPr/>
          <a:lstStyle>
            <a:lvl1pPr marL="0" indent="0">
              <a:buNone/>
              <a:defRPr sz="2000"/>
            </a:lvl1pPr>
            <a:lvl2pPr marL="313200" indent="0">
              <a:buNone/>
              <a:defRPr sz="1800"/>
            </a:lvl2pPr>
            <a:lvl3pPr marL="630000" indent="0">
              <a:buNone/>
              <a:defRPr sz="1600"/>
            </a:lvl3pPr>
            <a:lvl4pPr marL="943200" indent="0">
              <a:buNone/>
              <a:defRPr sz="1600"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5"/>
          </p:nvPr>
        </p:nvSpPr>
        <p:spPr>
          <a:xfrm>
            <a:off x="635000" y="2276475"/>
            <a:ext cx="7178964" cy="39449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45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4"/>
          </p:nvPr>
        </p:nvSpPr>
        <p:spPr>
          <a:xfrm>
            <a:off x="6550024" y="2289599"/>
            <a:ext cx="5004000" cy="3931813"/>
          </a:xfrm>
        </p:spPr>
        <p:txBody>
          <a:bodyPr anchor="t" anchorCtr="0"/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2" name="Rechthoek 11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0024" y="1051200"/>
            <a:ext cx="5004000" cy="948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9"/>
          </p:nvPr>
        </p:nvSpPr>
        <p:spPr>
          <a:xfrm>
            <a:off x="635000" y="1066799"/>
            <a:ext cx="5003800" cy="51546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607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6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515675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515675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5675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4544781" y="3921366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4544781" y="4707382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4544781" y="5480872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61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2565400"/>
            <a:ext cx="5003800" cy="17272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76285" y="2286000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7176285" y="3079487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7176285" y="3845506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6564313" y="2361344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6564313" y="3147360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6564313" y="3920850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87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5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2431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422431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2431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  <p:sp>
        <p:nvSpPr>
          <p:cNvPr id="14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3421851" y="3926077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5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3421851" y="4712093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6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3421851" y="5485583"/>
            <a:ext cx="541203" cy="540000"/>
          </a:xfrm>
          <a:blipFill>
            <a:blip r:embed="rId5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91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fbeelding horizonta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4682" y="3427412"/>
            <a:ext cx="10923906" cy="1726479"/>
          </a:xfrm>
        </p:spPr>
        <p:txBody>
          <a:bodyPr lIns="57600" tIns="90000" bIns="90000" anchor="b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34682" y="5162400"/>
            <a:ext cx="10923906" cy="664319"/>
          </a:xfrm>
        </p:spPr>
        <p:txBody>
          <a:bodyPr lIns="72000" tIns="9000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13873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smtClean="0"/>
              <a:t>Naam </a:t>
            </a:r>
            <a:r>
              <a:rPr lang="nl-NL" dirty="0"/>
              <a:t>spreker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6" name="Tijdelijke aanduiding voor afbeelding 15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2000" cy="3427413"/>
          </a:xfrm>
          <a:custGeom>
            <a:avLst/>
            <a:gdLst>
              <a:gd name="connsiteX0" fmla="*/ 5772000 w 12192000"/>
              <a:gd name="connsiteY0" fmla="*/ 1 h 3427413"/>
              <a:gd name="connsiteX1" fmla="*/ 5772000 w 12192000"/>
              <a:gd name="connsiteY1" fmla="*/ 1144801 h 3427413"/>
              <a:gd name="connsiteX2" fmla="*/ 6420000 w 12192000"/>
              <a:gd name="connsiteY2" fmla="*/ 1144801 h 3427413"/>
              <a:gd name="connsiteX3" fmla="*/ 6420000 w 12192000"/>
              <a:gd name="connsiteY3" fmla="*/ 1 h 3427413"/>
              <a:gd name="connsiteX4" fmla="*/ 0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5772000" y="1"/>
                </a:moveTo>
                <a:lnTo>
                  <a:pt x="5772000" y="1144801"/>
                </a:lnTo>
                <a:lnTo>
                  <a:pt x="6420000" y="1144801"/>
                </a:lnTo>
                <a:lnTo>
                  <a:pt x="6420000" y="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48000" anchor="ctr" anchorCtr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1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2656">
          <p15:clr>
            <a:srgbClr val="FBAE40"/>
          </p15:clr>
        </p15:guide>
        <p15:guide id="3" pos="4044">
          <p15:clr>
            <a:srgbClr val="FBAE40"/>
          </p15:clr>
        </p15:guide>
        <p15:guide id="4" pos="3636">
          <p15:clr>
            <a:srgbClr val="FBAE40"/>
          </p15:clr>
        </p15:guide>
        <p15:guide id="5" orient="horz" pos="3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7" name="Rechthoek 16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  <p:sp>
        <p:nvSpPr>
          <p:cNvPr id="18" name="Tijdelijke aanduiding voor datum 1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0" name="Tijdelijke aanduiding voor dianummer 1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4" name="Ondertitel 2"/>
          <p:cNvSpPr>
            <a:spLocks noGrp="1"/>
          </p:cNvSpPr>
          <p:nvPr>
            <p:ph type="subTitle" idx="1"/>
          </p:nvPr>
        </p:nvSpPr>
        <p:spPr>
          <a:xfrm>
            <a:off x="6556176" y="3427413"/>
            <a:ext cx="5004000" cy="240464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25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554588" y="2024063"/>
            <a:ext cx="5004000" cy="140335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14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879600"/>
            <a:ext cx="10923588" cy="1547813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5" name="Tijdelijke aanduiding voor datum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7" name="Tijdelijke aanduiding voor dianumm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635000" y="3749487"/>
            <a:ext cx="10925176" cy="2077232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00538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smtClean="0"/>
              <a:t>Naam </a:t>
            </a:r>
            <a:r>
              <a:rPr lang="nl-NL" dirty="0"/>
              <a:t>spreker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2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4999" y="2636838"/>
            <a:ext cx="5003801" cy="1584325"/>
          </a:xfrm>
        </p:spPr>
        <p:txBody>
          <a:bodyPr anchor="ctr" anchorCtr="0"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5"/>
          </p:nvPr>
        </p:nvSpPr>
        <p:spPr>
          <a:xfrm>
            <a:off x="7791732" y="916926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6"/>
          </p:nvPr>
        </p:nvSpPr>
        <p:spPr>
          <a:xfrm>
            <a:off x="7791732" y="2061911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7791732" y="3211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7791732" y="43524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7" name="Tijdelijke aanduiding voor tekst 4"/>
          <p:cNvSpPr>
            <a:spLocks noGrp="1"/>
          </p:cNvSpPr>
          <p:nvPr>
            <p:ph type="body" sz="quarter" idx="19"/>
          </p:nvPr>
        </p:nvSpPr>
        <p:spPr>
          <a:xfrm>
            <a:off x="7791732" y="5497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19" name="Afbeelding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2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6418727" y="998445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3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18727" y="2143674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4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6418727" y="3288903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6418727" y="4434132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6418727" y="5579361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37304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6553200" y="2289600"/>
            <a:ext cx="5004000" cy="3931813"/>
          </a:xfr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84000" indent="-216000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553200" y="1051200"/>
            <a:ext cx="5004000" cy="948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4" name="Tijdelijke aanduiding voor afbeelding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242" cy="6858000"/>
          </a:xfrm>
          <a:custGeom>
            <a:avLst/>
            <a:gdLst>
              <a:gd name="connsiteX0" fmla="*/ 0 w 6098242"/>
              <a:gd name="connsiteY0" fmla="*/ 0 h 6858000"/>
              <a:gd name="connsiteX1" fmla="*/ 5862000 w 6098242"/>
              <a:gd name="connsiteY1" fmla="*/ 0 h 6858000"/>
              <a:gd name="connsiteX2" fmla="*/ 5862000 w 6098242"/>
              <a:gd name="connsiteY2" fmla="*/ 708025 h 6858000"/>
              <a:gd name="connsiteX3" fmla="*/ 6098242 w 6098242"/>
              <a:gd name="connsiteY3" fmla="*/ 708025 h 6858000"/>
              <a:gd name="connsiteX4" fmla="*/ 6098242 w 6098242"/>
              <a:gd name="connsiteY4" fmla="*/ 6620400 h 6858000"/>
              <a:gd name="connsiteX5" fmla="*/ 5862000 w 6098242"/>
              <a:gd name="connsiteY5" fmla="*/ 6620400 h 6858000"/>
              <a:gd name="connsiteX6" fmla="*/ 5862000 w 6098242"/>
              <a:gd name="connsiteY6" fmla="*/ 6858000 h 6858000"/>
              <a:gd name="connsiteX7" fmla="*/ 0 w 609824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42" h="6858000">
                <a:moveTo>
                  <a:pt x="0" y="0"/>
                </a:moveTo>
                <a:lnTo>
                  <a:pt x="5862000" y="0"/>
                </a:lnTo>
                <a:lnTo>
                  <a:pt x="5862000" y="708025"/>
                </a:lnTo>
                <a:lnTo>
                  <a:pt x="6098242" y="708025"/>
                </a:lnTo>
                <a:lnTo>
                  <a:pt x="6098242" y="6620400"/>
                </a:lnTo>
                <a:lnTo>
                  <a:pt x="5862000" y="6620400"/>
                </a:lnTo>
                <a:lnTo>
                  <a:pt x="58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 anchor="ctr" anchorCtr="0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0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999" y="2636837"/>
            <a:ext cx="5003801" cy="1584325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4999" y="4221162"/>
            <a:ext cx="5003801" cy="2000251"/>
          </a:xfrm>
        </p:spPr>
        <p:txBody>
          <a:bodyPr tIns="90000" rIns="100800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634999" y="1171575"/>
            <a:ext cx="5003801" cy="1463674"/>
          </a:xfrm>
        </p:spPr>
        <p:txBody>
          <a:bodyPr rIns="0" anchor="b" anchorCtr="0">
            <a:normAutofit/>
          </a:bodyPr>
          <a:lstStyle>
            <a:lvl1pPr marL="0" indent="0" algn="r">
              <a:buNone/>
              <a:defRPr sz="9600" b="1" i="0">
                <a:solidFill>
                  <a:schemeClr val="tx1"/>
                </a:solidFill>
              </a:defRPr>
            </a:lvl1pPr>
            <a:lvl2pPr marL="313200" indent="0" algn="r">
              <a:buNone/>
              <a:defRPr/>
            </a:lvl2pPr>
            <a:lvl3pPr marL="630000" indent="0" algn="r">
              <a:buNone/>
              <a:defRPr/>
            </a:lvl3pPr>
            <a:lvl4pPr marL="943200" indent="0" algn="r">
              <a:buNone/>
              <a:defRPr/>
            </a:lvl4pPr>
            <a:lvl5pPr marL="1260000" indent="0" algn="r">
              <a:buNone/>
              <a:defRPr/>
            </a:lvl5pPr>
          </a:lstStyle>
          <a:p>
            <a:pPr lvl="0"/>
            <a:r>
              <a:rPr lang="nl-NL" dirty="0" smtClean="0"/>
              <a:t>#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1" name="Rechthoek 1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176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9480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 dirty="0"/>
              <a:t>Klik om de stijl te </a:t>
            </a:r>
            <a:r>
              <a:rPr lang="nl-NL" dirty="0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0" y="2289485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  <a:p>
            <a:pPr lvl="8"/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3" name="Rechthoek 12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35000" y="6543488"/>
            <a:ext cx="5003800" cy="264272"/>
          </a:xfrm>
          <a:prstGeom prst="rect">
            <a:avLst/>
          </a:prstGeom>
        </p:spPr>
        <p:txBody>
          <a:bodyPr vert="horz" lIns="91440" tIns="0" rIns="91440" bIns="45720" rtlCol="0" anchor="t" anchorCtr="0"/>
          <a:lstStyle>
            <a:lvl1pPr algn="l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000" y="6221413"/>
            <a:ext cx="5003800" cy="32207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199" y="6221413"/>
            <a:ext cx="5005389" cy="32207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1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16800" indent="-3168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0000"/>
        <a:buFont typeface="Verdana" panose="020B060403050404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00" indent="-3168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6800" indent="-3168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768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Verdana" panose="020B060403050404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8900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b="1" i="0" kern="1200">
          <a:solidFill>
            <a:schemeClr val="accent1"/>
          </a:solidFill>
          <a:latin typeface="+mn-lt"/>
          <a:ea typeface="+mn-ea"/>
          <a:cs typeface="+mn-cs"/>
        </a:defRPr>
      </a:lvl7pPr>
      <a:lvl8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16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81">
          <p15:clr>
            <a:srgbClr val="F26B43"/>
          </p15:clr>
        </p15:guide>
        <p15:guide id="2" orient="horz" pos="3919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2159">
          <p15:clr>
            <a:srgbClr val="F26B43"/>
          </p15:clr>
        </p15:guide>
        <p15:guide id="5" pos="400">
          <p15:clr>
            <a:srgbClr val="F26B43"/>
          </p15:clr>
        </p15:guide>
        <p15:guide id="6" pos="4128">
          <p15:clr>
            <a:srgbClr val="F26B43"/>
          </p15:clr>
        </p15:guide>
        <p15:guide id="7" pos="3552">
          <p15:clr>
            <a:srgbClr val="F26B43"/>
          </p15:clr>
        </p15:guide>
        <p15:guide id="8" orient="horz" pos="1275">
          <p15:clr>
            <a:srgbClr val="F26B43"/>
          </p15:clr>
        </p15:guide>
        <p15:guide id="9" orient="horz" pos="1434">
          <p15:clr>
            <a:srgbClr val="F26B43"/>
          </p15:clr>
        </p15:guide>
        <p15:guide id="10" pos="461">
          <p15:clr>
            <a:srgbClr val="F26B43"/>
          </p15:clr>
        </p15:guide>
        <p15:guide id="11" orient="horz" pos="6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yuanLucasLiu/LM-LSTM-CR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21"/>
          </p:nvPr>
        </p:nvSpPr>
        <p:spPr>
          <a:xfrm>
            <a:off x="6553200" y="5832053"/>
            <a:ext cx="3430555" cy="389360"/>
          </a:xfrm>
        </p:spPr>
        <p:txBody>
          <a:bodyPr/>
          <a:lstStyle/>
          <a:p>
            <a:r>
              <a:rPr lang="nl-NL" dirty="0" smtClean="0"/>
              <a:t>Roel van der Burg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nl-NL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400800" y="1885467"/>
            <a:ext cx="5156400" cy="2336400"/>
          </a:xfrm>
        </p:spPr>
        <p:txBody>
          <a:bodyPr/>
          <a:lstStyle/>
          <a:p>
            <a:r>
              <a:rPr lang="nl-NL" dirty="0"/>
              <a:t>Cognitieve Oplossingen</a:t>
            </a:r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>
          <a:xfrm>
            <a:off x="6311153" y="4218267"/>
            <a:ext cx="5246047" cy="1613786"/>
          </a:xfrm>
        </p:spPr>
        <p:txBody>
          <a:bodyPr/>
          <a:lstStyle/>
          <a:p>
            <a:r>
              <a:rPr lang="nl-NL" dirty="0" err="1" smtClean="0"/>
              <a:t>Named-entity</a:t>
            </a:r>
            <a:r>
              <a:rPr lang="nl-NL" dirty="0" smtClean="0"/>
              <a:t> </a:t>
            </a:r>
            <a:r>
              <a:rPr lang="nl-NL" dirty="0" err="1" smtClean="0"/>
              <a:t>recognition</a:t>
            </a:r>
            <a:r>
              <a:rPr lang="nl-NL" dirty="0"/>
              <a:t> </a:t>
            </a:r>
            <a:r>
              <a:rPr lang="nl-NL" dirty="0" smtClean="0"/>
              <a:t>(NER)</a:t>
            </a:r>
          </a:p>
          <a:p>
            <a:r>
              <a:rPr lang="nl-NL" dirty="0" smtClean="0"/>
              <a:t>17 december 2018</a:t>
            </a:r>
          </a:p>
        </p:txBody>
      </p:sp>
      <p:pic>
        <p:nvPicPr>
          <p:cNvPr id="10" name="Tijdelijke aanduiding voor online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295" y="1446364"/>
            <a:ext cx="4421210" cy="396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6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348129" y="1598766"/>
            <a:ext cx="28800000" cy="4944721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nl-NL" sz="1600" dirty="0" err="1" smtClean="0"/>
              <a:t>Grammatical</a:t>
            </a:r>
            <a:r>
              <a:rPr lang="nl-NL" sz="1600" dirty="0" smtClean="0"/>
              <a:t> NER-tagger (</a:t>
            </a:r>
            <a:r>
              <a:rPr lang="nl-NL" sz="1600" dirty="0" err="1" smtClean="0"/>
              <a:t>Spacy</a:t>
            </a:r>
            <a:r>
              <a:rPr lang="nl-NL" sz="1600" dirty="0" smtClean="0"/>
              <a:t>/NLTK)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200" dirty="0" smtClean="0"/>
              <a:t>Matches met NER tagger : 3635 of total data size 6528 , which is a 55.68 percent match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200" dirty="0" err="1" smtClean="0"/>
              <a:t>Heeft</a:t>
            </a:r>
            <a:r>
              <a:rPr lang="en-US" sz="1200" dirty="0" smtClean="0"/>
              <a:t> context </a:t>
            </a:r>
            <a:r>
              <a:rPr lang="en-US" sz="1200" dirty="0" err="1" smtClean="0"/>
              <a:t>nodig</a:t>
            </a:r>
            <a:r>
              <a:rPr lang="en-US" sz="1200" dirty="0" smtClean="0"/>
              <a:t> om </a:t>
            </a:r>
            <a:r>
              <a:rPr lang="en-US" sz="1200" dirty="0" err="1" smtClean="0"/>
              <a:t>goed</a:t>
            </a:r>
            <a:r>
              <a:rPr lang="en-US" sz="1200" dirty="0" smtClean="0"/>
              <a:t> </a:t>
            </a:r>
            <a:r>
              <a:rPr lang="en-US" sz="1200" dirty="0" err="1" smtClean="0"/>
              <a:t>te</a:t>
            </a:r>
            <a:r>
              <a:rPr lang="en-US" sz="1200" dirty="0" smtClean="0"/>
              <a:t> </a:t>
            </a:r>
            <a:r>
              <a:rPr lang="en-US" sz="1200" dirty="0" err="1" smtClean="0"/>
              <a:t>werken</a:t>
            </a:r>
            <a:endParaRPr lang="en-US" sz="12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nl-NL" sz="16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1600" dirty="0" err="1" smtClean="0"/>
              <a:t>Rule</a:t>
            </a:r>
            <a:r>
              <a:rPr lang="nl-NL" sz="1600" dirty="0" smtClean="0"/>
              <a:t> - </a:t>
            </a:r>
            <a:r>
              <a:rPr lang="nl-NL" sz="1600" dirty="0" err="1" smtClean="0"/>
              <a:t>based</a:t>
            </a:r>
            <a:r>
              <a:rPr lang="nl-NL" sz="1600" dirty="0" smtClean="0"/>
              <a:t> (reguliere expressies / </a:t>
            </a:r>
            <a:r>
              <a:rPr lang="nl-NL" sz="1600" dirty="0" err="1" smtClean="0"/>
              <a:t>gazette</a:t>
            </a:r>
            <a:r>
              <a:rPr lang="nl-NL" sz="1600" dirty="0" smtClean="0"/>
              <a:t>)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nl-NL" sz="1200" dirty="0" smtClean="0"/>
              <a:t>Onderhevig aan onderhoud: bijhouden </a:t>
            </a:r>
            <a:r>
              <a:rPr lang="nl-NL" sz="1200" dirty="0" err="1" smtClean="0"/>
              <a:t>dictionary</a:t>
            </a:r>
            <a:endParaRPr lang="nl-NL" sz="1200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nl-NL" sz="1200" dirty="0" smtClean="0"/>
              <a:t>Slechtere performance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nl-NL" sz="1200" dirty="0" smtClean="0"/>
              <a:t>Buitenlandse namen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nl-NL" sz="1200" dirty="0" smtClean="0"/>
              <a:t>Hoe slechte matches te onderscheiden?</a:t>
            </a:r>
          </a:p>
          <a:p>
            <a:pPr marL="943200" lvl="3" indent="0">
              <a:buNone/>
            </a:pPr>
            <a:endParaRPr lang="nl-NL" sz="16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1600" dirty="0" err="1" smtClean="0"/>
              <a:t>Deep</a:t>
            </a:r>
            <a:r>
              <a:rPr lang="nl-NL" sz="1600" dirty="0" smtClean="0"/>
              <a:t> - </a:t>
            </a:r>
            <a:r>
              <a:rPr lang="nl-NL" sz="1600" dirty="0" err="1" smtClean="0"/>
              <a:t>learning</a:t>
            </a:r>
            <a:r>
              <a:rPr lang="nl-NL" sz="1600" dirty="0" smtClean="0"/>
              <a:t> approach: LSTM-CRF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NL" sz="1000" dirty="0" smtClean="0"/>
              <a:t>See : </a:t>
            </a:r>
            <a:r>
              <a:rPr lang="nl-NL" sz="1000" dirty="0" smtClean="0">
                <a:hlinkClick r:id="rId2"/>
              </a:rPr>
              <a:t>https://github.com/LiyuanLucasLiu/LM-LSTM-CRF</a:t>
            </a:r>
            <a:r>
              <a:rPr lang="nl-NL" sz="1000" dirty="0" smtClean="0"/>
              <a:t>, </a:t>
            </a:r>
            <a:r>
              <a:rPr lang="en-US" sz="1000" dirty="0" smtClean="0"/>
              <a:t>Empower Sequence Labeling with Task-Aware Neural Language Model</a:t>
            </a:r>
            <a:br>
              <a:rPr lang="en-US" sz="1000" dirty="0" smtClean="0"/>
            </a:br>
            <a:r>
              <a:rPr lang="en-US" sz="1000" dirty="0"/>
              <a:t>         https://github.com/google-research/bert </a:t>
            </a:r>
            <a:r>
              <a:rPr lang="en-US" sz="1000" dirty="0" smtClean="0"/>
              <a:t>(recent: November, 2018) ~ 110M </a:t>
            </a:r>
            <a:r>
              <a:rPr lang="en-US" sz="1000" dirty="0"/>
              <a:t>parameters </a:t>
            </a:r>
            <a:endParaRPr lang="en-US" sz="10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dirty="0" smtClean="0"/>
              <a:t>State-of-the-art performance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dirty="0" err="1" smtClean="0"/>
              <a:t>Werkt</a:t>
            </a:r>
            <a:r>
              <a:rPr lang="en-US" sz="1000" dirty="0" smtClean="0"/>
              <a:t> op </a:t>
            </a:r>
            <a:r>
              <a:rPr lang="en-US" sz="1000" dirty="0" err="1" smtClean="0"/>
              <a:t>zowel</a:t>
            </a:r>
            <a:r>
              <a:rPr lang="en-US" sz="1000" dirty="0" smtClean="0"/>
              <a:t> </a:t>
            </a:r>
            <a:r>
              <a:rPr lang="en-US" sz="1000" dirty="0" err="1" smtClean="0"/>
              <a:t>woord</a:t>
            </a:r>
            <a:r>
              <a:rPr lang="en-US" sz="1000" dirty="0" smtClean="0"/>
              <a:t> en character level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dirty="0" err="1" smtClean="0"/>
              <a:t>Explainability</a:t>
            </a:r>
            <a:r>
              <a:rPr lang="en-US" sz="1000" dirty="0" smtClean="0"/>
              <a:t>? </a:t>
            </a:r>
            <a:endParaRPr lang="nl-NL" sz="10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nl-NL" sz="16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nl-NL" sz="1600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97753" y="229379"/>
            <a:ext cx="10923588" cy="948047"/>
          </a:xfrm>
        </p:spPr>
        <p:txBody>
          <a:bodyPr/>
          <a:lstStyle/>
          <a:p>
            <a:r>
              <a:rPr lang="en-AU" dirty="0" smtClean="0"/>
              <a:t>Classifying</a:t>
            </a:r>
            <a:endParaRPr lang="en-AU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10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01918" y="1783976"/>
            <a:ext cx="28800000" cy="4292974"/>
          </a:xfrm>
        </p:spPr>
        <p:txBody>
          <a:bodyPr/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600" dirty="0" err="1" smtClean="0"/>
              <a:t>Roughly</a:t>
            </a:r>
            <a:r>
              <a:rPr lang="nl-NL" sz="1600" dirty="0" smtClean="0"/>
              <a:t> 50 percent of matches found are </a:t>
            </a:r>
            <a:r>
              <a:rPr lang="nl-NL" sz="1600" dirty="0" err="1" smtClean="0"/>
              <a:t>two</a:t>
            </a:r>
            <a:r>
              <a:rPr lang="nl-NL" sz="1600" dirty="0" smtClean="0"/>
              <a:t>-grams:</a:t>
            </a:r>
            <a:br>
              <a:rPr lang="nl-NL" sz="1600" dirty="0" smtClean="0"/>
            </a:br>
            <a:r>
              <a:rPr lang="nl-NL" sz="1200" dirty="0" smtClean="0"/>
              <a:t>eg: J.J Jantjes, </a:t>
            </a:r>
            <a:r>
              <a:rPr lang="nl-NL" sz="1200" dirty="0" err="1" smtClean="0"/>
              <a:t>J_j</a:t>
            </a:r>
            <a:r>
              <a:rPr lang="nl-NL" sz="1200" dirty="0" smtClean="0"/>
              <a:t> jantjes, jan jantjes, J.J Jan-jantjes, J.J.J.J Jantjes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nl-NL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1600" dirty="0" smtClean="0"/>
              <a:t>Support vector machine (SVM) </a:t>
            </a:r>
            <a:r>
              <a:rPr lang="nl-NL" sz="1600" dirty="0" err="1" smtClean="0"/>
              <a:t>with</a:t>
            </a:r>
            <a:r>
              <a:rPr lang="nl-NL" sz="1600" dirty="0" smtClean="0"/>
              <a:t> feature engineering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nl-NL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nl-NL" sz="1400" dirty="0" smtClean="0"/>
              <a:t>28 features </a:t>
            </a:r>
            <a:r>
              <a:rPr lang="nl-NL" sz="1400" dirty="0" err="1" smtClean="0"/>
              <a:t>describing</a:t>
            </a:r>
            <a:r>
              <a:rPr lang="nl-NL" sz="1400" dirty="0" smtClean="0"/>
              <a:t> non-</a:t>
            </a:r>
            <a:r>
              <a:rPr lang="nl-NL" sz="1400" dirty="0" err="1" smtClean="0"/>
              <a:t>semantical</a:t>
            </a:r>
            <a:r>
              <a:rPr lang="nl-NL" sz="1400" dirty="0" smtClean="0"/>
              <a:t> features: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1200" dirty="0" smtClean="0"/>
              <a:t># of upper </a:t>
            </a:r>
            <a:r>
              <a:rPr lang="en-AU" sz="1200" dirty="0"/>
              <a:t>case </a:t>
            </a:r>
            <a:r>
              <a:rPr lang="en-AU" sz="1200" dirty="0" smtClean="0"/>
              <a:t>and/or lower </a:t>
            </a:r>
            <a:r>
              <a:rPr lang="en-AU" sz="1200" dirty="0"/>
              <a:t>case characters, </a:t>
            </a:r>
            <a:r>
              <a:rPr lang="en-AU" sz="1200" dirty="0" smtClean="0"/>
              <a:t>the </a:t>
            </a:r>
            <a:r>
              <a:rPr lang="en-AU" sz="1200" dirty="0"/>
              <a:t>length of each </a:t>
            </a:r>
            <a:r>
              <a:rPr lang="en-AU" sz="1200" dirty="0" smtClean="0"/>
              <a:t>word, normalization, </a:t>
            </a:r>
            <a:br>
              <a:rPr lang="en-AU" sz="1200" dirty="0" smtClean="0"/>
            </a:br>
            <a:r>
              <a:rPr lang="en-AU" sz="1200" dirty="0" smtClean="0"/>
              <a:t>   punctuation in the first/second part of two gram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nl-NL" sz="12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nl-NL" sz="16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nl-NL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nl-NL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nl-NL" sz="1600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730437"/>
            <a:ext cx="10923588" cy="948047"/>
          </a:xfrm>
        </p:spPr>
        <p:txBody>
          <a:bodyPr/>
          <a:lstStyle/>
          <a:p>
            <a:r>
              <a:rPr lang="en-AU" dirty="0" smtClean="0"/>
              <a:t>Classifying two-grams</a:t>
            </a:r>
            <a:endParaRPr lang="en-AU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11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35000" y="2128448"/>
            <a:ext cx="21600000" cy="3931928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 smtClean="0"/>
              <a:t>Training set: </a:t>
            </a:r>
            <a:r>
              <a:rPr lang="en-AU" sz="2000" dirty="0"/>
              <a:t>~ 22 00 </a:t>
            </a:r>
            <a:r>
              <a:rPr lang="en-AU" sz="2000" dirty="0" smtClean="0"/>
              <a:t>two-grams</a:t>
            </a:r>
          </a:p>
          <a:p>
            <a:r>
              <a:rPr lang="en-AU" sz="2000" dirty="0" smtClean="0"/>
              <a:t>Positives: Matches found in n-gram = 2</a:t>
            </a:r>
          </a:p>
          <a:p>
            <a:r>
              <a:rPr lang="en-AU" sz="2000" dirty="0" smtClean="0"/>
              <a:t>Negatives: Two-grams that comply to rule below</a:t>
            </a:r>
          </a:p>
          <a:p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778576"/>
            <a:ext cx="10923588" cy="948047"/>
          </a:xfrm>
        </p:spPr>
        <p:txBody>
          <a:bodyPr/>
          <a:lstStyle/>
          <a:p>
            <a:r>
              <a:rPr lang="en-AU" dirty="0" smtClean="0"/>
              <a:t>Training</a:t>
            </a:r>
            <a:endParaRPr lang="en-AU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12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45" y="4210751"/>
            <a:ext cx="69437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3" y="2075684"/>
            <a:ext cx="5552235" cy="416417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03941" y="614276"/>
            <a:ext cx="10923588" cy="948047"/>
          </a:xfrm>
        </p:spPr>
        <p:txBody>
          <a:bodyPr/>
          <a:lstStyle/>
          <a:p>
            <a:r>
              <a:rPr lang="en-AU" dirty="0" smtClean="0"/>
              <a:t>Results SVM-classifier (hold-out set)</a:t>
            </a:r>
            <a:endParaRPr lang="en-AU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13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8" y="207568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684960"/>
            <a:ext cx="10923588" cy="948047"/>
          </a:xfrm>
        </p:spPr>
        <p:txBody>
          <a:bodyPr>
            <a:normAutofit/>
          </a:bodyPr>
          <a:lstStyle/>
          <a:p>
            <a:r>
              <a:rPr lang="nl-NL" dirty="0" smtClean="0"/>
              <a:t>NER-</a:t>
            </a:r>
            <a:r>
              <a:rPr lang="nl-NL" dirty="0" err="1" smtClean="0"/>
              <a:t>Tagging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2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773019" y="1896365"/>
            <a:ext cx="9886015" cy="438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20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What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to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tag?  </a:t>
            </a:r>
            <a:endParaRPr lang="nl-NL" sz="20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itchFamily="34" charset="0"/>
              <a:buChar char="◦"/>
            </a:pPr>
            <a:r>
              <a:rPr lang="nl-NL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Names</a:t>
            </a:r>
            <a:r>
              <a:rPr lang="nl-N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(PERS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itchFamily="34" charset="0"/>
              <a:buChar char="◦"/>
            </a:pPr>
            <a:r>
              <a:rPr lang="nl-NL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Institutes</a:t>
            </a:r>
            <a:r>
              <a:rPr lang="nl-N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/</a:t>
            </a:r>
            <a:r>
              <a:rPr lang="nl-NL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Organisations</a:t>
            </a:r>
            <a:r>
              <a:rPr lang="nl-N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(ORGS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itchFamily="34" charset="0"/>
              <a:buChar char="◦"/>
            </a:pPr>
            <a:r>
              <a:rPr lang="nl-NL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Locations</a:t>
            </a:r>
            <a:r>
              <a:rPr lang="nl-N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(LOC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itchFamily="34" charset="0"/>
              <a:buChar char="◦"/>
            </a:pPr>
            <a:endParaRPr lang="nl-NL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Data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:</a:t>
            </a:r>
            <a:b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Set </a:t>
            </a:r>
            <a:r>
              <a:rPr lang="nl-N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of (</a:t>
            </a:r>
            <a:r>
              <a:rPr lang="nl-NL" strike="sngStrike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7156</a:t>
            </a:r>
            <a:r>
              <a:rPr lang="nl-N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, </a:t>
            </a:r>
            <a:r>
              <a:rPr lang="nl-NL" strike="sngStrike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11270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 12494 </a:t>
            </a:r>
            <a:r>
              <a:rPr lang="nl-N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letters of </a:t>
            </a:r>
            <a:r>
              <a:rPr lang="nl-NL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objection</a:t>
            </a:r>
            <a:endParaRPr lang="nl-NL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endParaRPr lang="nl-NL" b="1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Gold set </a:t>
            </a:r>
            <a:r>
              <a:rPr lang="nl-NL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annotating</a:t>
            </a:r>
            <a:r>
              <a:rPr lang="nl-NL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:</a:t>
            </a:r>
            <a:endParaRPr lang="nl-NL" b="1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itchFamily="34" charset="0"/>
              <a:buChar char="◦"/>
            </a:pPr>
            <a:r>
              <a:rPr lang="nl-NL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Manually</a:t>
            </a:r>
            <a:endParaRPr lang="nl-NL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itchFamily="34" charset="0"/>
              <a:buChar char="◦"/>
            </a:pP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Semi-</a:t>
            </a:r>
            <a:r>
              <a:rPr 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supervised</a:t>
            </a:r>
            <a:r>
              <a:rPr 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/>
            </a:r>
            <a:br>
              <a:rPr 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r>
              <a:rPr 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	</a:t>
            </a:r>
          </a:p>
          <a:p>
            <a:pPr lvl="1"/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b="1" dirty="0" smtClean="0"/>
              <a:t>	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0866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684960"/>
            <a:ext cx="10923588" cy="948047"/>
          </a:xfrm>
        </p:spPr>
        <p:txBody>
          <a:bodyPr>
            <a:normAutofit/>
          </a:bodyPr>
          <a:lstStyle/>
          <a:p>
            <a:r>
              <a:rPr lang="nl-NL" dirty="0"/>
              <a:t>First approach 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3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746125" y="1896365"/>
            <a:ext cx="9984627" cy="282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Create</a:t>
            </a:r>
            <a:r>
              <a:rPr lang="nl-N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 a </a:t>
            </a:r>
            <a:r>
              <a:rPr lang="nl-NL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gold set </a:t>
            </a:r>
            <a:r>
              <a:rPr lang="nl-NL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with</a:t>
            </a:r>
            <a:r>
              <a:rPr lang="nl-N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 </a:t>
            </a:r>
            <a:r>
              <a:rPr lang="nl-NL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regular</a:t>
            </a:r>
            <a:r>
              <a:rPr lang="nl-N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 </a:t>
            </a:r>
            <a:r>
              <a:rPr lang="nl-NL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expressions</a:t>
            </a:r>
            <a:r>
              <a:rPr lang="nl-N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600" dirty="0" smtClean="0"/>
              <a:t> Get a list of </a:t>
            </a:r>
            <a:r>
              <a:rPr lang="nl-NL" sz="1600" dirty="0" err="1" smtClean="0"/>
              <a:t>potential</a:t>
            </a:r>
            <a:r>
              <a:rPr lang="nl-NL" sz="1600" dirty="0" smtClean="0"/>
              <a:t> </a:t>
            </a:r>
            <a:r>
              <a:rPr lang="nl-NL" sz="1600" dirty="0" err="1" smtClean="0"/>
              <a:t>names</a:t>
            </a:r>
            <a:r>
              <a:rPr lang="nl-NL" sz="1600" dirty="0" smtClean="0"/>
              <a:t> </a:t>
            </a:r>
            <a:r>
              <a:rPr lang="nl-NL" sz="1600" dirty="0" err="1" smtClean="0"/>
              <a:t>from</a:t>
            </a:r>
            <a:r>
              <a:rPr lang="nl-NL" sz="1600" dirty="0" smtClean="0"/>
              <a:t> the </a:t>
            </a:r>
            <a:r>
              <a:rPr lang="nl-NL" sz="1600" dirty="0" err="1" smtClean="0"/>
              <a:t>text</a:t>
            </a:r>
            <a:r>
              <a:rPr lang="nl-NL" sz="1600" dirty="0" smtClean="0"/>
              <a:t> </a:t>
            </a:r>
            <a:r>
              <a:rPr lang="nl-NL" sz="1600" dirty="0" err="1" smtClean="0"/>
              <a:t>with</a:t>
            </a:r>
            <a:r>
              <a:rPr lang="nl-NL" sz="1600" dirty="0" smtClean="0"/>
              <a:t> </a:t>
            </a:r>
            <a:r>
              <a:rPr lang="nl-NL" sz="1600" dirty="0" err="1" smtClean="0"/>
              <a:t>regexp</a:t>
            </a:r>
            <a:endParaRPr lang="nl-NL" sz="1600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600" dirty="0"/>
              <a:t> </a:t>
            </a:r>
            <a:r>
              <a:rPr lang="nl-NL" sz="1600" dirty="0" err="1" smtClean="0"/>
              <a:t>Perform</a:t>
            </a:r>
            <a:r>
              <a:rPr lang="nl-NL" sz="1600" dirty="0" smtClean="0"/>
              <a:t> </a:t>
            </a:r>
            <a:r>
              <a:rPr lang="nl-NL" sz="1600" dirty="0" err="1" smtClean="0"/>
              <a:t>fuzzy</a:t>
            </a:r>
            <a:r>
              <a:rPr lang="nl-NL" sz="1600" dirty="0" smtClean="0"/>
              <a:t>-string matching </a:t>
            </a:r>
            <a:r>
              <a:rPr lang="nl-NL" sz="1600" dirty="0" err="1" smtClean="0"/>
              <a:t>with</a:t>
            </a:r>
            <a:r>
              <a:rPr lang="nl-NL" sz="1600" dirty="0" smtClean="0"/>
              <a:t> the </a:t>
            </a:r>
            <a:r>
              <a:rPr lang="nl-NL" sz="1600" dirty="0" err="1" smtClean="0"/>
              <a:t>text</a:t>
            </a:r>
            <a:r>
              <a:rPr lang="nl-NL" sz="1600" dirty="0" smtClean="0"/>
              <a:t>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600" dirty="0" smtClean="0"/>
              <a:t> </a:t>
            </a:r>
            <a:r>
              <a:rPr lang="nl-NL" sz="1600" dirty="0" err="1" smtClean="0"/>
              <a:t>Threshold</a:t>
            </a:r>
            <a:r>
              <a:rPr lang="nl-NL" sz="1600" dirty="0" smtClean="0"/>
              <a:t> the matches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nl-NL" sz="1600" dirty="0"/>
          </a:p>
          <a:p>
            <a:pPr marL="91440" lvl="0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b="1" dirty="0" smtClean="0"/>
              <a:t>	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5587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/>
          <p:cNvSpPr>
            <a:spLocks noGrp="1"/>
          </p:cNvSpPr>
          <p:nvPr>
            <p:ph type="body" sz="half" idx="2"/>
          </p:nvPr>
        </p:nvSpPr>
        <p:spPr>
          <a:xfrm>
            <a:off x="635000" y="1919807"/>
            <a:ext cx="5003800" cy="463810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nl-NL" dirty="0" smtClean="0"/>
              <a:t> </a:t>
            </a:r>
            <a:r>
              <a:rPr lang="nl-NL" dirty="0" err="1" smtClean="0"/>
              <a:t>False</a:t>
            </a:r>
            <a:r>
              <a:rPr lang="nl-NL" dirty="0" smtClean="0"/>
              <a:t> </a:t>
            </a:r>
            <a:r>
              <a:rPr lang="nl-NL" dirty="0" err="1"/>
              <a:t>positives</a:t>
            </a: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</a:t>
            </a:r>
            <a:r>
              <a:rPr lang="nl-NL" dirty="0" err="1" smtClean="0"/>
              <a:t>Partial</a:t>
            </a:r>
            <a:r>
              <a:rPr lang="nl-NL" dirty="0" smtClean="0"/>
              <a:t> matches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</a:t>
            </a:r>
            <a:r>
              <a:rPr lang="nl-NL" dirty="0" err="1" smtClean="0"/>
              <a:t>Readability</a:t>
            </a:r>
            <a:r>
              <a:rPr lang="nl-NL" dirty="0" smtClean="0"/>
              <a:t> </a:t>
            </a:r>
            <a:r>
              <a:rPr lang="nl-NL" dirty="0" err="1" smtClean="0"/>
              <a:t>RE’s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endParaRPr lang="nl-NL" b="1" dirty="0" smtClean="0"/>
          </a:p>
          <a:p>
            <a:endParaRPr lang="nl-NL" b="1" dirty="0" smtClean="0"/>
          </a:p>
          <a:p>
            <a:r>
              <a:rPr lang="nl-NL" b="1" dirty="0" err="1" smtClean="0"/>
              <a:t>Examples</a:t>
            </a:r>
            <a:r>
              <a:rPr lang="nl-NL" b="1" dirty="0" smtClean="0"/>
              <a:t> </a:t>
            </a:r>
            <a:r>
              <a:rPr lang="nl-NL" dirty="0"/>
              <a:t>: </a:t>
            </a:r>
            <a:endParaRPr lang="nl-NL" dirty="0" smtClean="0"/>
          </a:p>
          <a:p>
            <a:pPr marL="342900" indent="-342900">
              <a:buFontTx/>
              <a:buChar char="-"/>
            </a:pPr>
            <a:r>
              <a:rPr lang="nl-NL" dirty="0" smtClean="0"/>
              <a:t>E.E</a:t>
            </a:r>
            <a:r>
              <a:rPr lang="nl-NL" dirty="0"/>
              <a:t>._ de </a:t>
            </a:r>
            <a:r>
              <a:rPr lang="nl-NL" dirty="0" smtClean="0"/>
              <a:t>Vries 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R </a:t>
            </a:r>
            <a:r>
              <a:rPr lang="nl-NL" dirty="0"/>
              <a:t>VAN ERP-VAN DER </a:t>
            </a:r>
            <a:r>
              <a:rPr lang="nl-NL" dirty="0" smtClean="0"/>
              <a:t>VALK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C.C</a:t>
            </a:r>
            <a:r>
              <a:rPr lang="nl-NL" dirty="0"/>
              <a:t>' Visser - den Boer  </a:t>
            </a:r>
          </a:p>
          <a:p>
            <a:endParaRPr lang="nl-NL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5000" y="767401"/>
            <a:ext cx="5003800" cy="948047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Matching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RegExp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4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232" y="1515875"/>
            <a:ext cx="4972050" cy="666750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731" y="2649467"/>
            <a:ext cx="1838325" cy="485775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 rotWithShape="1">
          <a:blip r:embed="rId4"/>
          <a:srcRect b="48104"/>
          <a:stretch/>
        </p:blipFill>
        <p:spPr>
          <a:xfrm>
            <a:off x="6664232" y="3651320"/>
            <a:ext cx="3419475" cy="355904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731" y="4746438"/>
            <a:ext cx="35337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5329" y="622207"/>
            <a:ext cx="10923588" cy="948047"/>
          </a:xfrm>
        </p:spPr>
        <p:txBody>
          <a:bodyPr/>
          <a:lstStyle/>
          <a:p>
            <a:r>
              <a:rPr lang="nl-NL" dirty="0" smtClean="0"/>
              <a:t>Solution: Match </a:t>
            </a:r>
            <a:r>
              <a:rPr lang="nl-NL" dirty="0" err="1" smtClean="0"/>
              <a:t>with</a:t>
            </a:r>
            <a:r>
              <a:rPr lang="nl-NL" dirty="0" smtClean="0"/>
              <a:t> N-grams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404999" y="1819836"/>
            <a:ext cx="12387636" cy="4865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Matchen met n-grams:</a:t>
            </a:r>
          </a:p>
          <a:p>
            <a:pPr marL="91440" lvl="0" indent="-91440">
              <a:lnSpc>
                <a:spcPct val="150000"/>
              </a:lnSpc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Dit is de aangifte van]....[/. "% (Z,—</a:t>
            </a:r>
            <a:r>
              <a:rPr lang="nl-NL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äì</a:t>
            </a: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/ .meneer R'L'] van der Burg en hiermee wil ik aangeven.</a:t>
            </a:r>
          </a:p>
          <a:p>
            <a:pPr marL="91440" lvl="0" indent="-91440">
              <a:lnSpc>
                <a:spcPct val="150000"/>
              </a:lnSpc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Hierbij maken ..;’// c..’;%t, J_J_ van der Jan- Jansen</a:t>
            </a:r>
            <a:r>
              <a:rPr lang="nl-NL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 </a:t>
            </a: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Bezwaar tegen  .. </a:t>
            </a: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nl-NL" b="1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Tokenize</a:t>
            </a:r>
            <a:r>
              <a:rPr 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op </a:t>
            </a:r>
            <a:r>
              <a:rPr lang="nl-NL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whitespace</a:t>
            </a:r>
            <a:r>
              <a:rPr 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:</a:t>
            </a: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[‘Dit’, ‘is’, ‘de’, ‘aangifte’, ‘van]....[/.’,  ‘"%’,  ‘(Z,—</a:t>
            </a:r>
            <a:r>
              <a:rPr lang="nl-NL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äì</a:t>
            </a: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/’,  ‘.meneer’,  ‘R'L']’, ‘van’, ‘der’, ‘Burg’, ‘en’, ‘hiermee’, ‘wil’, ‘ik’, ‘aangeven.’]</a:t>
            </a:r>
            <a:r>
              <a:rPr lang="nl-NL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/>
            </a:r>
            <a:br>
              <a:rPr lang="nl-NL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endParaRPr lang="nl-NL" sz="1600" b="1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Neem 4-grams:</a:t>
            </a:r>
          </a:p>
          <a:p>
            <a:pPr marL="91440" lvl="0" indent="-91440">
              <a:lnSpc>
                <a:spcPct val="150000"/>
              </a:lnSpc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('%', '(Z,—</a:t>
            </a:r>
            <a:r>
              <a:rPr lang="nl-NL" sz="13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äì</a:t>
            </a: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/', '.meneer', "R'L']"), ('(Z,—</a:t>
            </a:r>
            <a:r>
              <a:rPr lang="nl-NL" sz="13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äì</a:t>
            </a: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/', '.meneer', "R'L']", 'van'), ('.meneer', "R'L']", 'van', 'der'),</a:t>
            </a:r>
          </a:p>
          <a:p>
            <a:pPr lvl="0">
              <a:lnSpc>
                <a:spcPct val="150000"/>
              </a:lnSpc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	("</a:t>
            </a:r>
            <a:r>
              <a:rPr lang="nl-NL" sz="1300" dirty="0">
                <a:solidFill>
                  <a:srgbClr val="FF0000"/>
                </a:solidFill>
                <a:latin typeface="Calibri" panose="020F0502020204030204"/>
              </a:rPr>
              <a:t>R'L'], 'van', 'der', 'Burg'</a:t>
            </a: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),  ('van', 'der', 'Burg', 'en</a:t>
            </a:r>
            <a:r>
              <a:rPr lang="nl-NL" sz="13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')</a:t>
            </a:r>
            <a:endParaRPr lang="nl-NL" sz="13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lnSpc>
                <a:spcPct val="150000"/>
              </a:lnSpc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('..;’//', 'c..’;%t,', ‘J_J_', 'van', 'der'), ('c..’;%t,', ‘J_J_', 'van', 'der', ‘Jan-'), (</a:t>
            </a:r>
            <a:r>
              <a:rPr lang="nl-NL" sz="1300" dirty="0">
                <a:solidFill>
                  <a:srgbClr val="FF0000"/>
                </a:solidFill>
                <a:latin typeface="Calibri" panose="020F0502020204030204"/>
              </a:rPr>
              <a:t>‘J_J_', 'van', 'der', Jan-', ‘Jansen'</a:t>
            </a: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), ('van', 'der', Jan-', ‘Jansen', ‘Bezwaar'),</a:t>
            </a: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nl-NL" sz="1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nl-NL" sz="24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nl-NL" sz="24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6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>
          <a:xfrm>
            <a:off x="635000" y="2221853"/>
            <a:ext cx="21600000" cy="4185206"/>
          </a:xfrm>
        </p:spPr>
        <p:txBody>
          <a:bodyPr/>
          <a:lstStyle/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Average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length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tokenized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text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≈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479 tokens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.                             </a:t>
            </a:r>
            <a:endParaRPr lang="nl-NL" sz="20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Taking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n-grams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from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1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to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7:  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(479 + 478 + 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477 +  476 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+ 475 + 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474 + 473) 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= 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3332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potential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pairs</a:t>
            </a: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To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be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checked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against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≈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10 name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permutations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from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the database </a:t>
            </a:r>
            <a:b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		</a:t>
            </a: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endParaRPr lang="nl-NL" sz="20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566928" lvl="2" indent="-182880"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ourier New" panose="02070309020205020404" pitchFamily="49" charset="0"/>
              <a:buChar char="o"/>
            </a:pPr>
            <a:r>
              <a:rPr lang="nl-NL"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Fuzzy</a:t>
            </a:r>
            <a:r>
              <a:rPr lang="nl-NL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matching = </a:t>
            </a:r>
            <a:r>
              <a:rPr lang="nl-NL"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computationally</a:t>
            </a:r>
            <a:r>
              <a:rPr lang="nl-NL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expensive</a:t>
            </a:r>
            <a:endParaRPr lang="nl-NL" sz="1600" b="1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19727" y="731568"/>
            <a:ext cx="10923588" cy="948047"/>
          </a:xfrm>
        </p:spPr>
        <p:txBody>
          <a:bodyPr/>
          <a:lstStyle/>
          <a:p>
            <a:r>
              <a:rPr lang="nl-NL" dirty="0" err="1"/>
              <a:t>Hangup</a:t>
            </a:r>
            <a:endParaRPr lang="en-AU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6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80260" y="2289485"/>
            <a:ext cx="21600000" cy="39319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</a:t>
            </a:r>
            <a:r>
              <a:rPr lang="nl-NL" dirty="0" err="1"/>
              <a:t>Leaving</a:t>
            </a:r>
            <a:r>
              <a:rPr lang="nl-NL" dirty="0"/>
              <a:t> out n-grams without </a:t>
            </a:r>
            <a:r>
              <a:rPr lang="nl-NL" dirty="0" err="1"/>
              <a:t>potential</a:t>
            </a:r>
            <a:r>
              <a:rPr lang="nl-NL" dirty="0"/>
              <a:t>: </a:t>
            </a:r>
          </a:p>
          <a:p>
            <a:pPr>
              <a:buFont typeface="Courier New" panose="02070309020205020404" pitchFamily="49" charset="0"/>
              <a:buChar char="o"/>
            </a:pP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Time: </a:t>
            </a:r>
            <a:r>
              <a:rPr lang="en-US" dirty="0"/>
              <a:t>≈ 399 s / 10.041 documents</a:t>
            </a:r>
            <a:br>
              <a:rPr lang="en-US" dirty="0"/>
            </a:br>
            <a:r>
              <a:rPr lang="en-US" dirty="0"/>
              <a:t>	</a:t>
            </a:r>
          </a:p>
          <a:p>
            <a:pPr marL="0" indent="0">
              <a:buNone/>
            </a:pPr>
            <a:endParaRPr lang="nl-NL" sz="2000" dirty="0"/>
          </a:p>
          <a:p>
            <a:endParaRPr lang="en-AU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56672" y="801501"/>
            <a:ext cx="10923588" cy="948047"/>
          </a:xfrm>
        </p:spPr>
        <p:txBody>
          <a:bodyPr/>
          <a:lstStyle/>
          <a:p>
            <a:r>
              <a:rPr lang="nl-NL" dirty="0"/>
              <a:t>Efficiency</a:t>
            </a:r>
            <a:endParaRPr lang="en-AU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7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60" y="3009900"/>
            <a:ext cx="69437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8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635000" y="233939"/>
            <a:ext cx="1052068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sz="3600" spc="0" dirty="0" err="1">
                <a:solidFill>
                  <a:srgbClr val="017BC6"/>
                </a:solidFill>
              </a:rPr>
              <a:t>Fuzzy</a:t>
            </a:r>
            <a:r>
              <a:rPr lang="nl-NL" sz="3600" spc="0" dirty="0">
                <a:solidFill>
                  <a:srgbClr val="017BC6"/>
                </a:solidFill>
              </a:rPr>
              <a:t> matching</a:t>
            </a:r>
            <a:endParaRPr kumimoji="0" lang="nl-NL" sz="48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8" name="Tijdelijke aanduiding voor inhoud 2"/>
          <p:cNvSpPr txBox="1">
            <a:spLocks/>
          </p:cNvSpPr>
          <p:nvPr/>
        </p:nvSpPr>
        <p:spPr>
          <a:xfrm>
            <a:off x="635000" y="1845734"/>
            <a:ext cx="10548285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E48312"/>
              </a:buClr>
              <a:defRPr/>
            </a:pPr>
            <a:r>
              <a:rPr lang="nl-NL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---- n gram 1  ----</a:t>
            </a:r>
            <a:br>
              <a:rPr lang="nl-NL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Potentiële matches: 	[(0, 4, 'EIOB'),  [(‘JANN', 25]      [(526, 532, ‘J.J.J.'), [(‘J </a:t>
            </a:r>
            <a:r>
              <a:rPr 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', 100)]</a:t>
            </a:r>
            <a:b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Score drempel: 	[(526, 532, ‘J.J.J.'), [(‘J </a:t>
            </a:r>
            <a:r>
              <a:rPr 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', 100)]</a:t>
            </a:r>
            <a:endParaRPr lang="nl-NL" sz="3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lvl="0">
              <a:buClr>
                <a:srgbClr val="E48312"/>
              </a:buClr>
              <a:defRPr/>
            </a:pPr>
            <a:r>
              <a:rPr lang="nl-NL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---- n gram 2  ----</a:t>
            </a:r>
            <a:br>
              <a:rPr lang="nl-NL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Potentiële matches: 	[(0, 21, 'EIOB 2AAlsda'), [(‘J </a:t>
            </a:r>
            <a:r>
              <a:rPr 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VAN DER JANSEN', 15)], [(69, 72, </a:t>
            </a:r>
            <a:r>
              <a:rPr 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'T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L'), [('VOET', 29)]</a:t>
            </a:r>
            <a:b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Score drempel: 	[(526, 532, ‘J.J.J.'), [(‘J </a:t>
            </a:r>
            <a:r>
              <a:rPr 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', 100)]]</a:t>
            </a:r>
            <a:endParaRPr lang="nl-NL" sz="3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lvl="0">
              <a:buClr>
                <a:srgbClr val="E48312"/>
              </a:buClr>
              <a:defRPr/>
            </a:pPr>
            <a:r>
              <a:rPr lang="nl-NL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---- n gram 4 ----</a:t>
            </a:r>
            <a:br>
              <a:rPr lang="nl-NL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Potentiële matches: 	</a:t>
            </a:r>
            <a:r>
              <a:rPr lang="fr-FR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[(64, 72, '…… 7 T L'), [(‘J </a:t>
            </a:r>
            <a:r>
              <a:rPr lang="fr-FR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fr-FR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fr-FR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fr-FR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', 40) 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/>
            </a:r>
            <a:b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Score drempel: 	[(526, 546, ‘J.J.J. van der Jansen,'), [(J </a:t>
            </a:r>
            <a:r>
              <a:rPr 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VAN DER JANSEN ', 97)]</a:t>
            </a:r>
          </a:p>
          <a:p>
            <a:pPr lvl="0">
              <a:buClr>
                <a:srgbClr val="E48312"/>
              </a:buClr>
              <a:defRPr/>
            </a:pPr>
            <a:r>
              <a:rPr lang="nl-NL" sz="3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Impliciete matches verwijderen</a:t>
            </a:r>
            <a:endParaRPr lang="nl-NL" sz="3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lvl="0">
              <a:buClr>
                <a:srgbClr val="E48312"/>
              </a:buClr>
              <a:defRPr/>
            </a:pPr>
            <a:r>
              <a:rPr lang="nl-NL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[(526, 532, ' J.J.J.'), [(‘J </a:t>
            </a:r>
            <a:r>
              <a:rPr lang="nl-NL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', 100)]], [(526, 546, ‘J.J.J. van der Jansen,'), [(‘J </a:t>
            </a:r>
            <a:r>
              <a:rPr lang="nl-NL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VAN DER JANSEN ', 97)]</a:t>
            </a:r>
            <a:endParaRPr lang="nl-NL" sz="36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0" lvl="0" indent="0">
              <a:buClr>
                <a:srgbClr val="E48312"/>
              </a:buClr>
              <a:buNone/>
              <a:defRPr/>
            </a:pPr>
            <a:r>
              <a:rPr lang="nl-NL" sz="3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Match:</a:t>
            </a:r>
          </a:p>
          <a:p>
            <a:pPr marL="0" lvl="0" indent="0">
              <a:buClr>
                <a:srgbClr val="E48312"/>
              </a:buClr>
              <a:buNone/>
              <a:defRPr/>
            </a:pPr>
            <a:r>
              <a:rPr lang="nl-NL" sz="2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[526, 546, ‘J.J.J. van der Jansen’ , ‘J </a:t>
            </a:r>
            <a:r>
              <a:rPr lang="nl-NL" sz="2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sz="2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sz="2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VAN DER JANSEN ', 97]</a:t>
            </a:r>
          </a:p>
          <a:p>
            <a:pPr marL="0" lvl="0" indent="0">
              <a:buClr>
                <a:srgbClr val="E48312"/>
              </a:buClr>
              <a:buNone/>
              <a:defRPr/>
            </a:pPr>
            <a:endParaRPr lang="nl-NL" sz="3600" b="1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29" name="Rechte verbindingslijn met pijl 28"/>
          <p:cNvCxnSpPr/>
          <p:nvPr/>
        </p:nvCxnSpPr>
        <p:spPr>
          <a:xfrm>
            <a:off x="2827265" y="1845734"/>
            <a:ext cx="0" cy="293617"/>
          </a:xfrm>
          <a:prstGeom prst="straightConnector1">
            <a:avLst/>
          </a:prstGeom>
          <a:noFill/>
          <a:ln w="12700" cap="flat" cmpd="sng" algn="ctr">
            <a:solidFill>
              <a:srgbClr val="E48312"/>
            </a:solidFill>
            <a:prstDash val="solid"/>
            <a:tailEnd type="triangle"/>
          </a:ln>
          <a:effectLst/>
        </p:spPr>
      </p:cxnSp>
      <p:cxnSp>
        <p:nvCxnSpPr>
          <p:cNvPr id="30" name="Rechte verbindingslijn met pijl 29"/>
          <p:cNvCxnSpPr/>
          <p:nvPr/>
        </p:nvCxnSpPr>
        <p:spPr>
          <a:xfrm flipV="1">
            <a:off x="3174751" y="2296669"/>
            <a:ext cx="0" cy="474134"/>
          </a:xfrm>
          <a:prstGeom prst="straightConnector1">
            <a:avLst/>
          </a:prstGeom>
          <a:noFill/>
          <a:ln w="12700" cap="flat" cmpd="sng" algn="ctr">
            <a:solidFill>
              <a:srgbClr val="E48312"/>
            </a:solidFill>
            <a:prstDash val="solid"/>
            <a:tailEnd type="triangle"/>
          </a:ln>
          <a:effectLst/>
        </p:spPr>
      </p:cxnSp>
      <p:sp>
        <p:nvSpPr>
          <p:cNvPr id="31" name="Tekstvak 30"/>
          <p:cNvSpPr txBox="1"/>
          <p:nvPr/>
        </p:nvSpPr>
        <p:spPr>
          <a:xfrm>
            <a:off x="2827265" y="1689314"/>
            <a:ext cx="1922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 smtClean="0">
                <a:solidFill>
                  <a:srgbClr val="FF0000"/>
                </a:solidFill>
                <a:latin typeface="Calibri" panose="020F0502020204030204"/>
              </a:rPr>
              <a:t>Positition</a:t>
            </a:r>
            <a:r>
              <a:rPr lang="nl-NL" sz="1100" dirty="0" smtClean="0">
                <a:solidFill>
                  <a:srgbClr val="FF0000"/>
                </a:solidFill>
                <a:latin typeface="Calibri" panose="020F0502020204030204"/>
              </a:rPr>
              <a:t> of gram</a:t>
            </a:r>
            <a:endParaRPr lang="nl-NL" sz="110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3223671" y="2632303"/>
            <a:ext cx="106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FF0000"/>
                </a:solidFill>
                <a:latin typeface="Calibri" panose="020F0502020204030204"/>
              </a:rPr>
              <a:t>N-gram</a:t>
            </a:r>
            <a:endParaRPr lang="nl-NL" sz="1200" dirty="0">
              <a:solidFill>
                <a:srgbClr val="FF0000"/>
              </a:solidFill>
              <a:latin typeface="Calibri" panose="020F0502020204030204"/>
            </a:endParaRPr>
          </a:p>
        </p:txBody>
      </p:sp>
      <p:cxnSp>
        <p:nvCxnSpPr>
          <p:cNvPr id="33" name="Rechte verbindingslijn met pijl 32"/>
          <p:cNvCxnSpPr/>
          <p:nvPr/>
        </p:nvCxnSpPr>
        <p:spPr>
          <a:xfrm flipH="1">
            <a:off x="3813319" y="962309"/>
            <a:ext cx="1092200" cy="1127370"/>
          </a:xfrm>
          <a:prstGeom prst="straightConnector1">
            <a:avLst/>
          </a:prstGeom>
          <a:noFill/>
          <a:ln w="12700" cap="flat" cmpd="sng" algn="ctr">
            <a:solidFill>
              <a:srgbClr val="E48312"/>
            </a:solidFill>
            <a:prstDash val="solid"/>
            <a:tailEnd type="triangle"/>
          </a:ln>
          <a:effectLst/>
        </p:spPr>
      </p:cxnSp>
      <p:sp>
        <p:nvSpPr>
          <p:cNvPr id="34" name="Tekstvak 33"/>
          <p:cNvSpPr txBox="1"/>
          <p:nvPr/>
        </p:nvSpPr>
        <p:spPr>
          <a:xfrm>
            <a:off x="4915181" y="792772"/>
            <a:ext cx="259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>
                <a:solidFill>
                  <a:srgbClr val="FF0000"/>
                </a:solidFill>
                <a:latin typeface="Calibri" panose="020F0502020204030204"/>
              </a:rPr>
              <a:t>Closest</a:t>
            </a:r>
            <a:r>
              <a:rPr lang="nl-NL" sz="1200" dirty="0" smtClean="0">
                <a:solidFill>
                  <a:srgbClr val="FF0000"/>
                </a:solidFill>
                <a:latin typeface="Calibri" panose="020F0502020204030204"/>
              </a:rPr>
              <a:t> name in database</a:t>
            </a:r>
            <a:endParaRPr lang="nl-NL" sz="1200" dirty="0">
              <a:solidFill>
                <a:srgbClr val="FF0000"/>
              </a:solidFill>
              <a:latin typeface="Calibri" panose="020F0502020204030204"/>
            </a:endParaRPr>
          </a:p>
        </p:txBody>
      </p:sp>
      <p:cxnSp>
        <p:nvCxnSpPr>
          <p:cNvPr id="35" name="Rechte verbindingslijn met pijl 34"/>
          <p:cNvCxnSpPr/>
          <p:nvPr/>
        </p:nvCxnSpPr>
        <p:spPr>
          <a:xfrm flipH="1">
            <a:off x="4246620" y="1387989"/>
            <a:ext cx="728133" cy="698740"/>
          </a:xfrm>
          <a:prstGeom prst="straightConnector1">
            <a:avLst/>
          </a:prstGeom>
          <a:noFill/>
          <a:ln w="12700" cap="flat" cmpd="sng" algn="ctr">
            <a:solidFill>
              <a:srgbClr val="E48312"/>
            </a:solidFill>
            <a:prstDash val="solid"/>
            <a:tailEnd type="triangle"/>
          </a:ln>
          <a:effectLst/>
        </p:spPr>
      </p:cxnSp>
      <p:sp>
        <p:nvSpPr>
          <p:cNvPr id="36" name="Tekstvak 35"/>
          <p:cNvSpPr txBox="1"/>
          <p:nvPr/>
        </p:nvSpPr>
        <p:spPr>
          <a:xfrm>
            <a:off x="4974753" y="1230809"/>
            <a:ext cx="2480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>
                <a:solidFill>
                  <a:srgbClr val="FF0000"/>
                </a:solidFill>
                <a:latin typeface="Calibri" panose="020F0502020204030204"/>
              </a:rPr>
              <a:t>Fuzzy</a:t>
            </a:r>
            <a:r>
              <a:rPr lang="nl-NL" sz="1200" dirty="0" smtClean="0">
                <a:solidFill>
                  <a:srgbClr val="FF0000"/>
                </a:solidFill>
                <a:latin typeface="Calibri" panose="020F0502020204030204"/>
              </a:rPr>
              <a:t>-Match score</a:t>
            </a:r>
            <a:endParaRPr lang="nl-NL" sz="1200" dirty="0">
              <a:solidFill>
                <a:srgbClr val="FF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2786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9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7" name="Titel 2"/>
          <p:cNvSpPr>
            <a:spLocks noGrp="1"/>
          </p:cNvSpPr>
          <p:nvPr>
            <p:ph type="title"/>
          </p:nvPr>
        </p:nvSpPr>
        <p:spPr>
          <a:xfrm>
            <a:off x="661380" y="797119"/>
            <a:ext cx="10923588" cy="948047"/>
          </a:xfrm>
        </p:spPr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18" name="Tijdelijke aanduiding voor dianummer 5"/>
          <p:cNvSpPr txBox="1">
            <a:spLocks/>
          </p:cNvSpPr>
          <p:nvPr/>
        </p:nvSpPr>
        <p:spPr>
          <a:xfrm>
            <a:off x="6553199" y="6221413"/>
            <a:ext cx="5005389" cy="32207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defPPr>
              <a:defRPr lang="nl-NL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9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05" y="2338136"/>
            <a:ext cx="2095500" cy="533400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05" y="3058729"/>
            <a:ext cx="2695575" cy="514350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45" y="3964849"/>
            <a:ext cx="2276475" cy="476250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47" y="4986470"/>
            <a:ext cx="1447800" cy="533400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125" y="2366711"/>
            <a:ext cx="3790950" cy="504825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125" y="3185613"/>
            <a:ext cx="3028950" cy="533400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399" y="4126774"/>
            <a:ext cx="2495550" cy="628650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2050" y="4927227"/>
            <a:ext cx="1733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73673"/>
      </p:ext>
    </p:extLst>
  </p:cSld>
  <p:clrMapOvr>
    <a:masterClrMapping/>
  </p:clrMapOvr>
</p:sld>
</file>

<file path=ppt/theme/theme1.xml><?xml version="1.0" encoding="utf-8"?>
<a:theme xmlns:a="http://schemas.openxmlformats.org/drawingml/2006/main" name="Rijkshuisstijl Violet">
  <a:themeElements>
    <a:clrScheme name="Rijks Licht Blauw">
      <a:dk1>
        <a:srgbClr val="000000"/>
      </a:dk1>
      <a:lt1>
        <a:srgbClr val="FFFFFF"/>
      </a:lt1>
      <a:dk2>
        <a:srgbClr val="8EC9E7"/>
      </a:dk2>
      <a:lt2>
        <a:srgbClr val="EDF7FB"/>
      </a:lt2>
      <a:accent1>
        <a:srgbClr val="017BC6"/>
      </a:accent1>
      <a:accent2>
        <a:srgbClr val="FFB612"/>
      </a:accent2>
      <a:accent3>
        <a:srgbClr val="42145F"/>
      </a:accent3>
      <a:accent4>
        <a:srgbClr val="00689A"/>
      </a:accent4>
      <a:accent5>
        <a:srgbClr val="663227"/>
      </a:accent5>
      <a:accent6>
        <a:srgbClr val="38870D"/>
      </a:accent6>
      <a:hlink>
        <a:srgbClr val="017BC6"/>
      </a:hlink>
      <a:folHlink>
        <a:srgbClr val="B2D6EE"/>
      </a:folHlink>
    </a:clrScheme>
    <a:fontScheme name="Rijkshuisstij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08 BELAS zw- Sjabloon 16x9 Licht blauw_ned" id="{35830A24-78D4-4743-8397-FCD573F1ED52}" vid="{281A9274-C54A-4A00-B628-2E425257AC1C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335</Words>
  <Application>Microsoft Office PowerPoint</Application>
  <PresentationFormat>Breedbeeld</PresentationFormat>
  <Paragraphs>125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Verdana</vt:lpstr>
      <vt:lpstr>Wingdings</vt:lpstr>
      <vt:lpstr>Rijkshuisstijl Violet</vt:lpstr>
      <vt:lpstr>Cognitieve Oplossingen</vt:lpstr>
      <vt:lpstr>NER-Tagging</vt:lpstr>
      <vt:lpstr>First approach </vt:lpstr>
      <vt:lpstr>Matching with RegExp</vt:lpstr>
      <vt:lpstr>Solution: Match with N-grams</vt:lpstr>
      <vt:lpstr>Hangup</vt:lpstr>
      <vt:lpstr>Efficiency</vt:lpstr>
      <vt:lpstr>PowerPoint-presentatie</vt:lpstr>
      <vt:lpstr>Results</vt:lpstr>
      <vt:lpstr>Classifying</vt:lpstr>
      <vt:lpstr>Classifying two-grams</vt:lpstr>
      <vt:lpstr>Training</vt:lpstr>
      <vt:lpstr>Results SVM-classifier (hold-out set)</vt:lpstr>
    </vt:vector>
  </TitlesOfParts>
  <Company>Ministerie van Financien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Cognitieve Oplossingen</dc:title>
  <dc:creator>Daniel D. Bontje</dc:creator>
  <cp:lastModifiedBy>Roel R.L. van der Burg</cp:lastModifiedBy>
  <cp:revision>64</cp:revision>
  <dcterms:created xsi:type="dcterms:W3CDTF">2018-11-09T14:25:10Z</dcterms:created>
  <dcterms:modified xsi:type="dcterms:W3CDTF">2018-12-20T09:45:40Z</dcterms:modified>
</cp:coreProperties>
</file>