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7" r:id="rId3"/>
    <p:sldId id="283" r:id="rId4"/>
    <p:sldId id="271" r:id="rId5"/>
    <p:sldId id="272" r:id="rId6"/>
    <p:sldId id="273" r:id="rId7"/>
    <p:sldId id="275" r:id="rId8"/>
    <p:sldId id="277" r:id="rId9"/>
    <p:sldId id="280" r:id="rId10"/>
    <p:sldId id="279" r:id="rId11"/>
    <p:sldId id="282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6469" autoAdjust="0"/>
  </p:normalViewPr>
  <p:slideViewPr>
    <p:cSldViewPr snapToGrid="0">
      <p:cViewPr varScale="1">
        <p:scale>
          <a:sx n="83" d="100"/>
          <a:sy n="83" d="100"/>
        </p:scale>
        <p:origin x="4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2FE75-3665-4FC4-B4CF-670386E93759}" type="datetimeFigureOut">
              <a:rPr lang="nl-NL" smtClean="0"/>
              <a:t>20-12-2018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C8EF2-14D8-466A-B36C-2CCB9BB558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092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8EF2-14D8-466A-B36C-2CCB9BB5580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8391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C8EF2-14D8-466A-B36C-2CCB9BB5580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19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4588" y="1882800"/>
            <a:ext cx="5004000" cy="233640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554588" y="4215600"/>
            <a:ext cx="5004000" cy="1339200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0"/>
            <a:ext cx="12168738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57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636">
          <p15:clr>
            <a:srgbClr val="FBAE40"/>
          </p15:clr>
        </p15:guide>
        <p15:guide id="2" pos="40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5000" y="2276475"/>
            <a:ext cx="5226050" cy="39449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53199" y="2276475"/>
            <a:ext cx="5004000" cy="39449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5" name="Tijdelijke aanduiding voor voettekst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69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1" y="2306037"/>
            <a:ext cx="5004000" cy="648000"/>
          </a:xfrm>
          <a:noFill/>
        </p:spPr>
        <p:txBody>
          <a:bodyPr lIns="180000" tIns="180000" rIns="180000" bIns="7200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5001" y="2953738"/>
            <a:ext cx="5004000" cy="3267676"/>
          </a:xfrm>
          <a:noFill/>
        </p:spPr>
        <p:txBody>
          <a:bodyPr lIns="180000" tIns="180000" rIns="180000" bIns="7200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53200" y="2306037"/>
            <a:ext cx="5004000" cy="647228"/>
          </a:xfrm>
          <a:noFill/>
        </p:spPr>
        <p:txBody>
          <a:bodyPr lIns="180000" tIns="180000" rIns="180000" bIns="7200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53200" y="2953738"/>
            <a:ext cx="5005388" cy="3267676"/>
          </a:xfrm>
          <a:noFill/>
        </p:spPr>
        <p:txBody>
          <a:bodyPr lIns="180000" tIns="180000" rIns="180000" bIns="7200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6" name="Tijdelijke aanduiding voor datum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940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88">
          <p15:clr>
            <a:srgbClr val="FBAE40"/>
          </p15:clr>
        </p15:guide>
        <p15:guide id="2" pos="3693">
          <p15:clr>
            <a:srgbClr val="FBAE40"/>
          </p15:clr>
        </p15:guide>
        <p15:guide id="3" orient="horz" pos="166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3" name="Tijdelijke aanduiding voor voettekst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44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66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5000" y="3427413"/>
            <a:ext cx="5003800" cy="279399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/>
          </p:nvPr>
        </p:nvSpPr>
        <p:spPr>
          <a:xfrm>
            <a:off x="6554588" y="1052513"/>
            <a:ext cx="5004000" cy="51689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35000" y="1052513"/>
            <a:ext cx="5003800" cy="94804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83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5000" y="1052514"/>
            <a:ext cx="10923588" cy="4024800"/>
          </a:xfrm>
        </p:spPr>
        <p:txBody>
          <a:bodyPr anchor="b" anchorCtr="0">
            <a:norm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635000" y="5077315"/>
            <a:ext cx="5461000" cy="1144098"/>
          </a:xfrm>
        </p:spPr>
        <p:txBody>
          <a:bodyPr lIns="162000" tIns="90000" rIns="9000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>
                <a:solidFill>
                  <a:srgbClr val="EDF7FB"/>
                </a:solidFill>
              </a:rPr>
              <a:pPr/>
              <a:t>‹nr.›</a:t>
            </a:fld>
            <a:endParaRPr lang="nl-NL" dirty="0">
              <a:solidFill>
                <a:srgbClr val="EDF7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04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65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5000" y="1052514"/>
            <a:ext cx="10923588" cy="4024800"/>
          </a:xfrm>
        </p:spPr>
        <p:txBody>
          <a:bodyPr anchor="b" anchorCtr="0">
            <a:normAutofit/>
          </a:bodyPr>
          <a:lstStyle>
            <a:lvl1pPr algn="l">
              <a:defRPr sz="8000" b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635000" y="5077314"/>
            <a:ext cx="5461000" cy="1144099"/>
          </a:xfrm>
        </p:spPr>
        <p:txBody>
          <a:bodyPr lIns="162000" tIns="9000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50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65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vlak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6096000" y="-1588"/>
            <a:ext cx="6096000" cy="68595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charset="0"/>
              <a:buNone/>
            </a:pPr>
            <a:endParaRPr lang="nl-NL" sz="1000">
              <a:solidFill>
                <a:srgbClr val="FFFFFF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5000" y="2636838"/>
            <a:ext cx="5003799" cy="1584324"/>
          </a:xfrm>
        </p:spPr>
        <p:txBody>
          <a:bodyPr anchor="ctr" anchorCtr="0"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6" name="Rechthoek 15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6554588" y="1066800"/>
            <a:ext cx="5004000" cy="5154613"/>
          </a:xfrm>
        </p:spPr>
        <p:txBody>
          <a:bodyPr anchor="ctr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33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  <p15:guide id="3" pos="5609">
          <p15:clr>
            <a:srgbClr val="FBAE40"/>
          </p15:clr>
        </p15:guide>
        <p15:guide id="4" pos="59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vlak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4999" y="2636839"/>
            <a:ext cx="5004000" cy="1584324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>
          <a:xfrm>
            <a:off x="6553199" y="1052513"/>
            <a:ext cx="5004000" cy="5168900"/>
          </a:xfrm>
        </p:spPr>
        <p:txBody>
          <a:bodyPr anchor="ctr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0" name="Rechthoek 9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755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5000" y="3427413"/>
            <a:ext cx="5003800" cy="2794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35000" y="1052513"/>
            <a:ext cx="5003800" cy="94804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8" name="Tijdelijke aanduiding voor afbeelding 9"/>
          <p:cNvSpPr>
            <a:spLocks noGrp="1"/>
          </p:cNvSpPr>
          <p:nvPr>
            <p:ph type="pic" sz="quarter" idx="24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12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2" spcCol="46800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569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erticaal k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5"/>
          </p:nvPr>
        </p:nvSpPr>
        <p:spPr>
          <a:xfrm>
            <a:off x="635000" y="2289600"/>
            <a:ext cx="5005388" cy="3935413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4" name="Rechthoek 13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6" y="1051200"/>
            <a:ext cx="5004594" cy="948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24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0" name="Tijdelijke aanduiding voor datum 1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3744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erticaa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/>
          <p:cNvSpPr>
            <a:spLocks noGrp="1"/>
          </p:cNvSpPr>
          <p:nvPr>
            <p:ph type="body" sz="quarter" idx="16"/>
          </p:nvPr>
        </p:nvSpPr>
        <p:spPr>
          <a:xfrm>
            <a:off x="635000" y="2289600"/>
            <a:ext cx="5003800" cy="39318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051200"/>
            <a:ext cx="5003800" cy="94804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24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29238 w 6096000"/>
              <a:gd name="connsiteY0" fmla="*/ 0 h 6860381"/>
              <a:gd name="connsiteX1" fmla="*/ 6091238 w 6096000"/>
              <a:gd name="connsiteY1" fmla="*/ 0 h 6860381"/>
              <a:gd name="connsiteX2" fmla="*/ 6091238 w 6096000"/>
              <a:gd name="connsiteY2" fmla="*/ 2381 h 6860381"/>
              <a:gd name="connsiteX3" fmla="*/ 6096000 w 6096000"/>
              <a:gd name="connsiteY3" fmla="*/ 2381 h 6860381"/>
              <a:gd name="connsiteX4" fmla="*/ 6096000 w 6096000"/>
              <a:gd name="connsiteY4" fmla="*/ 6860381 h 6860381"/>
              <a:gd name="connsiteX5" fmla="*/ 6095999 w 6096000"/>
              <a:gd name="connsiteY5" fmla="*/ 6860381 h 6860381"/>
              <a:gd name="connsiteX6" fmla="*/ 3832225 w 6096000"/>
              <a:gd name="connsiteY6" fmla="*/ 6860381 h 6860381"/>
              <a:gd name="connsiteX7" fmla="*/ 232201 w 6096000"/>
              <a:gd name="connsiteY7" fmla="*/ 6860381 h 6860381"/>
              <a:gd name="connsiteX8" fmla="*/ 232201 w 6096000"/>
              <a:gd name="connsiteY8" fmla="*/ 6626381 h 6860381"/>
              <a:gd name="connsiteX9" fmla="*/ 0 w 6096000"/>
              <a:gd name="connsiteY9" fmla="*/ 6626381 h 6860381"/>
              <a:gd name="connsiteX10" fmla="*/ 0 w 6096000"/>
              <a:gd name="connsiteY10" fmla="*/ 5488781 h 6860381"/>
              <a:gd name="connsiteX11" fmla="*/ 1 w 6096000"/>
              <a:gd name="connsiteY11" fmla="*/ 5488781 h 6860381"/>
              <a:gd name="connsiteX12" fmla="*/ 1 w 6096000"/>
              <a:gd name="connsiteY12" fmla="*/ 948531 h 6860381"/>
              <a:gd name="connsiteX13" fmla="*/ 1 w 6096000"/>
              <a:gd name="connsiteY13" fmla="*/ 711200 h 6860381"/>
              <a:gd name="connsiteX14" fmla="*/ 1 w 6096000"/>
              <a:gd name="connsiteY14" fmla="*/ 2381 h 6860381"/>
              <a:gd name="connsiteX15" fmla="*/ 2 w 6096000"/>
              <a:gd name="connsiteY15" fmla="*/ 2381 h 6860381"/>
              <a:gd name="connsiteX16" fmla="*/ 2 w 6096000"/>
              <a:gd name="connsiteY16" fmla="*/ 711994 h 6860381"/>
              <a:gd name="connsiteX17" fmla="*/ 233366 w 6096000"/>
              <a:gd name="connsiteY17" fmla="*/ 711994 h 6860381"/>
              <a:gd name="connsiteX18" fmla="*/ 233366 w 6096000"/>
              <a:gd name="connsiteY18" fmla="*/ 2381 h 6860381"/>
              <a:gd name="connsiteX19" fmla="*/ 229238 w 6096000"/>
              <a:gd name="connsiteY19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0" h="6860381">
                <a:moveTo>
                  <a:pt x="229238" y="0"/>
                </a:moveTo>
                <a:lnTo>
                  <a:pt x="6091238" y="0"/>
                </a:lnTo>
                <a:lnTo>
                  <a:pt x="6091238" y="2381"/>
                </a:lnTo>
                <a:lnTo>
                  <a:pt x="6096000" y="2381"/>
                </a:lnTo>
                <a:lnTo>
                  <a:pt x="6096000" y="6860381"/>
                </a:lnTo>
                <a:lnTo>
                  <a:pt x="6095999" y="6860381"/>
                </a:lnTo>
                <a:lnTo>
                  <a:pt x="3832225" y="6860381"/>
                </a:lnTo>
                <a:lnTo>
                  <a:pt x="232201" y="6860381"/>
                </a:lnTo>
                <a:lnTo>
                  <a:pt x="232201" y="6626381"/>
                </a:lnTo>
                <a:lnTo>
                  <a:pt x="0" y="6626381"/>
                </a:lnTo>
                <a:lnTo>
                  <a:pt x="0" y="5488781"/>
                </a:lnTo>
                <a:lnTo>
                  <a:pt x="1" y="5488781"/>
                </a:lnTo>
                <a:lnTo>
                  <a:pt x="1" y="948531"/>
                </a:lnTo>
                <a:lnTo>
                  <a:pt x="1" y="711200"/>
                </a:lnTo>
                <a:lnTo>
                  <a:pt x="1" y="2381"/>
                </a:lnTo>
                <a:lnTo>
                  <a:pt x="2" y="2381"/>
                </a:lnTo>
                <a:lnTo>
                  <a:pt x="2" y="711994"/>
                </a:lnTo>
                <a:lnTo>
                  <a:pt x="233366" y="711994"/>
                </a:lnTo>
                <a:lnTo>
                  <a:pt x="233366" y="2381"/>
                </a:lnTo>
                <a:lnTo>
                  <a:pt x="229238" y="23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5013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horizontaa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2374900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749487"/>
            <a:ext cx="10923588" cy="2471925"/>
          </a:xfrm>
        </p:spPr>
        <p:txBody>
          <a:bodyPr numCol="2" spcCol="46800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8" name="Tijdelijke aanduiding voo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38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horizontaal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30587"/>
            <a:ext cx="12192000" cy="3427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2374900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749487"/>
            <a:ext cx="10923588" cy="2471925"/>
          </a:xfrm>
        </p:spPr>
        <p:txBody>
          <a:bodyPr numCol="2" spcCol="4680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Rechthoek 11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96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kleu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720000" tIns="1152000">
            <a:noAutofit/>
          </a:bodyPr>
          <a:lstStyle>
            <a:lvl1pPr>
              <a:buClr>
                <a:schemeClr val="bg2"/>
              </a:buClr>
              <a:tabLst>
                <a:tab pos="161925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5" y="3888000"/>
            <a:ext cx="5004595" cy="2333413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54588" y="3888000"/>
            <a:ext cx="5004000" cy="2333413"/>
          </a:xfrm>
        </p:spPr>
        <p:txBody>
          <a:bodyPr tIns="50400" numCol="1" spcCol="468000"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11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720000" tIns="1152000">
            <a:noAutofit/>
          </a:bodyPr>
          <a:lstStyle/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53199" y="3888000"/>
            <a:ext cx="5004000" cy="2333413"/>
          </a:xfrm>
        </p:spPr>
        <p:txBody>
          <a:bodyPr tIns="50400" numCol="1" spcCol="468000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6" y="3888000"/>
            <a:ext cx="5004594" cy="2333413"/>
          </a:xfrm>
        </p:spPr>
        <p:txBody>
          <a:bodyPr anchor="t" anchorCtr="0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37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. kleur zonder tit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720000" tIns="1152000">
            <a:noAutofit/>
          </a:bodyPr>
          <a:lstStyle>
            <a:lvl1pPr>
              <a:tabLst>
                <a:tab pos="161925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888000"/>
            <a:ext cx="10923588" cy="2333413"/>
          </a:xfrm>
        </p:spPr>
        <p:txBody>
          <a:bodyPr tIns="50400" numCol="2" spcCol="4680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59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. wit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720000" tIns="1152000">
            <a:noAutofit/>
          </a:bodyPr>
          <a:lstStyle/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888000"/>
            <a:ext cx="10923588" cy="2333413"/>
          </a:xfrm>
        </p:spPr>
        <p:txBody>
          <a:bodyPr tIns="50400" numCol="2" spcCol="46800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813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kleur tit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/>
          </p:nvPr>
        </p:nvSpPr>
        <p:spPr>
          <a:xfrm>
            <a:off x="0" y="3427413"/>
            <a:ext cx="12192000" cy="3430587"/>
          </a:xfrm>
          <a:custGeom>
            <a:avLst/>
            <a:gdLst>
              <a:gd name="connsiteX0" fmla="*/ 0 w 12192000"/>
              <a:gd name="connsiteY0" fmla="*/ 0 h 3430587"/>
              <a:gd name="connsiteX1" fmla="*/ 12192000 w 12192000"/>
              <a:gd name="connsiteY1" fmla="*/ 0 h 3430587"/>
              <a:gd name="connsiteX2" fmla="*/ 12192000 w 12192000"/>
              <a:gd name="connsiteY2" fmla="*/ 3430587 h 3430587"/>
              <a:gd name="connsiteX3" fmla="*/ 6330000 w 12192000"/>
              <a:gd name="connsiteY3" fmla="*/ 3430587 h 3430587"/>
              <a:gd name="connsiteX4" fmla="*/ 6330000 w 12192000"/>
              <a:gd name="connsiteY4" fmla="*/ 3192987 h 3430587"/>
              <a:gd name="connsiteX5" fmla="*/ 5862000 w 12192000"/>
              <a:gd name="connsiteY5" fmla="*/ 3192987 h 3430587"/>
              <a:gd name="connsiteX6" fmla="*/ 5862000 w 12192000"/>
              <a:gd name="connsiteY6" fmla="*/ 3430587 h 3430587"/>
              <a:gd name="connsiteX7" fmla="*/ 0 w 12192000"/>
              <a:gd name="connsiteY7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30587">
                <a:moveTo>
                  <a:pt x="0" y="0"/>
                </a:moveTo>
                <a:lnTo>
                  <a:pt x="12192000" y="0"/>
                </a:lnTo>
                <a:lnTo>
                  <a:pt x="12192000" y="3430587"/>
                </a:lnTo>
                <a:lnTo>
                  <a:pt x="6330000" y="3430587"/>
                </a:lnTo>
                <a:lnTo>
                  <a:pt x="6330000" y="3192987"/>
                </a:lnTo>
                <a:lnTo>
                  <a:pt x="5862000" y="3192987"/>
                </a:lnTo>
                <a:lnTo>
                  <a:pt x="5862000" y="3430587"/>
                </a:lnTo>
                <a:lnTo>
                  <a:pt x="0" y="3430587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61200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00" y="1051200"/>
            <a:ext cx="10924382" cy="94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57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wit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/>
          </p:nvPr>
        </p:nvSpPr>
        <p:spPr>
          <a:xfrm>
            <a:off x="0" y="3427413"/>
            <a:ext cx="12192000" cy="3430587"/>
          </a:xfrm>
          <a:custGeom>
            <a:avLst/>
            <a:gdLst>
              <a:gd name="connsiteX0" fmla="*/ 0 w 12192000"/>
              <a:gd name="connsiteY0" fmla="*/ 0 h 3430587"/>
              <a:gd name="connsiteX1" fmla="*/ 12192000 w 12192000"/>
              <a:gd name="connsiteY1" fmla="*/ 0 h 3430587"/>
              <a:gd name="connsiteX2" fmla="*/ 12192000 w 12192000"/>
              <a:gd name="connsiteY2" fmla="*/ 3430587 h 3430587"/>
              <a:gd name="connsiteX3" fmla="*/ 6330000 w 12192000"/>
              <a:gd name="connsiteY3" fmla="*/ 3430587 h 3430587"/>
              <a:gd name="connsiteX4" fmla="*/ 6330000 w 12192000"/>
              <a:gd name="connsiteY4" fmla="*/ 3192987 h 3430587"/>
              <a:gd name="connsiteX5" fmla="*/ 5862000 w 12192000"/>
              <a:gd name="connsiteY5" fmla="*/ 3192987 h 3430587"/>
              <a:gd name="connsiteX6" fmla="*/ 5862000 w 12192000"/>
              <a:gd name="connsiteY6" fmla="*/ 3430587 h 3430587"/>
              <a:gd name="connsiteX7" fmla="*/ 0 w 12192000"/>
              <a:gd name="connsiteY7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30587">
                <a:moveTo>
                  <a:pt x="0" y="0"/>
                </a:moveTo>
                <a:lnTo>
                  <a:pt x="12192000" y="0"/>
                </a:lnTo>
                <a:lnTo>
                  <a:pt x="12192000" y="3430587"/>
                </a:lnTo>
                <a:lnTo>
                  <a:pt x="6330000" y="3430587"/>
                </a:lnTo>
                <a:lnTo>
                  <a:pt x="6330000" y="3192987"/>
                </a:lnTo>
                <a:lnTo>
                  <a:pt x="5862000" y="3192987"/>
                </a:lnTo>
                <a:lnTo>
                  <a:pt x="5862000" y="3430587"/>
                </a:lnTo>
                <a:lnTo>
                  <a:pt x="0" y="343058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612000">
            <a:noAutofit/>
          </a:bodyPr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34206" y="1051200"/>
            <a:ext cx="10924382" cy="946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874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afbeelding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jdelijke aanduiding voor afbeelding 31"/>
          <p:cNvSpPr>
            <a:spLocks noGrp="1"/>
          </p:cNvSpPr>
          <p:nvPr>
            <p:ph type="pic" sz="quarter" idx="22"/>
          </p:nvPr>
        </p:nvSpPr>
        <p:spPr>
          <a:xfrm>
            <a:off x="-3175" y="0"/>
            <a:ext cx="6099175" cy="6858000"/>
          </a:xfrm>
          <a:custGeom>
            <a:avLst/>
            <a:gdLst>
              <a:gd name="connsiteX0" fmla="*/ 0 w 6099175"/>
              <a:gd name="connsiteY0" fmla="*/ 0 h 6858000"/>
              <a:gd name="connsiteX1" fmla="*/ 5776763 w 6099175"/>
              <a:gd name="connsiteY1" fmla="*/ 0 h 6858000"/>
              <a:gd name="connsiteX2" fmla="*/ 5776763 w 6099175"/>
              <a:gd name="connsiteY2" fmla="*/ 1144800 h 6858000"/>
              <a:gd name="connsiteX3" fmla="*/ 6099175 w 6099175"/>
              <a:gd name="connsiteY3" fmla="*/ 1144800 h 6858000"/>
              <a:gd name="connsiteX4" fmla="*/ 6099175 w 6099175"/>
              <a:gd name="connsiteY4" fmla="*/ 6541200 h 6858000"/>
              <a:gd name="connsiteX5" fmla="*/ 5776595 w 6099175"/>
              <a:gd name="connsiteY5" fmla="*/ 6541200 h 6858000"/>
              <a:gd name="connsiteX6" fmla="*/ 5776595 w 6099175"/>
              <a:gd name="connsiteY6" fmla="*/ 6858000 h 6858000"/>
              <a:gd name="connsiteX7" fmla="*/ 0 w 609917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9175" h="6858000">
                <a:moveTo>
                  <a:pt x="0" y="0"/>
                </a:moveTo>
                <a:lnTo>
                  <a:pt x="5776763" y="0"/>
                </a:lnTo>
                <a:lnTo>
                  <a:pt x="5776763" y="1144800"/>
                </a:lnTo>
                <a:lnTo>
                  <a:pt x="6099175" y="1144800"/>
                </a:lnTo>
                <a:lnTo>
                  <a:pt x="6099175" y="6541200"/>
                </a:lnTo>
                <a:lnTo>
                  <a:pt x="5776595" y="6541200"/>
                </a:lnTo>
                <a:lnTo>
                  <a:pt x="57765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612000" anchor="ctr" anchorCtr="0">
            <a:noAutofit/>
          </a:bodyPr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6" name="Rechthoek 15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21" name="Rechthoek 2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4" name="Tijdelijke aanduiding voor tekst 16"/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5832053"/>
            <a:ext cx="5004000" cy="389360"/>
          </a:xfrm>
        </p:spPr>
        <p:txBody>
          <a:bodyPr lIns="118800" anchor="b" anchorCtr="0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0"/>
            <a:ext cx="12168738" cy="1879600"/>
          </a:xfrm>
          <a:prstGeom prst="rect">
            <a:avLst/>
          </a:prstGeom>
        </p:spPr>
      </p:pic>
      <p:sp>
        <p:nvSpPr>
          <p:cNvPr id="19" name="Rechthoek 18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ctrTitle"/>
          </p:nvPr>
        </p:nvSpPr>
        <p:spPr>
          <a:xfrm>
            <a:off x="6553200" y="1885467"/>
            <a:ext cx="5004000" cy="233640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8" name="Ondertitel 2"/>
          <p:cNvSpPr>
            <a:spLocks noGrp="1"/>
          </p:cNvSpPr>
          <p:nvPr>
            <p:ph type="subTitle" idx="1"/>
          </p:nvPr>
        </p:nvSpPr>
        <p:spPr>
          <a:xfrm>
            <a:off x="6553200" y="4218267"/>
            <a:ext cx="5004000" cy="1613786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78321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8408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5153776"/>
            <a:ext cx="12192000" cy="576000"/>
          </a:xfrm>
          <a:solidFill>
            <a:schemeClr val="tx2"/>
          </a:solidFill>
        </p:spPr>
        <p:txBody>
          <a:bodyPr lIns="756000" anchor="ctr" anchorCtr="0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0" y="5825413"/>
            <a:ext cx="12192000" cy="396000"/>
          </a:xfrm>
          <a:solidFill>
            <a:schemeClr val="bg1"/>
          </a:solidFill>
        </p:spPr>
        <p:txBody>
          <a:bodyPr lIns="756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79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635000" y="2276475"/>
            <a:ext cx="10923588" cy="39449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760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7958859" y="2276475"/>
            <a:ext cx="3600000" cy="3937000"/>
          </a:xfrm>
        </p:spPr>
        <p:txBody>
          <a:bodyPr/>
          <a:lstStyle>
            <a:lvl1pPr marL="0" indent="0">
              <a:buNone/>
              <a:defRPr sz="2000"/>
            </a:lvl1pPr>
            <a:lvl2pPr marL="313200" indent="0">
              <a:buNone/>
              <a:defRPr sz="1800"/>
            </a:lvl2pPr>
            <a:lvl3pPr marL="630000" indent="0">
              <a:buNone/>
              <a:defRPr sz="1600"/>
            </a:lvl3pPr>
            <a:lvl4pPr marL="943200" indent="0">
              <a:buNone/>
              <a:defRPr sz="1600"/>
            </a:lvl4pPr>
            <a:lvl5pPr marL="1260000" indent="0"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5"/>
          </p:nvPr>
        </p:nvSpPr>
        <p:spPr>
          <a:xfrm>
            <a:off x="635000" y="2276475"/>
            <a:ext cx="7178964" cy="39449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6456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4"/>
          </p:nvPr>
        </p:nvSpPr>
        <p:spPr>
          <a:xfrm>
            <a:off x="6550024" y="2289599"/>
            <a:ext cx="5004000" cy="3931813"/>
          </a:xfrm>
        </p:spPr>
        <p:txBody>
          <a:bodyPr anchor="t" anchorCtr="0"/>
          <a:lstStyle>
            <a:lvl1pPr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2" name="Rechthoek 11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0024" y="1051200"/>
            <a:ext cx="5004000" cy="948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9"/>
          </p:nvPr>
        </p:nvSpPr>
        <p:spPr>
          <a:xfrm>
            <a:off x="635000" y="1066799"/>
            <a:ext cx="5003800" cy="51546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5" name="Tijdelijke aanduiding voor voettekst 1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607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1875617"/>
            <a:ext cx="10923588" cy="1551796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5156753" y="3846022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5156753" y="4639509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5156753" y="5405528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4544781" y="3921366"/>
            <a:ext cx="541203" cy="540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4544781" y="4707382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4544781" y="5480872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0"/>
            <a:ext cx="12168738" cy="1879600"/>
          </a:xfrm>
          <a:prstGeom prst="rect">
            <a:avLst/>
          </a:prstGeom>
        </p:spPr>
      </p:pic>
      <p:sp>
        <p:nvSpPr>
          <p:cNvPr id="7" name="Tijdelijke aanduiding voor datum 6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61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6096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2565400"/>
            <a:ext cx="5003800" cy="1727200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76285" y="2286000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7176285" y="3079487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7176285" y="3845506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6564313" y="2361344"/>
            <a:ext cx="541203" cy="540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6564313" y="3147360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6564313" y="3920850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0"/>
            <a:ext cx="12168738" cy="1879600"/>
          </a:xfrm>
          <a:prstGeom prst="rect">
            <a:avLst/>
          </a:prstGeom>
        </p:spPr>
      </p:pic>
      <p:sp>
        <p:nvSpPr>
          <p:cNvPr id="7" name="Tijdelijke aanduiding voor datum 6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87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1875617"/>
            <a:ext cx="10923588" cy="1551795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4224313" y="3846022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4224313" y="4639509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4224313" y="5405528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24" name="Rechthoek 23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0"/>
            <a:ext cx="12168738" cy="1879600"/>
          </a:xfrm>
          <a:prstGeom prst="rect">
            <a:avLst/>
          </a:prstGeom>
        </p:spPr>
      </p:pic>
      <p:sp>
        <p:nvSpPr>
          <p:cNvPr id="14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3421851" y="3926077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5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3421851" y="4712093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6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3421851" y="5485583"/>
            <a:ext cx="541203" cy="540000"/>
          </a:xfrm>
          <a:blipFill>
            <a:blip r:embed="rId5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91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afbeelding horizonta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34682" y="3427412"/>
            <a:ext cx="10923906" cy="1726479"/>
          </a:xfrm>
        </p:spPr>
        <p:txBody>
          <a:bodyPr lIns="57600" tIns="90000" bIns="90000" anchor="b"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34682" y="5162400"/>
            <a:ext cx="10923906" cy="664319"/>
          </a:xfrm>
        </p:spPr>
        <p:txBody>
          <a:bodyPr lIns="72000" tIns="9000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12" name="Rechthoek 11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2" y="5829386"/>
            <a:ext cx="5138738" cy="389360"/>
          </a:xfrm>
        </p:spPr>
        <p:txBody>
          <a:bodyPr lIns="8640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 smtClean="0"/>
              <a:t>Naam </a:t>
            </a:r>
            <a:r>
              <a:rPr lang="nl-NL" dirty="0"/>
              <a:t>spreker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0"/>
            <a:ext cx="12168738" cy="18796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6" name="Tijdelijke aanduiding voor afbeelding 15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192000" cy="3427413"/>
          </a:xfrm>
          <a:custGeom>
            <a:avLst/>
            <a:gdLst>
              <a:gd name="connsiteX0" fmla="*/ 5772000 w 12192000"/>
              <a:gd name="connsiteY0" fmla="*/ 1 h 3427413"/>
              <a:gd name="connsiteX1" fmla="*/ 5772000 w 12192000"/>
              <a:gd name="connsiteY1" fmla="*/ 1144801 h 3427413"/>
              <a:gd name="connsiteX2" fmla="*/ 6420000 w 12192000"/>
              <a:gd name="connsiteY2" fmla="*/ 1144801 h 3427413"/>
              <a:gd name="connsiteX3" fmla="*/ 6420000 w 12192000"/>
              <a:gd name="connsiteY3" fmla="*/ 1 h 3427413"/>
              <a:gd name="connsiteX4" fmla="*/ 0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5772000" y="1"/>
                </a:moveTo>
                <a:lnTo>
                  <a:pt x="5772000" y="1144801"/>
                </a:lnTo>
                <a:lnTo>
                  <a:pt x="6420000" y="1144801"/>
                </a:lnTo>
                <a:lnTo>
                  <a:pt x="6420000" y="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txBody>
          <a:bodyPr wrap="square" lIns="648000" anchor="ctr" anchorCtr="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1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185">
          <p15:clr>
            <a:srgbClr val="FBAE40"/>
          </p15:clr>
        </p15:guide>
        <p15:guide id="2" orient="horz" pos="2656">
          <p15:clr>
            <a:srgbClr val="FBAE40"/>
          </p15:clr>
        </p15:guide>
        <p15:guide id="3" pos="4044">
          <p15:clr>
            <a:srgbClr val="FBAE40"/>
          </p15:clr>
        </p15:guide>
        <p15:guide id="4" pos="3636">
          <p15:clr>
            <a:srgbClr val="FBAE40"/>
          </p15:clr>
        </p15:guide>
        <p15:guide id="5" orient="horz" pos="31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7" name="Rechthoek 16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0"/>
            <a:ext cx="12168738" cy="1879600"/>
          </a:xfrm>
          <a:prstGeom prst="rect">
            <a:avLst/>
          </a:prstGeom>
        </p:spPr>
      </p:pic>
      <p:sp>
        <p:nvSpPr>
          <p:cNvPr id="18" name="Tijdelijke aanduiding voor datum 1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0" name="Tijdelijke aanduiding voor dianummer 1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4" name="Ondertitel 2"/>
          <p:cNvSpPr>
            <a:spLocks noGrp="1"/>
          </p:cNvSpPr>
          <p:nvPr>
            <p:ph type="subTitle" idx="1"/>
          </p:nvPr>
        </p:nvSpPr>
        <p:spPr>
          <a:xfrm>
            <a:off x="6556176" y="3427413"/>
            <a:ext cx="5004000" cy="2404640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25" name="Tijdelijke aanduiding voor tekst 16"/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5832053"/>
            <a:ext cx="5004000" cy="389360"/>
          </a:xfrm>
        </p:spPr>
        <p:txBody>
          <a:bodyPr lIns="118800" anchor="b" anchorCtr="0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Naam spreker</a:t>
            </a:r>
          </a:p>
        </p:txBody>
      </p: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6554588" y="2024063"/>
            <a:ext cx="5004000" cy="140335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14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879600"/>
            <a:ext cx="10923588" cy="1547813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5" name="Tijdelijke aanduiding voor datum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7" name="Tijdelijke aanduiding voor dianumm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635000" y="3749487"/>
            <a:ext cx="10925176" cy="2077232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10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2" y="5829386"/>
            <a:ext cx="5005388" cy="389360"/>
          </a:xfrm>
        </p:spPr>
        <p:txBody>
          <a:bodyPr lIns="8640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 smtClean="0"/>
              <a:t>Naam </a:t>
            </a:r>
            <a:r>
              <a:rPr lang="nl-NL" dirty="0"/>
              <a:t>spreker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0"/>
            <a:ext cx="12168738" cy="1879600"/>
          </a:xfrm>
          <a:prstGeom prst="rect">
            <a:avLst/>
          </a:prstGeom>
        </p:spPr>
      </p:pic>
      <p:sp>
        <p:nvSpPr>
          <p:cNvPr id="12" name="Rechthoek 11"/>
          <p:cNvSpPr/>
          <p:nvPr userDrawn="1"/>
        </p:nvSpPr>
        <p:spPr>
          <a:xfrm>
            <a:off x="5773420" y="6541200"/>
            <a:ext cx="647700" cy="3168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2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4999" y="2636838"/>
            <a:ext cx="5003801" cy="1584325"/>
          </a:xfrm>
        </p:spPr>
        <p:txBody>
          <a:bodyPr anchor="ctr" anchorCtr="0"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15"/>
          </p:nvPr>
        </p:nvSpPr>
        <p:spPr>
          <a:xfrm>
            <a:off x="7791732" y="916926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16"/>
          </p:nvPr>
        </p:nvSpPr>
        <p:spPr>
          <a:xfrm>
            <a:off x="7791732" y="2061911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7791732" y="32112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ijdelijke aanduiding voor tekst 4"/>
          <p:cNvSpPr>
            <a:spLocks noGrp="1"/>
          </p:cNvSpPr>
          <p:nvPr>
            <p:ph type="body" sz="quarter" idx="18"/>
          </p:nvPr>
        </p:nvSpPr>
        <p:spPr>
          <a:xfrm>
            <a:off x="7791732" y="43524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7" name="Tijdelijke aanduiding voor tekst 4"/>
          <p:cNvSpPr>
            <a:spLocks noGrp="1"/>
          </p:cNvSpPr>
          <p:nvPr>
            <p:ph type="body" sz="quarter" idx="19"/>
          </p:nvPr>
        </p:nvSpPr>
        <p:spPr>
          <a:xfrm>
            <a:off x="7791732" y="54972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19" name="Afbeelding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21" name="Rechthoek 2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2" name="Tijdelijke aanduiding vo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6418727" y="998445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3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6418727" y="2143674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4" name="Tijdelijke aanduiding voor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6418727" y="3288903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5" name="Tijdelijke aanduiding voor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6418727" y="4434132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  <p:sp>
        <p:nvSpPr>
          <p:cNvPr id="26" name="Tijdelijke aanduiding voor tekst 2"/>
          <p:cNvSpPr>
            <a:spLocks noGrp="1"/>
          </p:cNvSpPr>
          <p:nvPr>
            <p:ph type="body" sz="quarter" idx="14" hasCustomPrompt="1"/>
          </p:nvPr>
        </p:nvSpPr>
        <p:spPr>
          <a:xfrm>
            <a:off x="6418727" y="5579361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373041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11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6553200" y="2289600"/>
            <a:ext cx="5004000" cy="3931813"/>
          </a:xfrm>
        </p:spPr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84000" indent="-216000"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6" name="Rechthoek 15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553200" y="1051200"/>
            <a:ext cx="5004000" cy="948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4" name="Tijdelijke aanduiding voor afbeelding 2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8242" cy="6858000"/>
          </a:xfrm>
          <a:custGeom>
            <a:avLst/>
            <a:gdLst>
              <a:gd name="connsiteX0" fmla="*/ 0 w 6098242"/>
              <a:gd name="connsiteY0" fmla="*/ 0 h 6858000"/>
              <a:gd name="connsiteX1" fmla="*/ 5862000 w 6098242"/>
              <a:gd name="connsiteY1" fmla="*/ 0 h 6858000"/>
              <a:gd name="connsiteX2" fmla="*/ 5862000 w 6098242"/>
              <a:gd name="connsiteY2" fmla="*/ 708025 h 6858000"/>
              <a:gd name="connsiteX3" fmla="*/ 6098242 w 6098242"/>
              <a:gd name="connsiteY3" fmla="*/ 708025 h 6858000"/>
              <a:gd name="connsiteX4" fmla="*/ 6098242 w 6098242"/>
              <a:gd name="connsiteY4" fmla="*/ 6620400 h 6858000"/>
              <a:gd name="connsiteX5" fmla="*/ 5862000 w 6098242"/>
              <a:gd name="connsiteY5" fmla="*/ 6620400 h 6858000"/>
              <a:gd name="connsiteX6" fmla="*/ 5862000 w 6098242"/>
              <a:gd name="connsiteY6" fmla="*/ 6858000 h 6858000"/>
              <a:gd name="connsiteX7" fmla="*/ 0 w 609824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42" h="6858000">
                <a:moveTo>
                  <a:pt x="0" y="0"/>
                </a:moveTo>
                <a:lnTo>
                  <a:pt x="5862000" y="0"/>
                </a:lnTo>
                <a:lnTo>
                  <a:pt x="5862000" y="708025"/>
                </a:lnTo>
                <a:lnTo>
                  <a:pt x="6098242" y="708025"/>
                </a:lnTo>
                <a:lnTo>
                  <a:pt x="6098242" y="6620400"/>
                </a:lnTo>
                <a:lnTo>
                  <a:pt x="5862000" y="6620400"/>
                </a:lnTo>
                <a:lnTo>
                  <a:pt x="586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lIns="612000" anchor="ctr" anchorCtr="0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0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999" y="2636837"/>
            <a:ext cx="5003801" cy="1584325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4999" y="4221162"/>
            <a:ext cx="5003801" cy="2000251"/>
          </a:xfrm>
        </p:spPr>
        <p:txBody>
          <a:bodyPr tIns="90000" rIns="100800"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634999" y="1171575"/>
            <a:ext cx="5003801" cy="1463674"/>
          </a:xfrm>
        </p:spPr>
        <p:txBody>
          <a:bodyPr rIns="0" anchor="b" anchorCtr="0">
            <a:normAutofit/>
          </a:bodyPr>
          <a:lstStyle>
            <a:lvl1pPr marL="0" indent="0" algn="r">
              <a:buNone/>
              <a:defRPr sz="9600" b="1" i="0">
                <a:solidFill>
                  <a:schemeClr val="tx1"/>
                </a:solidFill>
              </a:defRPr>
            </a:lvl1pPr>
            <a:lvl2pPr marL="313200" indent="0" algn="r">
              <a:buNone/>
              <a:defRPr/>
            </a:lvl2pPr>
            <a:lvl3pPr marL="630000" indent="0" algn="r">
              <a:buNone/>
              <a:defRPr/>
            </a:lvl3pPr>
            <a:lvl4pPr marL="943200" indent="0" algn="r">
              <a:buNone/>
              <a:defRPr/>
            </a:lvl4pPr>
            <a:lvl5pPr marL="1260000" indent="0" algn="r">
              <a:buNone/>
              <a:defRPr/>
            </a:lvl5pPr>
          </a:lstStyle>
          <a:p>
            <a:pPr lvl="0"/>
            <a:r>
              <a:rPr lang="nl-NL" dirty="0" smtClean="0"/>
              <a:t>#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1" name="Rechthoek 10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176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94804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NL" dirty="0"/>
              <a:t>Klik om de stijl te </a:t>
            </a:r>
            <a:r>
              <a:rPr lang="nl-NL" dirty="0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0" y="2289485"/>
            <a:ext cx="10923588" cy="393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  <a:p>
            <a:pPr lvl="8"/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3" name="Rechthoek 12"/>
          <p:cNvSpPr>
            <a:spLocks/>
          </p:cNvSpPr>
          <p:nvPr userDrawn="1"/>
        </p:nvSpPr>
        <p:spPr>
          <a:xfrm>
            <a:off x="5862000" y="6620400"/>
            <a:ext cx="468000" cy="237600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35000" y="6543488"/>
            <a:ext cx="5003800" cy="264272"/>
          </a:xfrm>
          <a:prstGeom prst="rect">
            <a:avLst/>
          </a:prstGeom>
        </p:spPr>
        <p:txBody>
          <a:bodyPr vert="horz" lIns="91440" tIns="0" rIns="91440" bIns="45720" rtlCol="0" anchor="t" anchorCtr="0"/>
          <a:lstStyle>
            <a:lvl1pPr algn="l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000" y="6221413"/>
            <a:ext cx="5003800" cy="32207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199" y="6221413"/>
            <a:ext cx="5005389" cy="32207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‹nr.›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41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16800" indent="-3168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0000"/>
        <a:buFont typeface="Verdana" panose="020B060403050404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000" indent="-3168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Verdana" panose="020B060403050404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46800" indent="-3168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3168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76800" indent="-3168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Verdana" panose="020B060403050404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890000" indent="-3168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6pPr>
      <a:lvl7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b="1" i="0" kern="1200">
          <a:solidFill>
            <a:schemeClr val="accent1"/>
          </a:solidFill>
          <a:latin typeface="+mn-lt"/>
          <a:ea typeface="+mn-ea"/>
          <a:cs typeface="+mn-cs"/>
        </a:defRPr>
      </a:lvl7pPr>
      <a:lvl8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16000" indent="-1440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81">
          <p15:clr>
            <a:srgbClr val="F26B43"/>
          </p15:clr>
        </p15:guide>
        <p15:guide id="2" orient="horz" pos="3919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2159">
          <p15:clr>
            <a:srgbClr val="F26B43"/>
          </p15:clr>
        </p15:guide>
        <p15:guide id="5" pos="400">
          <p15:clr>
            <a:srgbClr val="F26B43"/>
          </p15:clr>
        </p15:guide>
        <p15:guide id="6" pos="4128">
          <p15:clr>
            <a:srgbClr val="F26B43"/>
          </p15:clr>
        </p15:guide>
        <p15:guide id="7" pos="3552">
          <p15:clr>
            <a:srgbClr val="F26B43"/>
          </p15:clr>
        </p15:guide>
        <p15:guide id="8" orient="horz" pos="1275">
          <p15:clr>
            <a:srgbClr val="F26B43"/>
          </p15:clr>
        </p15:guide>
        <p15:guide id="9" orient="horz" pos="1434">
          <p15:clr>
            <a:srgbClr val="F26B43"/>
          </p15:clr>
        </p15:guide>
        <p15:guide id="10" pos="461">
          <p15:clr>
            <a:srgbClr val="F26B43"/>
          </p15:clr>
        </p15:guide>
        <p15:guide id="11" orient="horz" pos="6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21"/>
          </p:nvPr>
        </p:nvSpPr>
        <p:spPr>
          <a:xfrm>
            <a:off x="6553200" y="5832053"/>
            <a:ext cx="3430555" cy="389360"/>
          </a:xfrm>
        </p:spPr>
        <p:txBody>
          <a:bodyPr/>
          <a:lstStyle/>
          <a:p>
            <a:r>
              <a:rPr lang="nl-NL" dirty="0" smtClean="0"/>
              <a:t>Roel van der Burg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nl-NL" dirty="0" smtClean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1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400800" y="1885467"/>
            <a:ext cx="5156400" cy="2336400"/>
          </a:xfrm>
        </p:spPr>
        <p:txBody>
          <a:bodyPr/>
          <a:lstStyle/>
          <a:p>
            <a:r>
              <a:rPr lang="nl-NL" dirty="0"/>
              <a:t>Cognitieve Oplossingen</a:t>
            </a:r>
          </a:p>
        </p:txBody>
      </p:sp>
      <p:sp>
        <p:nvSpPr>
          <p:cNvPr id="8" name="Ondertitel 7"/>
          <p:cNvSpPr>
            <a:spLocks noGrp="1"/>
          </p:cNvSpPr>
          <p:nvPr>
            <p:ph type="subTitle" idx="1"/>
          </p:nvPr>
        </p:nvSpPr>
        <p:spPr>
          <a:xfrm>
            <a:off x="6311153" y="4218267"/>
            <a:ext cx="5246047" cy="1613786"/>
          </a:xfrm>
        </p:spPr>
        <p:txBody>
          <a:bodyPr/>
          <a:lstStyle/>
          <a:p>
            <a:r>
              <a:rPr lang="nl-NL" dirty="0" err="1" smtClean="0"/>
              <a:t>Named-entity</a:t>
            </a:r>
            <a:r>
              <a:rPr lang="nl-NL" dirty="0" smtClean="0"/>
              <a:t> </a:t>
            </a:r>
            <a:r>
              <a:rPr lang="nl-NL" dirty="0" err="1" smtClean="0"/>
              <a:t>recognition</a:t>
            </a:r>
            <a:r>
              <a:rPr lang="nl-NL" dirty="0"/>
              <a:t> </a:t>
            </a:r>
            <a:r>
              <a:rPr lang="nl-NL" dirty="0" smtClean="0"/>
              <a:t>(NER)</a:t>
            </a:r>
          </a:p>
          <a:p>
            <a:r>
              <a:rPr lang="nl-NL" dirty="0" smtClean="0"/>
              <a:t>17 december 2018</a:t>
            </a:r>
          </a:p>
        </p:txBody>
      </p:sp>
      <p:pic>
        <p:nvPicPr>
          <p:cNvPr id="10" name="Tijdelijke aanduiding voor online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295" y="1446364"/>
            <a:ext cx="4421210" cy="396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6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01918" y="1783976"/>
            <a:ext cx="28800000" cy="4292974"/>
          </a:xfrm>
        </p:spPr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nl-NL" sz="1400" dirty="0"/>
              <a:t>28 kenmerken die niet-semantische kenmerken beschrijven: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NL" sz="1200" dirty="0" smtClean="0"/>
              <a:t>aantal hoofdletters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NL" sz="1200" dirty="0" smtClean="0"/>
              <a:t>kleine </a:t>
            </a:r>
            <a:r>
              <a:rPr lang="nl-NL" sz="1200" dirty="0"/>
              <a:t>letters, </a:t>
            </a:r>
            <a:endParaRPr lang="nl-NL" sz="12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nl-NL" sz="1200" dirty="0" smtClean="0"/>
              <a:t>de </a:t>
            </a:r>
            <a:r>
              <a:rPr lang="nl-NL" sz="1200" dirty="0"/>
              <a:t>lengte van elk </a:t>
            </a:r>
            <a:r>
              <a:rPr lang="nl-NL" sz="1200" dirty="0" smtClean="0"/>
              <a:t>woord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NL" sz="1200" dirty="0" smtClean="0"/>
              <a:t>interpunctie </a:t>
            </a:r>
            <a:r>
              <a:rPr lang="nl-NL" sz="1200" dirty="0"/>
              <a:t>in het eerste / tweede deel </a:t>
            </a:r>
            <a:r>
              <a:rPr lang="nl-NL" sz="1200" dirty="0" smtClean="0"/>
              <a:t>woord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NL" sz="1200" dirty="0" smtClean="0"/>
              <a:t>Speciale letters</a:t>
            </a:r>
            <a:endParaRPr lang="nl-NL" sz="14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nl-NL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nl-NL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nl-NL" sz="1600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35000" y="730437"/>
            <a:ext cx="10923588" cy="948047"/>
          </a:xfrm>
        </p:spPr>
        <p:txBody>
          <a:bodyPr>
            <a:normAutofit fontScale="90000"/>
          </a:bodyPr>
          <a:lstStyle/>
          <a:p>
            <a:r>
              <a:rPr lang="en-AU" dirty="0" err="1" smtClean="0"/>
              <a:t>Eigenschappen</a:t>
            </a:r>
            <a:r>
              <a:rPr lang="en-AU" dirty="0" smtClean="0"/>
              <a:t> (features) </a:t>
            </a:r>
            <a:r>
              <a:rPr lang="en-AU" dirty="0" err="1" smtClean="0"/>
              <a:t>voor</a:t>
            </a:r>
            <a:r>
              <a:rPr lang="en-AU" dirty="0" smtClean="0"/>
              <a:t> machine learning</a:t>
            </a:r>
            <a:endParaRPr lang="en-AU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10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35000" y="632206"/>
            <a:ext cx="10923588" cy="948047"/>
          </a:xfrm>
        </p:spPr>
        <p:txBody>
          <a:bodyPr/>
          <a:lstStyle/>
          <a:p>
            <a:r>
              <a:rPr lang="en-AU" dirty="0" err="1" smtClean="0"/>
              <a:t>Resultaten</a:t>
            </a:r>
            <a:r>
              <a:rPr lang="en-AU" dirty="0" smtClean="0"/>
              <a:t> </a:t>
            </a:r>
            <a:r>
              <a:rPr lang="en-AU" dirty="0" err="1" smtClean="0"/>
              <a:t>Classificatie</a:t>
            </a:r>
            <a:endParaRPr lang="en-AU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11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536388" y="2027002"/>
            <a:ext cx="10923588" cy="40182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≈ </a:t>
            </a:r>
            <a:r>
              <a:rPr lang="nl-NL" sz="1800" dirty="0" smtClean="0"/>
              <a:t>.91 % correctheid</a:t>
            </a:r>
            <a:r>
              <a:rPr lang="nl-NL" sz="1800" dirty="0"/>
              <a:t> </a:t>
            </a:r>
            <a:r>
              <a:rPr lang="nl-NL" sz="1800" dirty="0" smtClean="0"/>
              <a:t>of een combinatie van twee woorden een naam representateert </a:t>
            </a:r>
          </a:p>
          <a:p>
            <a:endParaRPr lang="nl-NL" sz="1800" dirty="0" smtClean="0"/>
          </a:p>
        </p:txBody>
      </p:sp>
      <p:pic>
        <p:nvPicPr>
          <p:cNvPr id="9" name="Tijdelijke aanduiding voor inhou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379" y="1969160"/>
            <a:ext cx="5552235" cy="416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684960"/>
            <a:ext cx="10923588" cy="948047"/>
          </a:xfrm>
        </p:spPr>
        <p:txBody>
          <a:bodyPr>
            <a:normAutofit/>
          </a:bodyPr>
          <a:lstStyle/>
          <a:p>
            <a:r>
              <a:rPr lang="nl-NL" dirty="0" smtClean="0"/>
              <a:t>NER-</a:t>
            </a:r>
            <a:r>
              <a:rPr lang="nl-NL" dirty="0" err="1" smtClean="0"/>
              <a:t>Tagging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2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773019" y="1896365"/>
            <a:ext cx="9886015" cy="3125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Wat kunnen/willen we </a:t>
            </a:r>
            <a:r>
              <a:rPr lang="nl-NL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taggen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: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 pitchFamily="34" charset="0"/>
              <a:buChar char="◦"/>
            </a:pP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Namen (PERS)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 pitchFamily="34" charset="0"/>
              <a:buChar char="◦"/>
            </a:pP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Instituten/Organisaties (ORGS)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 pitchFamily="34" charset="0"/>
              <a:buChar char="◦"/>
            </a:pP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Locaties(LOC)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 pitchFamily="34" charset="0"/>
              <a:buChar char="◦"/>
            </a:pPr>
            <a:endParaRPr lang="nl-NL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nl-NL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Data</a:t>
            </a: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:</a:t>
            </a:r>
            <a:b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</a:b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Set van </a:t>
            </a:r>
            <a:r>
              <a:rPr lang="nl-NL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</a:t>
            </a:r>
            <a:r>
              <a:rPr lang="nl-NL" strike="sngStrike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7156</a:t>
            </a: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, </a:t>
            </a:r>
            <a:r>
              <a:rPr lang="nl-NL" strike="sngStrike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11270</a:t>
            </a:r>
            <a:r>
              <a:rPr lang="nl-NL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), </a:t>
            </a:r>
            <a:r>
              <a:rPr lang="nl-NL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12626 bezwaarbrieven</a:t>
            </a: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endParaRPr lang="nl-NL" b="1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201168" lvl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nl-NL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/>
            </a:r>
            <a:br>
              <a:rPr lang="nl-NL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</a:br>
            <a:r>
              <a:rPr lang="nl-NL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8669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64" y="1828434"/>
            <a:ext cx="2288473" cy="296454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7006" y="414129"/>
            <a:ext cx="10923588" cy="948047"/>
          </a:xfrm>
        </p:spPr>
        <p:txBody>
          <a:bodyPr/>
          <a:lstStyle/>
          <a:p>
            <a:r>
              <a:rPr lang="nl-NL" dirty="0" smtClean="0"/>
              <a:t>Probleemstelling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3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cxnSp>
        <p:nvCxnSpPr>
          <p:cNvPr id="9" name="Rechte verbindingslijn met pijl 8"/>
          <p:cNvCxnSpPr/>
          <p:nvPr/>
        </p:nvCxnSpPr>
        <p:spPr>
          <a:xfrm>
            <a:off x="3747294" y="3847380"/>
            <a:ext cx="2349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us 9"/>
          <p:cNvSpPr/>
          <p:nvPr/>
        </p:nvSpPr>
        <p:spPr>
          <a:xfrm>
            <a:off x="1628042" y="4945910"/>
            <a:ext cx="430306" cy="4392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/>
          <p:cNvSpPr txBox="1"/>
          <p:nvPr/>
        </p:nvSpPr>
        <p:spPr>
          <a:xfrm>
            <a:off x="268941" y="5546219"/>
            <a:ext cx="493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50000"/>
                  </a:schemeClr>
                </a:solidFill>
              </a:rPr>
              <a:t>  BSN -&gt; namen uit database </a:t>
            </a:r>
            <a:endParaRPr lang="nl-NL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091" y="1246094"/>
            <a:ext cx="4427140" cy="47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3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635000" y="2289485"/>
            <a:ext cx="21600000" cy="3931928"/>
          </a:xfrm>
        </p:spPr>
        <p:txBody>
          <a:bodyPr/>
          <a:lstStyle/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1) Reguliere expressies voor een lijst </a:t>
            </a: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met potentiële 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namen in </a:t>
            </a: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de tekst.</a:t>
            </a:r>
            <a:endParaRPr lang="nl-NL" sz="20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2</a:t>
            </a: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) String (</a:t>
            </a:r>
            <a:r>
              <a:rPr lang="nl-NL" sz="20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fuzzy</a:t>
            </a: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) - match 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deze met de namenlijst uit de database </a:t>
            </a:r>
            <a:endParaRPr lang="nl-NL" sz="20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nl-NL" sz="20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Eerste aanpak: string matching 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4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897" y="4045838"/>
            <a:ext cx="80200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/>
          <p:cNvSpPr>
            <a:spLocks noGrp="1"/>
          </p:cNvSpPr>
          <p:nvPr>
            <p:ph type="body" sz="half" idx="2"/>
          </p:nvPr>
        </p:nvSpPr>
        <p:spPr>
          <a:xfrm>
            <a:off x="635000" y="1919807"/>
            <a:ext cx="5003800" cy="463810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nl-NL" dirty="0" smtClean="0"/>
              <a:t> </a:t>
            </a:r>
            <a:r>
              <a:rPr lang="nl-NL" dirty="0" err="1" smtClean="0"/>
              <a:t>False</a:t>
            </a:r>
            <a:r>
              <a:rPr lang="nl-NL" dirty="0" smtClean="0"/>
              <a:t> </a:t>
            </a:r>
            <a:r>
              <a:rPr lang="nl-NL" dirty="0" err="1" smtClean="0"/>
              <a:t>positives</a:t>
            </a:r>
            <a:endParaRPr lang="nl-NL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 smtClean="0"/>
              <a:t> Onvolledige matches</a:t>
            </a:r>
          </a:p>
          <a:p>
            <a:r>
              <a:rPr lang="nl-NL" dirty="0"/>
              <a:t/>
            </a:r>
            <a:br>
              <a:rPr lang="nl-NL" dirty="0"/>
            </a:br>
            <a:endParaRPr lang="nl-NL" dirty="0"/>
          </a:p>
          <a:p>
            <a:endParaRPr lang="nl-NL" b="1" dirty="0" smtClean="0"/>
          </a:p>
          <a:p>
            <a:endParaRPr lang="nl-NL" b="1" dirty="0" smtClean="0"/>
          </a:p>
          <a:p>
            <a:r>
              <a:rPr lang="nl-NL" b="1" dirty="0" smtClean="0"/>
              <a:t>Voorbeeld namen</a:t>
            </a:r>
            <a:r>
              <a:rPr lang="nl-NL" dirty="0" smtClean="0"/>
              <a:t>: 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J.J._ </a:t>
            </a:r>
            <a:r>
              <a:rPr lang="nl-NL" dirty="0"/>
              <a:t>de </a:t>
            </a:r>
            <a:r>
              <a:rPr lang="nl-NL" dirty="0" smtClean="0"/>
              <a:t>Jan </a:t>
            </a:r>
          </a:p>
          <a:p>
            <a:pPr marL="342900" indent="-342900">
              <a:buFontTx/>
              <a:buChar char="-"/>
            </a:pPr>
            <a:r>
              <a:rPr lang="nl-NL" dirty="0"/>
              <a:t>J</a:t>
            </a:r>
            <a:r>
              <a:rPr lang="nl-NL" dirty="0" smtClean="0"/>
              <a:t> </a:t>
            </a:r>
            <a:r>
              <a:rPr lang="nl-NL" dirty="0"/>
              <a:t>VAN </a:t>
            </a:r>
            <a:r>
              <a:rPr lang="nl-NL" dirty="0" smtClean="0"/>
              <a:t>JAN-VAN JAN</a:t>
            </a:r>
            <a:r>
              <a:rPr lang="nl-NL" dirty="0"/>
              <a:t> </a:t>
            </a:r>
            <a:r>
              <a:rPr lang="nl-NL" dirty="0" smtClean="0"/>
              <a:t>JANSEN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J.J' Jansen </a:t>
            </a:r>
            <a:r>
              <a:rPr lang="nl-NL" dirty="0"/>
              <a:t>- </a:t>
            </a:r>
            <a:r>
              <a:rPr lang="nl-NL" dirty="0" smtClean="0"/>
              <a:t>jan Jansen</a:t>
            </a:r>
            <a:endParaRPr lang="nl-NL" dirty="0"/>
          </a:p>
          <a:p>
            <a:endParaRPr lang="nl-NL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5000" y="551579"/>
            <a:ext cx="5003800" cy="948047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Matchen met </a:t>
            </a:r>
            <a:r>
              <a:rPr lang="nl-NL" dirty="0" err="1" smtClean="0"/>
              <a:t>RegExp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5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373" y="1166251"/>
            <a:ext cx="4972050" cy="666750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872" y="2299843"/>
            <a:ext cx="1838325" cy="485775"/>
          </a:xfrm>
          <a:prstGeom prst="rect">
            <a:avLst/>
          </a:prstGeom>
        </p:spPr>
      </p:pic>
      <p:pic>
        <p:nvPicPr>
          <p:cNvPr id="20" name="Afbeelding 19"/>
          <p:cNvPicPr>
            <a:picLocks noChangeAspect="1"/>
          </p:cNvPicPr>
          <p:nvPr/>
        </p:nvPicPr>
        <p:blipFill rotWithShape="1">
          <a:blip r:embed="rId4"/>
          <a:srcRect b="48104"/>
          <a:stretch/>
        </p:blipFill>
        <p:spPr>
          <a:xfrm>
            <a:off x="6628373" y="3301696"/>
            <a:ext cx="3419475" cy="355904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872" y="4396814"/>
            <a:ext cx="35337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5329" y="622207"/>
            <a:ext cx="10923588" cy="948047"/>
          </a:xfrm>
        </p:spPr>
        <p:txBody>
          <a:bodyPr/>
          <a:lstStyle/>
          <a:p>
            <a:r>
              <a:rPr lang="nl-NL" dirty="0" smtClean="0"/>
              <a:t>Oplossing: Matchen met N-grams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2637" y="2067812"/>
            <a:ext cx="28800000" cy="3931928"/>
          </a:xfrm>
        </p:spPr>
        <p:txBody>
          <a:bodyPr/>
          <a:lstStyle/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Matchen met n-grams:</a:t>
            </a: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Dit is de aangifte van]....[/. "% (Z,—</a:t>
            </a:r>
            <a:r>
              <a:rPr lang="nl-NL" sz="16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äì</a:t>
            </a:r>
            <a:r>
              <a:rPr lang="nl-N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/ .meneer </a:t>
            </a:r>
            <a:r>
              <a:rPr lang="nl-NL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R'L</a:t>
            </a:r>
            <a:r>
              <a:rPr lang="nl-N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'] van der Burg en hiermee wil ik aangeven.</a:t>
            </a: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Hierbij maken ..;’// c..’;%t, </a:t>
            </a:r>
            <a:r>
              <a:rPr lang="nl-NL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J_J_ </a:t>
            </a:r>
            <a:r>
              <a:rPr lang="nl-N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van der </a:t>
            </a:r>
            <a:r>
              <a:rPr lang="nl-NL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Jan-</a:t>
            </a:r>
            <a:r>
              <a:rPr lang="nl-N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 </a:t>
            </a:r>
            <a:r>
              <a:rPr lang="nl-NL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Jansen</a:t>
            </a:r>
            <a:r>
              <a:rPr lang="nl-NL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 </a:t>
            </a:r>
            <a:r>
              <a:rPr lang="nl-N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Bezwaar tegen  .. </a:t>
            </a: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nl-NL" sz="1600" b="1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Tokenize</a:t>
            </a:r>
            <a:r>
              <a:rPr lang="nl-NL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op </a:t>
            </a:r>
            <a:r>
              <a:rPr lang="nl-NL"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whitespace</a:t>
            </a:r>
            <a:r>
              <a:rPr lang="nl-NL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:</a:t>
            </a: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[‘Dit’, ‘is’, ‘de’, ‘aangifte’, ‘van]....[/.’,  ‘"%’,  ‘(Z,—</a:t>
            </a:r>
            <a:r>
              <a:rPr lang="nl-NL"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äì</a:t>
            </a:r>
            <a:r>
              <a:rPr lang="nl-NL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/’,  ‘.meneer’,  ‘R'L']’, ‘van’, ‘der’, ‘Burg’, ‘en’, ‘hiermee’, ‘wil’, ‘ik’, ‘aangeven.’]</a:t>
            </a:r>
            <a:r>
              <a:rPr lang="nl-NL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/>
            </a:r>
            <a:br>
              <a:rPr lang="nl-NL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</a:br>
            <a:endParaRPr lang="nl-NL" sz="1400" b="1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sz="16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Neem 4-grams:</a:t>
            </a:r>
            <a:endParaRPr lang="nl-NL" sz="1600" b="1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sz="13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('%', '(Z,—</a:t>
            </a:r>
            <a:r>
              <a:rPr lang="nl-NL" sz="13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äì</a:t>
            </a:r>
            <a:r>
              <a:rPr lang="nl-NL" sz="13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/', '.meneer', "R'L']"), ('(Z,—</a:t>
            </a:r>
            <a:r>
              <a:rPr lang="nl-NL" sz="13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äì</a:t>
            </a:r>
            <a:r>
              <a:rPr lang="nl-NL" sz="13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/', '.meneer', "R'L']", 'van'), ('.meneer', "R'L']", 'van', 'der'),</a:t>
            </a:r>
          </a:p>
          <a:p>
            <a:pPr marL="0" lvl="0" indent="0"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nl-NL" sz="13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	("</a:t>
            </a:r>
            <a:r>
              <a:rPr lang="nl-NL" sz="1300" dirty="0">
                <a:solidFill>
                  <a:srgbClr val="FF0000"/>
                </a:solidFill>
                <a:latin typeface="Calibri" panose="020F0502020204030204"/>
              </a:rPr>
              <a:t>R'L'], 'van', 'der', 'Burg'</a:t>
            </a:r>
            <a:r>
              <a:rPr lang="nl-NL" sz="13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),  ('van', 'der', 'Burg', 'en')</a:t>
            </a: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nl-NL" sz="13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('..;’//', 'c..’;%t,', </a:t>
            </a:r>
            <a:r>
              <a:rPr lang="nl-NL" sz="13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‘J_J_', </a:t>
            </a:r>
            <a:r>
              <a:rPr lang="nl-NL" sz="13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'van', 'der'), ('c..’;%t,', </a:t>
            </a:r>
            <a:r>
              <a:rPr lang="nl-NL" sz="13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‘J_J_', </a:t>
            </a:r>
            <a:r>
              <a:rPr lang="nl-NL" sz="13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'van', 'der', </a:t>
            </a:r>
            <a:r>
              <a:rPr lang="nl-NL" sz="13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‘Jan-'), (</a:t>
            </a:r>
            <a:r>
              <a:rPr lang="nl-NL" sz="1300" dirty="0" smtClean="0">
                <a:solidFill>
                  <a:srgbClr val="FF0000"/>
                </a:solidFill>
                <a:latin typeface="Calibri" panose="020F0502020204030204"/>
              </a:rPr>
              <a:t>‘J_J_', </a:t>
            </a:r>
            <a:r>
              <a:rPr lang="nl-NL" sz="1300" dirty="0">
                <a:solidFill>
                  <a:srgbClr val="FF0000"/>
                </a:solidFill>
                <a:latin typeface="Calibri" panose="020F0502020204030204"/>
              </a:rPr>
              <a:t>'van', 'der', </a:t>
            </a:r>
            <a:r>
              <a:rPr lang="nl-NL" sz="1300" dirty="0" smtClean="0">
                <a:solidFill>
                  <a:srgbClr val="FF0000"/>
                </a:solidFill>
                <a:latin typeface="Calibri" panose="020F0502020204030204"/>
              </a:rPr>
              <a:t>Jan-', ‘Jansen'</a:t>
            </a:r>
            <a:r>
              <a:rPr lang="nl-NL" sz="13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), </a:t>
            </a:r>
            <a:r>
              <a:rPr lang="nl-NL" sz="13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('van', 'der', </a:t>
            </a:r>
            <a:r>
              <a:rPr lang="nl-NL" sz="13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Jan-', ‘Jansen', </a:t>
            </a:r>
            <a:r>
              <a:rPr lang="nl-NL" sz="13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‘Bezwaar'),</a:t>
            </a: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nl-NL" sz="20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nl-NL" sz="20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nl-NL" sz="20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6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>
          <a:xfrm>
            <a:off x="533400" y="2094010"/>
            <a:ext cx="21600000" cy="4185206"/>
          </a:xfrm>
        </p:spPr>
        <p:txBody>
          <a:bodyPr/>
          <a:lstStyle/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Gemiddelde lengte tekst </a:t>
            </a:r>
            <a:r>
              <a:rPr 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≈</a:t>
            </a: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479 tokens</a:t>
            </a: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.                             </a:t>
            </a:r>
            <a:endParaRPr lang="nl-NL" sz="20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7</a:t>
            </a:r>
            <a:r>
              <a:rPr lang="nl-NL" sz="2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permutaties (n-grams) </a:t>
            </a: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nemen:  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(479 + 478 + </a:t>
            </a: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477 +  476 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+ 475 + </a:t>
            </a: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474 + 473) 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= </a:t>
            </a: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3332 </a:t>
            </a:r>
            <a:r>
              <a:rPr lang="nl-NL" sz="20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woord-paren</a:t>
            </a:r>
            <a:endParaRPr lang="nl-NL" sz="20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Te check tegen </a:t>
            </a:r>
            <a:r>
              <a:rPr 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≈</a:t>
            </a: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10 </a:t>
            </a:r>
            <a:r>
              <a:rPr lang="nl-NL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namen uit de database</a:t>
            </a: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/>
            </a:r>
            <a:b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</a:br>
            <a:r>
              <a:rPr lang="nl-NL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		</a:t>
            </a:r>
          </a:p>
          <a:p>
            <a:pPr marL="91440" lvl="0" indent="-91440">
              <a:spcAft>
                <a:spcPts val="200"/>
              </a:spcAft>
              <a:buClr>
                <a:srgbClr val="E48312"/>
              </a:buClr>
              <a:buSzPct val="100000"/>
              <a:buFont typeface="Courier New" panose="02070309020205020404" pitchFamily="49" charset="0"/>
              <a:buChar char="o"/>
            </a:pPr>
            <a:endParaRPr lang="nl-NL" sz="2000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566928" lvl="2" indent="-182880"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ourier New" panose="02070309020205020404" pitchFamily="49" charset="0"/>
              <a:buChar char="o"/>
            </a:pPr>
            <a:r>
              <a:rPr lang="nl-NL"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Fuzzy</a:t>
            </a:r>
            <a:r>
              <a:rPr lang="nl-NL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matching = </a:t>
            </a:r>
            <a:r>
              <a:rPr lang="nl-NL" sz="1600" b="1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computationeel</a:t>
            </a:r>
            <a:r>
              <a:rPr lang="nl-NL" sz="16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duur</a:t>
            </a:r>
            <a:endParaRPr lang="nl-NL" sz="1600" b="1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endParaRPr lang="en-AU" dirty="0"/>
          </a:p>
          <a:p>
            <a:endParaRPr lang="en-AU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19727" y="731568"/>
            <a:ext cx="10923588" cy="948047"/>
          </a:xfrm>
        </p:spPr>
        <p:txBody>
          <a:bodyPr/>
          <a:lstStyle/>
          <a:p>
            <a:r>
              <a:rPr lang="nl-NL" dirty="0" smtClean="0"/>
              <a:t>Efficiëntie</a:t>
            </a:r>
            <a:endParaRPr lang="en-AU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7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714" y="4503924"/>
            <a:ext cx="69437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8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635000" y="286603"/>
            <a:ext cx="1052068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sz="3600" spc="0" dirty="0" err="1">
                <a:solidFill>
                  <a:srgbClr val="017BC6"/>
                </a:solidFill>
              </a:rPr>
              <a:t>Fuzzy</a:t>
            </a:r>
            <a:r>
              <a:rPr lang="nl-NL" sz="3600" spc="0" dirty="0">
                <a:solidFill>
                  <a:srgbClr val="017BC6"/>
                </a:solidFill>
              </a:rPr>
              <a:t> matching</a:t>
            </a:r>
            <a:endParaRPr kumimoji="0" lang="nl-NL" sz="48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8" name="Tijdelijke aanduiding voor inhoud 2"/>
          <p:cNvSpPr txBox="1">
            <a:spLocks/>
          </p:cNvSpPr>
          <p:nvPr/>
        </p:nvSpPr>
        <p:spPr>
          <a:xfrm>
            <a:off x="635000" y="1845734"/>
            <a:ext cx="1054828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nl-N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---- n gram 1  ----</a:t>
            </a:r>
            <a:br>
              <a:rPr kumimoji="0" lang="nl-N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Potentiële</a:t>
            </a:r>
            <a:r>
              <a:rPr kumimoji="0" lang="nl-NL" sz="1200" b="0" i="0" u="none" strike="noStrike" kern="120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matches</a:t>
            </a: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	[(0, 4, 'EIOB'),  [(</a:t>
            </a:r>
            <a:r>
              <a:rPr lang="nl-NL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‘JANN</a:t>
            </a: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25]      [(526, 532, ‘J.J.J.'), [(‘J </a:t>
            </a:r>
            <a:r>
              <a:rPr kumimoji="0" lang="nl-NL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100)]</a:t>
            </a:r>
            <a:b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nl-NL" sz="1200" noProof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Score</a:t>
            </a: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drempel</a:t>
            </a: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	[(526, 532, ‘J.J.J.'), [(‘J </a:t>
            </a:r>
            <a:r>
              <a:rPr kumimoji="0" lang="nl-NL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100)]</a:t>
            </a:r>
            <a:endParaRPr kumimoji="0" lang="nl-NL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buClr>
                <a:srgbClr val="E48312"/>
              </a:buClr>
              <a:defRPr/>
            </a:pPr>
            <a:r>
              <a:rPr kumimoji="0" lang="nl-N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---- n gram 2  ----</a:t>
            </a:r>
            <a:br>
              <a:rPr kumimoji="0" lang="nl-N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nl-NL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Potentiële matches: </a:t>
            </a: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[(0, 21, 'EIOB 2AAlsda'), [(‘J </a:t>
            </a:r>
            <a:r>
              <a:rPr kumimoji="0" lang="nl-NL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VAN DER JANSEN', 15)], [(69, 72, </a:t>
            </a:r>
            <a:r>
              <a:rPr kumimoji="0" lang="nl-NL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'T</a:t>
            </a: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L'), [('VOET', 29)]</a:t>
            </a:r>
            <a:b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nl-NL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Score drempel: </a:t>
            </a: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[(526, 532, ‘J.J.J.'), [(‘J </a:t>
            </a:r>
            <a:r>
              <a:rPr kumimoji="0" lang="nl-NL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100)]]</a:t>
            </a:r>
            <a:endParaRPr kumimoji="0" lang="nl-NL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buClr>
                <a:srgbClr val="E48312"/>
              </a:buClr>
              <a:defRPr/>
            </a:pPr>
            <a:r>
              <a:rPr kumimoji="0" lang="nl-N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---- n gram 4 ----</a:t>
            </a:r>
            <a:br>
              <a:rPr kumimoji="0" lang="nl-N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nl-NL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Potentiële matches: </a:t>
            </a: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[(64, 72, '…… 7 T L'), [(‘J </a:t>
            </a:r>
            <a:r>
              <a:rPr kumimoji="0" lang="fr-F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40) </a:t>
            </a: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nl-NL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Score drempel: </a:t>
            </a: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[(526, 546, ‘J.J.J. van der </a:t>
            </a:r>
            <a:r>
              <a:rPr lang="nl-NL" sz="1200" noProof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Jansen</a:t>
            </a: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,'), </a:t>
            </a:r>
            <a:r>
              <a:rPr lang="nl-NL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[(J </a:t>
            </a:r>
            <a:r>
              <a:rPr lang="nl-NL" sz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VAN DER JANSEN ', </a:t>
            </a: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97)]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nl-NL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Impliciete matches verwijderen</a:t>
            </a:r>
            <a:endParaRPr kumimoji="0" lang="nl-NL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buClr>
                <a:srgbClr val="E48312"/>
              </a:buClr>
              <a:defRPr/>
            </a:pPr>
            <a:r>
              <a:rPr kumimoji="0" lang="nl-NL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[(526, 532, '</a:t>
            </a:r>
            <a:r>
              <a:rPr lang="nl-NL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J.J.J</a:t>
            </a:r>
            <a:r>
              <a:rPr kumimoji="0" lang="nl-NL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.'), [(‘J </a:t>
            </a:r>
            <a:r>
              <a:rPr kumimoji="0" lang="nl-NL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nl-NL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nl-NL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100)]], [(526, 546, ‘J.J.J. van der </a:t>
            </a:r>
            <a:r>
              <a:rPr lang="nl-NL" sz="130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Jansen</a:t>
            </a:r>
            <a:r>
              <a:rPr kumimoji="0" lang="nl-N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,'), </a:t>
            </a:r>
            <a:r>
              <a:rPr kumimoji="0" lang="nl-NL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[(‘</a:t>
            </a:r>
            <a:r>
              <a:rPr lang="nl-NL" sz="1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 </a:t>
            </a:r>
            <a:r>
              <a:rPr lang="nl-NL"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VAN DER JANSEN </a:t>
            </a:r>
            <a:r>
              <a:rPr kumimoji="0" lang="nl-NL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97)]</a:t>
            </a:r>
            <a:endParaRPr kumimoji="0" lang="nl-NL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nl-NL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Match:</a:t>
            </a:r>
          </a:p>
          <a:p>
            <a:pPr marL="0" lvl="0" indent="0">
              <a:buClr>
                <a:srgbClr val="E48312"/>
              </a:buClr>
              <a:buNone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[526, 546, ‘</a:t>
            </a:r>
            <a:r>
              <a:rPr lang="nl-NL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J.J.J</a:t>
            </a:r>
            <a:r>
              <a:rPr lang="nl-N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. van der </a:t>
            </a:r>
            <a:r>
              <a:rPr lang="nl-NL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Jansen’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‘</a:t>
            </a:r>
            <a:r>
              <a:rPr lang="nl-NL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 </a:t>
            </a:r>
            <a:r>
              <a:rPr lang="nl-NL" sz="16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nl-NL" sz="16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J</a:t>
            </a:r>
            <a:r>
              <a:rPr lang="nl-NL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VAN DER JANSEN ', 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97]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nl-NL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Rechte verbindingslijn met pijl 28"/>
          <p:cNvCxnSpPr/>
          <p:nvPr/>
        </p:nvCxnSpPr>
        <p:spPr>
          <a:xfrm>
            <a:off x="2544443" y="1878449"/>
            <a:ext cx="0" cy="293617"/>
          </a:xfrm>
          <a:prstGeom prst="straightConnector1">
            <a:avLst/>
          </a:prstGeom>
          <a:noFill/>
          <a:ln w="12700" cap="flat" cmpd="sng" algn="ctr">
            <a:solidFill>
              <a:srgbClr val="E48312"/>
            </a:solidFill>
            <a:prstDash val="solid"/>
            <a:tailEnd type="triangle"/>
          </a:ln>
          <a:effectLst/>
        </p:spPr>
      </p:cxnSp>
      <p:cxnSp>
        <p:nvCxnSpPr>
          <p:cNvPr id="30" name="Rechte verbindingslijn met pijl 29"/>
          <p:cNvCxnSpPr/>
          <p:nvPr/>
        </p:nvCxnSpPr>
        <p:spPr>
          <a:xfrm flipV="1">
            <a:off x="3111998" y="2247407"/>
            <a:ext cx="0" cy="474134"/>
          </a:xfrm>
          <a:prstGeom prst="straightConnector1">
            <a:avLst/>
          </a:prstGeom>
          <a:noFill/>
          <a:ln w="12700" cap="flat" cmpd="sng" algn="ctr">
            <a:solidFill>
              <a:srgbClr val="E48312"/>
            </a:solidFill>
            <a:prstDash val="solid"/>
            <a:tailEnd type="triangle"/>
          </a:ln>
          <a:effectLst/>
        </p:spPr>
      </p:cxnSp>
      <p:sp>
        <p:nvSpPr>
          <p:cNvPr id="31" name="Tekstvak 30"/>
          <p:cNvSpPr txBox="1"/>
          <p:nvPr/>
        </p:nvSpPr>
        <p:spPr>
          <a:xfrm>
            <a:off x="2544443" y="1679630"/>
            <a:ext cx="1922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>
                <a:solidFill>
                  <a:srgbClr val="FF0000"/>
                </a:solidFill>
                <a:latin typeface="Calibri" panose="020F0502020204030204"/>
              </a:rPr>
              <a:t>Posities van woord in tekst</a:t>
            </a:r>
            <a:endParaRPr lang="nl-NL" sz="110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3111998" y="2620701"/>
            <a:ext cx="106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FF0000"/>
                </a:solidFill>
                <a:latin typeface="Calibri" panose="020F0502020204030204"/>
              </a:rPr>
              <a:t>N-gram </a:t>
            </a:r>
            <a:endParaRPr lang="nl-NL" sz="1200" dirty="0">
              <a:solidFill>
                <a:srgbClr val="FF0000"/>
              </a:solidFill>
              <a:latin typeface="Calibri" panose="020F0502020204030204"/>
            </a:endParaRPr>
          </a:p>
        </p:txBody>
      </p:sp>
      <p:cxnSp>
        <p:nvCxnSpPr>
          <p:cNvPr id="33" name="Rechte verbindingslijn met pijl 32"/>
          <p:cNvCxnSpPr/>
          <p:nvPr/>
        </p:nvCxnSpPr>
        <p:spPr>
          <a:xfrm flipH="1">
            <a:off x="3687539" y="1044696"/>
            <a:ext cx="1092200" cy="1127370"/>
          </a:xfrm>
          <a:prstGeom prst="straightConnector1">
            <a:avLst/>
          </a:prstGeom>
          <a:noFill/>
          <a:ln w="12700" cap="flat" cmpd="sng" algn="ctr">
            <a:solidFill>
              <a:srgbClr val="E48312"/>
            </a:solidFill>
            <a:prstDash val="solid"/>
            <a:tailEnd type="triangle"/>
          </a:ln>
          <a:effectLst/>
        </p:spPr>
      </p:cxnSp>
      <p:sp>
        <p:nvSpPr>
          <p:cNvPr id="34" name="Tekstvak 33"/>
          <p:cNvSpPr txBox="1"/>
          <p:nvPr/>
        </p:nvSpPr>
        <p:spPr>
          <a:xfrm>
            <a:off x="4779739" y="816451"/>
            <a:ext cx="259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FF0000"/>
                </a:solidFill>
                <a:latin typeface="Calibri" panose="020F0502020204030204"/>
              </a:rPr>
              <a:t>Dichtstbijzijnde naam in database</a:t>
            </a:r>
            <a:endParaRPr lang="nl-NL" sz="1200" dirty="0">
              <a:solidFill>
                <a:srgbClr val="FF0000"/>
              </a:solidFill>
              <a:latin typeface="Calibri" panose="020F0502020204030204"/>
            </a:endParaRPr>
          </a:p>
        </p:txBody>
      </p:sp>
      <p:cxnSp>
        <p:nvCxnSpPr>
          <p:cNvPr id="35" name="Rechte verbindingslijn met pijl 34"/>
          <p:cNvCxnSpPr/>
          <p:nvPr/>
        </p:nvCxnSpPr>
        <p:spPr>
          <a:xfrm flipH="1">
            <a:off x="4051606" y="1449596"/>
            <a:ext cx="728133" cy="698740"/>
          </a:xfrm>
          <a:prstGeom prst="straightConnector1">
            <a:avLst/>
          </a:prstGeom>
          <a:noFill/>
          <a:ln w="12700" cap="flat" cmpd="sng" algn="ctr">
            <a:solidFill>
              <a:srgbClr val="E48312"/>
            </a:solidFill>
            <a:prstDash val="solid"/>
            <a:tailEnd type="triangle"/>
          </a:ln>
          <a:effectLst/>
        </p:spPr>
      </p:cxnSp>
      <p:sp>
        <p:nvSpPr>
          <p:cNvPr id="36" name="Tekstvak 35"/>
          <p:cNvSpPr txBox="1"/>
          <p:nvPr/>
        </p:nvSpPr>
        <p:spPr>
          <a:xfrm>
            <a:off x="4779739" y="1292147"/>
            <a:ext cx="2480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>
                <a:solidFill>
                  <a:srgbClr val="FF0000"/>
                </a:solidFill>
                <a:latin typeface="Calibri" panose="020F0502020204030204"/>
              </a:rPr>
              <a:t>Fuzzy</a:t>
            </a:r>
            <a:r>
              <a:rPr lang="nl-NL" sz="1200" dirty="0" smtClean="0">
                <a:solidFill>
                  <a:srgbClr val="FF0000"/>
                </a:solidFill>
                <a:latin typeface="Calibri" panose="020F0502020204030204"/>
              </a:rPr>
              <a:t>-Match score</a:t>
            </a:r>
            <a:endParaRPr lang="nl-NL" sz="1200" dirty="0">
              <a:solidFill>
                <a:srgbClr val="FF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2786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61380" y="797119"/>
            <a:ext cx="10923588" cy="948047"/>
          </a:xfrm>
        </p:spPr>
        <p:txBody>
          <a:bodyPr/>
          <a:lstStyle/>
          <a:p>
            <a:r>
              <a:rPr lang="en-AU" dirty="0" err="1" smtClean="0"/>
              <a:t>Resultaten</a:t>
            </a:r>
            <a:endParaRPr lang="en-AU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9</a:t>
            </a:fld>
            <a:endParaRPr lang="nl-NL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05" y="2338136"/>
            <a:ext cx="2095500" cy="53340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05" y="3058729"/>
            <a:ext cx="2695575" cy="51435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45" y="3964849"/>
            <a:ext cx="2276475" cy="476250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147" y="4986470"/>
            <a:ext cx="1447800" cy="533400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125" y="2366711"/>
            <a:ext cx="3790950" cy="504825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125" y="3185613"/>
            <a:ext cx="3028950" cy="533400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5399" y="4126774"/>
            <a:ext cx="2495550" cy="628650"/>
          </a:xfrm>
          <a:prstGeom prst="rect">
            <a:avLst/>
          </a:prstGeom>
        </p:spPr>
      </p:pic>
      <p:pic>
        <p:nvPicPr>
          <p:cNvPr id="20" name="Afbeelding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2050" y="4927227"/>
            <a:ext cx="1733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jkshuisstijl Violet">
  <a:themeElements>
    <a:clrScheme name="Rijks Licht Blauw">
      <a:dk1>
        <a:srgbClr val="000000"/>
      </a:dk1>
      <a:lt1>
        <a:srgbClr val="FFFFFF"/>
      </a:lt1>
      <a:dk2>
        <a:srgbClr val="8EC9E7"/>
      </a:dk2>
      <a:lt2>
        <a:srgbClr val="EDF7FB"/>
      </a:lt2>
      <a:accent1>
        <a:srgbClr val="017BC6"/>
      </a:accent1>
      <a:accent2>
        <a:srgbClr val="FFB612"/>
      </a:accent2>
      <a:accent3>
        <a:srgbClr val="42145F"/>
      </a:accent3>
      <a:accent4>
        <a:srgbClr val="00689A"/>
      </a:accent4>
      <a:accent5>
        <a:srgbClr val="663227"/>
      </a:accent5>
      <a:accent6>
        <a:srgbClr val="38870D"/>
      </a:accent6>
      <a:hlink>
        <a:srgbClr val="017BC6"/>
      </a:hlink>
      <a:folHlink>
        <a:srgbClr val="B2D6EE"/>
      </a:folHlink>
    </a:clrScheme>
    <a:fontScheme name="Rijkshuisstij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08 BELAS zw- Sjabloon 16x9 Licht blauw_ned" id="{35830A24-78D4-4743-8397-FCD573F1ED52}" vid="{281A9274-C54A-4A00-B628-2E425257AC1C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5704</TotalTime>
  <Words>254</Words>
  <Application>Microsoft Office PowerPoint</Application>
  <PresentationFormat>Breedbeeld</PresentationFormat>
  <Paragraphs>84</Paragraphs>
  <Slides>11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Verdana</vt:lpstr>
      <vt:lpstr>Wingdings</vt:lpstr>
      <vt:lpstr>Rijkshuisstijl Violet</vt:lpstr>
      <vt:lpstr>Cognitieve Oplossingen</vt:lpstr>
      <vt:lpstr>NER-Tagging</vt:lpstr>
      <vt:lpstr>Probleemstelling</vt:lpstr>
      <vt:lpstr>Eerste aanpak: string matching </vt:lpstr>
      <vt:lpstr>Matchen met RegExp</vt:lpstr>
      <vt:lpstr>Oplossing: Matchen met N-grams</vt:lpstr>
      <vt:lpstr>Efficiëntie</vt:lpstr>
      <vt:lpstr>PowerPoint-presentatie</vt:lpstr>
      <vt:lpstr>Resultaten</vt:lpstr>
      <vt:lpstr>Eigenschappen (features) voor machine learning</vt:lpstr>
      <vt:lpstr>Resultaten Classificatie</vt:lpstr>
    </vt:vector>
  </TitlesOfParts>
  <Company>Ministerie van Financien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Cognitieve Oplossingen</dc:title>
  <dc:creator>Daniel D. Bontje</dc:creator>
  <cp:lastModifiedBy>Roel R.L. van der Burg</cp:lastModifiedBy>
  <cp:revision>88</cp:revision>
  <dcterms:created xsi:type="dcterms:W3CDTF">2018-11-09T14:25:10Z</dcterms:created>
  <dcterms:modified xsi:type="dcterms:W3CDTF">2018-12-20T12:56:30Z</dcterms:modified>
</cp:coreProperties>
</file>