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9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5"/>
    <p:restoredTop sz="94586"/>
  </p:normalViewPr>
  <p:slideViewPr>
    <p:cSldViewPr snapToGrid="0" snapToObjects="1">
      <p:cViewPr varScale="1">
        <p:scale>
          <a:sx n="151" d="100"/>
          <a:sy n="151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43F-91D3-3E40-9876-B78D76FFDE54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7AA-25A2-8D4D-8314-B2443EC4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43F-91D3-3E40-9876-B78D76FFDE54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7AA-25A2-8D4D-8314-B2443EC4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43F-91D3-3E40-9876-B78D76FFDE54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7AA-25A2-8D4D-8314-B2443EC4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43F-91D3-3E40-9876-B78D76FFDE54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7AA-25A2-8D4D-8314-B2443EC4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43F-91D3-3E40-9876-B78D76FFDE54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7AA-25A2-8D4D-8314-B2443EC4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43F-91D3-3E40-9876-B78D76FFDE54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7AA-25A2-8D4D-8314-B2443EC4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43F-91D3-3E40-9876-B78D76FFDE54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7AA-25A2-8D4D-8314-B2443EC4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43F-91D3-3E40-9876-B78D76FFDE54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7AA-25A2-8D4D-8314-B2443EC4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43F-91D3-3E40-9876-B78D76FFDE54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7AA-25A2-8D4D-8314-B2443EC4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43F-91D3-3E40-9876-B78D76FFDE54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7AA-25A2-8D4D-8314-B2443EC4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43F-91D3-3E40-9876-B78D76FFDE54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7AA-25A2-8D4D-8314-B2443EC4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3343F-91D3-3E40-9876-B78D76FFDE54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E7AA-25A2-8D4D-8314-B2443EC4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37"/>
            <a:ext cx="10515600" cy="1325563"/>
          </a:xfrm>
        </p:spPr>
        <p:txBody>
          <a:bodyPr anchor="t">
            <a:noAutofit/>
          </a:bodyPr>
          <a:lstStyle/>
          <a:p>
            <a:pPr algn="ctr"/>
            <a:r>
              <a:rPr lang="en-US" sz="3200" b="1" dirty="0"/>
              <a:t>Neural bases of the temporal prediction of affective </a:t>
            </a:r>
            <a:r>
              <a:rPr lang="en-US" sz="3200" b="1" dirty="0" smtClean="0"/>
              <a:t>signals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22"/>
          <a:stretch/>
        </p:blipFill>
        <p:spPr bwMode="auto">
          <a:xfrm>
            <a:off x="3352800" y="623630"/>
            <a:ext cx="5816600" cy="6015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27"/>
            <a:ext cx="10515600" cy="17525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Cue Target Interval: </a:t>
            </a:r>
            <a:r>
              <a:rPr lang="en-US" sz="3200" b="1" dirty="0" err="1" smtClean="0"/>
              <a:t>pred</a:t>
            </a:r>
            <a:r>
              <a:rPr lang="en-US" sz="3200" b="1" dirty="0" smtClean="0"/>
              <a:t> &gt; </a:t>
            </a:r>
            <a:r>
              <a:rPr lang="en-US" sz="3200" b="1" dirty="0" err="1" smtClean="0"/>
              <a:t>unpred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PFC,MTL         : HFA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5818" y="538264"/>
            <a:ext cx="15247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IR35 CTI</a:t>
            </a:r>
          </a:p>
          <a:p>
            <a:r>
              <a:rPr lang="en-US" sz="1600" dirty="0" smtClean="0"/>
              <a:t>Blue = </a:t>
            </a:r>
            <a:r>
              <a:rPr lang="en-US" sz="1600" dirty="0" err="1" smtClean="0"/>
              <a:t>pred</a:t>
            </a:r>
            <a:endParaRPr lang="en-US" sz="1600" dirty="0" smtClean="0"/>
          </a:p>
          <a:p>
            <a:r>
              <a:rPr lang="en-US" sz="1600" dirty="0" smtClean="0"/>
              <a:t>Green = </a:t>
            </a:r>
            <a:r>
              <a:rPr lang="en-US" sz="1600" dirty="0" err="1" smtClean="0"/>
              <a:t>unpred</a:t>
            </a:r>
            <a:endParaRPr lang="en-US" sz="1600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83" y="1414893"/>
            <a:ext cx="2903660" cy="53626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2028" y="1509886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IR38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8" y="1346284"/>
            <a:ext cx="3935950" cy="54998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38428" y="1509886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IR39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03" y="2219349"/>
            <a:ext cx="4042211" cy="42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27"/>
            <a:ext cx="10515600" cy="17525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Cue Target Interval: </a:t>
            </a:r>
            <a:r>
              <a:rPr lang="en-US" sz="3200" b="1" dirty="0" err="1" smtClean="0"/>
              <a:t>pred</a:t>
            </a:r>
            <a:r>
              <a:rPr lang="en-US" sz="3200" b="1" dirty="0" smtClean="0"/>
              <a:t> &gt; </a:t>
            </a:r>
            <a:r>
              <a:rPr lang="en-US" sz="3200" b="1" dirty="0" err="1" smtClean="0"/>
              <a:t>unpred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PFC &lt;-&gt; MTL              : theta coupling/PAC</a:t>
            </a:r>
            <a:br>
              <a:rPr lang="en-US" sz="3200" dirty="0" smtClean="0"/>
            </a:br>
            <a:r>
              <a:rPr lang="en-US" sz="3200" dirty="0" err="1" smtClean="0"/>
              <a:t>Hipp</a:t>
            </a:r>
            <a:r>
              <a:rPr lang="en-US" sz="3200" dirty="0" smtClean="0"/>
              <a:t> &lt;-&gt; Amygdala   : theta coupling/PAC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27100" y="2333625"/>
            <a:ext cx="999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IR35: theta coupling between orbitofrontal, amygdala, insula, </a:t>
            </a:r>
            <a:r>
              <a:rPr lang="en-US" dirty="0" err="1" smtClean="0"/>
              <a:t>pred</a:t>
            </a:r>
            <a:r>
              <a:rPr lang="en-US" dirty="0" smtClean="0"/>
              <a:t> &lt; </a:t>
            </a:r>
            <a:r>
              <a:rPr lang="en-US" dirty="0" err="1" smtClean="0"/>
              <a:t>unpred</a:t>
            </a:r>
            <a:r>
              <a:rPr lang="en-US" dirty="0" smtClean="0"/>
              <a:t> (mostly)</a:t>
            </a:r>
          </a:p>
          <a:p>
            <a:r>
              <a:rPr lang="en-US" dirty="0" smtClean="0"/>
              <a:t>IR38: theta coupling orbitofrontal and </a:t>
            </a:r>
            <a:r>
              <a:rPr lang="en-US" dirty="0" smtClean="0"/>
              <a:t>amygdala, </a:t>
            </a:r>
            <a:r>
              <a:rPr lang="en-US" dirty="0" err="1" smtClean="0"/>
              <a:t>pred</a:t>
            </a:r>
            <a:r>
              <a:rPr lang="en-US" dirty="0" smtClean="0"/>
              <a:t> &lt; </a:t>
            </a:r>
            <a:r>
              <a:rPr lang="en-US" dirty="0" err="1" smtClean="0"/>
              <a:t>unpred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IR39: </a:t>
            </a:r>
            <a:r>
              <a:rPr lang="en-US" dirty="0"/>
              <a:t>theta coupling orbitofrontal and </a:t>
            </a:r>
            <a:r>
              <a:rPr lang="en-US" dirty="0" smtClean="0"/>
              <a:t>amygdala,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smtClean="0"/>
              <a:t>&lt;&gt; </a:t>
            </a:r>
            <a:r>
              <a:rPr lang="en-US" dirty="0" err="1"/>
              <a:t>unpred</a:t>
            </a:r>
            <a:r>
              <a:rPr lang="en-US" dirty="0"/>
              <a:t> </a:t>
            </a:r>
            <a:r>
              <a:rPr lang="en-US" dirty="0" smtClean="0"/>
              <a:t>(very weak)</a:t>
            </a:r>
          </a:p>
          <a:p>
            <a:r>
              <a:rPr lang="en-US" dirty="0" smtClean="0"/>
              <a:t>IR41: varied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27"/>
            <a:ext cx="10515600" cy="17525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Post face: fearful &gt; neutral </a:t>
            </a:r>
            <a:br>
              <a:rPr lang="en-US" sz="3200" b="1" dirty="0" smtClean="0"/>
            </a:br>
            <a:r>
              <a:rPr lang="en-US" sz="3200" dirty="0" smtClean="0"/>
              <a:t>PFC,MTL         : HFA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1519274"/>
            <a:ext cx="3753823" cy="5289478"/>
          </a:xfrm>
        </p:spPr>
      </p:pic>
      <p:sp>
        <p:nvSpPr>
          <p:cNvPr id="9" name="Rectangle 8"/>
          <p:cNvSpPr/>
          <p:nvPr/>
        </p:nvSpPr>
        <p:spPr>
          <a:xfrm>
            <a:off x="165101" y="612259"/>
            <a:ext cx="1752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IR35</a:t>
            </a:r>
          </a:p>
          <a:p>
            <a:r>
              <a:rPr lang="en-US" sz="1600" dirty="0"/>
              <a:t>Blue = </a:t>
            </a:r>
            <a:r>
              <a:rPr lang="en-US" sz="1600" dirty="0" smtClean="0"/>
              <a:t>fear</a:t>
            </a:r>
            <a:endParaRPr lang="en-US" sz="1600" dirty="0"/>
          </a:p>
          <a:p>
            <a:r>
              <a:rPr lang="en-US" sz="1600" dirty="0"/>
              <a:t>Green = </a:t>
            </a:r>
            <a:r>
              <a:rPr lang="en-US" sz="1600" dirty="0" smtClean="0"/>
              <a:t>neutral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50" y="1519274"/>
            <a:ext cx="2882900" cy="5194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43376" y="1566863"/>
            <a:ext cx="1409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IR38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00" y="2136043"/>
            <a:ext cx="4205926" cy="4445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606685" y="1566863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IR39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830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27"/>
            <a:ext cx="10515600" cy="17525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Post face: fearful &gt; neutral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PFC &lt;-&gt; MTL              : theta coupling/PAC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27100" y="2333625"/>
            <a:ext cx="1042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IR35: theta coupling </a:t>
            </a:r>
            <a:r>
              <a:rPr lang="en-US" dirty="0" smtClean="0"/>
              <a:t>orbitofrontal (o), amygdala (a), insula 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 smtClean="0"/>
              <a:t>fear &lt; </a:t>
            </a:r>
            <a:r>
              <a:rPr lang="en-US" dirty="0" err="1" smtClean="0"/>
              <a:t>neut</a:t>
            </a:r>
            <a:r>
              <a:rPr lang="en-US" dirty="0" smtClean="0"/>
              <a:t> (o&lt;-&gt;a), </a:t>
            </a:r>
            <a:r>
              <a:rPr lang="en-US" dirty="0"/>
              <a:t>fear </a:t>
            </a:r>
            <a:r>
              <a:rPr lang="en-US" dirty="0" smtClean="0"/>
              <a:t>&gt; </a:t>
            </a:r>
            <a:r>
              <a:rPr lang="en-US" dirty="0" err="1"/>
              <a:t>neut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&lt;-&gt; o/a)</a:t>
            </a:r>
          </a:p>
          <a:p>
            <a:r>
              <a:rPr lang="en-US" dirty="0" smtClean="0"/>
              <a:t>IR38: theta coupling orbitofrontal </a:t>
            </a:r>
            <a:r>
              <a:rPr lang="en-US" dirty="0" smtClean="0"/>
              <a:t>(o) and amygdala (a), </a:t>
            </a:r>
            <a:r>
              <a:rPr lang="en-US" dirty="0" smtClean="0"/>
              <a:t>fear &lt;&gt; </a:t>
            </a:r>
            <a:r>
              <a:rPr lang="en-US" dirty="0" err="1" smtClean="0"/>
              <a:t>neut</a:t>
            </a:r>
            <a:endParaRPr lang="en-US" dirty="0" smtClean="0"/>
          </a:p>
          <a:p>
            <a:r>
              <a:rPr lang="en-US" dirty="0" smtClean="0"/>
              <a:t>IR39: </a:t>
            </a:r>
            <a:r>
              <a:rPr lang="en-US" dirty="0"/>
              <a:t>theta coupling </a:t>
            </a:r>
            <a:r>
              <a:rPr lang="en-US" dirty="0" smtClean="0"/>
              <a:t>orbitofrontal, </a:t>
            </a:r>
            <a:r>
              <a:rPr lang="en-US" dirty="0" smtClean="0"/>
              <a:t>insula 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/>
              <a:t>fear &lt; </a:t>
            </a:r>
            <a:r>
              <a:rPr lang="en-US" dirty="0" err="1" smtClean="0"/>
              <a:t>neut</a:t>
            </a:r>
            <a:endParaRPr lang="en-US" dirty="0" smtClean="0"/>
          </a:p>
          <a:p>
            <a:r>
              <a:rPr lang="en-US" dirty="0" smtClean="0"/>
              <a:t>IR41: varied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4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</TotalTime>
  <Words>164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Neural bases of the temporal prediction of affective signals </vt:lpstr>
      <vt:lpstr>Cue Target Interval: pred &gt; unpred PFC,MTL         : HFA</vt:lpstr>
      <vt:lpstr>Cue Target Interval: pred &gt; unpred PFC &lt;-&gt; MTL              : theta coupling/PAC Hipp &lt;-&gt; Amygdala   : theta coupling/PAC</vt:lpstr>
      <vt:lpstr>Post face: fearful &gt; neutral  PFC,MTL         : HFA</vt:lpstr>
      <vt:lpstr>Post face: fearful &gt; neutral  PFC &lt;-&gt; MTL              : theta coupling/PAC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Roemer</dc:creator>
  <cp:lastModifiedBy>Van Der Meij, Roemer</cp:lastModifiedBy>
  <cp:revision>43</cp:revision>
  <dcterms:created xsi:type="dcterms:W3CDTF">2016-10-04T22:09:20Z</dcterms:created>
  <dcterms:modified xsi:type="dcterms:W3CDTF">2017-11-27T18:02:35Z</dcterms:modified>
</cp:coreProperties>
</file>