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476" r:id="rId3"/>
    <p:sldId id="471" r:id="rId4"/>
    <p:sldId id="472" r:id="rId5"/>
    <p:sldId id="473" r:id="rId6"/>
    <p:sldId id="474" r:id="rId7"/>
    <p:sldId id="475" r:id="rId8"/>
    <p:sldId id="461" r:id="rId9"/>
    <p:sldId id="477" r:id="rId1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BC00"/>
    <a:srgbClr val="312C8C"/>
    <a:srgbClr val="0083CC"/>
    <a:srgbClr val="97EEFF"/>
    <a:srgbClr val="C8F8F7"/>
    <a:srgbClr val="6BEDEA"/>
    <a:srgbClr val="F5A300"/>
    <a:srgbClr val="FDCA00"/>
    <a:srgbClr val="9C1C2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3735" autoAdjust="0"/>
  </p:normalViewPr>
  <p:slideViewPr>
    <p:cSldViewPr snapToObjects="1">
      <p:cViewPr varScale="1">
        <p:scale>
          <a:sx n="104" d="100"/>
          <a:sy n="104" d="100"/>
        </p:scale>
        <p:origin x="199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30. Oktober 2018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30. Oktober 2018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TR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30. Oktober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40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30. Oktober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611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30. Oktober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170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30. Oktober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64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30. Oktober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912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30. Oktober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546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30. Oktober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83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83CC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30.10.2018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Mathematik  | 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WiMi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Schulung |  Tina Rudolph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9" name="Picture 2" descr="C:\Users\Andi\Desktop\Primozic\logo_fb_mathe.t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7048" y="6408000"/>
            <a:ext cx="1706337" cy="4333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tif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83CC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30.10.2018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Mathematik  | 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WiMi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Schulung |  Tina Rudolph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C:\Users\Andi\Desktop\Primozic\logo_fb_mathe.tif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197048" y="6408000"/>
            <a:ext cx="1706337" cy="4333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liennummernplatzhalt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33376057-0E2D-4CC6-BBCC-380EDDBDC47F}" type="slidenum">
              <a:rPr lang="de-DE" altLang="de-DE" sz="12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/>
              <a:t>1</a:t>
            </a:fld>
            <a:endParaRPr lang="de-DE" altLang="de-DE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de-DE" altLang="de-DE" sz="2800" b="1" smtClean="0">
                <a:ea typeface="ＭＳ Ｐゴシック" panose="020B0600070205080204" pitchFamily="34" charset="-128"/>
              </a:rPr>
              <a:t>Minimale Hilfe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256" y="1652859"/>
            <a:ext cx="7931150" cy="4581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solidFill>
                <a:srgbClr val="004E8B"/>
              </a:solidFill>
              <a:latin typeface="NimbusSanL-Regu" charset="0"/>
              <a:ea typeface="ＭＳ Ｐゴシック" panose="020B0600070205080204" pitchFamily="34" charset="-128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de-DE" altLang="de-DE" i="1" dirty="0" smtClean="0">
                <a:solidFill>
                  <a:srgbClr val="004E8B"/>
                </a:solidFill>
                <a:latin typeface="NimbusSanL-ReguItal" charset="0"/>
                <a:ea typeface="ＭＳ Ｐゴシック" panose="020B0600070205080204" pitchFamily="34" charset="-128"/>
              </a:rPr>
              <a:t>„So </a:t>
            </a:r>
            <a:r>
              <a:rPr lang="de-DE" altLang="de-DE" i="1" dirty="0" smtClean="0">
                <a:solidFill>
                  <a:srgbClr val="004E8B"/>
                </a:solidFill>
                <a:latin typeface="NimbusSanL-ReguItal" charset="0"/>
                <a:ea typeface="ＭＳ Ｐゴシック" panose="020B0600070205080204" pitchFamily="34" charset="-128"/>
              </a:rPr>
              <a:t>viel Hilfe, wie nötig, aber so wenig wie möglich</a:t>
            </a:r>
            <a:r>
              <a:rPr lang="de-DE" altLang="de-DE" i="1" dirty="0" smtClean="0">
                <a:solidFill>
                  <a:srgbClr val="004E8B"/>
                </a:solidFill>
                <a:latin typeface="NimbusSanL-ReguItal" charset="0"/>
                <a:ea typeface="ＭＳ Ｐゴシック" panose="020B0600070205080204" pitchFamily="34" charset="-128"/>
              </a:rPr>
              <a:t>!“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dirty="0" smtClean="0">
              <a:solidFill>
                <a:srgbClr val="004E8B"/>
              </a:solidFill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solidFill>
                <a:srgbClr val="004E8B"/>
              </a:solidFill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dirty="0" smtClean="0">
                <a:solidFill>
                  <a:srgbClr val="004E8B"/>
                </a:solidFill>
                <a:latin typeface="NimbusSanL-Regu" charset="0"/>
                <a:ea typeface="ＭＳ Ｐゴシック" panose="020B0600070205080204" pitchFamily="34" charset="-128"/>
              </a:rPr>
              <a:t>Fünf Stufen von Hilfestellungen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de-DE" altLang="de-DE" dirty="0" smtClean="0">
                <a:solidFill>
                  <a:srgbClr val="000000"/>
                </a:solidFill>
                <a:latin typeface="NimbusSanL-Regu" charset="0"/>
                <a:ea typeface="ＭＳ Ｐゴシック" panose="020B0600070205080204" pitchFamily="34" charset="-128"/>
              </a:rPr>
              <a:t>Motivationshilfen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de-DE" altLang="de-DE" dirty="0" smtClean="0">
                <a:solidFill>
                  <a:srgbClr val="000000"/>
                </a:solidFill>
                <a:latin typeface="NimbusSanL-Regu" charset="0"/>
                <a:ea typeface="ＭＳ Ｐゴシック" panose="020B0600070205080204" pitchFamily="34" charset="-128"/>
              </a:rPr>
              <a:t>Rückmeldungshilfen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de-DE" altLang="de-DE" dirty="0" smtClean="0">
                <a:solidFill>
                  <a:srgbClr val="000000"/>
                </a:solidFill>
                <a:latin typeface="NimbusSanL-Regu" charset="0"/>
                <a:ea typeface="ＭＳ Ｐゴシック" panose="020B0600070205080204" pitchFamily="34" charset="-128"/>
              </a:rPr>
              <a:t>Allgemein-strategische Hilfen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de-DE" altLang="de-DE" dirty="0" smtClean="0">
                <a:solidFill>
                  <a:srgbClr val="000000"/>
                </a:solidFill>
                <a:latin typeface="NimbusSanL-Regu" charset="0"/>
                <a:ea typeface="ＭＳ Ｐゴシック" panose="020B0600070205080204" pitchFamily="34" charset="-128"/>
              </a:rPr>
              <a:t>Inhaltlich-strategische Hilfen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de-DE" altLang="de-DE" dirty="0" smtClean="0">
                <a:solidFill>
                  <a:srgbClr val="000000"/>
                </a:solidFill>
                <a:latin typeface="NimbusSanL-Regu" charset="0"/>
                <a:ea typeface="ＭＳ Ｐゴシック" panose="020B0600070205080204" pitchFamily="34" charset="-128"/>
              </a:rPr>
              <a:t>Inhaltliche Hilfen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30502" y="3836070"/>
            <a:ext cx="382055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9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57200" y="4857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n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de-DE" sz="2800" kern="0" dirty="0" smtClean="0">
                <a:ea typeface="ＭＳ Ｐゴシック" panose="020B0600070205080204" pitchFamily="34" charset="-128"/>
              </a:rPr>
              <a:t>Hintergrund</a:t>
            </a:r>
            <a:endParaRPr lang="de-DE" altLang="de-DE" sz="2800" kern="0" dirty="0" smtClean="0">
              <a:ea typeface="ＭＳ Ｐゴシック" panose="020B0600070205080204" pitchFamily="34" charset="-128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90364" y="1772816"/>
            <a:ext cx="8363272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n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 smtClean="0"/>
              <a:t>Die eigenständige </a:t>
            </a:r>
            <a:r>
              <a:rPr lang="de-DE" sz="2000" b="0" dirty="0"/>
              <a:t>Erarbeitung von Lösungen </a:t>
            </a:r>
            <a:r>
              <a:rPr lang="de-DE" sz="2000" b="0" dirty="0" smtClean="0"/>
              <a:t>erzeugt großen Lernerfolg.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D</a:t>
            </a:r>
            <a:r>
              <a:rPr lang="de-DE" sz="2000" b="0" dirty="0" smtClean="0"/>
              <a:t>as </a:t>
            </a:r>
            <a:r>
              <a:rPr lang="de-DE" sz="2000" b="0" dirty="0"/>
              <a:t>positive Erleben einer </a:t>
            </a:r>
            <a:r>
              <a:rPr lang="de-DE" sz="2000" b="0" dirty="0" smtClean="0"/>
              <a:t>eigenständigen Lösungsfindung erhöht die </a:t>
            </a:r>
            <a:r>
              <a:rPr lang="de-DE" sz="2000" b="0" dirty="0"/>
              <a:t>Motivation zur weiteren Auseinandersetzung mit dem </a:t>
            </a:r>
            <a:r>
              <a:rPr lang="de-DE" sz="2000" b="0" dirty="0" smtClean="0"/>
              <a:t>Stoff</a:t>
            </a:r>
            <a:r>
              <a:rPr lang="de-DE" sz="2000" b="0" dirty="0"/>
              <a:t>.</a:t>
            </a:r>
            <a:r>
              <a:rPr lang="de-DE" sz="2000" b="0" dirty="0" smtClean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 smtClean="0"/>
              <a:t>Mehr Hilfe </a:t>
            </a:r>
            <a:r>
              <a:rPr lang="de-DE" sz="2000" b="0" dirty="0"/>
              <a:t>empfangen zu müssen, als man eigentlich braucht, ist unangenehm und macht widerspenstig</a:t>
            </a:r>
            <a:r>
              <a:rPr lang="de-DE" sz="2000" b="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 smtClean="0"/>
              <a:t>Lernen durch </a:t>
            </a:r>
            <a:r>
              <a:rPr lang="de-DE" sz="2000" b="0" dirty="0"/>
              <a:t>das Bewältigen der Hürden, Missverständnisse und Probleme bei der Suche nach der </a:t>
            </a:r>
            <a:r>
              <a:rPr lang="de-DE" sz="2000" b="0" dirty="0" smtClean="0"/>
              <a:t>Lösung ist nachhaltiger.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 smtClean="0"/>
              <a:t>Studierende werden angeregt laut </a:t>
            </a:r>
            <a:r>
              <a:rPr lang="de-DE" sz="2000" b="0" dirty="0"/>
              <a:t>zu denken und fachlich zu </a:t>
            </a:r>
            <a:r>
              <a:rPr lang="de-DE" sz="2000" b="0" dirty="0" smtClean="0"/>
              <a:t>sprechen.</a:t>
            </a:r>
            <a:endParaRPr lang="de-DE" altLang="de-DE" sz="2000" b="0" dirty="0">
              <a:solidFill>
                <a:srgbClr val="004E8B"/>
              </a:solidFill>
              <a:latin typeface="NimbusSanL-Regu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379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liennummernplatzhalt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A8B29803-F370-4BE5-98C2-650269E713DB}" type="slidenum">
              <a:rPr lang="de-DE" altLang="de-DE" sz="12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/>
              <a:t>3</a:t>
            </a:fld>
            <a:endParaRPr lang="de-DE" altLang="de-DE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de-DE" altLang="de-DE" sz="2800" b="1" dirty="0" smtClean="0">
                <a:ea typeface="ＭＳ Ｐゴシック" panose="020B0600070205080204" pitchFamily="34" charset="-128"/>
              </a:rPr>
              <a:t>Motivationshilfen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916113"/>
            <a:ext cx="7931150" cy="4581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latin typeface="NimbusSanL-Regu" charset="0"/>
              <a:ea typeface="ＭＳ Ｐゴシック" panose="020B0600070205080204" pitchFamily="34" charset="-128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latin typeface="NimbusSanL-Regu" charset="0"/>
                <a:ea typeface="ＭＳ Ｐゴシック" panose="020B0600070205080204" pitchFamily="34" charset="-128"/>
              </a:rPr>
              <a:t>. . . versuchen, die Lernenden auf emotionaler Ebene zu unterstützen.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4E8B"/>
                </a:solidFill>
                <a:latin typeface="NimbusSanL-Regu" charset="0"/>
                <a:ea typeface="ＭＳ Ｐゴシック" panose="020B0600070205080204" pitchFamily="34" charset="-128"/>
              </a:rPr>
              <a:t>Beispiele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NimbusSanL-ReguItal" charset="0"/>
                <a:ea typeface="ＭＳ Ｐゴシック" panose="020B0600070205080204" pitchFamily="34" charset="-128"/>
              </a:rPr>
              <a:t>„Die ersten zwei Aufgaben hast du doch mit ein wenig Grübeln schon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NimbusSanL-ReguItal" charset="0"/>
                <a:ea typeface="ＭＳ Ｐゴシック" panose="020B0600070205080204" pitchFamily="34" charset="-128"/>
              </a:rPr>
              <a:t>hinbekommen. Die dritte klappt bestimmt auch noch. Und wenn man‘s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NimbusSanL-ReguItal" charset="0"/>
                <a:ea typeface="ＭＳ Ｐゴシック" panose="020B0600070205080204" pitchFamily="34" charset="-128"/>
              </a:rPr>
              <a:t>dann gelöst hat, ist doch auch ein schönes Gefühl, oder?“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NimbusSanL-ReguItal" charset="0"/>
                <a:ea typeface="ＭＳ Ｐゴシック" panose="020B0600070205080204" pitchFamily="34" charset="-128"/>
              </a:rPr>
              <a:t>„So eine Aufgabe eignet sich auch gut für Klausuren!“</a:t>
            </a:r>
          </a:p>
        </p:txBody>
      </p:sp>
    </p:spTree>
    <p:extLst>
      <p:ext uri="{BB962C8B-B14F-4D97-AF65-F5344CB8AC3E}">
        <p14:creationId xmlns:p14="http://schemas.microsoft.com/office/powerpoint/2010/main" val="14035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liennummernplatzhalt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00A9E41C-2096-427B-9670-E7F7F5E37901}" type="slidenum">
              <a:rPr lang="de-DE" altLang="de-DE" sz="12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/>
              <a:t>4</a:t>
            </a:fld>
            <a:endParaRPr lang="de-DE" altLang="de-DE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de-DE" altLang="de-DE" sz="2800" b="1" smtClean="0">
                <a:ea typeface="ＭＳ Ｐゴシック" panose="020B0600070205080204" pitchFamily="34" charset="-128"/>
              </a:rPr>
              <a:t>Rückmeldungshilfen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916113"/>
            <a:ext cx="8280400" cy="458152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endParaRPr lang="de-DE" altLang="de-DE" sz="1600" dirty="0" smtClean="0">
              <a:latin typeface="NimbusSanL-Regu" charset="0"/>
              <a:ea typeface="ＭＳ Ｐゴシック" panose="020B0600070205080204" pitchFamily="34" charset="-128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de-DE" altLang="de-DE" sz="1600" dirty="0" smtClean="0">
              <a:latin typeface="NimbusSanL-Regu" charset="0"/>
              <a:ea typeface="ＭＳ Ｐゴシック" panose="020B0600070205080204" pitchFamily="34" charset="-128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latin typeface="NimbusSanL-Regu" charset="0"/>
                <a:ea typeface="ＭＳ Ｐゴシック" panose="020B0600070205080204" pitchFamily="34" charset="-128"/>
              </a:rPr>
              <a:t>. . . geben Auskunft darüber, wie richtig die Lernenden mit ihren Lösungsversuchen liegen.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de-DE" altLang="de-DE" sz="1600" dirty="0" smtClean="0"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600" dirty="0" smtClean="0"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600" dirty="0" smtClean="0"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4E8B"/>
                </a:solidFill>
                <a:latin typeface="NimbusSanL-Regu" charset="0"/>
                <a:ea typeface="ＭＳ Ｐゴシック" panose="020B0600070205080204" pitchFamily="34" charset="-128"/>
              </a:rPr>
              <a:t>Beispiele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NimbusSanL-ReguItal" charset="0"/>
                <a:ea typeface="ＭＳ Ｐゴシック" panose="020B0600070205080204" pitchFamily="34" charset="-128"/>
              </a:rPr>
              <a:t>„Bei dem Beweis hast du aber noch ein Detail übersehen.“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NimbusSanL-ReguItal" charset="0"/>
                <a:ea typeface="ＭＳ Ｐゴシック" panose="020B0600070205080204" pitchFamily="34" charset="-128"/>
              </a:rPr>
              <a:t>„Das ist ein guter Ansatz, um diese Aufgabe zu lösen.“</a:t>
            </a:r>
          </a:p>
        </p:txBody>
      </p:sp>
    </p:spTree>
    <p:extLst>
      <p:ext uri="{BB962C8B-B14F-4D97-AF65-F5344CB8AC3E}">
        <p14:creationId xmlns:p14="http://schemas.microsoft.com/office/powerpoint/2010/main" val="388080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liennummernplatzhalt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03BAF309-1E04-429D-BAF8-436512CA01CA}" type="slidenum">
              <a:rPr lang="de-DE" altLang="de-DE" sz="12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/>
              <a:t>5</a:t>
            </a:fld>
            <a:endParaRPr lang="de-DE" altLang="de-DE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de-DE" altLang="de-DE" sz="2800" b="1" smtClean="0">
                <a:ea typeface="ＭＳ Ｐゴシック" panose="020B0600070205080204" pitchFamily="34" charset="-128"/>
              </a:rPr>
              <a:t>Allgemein-strategische Hilfe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916113"/>
            <a:ext cx="7931150" cy="458152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endParaRPr lang="de-DE" altLang="de-DE" sz="1800" smtClean="0">
              <a:latin typeface="NimbusSanL-Regu" charset="0"/>
              <a:ea typeface="ＭＳ Ｐゴシック" panose="020B0600070205080204" pitchFamily="34" charset="-128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de-DE" altLang="de-DE" sz="1800" smtClean="0">
              <a:latin typeface="NimbusSanL-Regu" charset="0"/>
              <a:ea typeface="ＭＳ Ｐゴシック" panose="020B0600070205080204" pitchFamily="34" charset="-128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de-DE" altLang="de-DE" sz="1800" smtClean="0">
                <a:latin typeface="NimbusSanL-Regu" charset="0"/>
                <a:ea typeface="ＭＳ Ｐゴシック" panose="020B0600070205080204" pitchFamily="34" charset="-128"/>
              </a:rPr>
              <a:t>. . . versuchen, die Lernenden durch allgemeine Tipps zu unterstützen ohne auf den (mathematischen) Inhalt direkt einzugehen.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de-DE" altLang="de-DE" sz="1800" smtClean="0"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800" smtClean="0">
              <a:solidFill>
                <a:srgbClr val="004E8B"/>
              </a:solidFill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800" smtClean="0">
              <a:solidFill>
                <a:srgbClr val="004E8B"/>
              </a:solidFill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smtClean="0">
                <a:solidFill>
                  <a:srgbClr val="004E8B"/>
                </a:solidFill>
                <a:latin typeface="NimbusSanL-Regu" charset="0"/>
                <a:ea typeface="ＭＳ Ｐゴシック" panose="020B0600070205080204" pitchFamily="34" charset="-128"/>
              </a:rPr>
              <a:t>Beispiele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smtClean="0">
                <a:solidFill>
                  <a:srgbClr val="000000"/>
                </a:solidFill>
                <a:latin typeface="NimbusSanL-ReguItal" charset="0"/>
                <a:ea typeface="ＭＳ Ｐゴシック" panose="020B0600070205080204" pitchFamily="34" charset="-128"/>
              </a:rPr>
              <a:t>„Hast du schon mal im Skript nach einer Antwort darauf gesucht?“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smtClean="0">
                <a:solidFill>
                  <a:srgbClr val="000000"/>
                </a:solidFill>
                <a:latin typeface="NimbusSanL-ReguItal" charset="0"/>
                <a:ea typeface="ＭＳ Ｐゴシック" panose="020B0600070205080204" pitchFamily="34" charset="-128"/>
              </a:rPr>
              <a:t>„Lies doch nochmal genau die Aufgabenstellung durch! Guck mal, was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smtClean="0">
                <a:solidFill>
                  <a:srgbClr val="000000"/>
                </a:solidFill>
                <a:latin typeface="NimbusSanL-ReguItal" charset="0"/>
                <a:ea typeface="ＭＳ Ｐゴシック" panose="020B0600070205080204" pitchFamily="34" charset="-128"/>
              </a:rPr>
              <a:t>gegeben ist und wonach genau gefragt ist.“</a:t>
            </a:r>
          </a:p>
        </p:txBody>
      </p:sp>
    </p:spTree>
    <p:extLst>
      <p:ext uri="{BB962C8B-B14F-4D97-AF65-F5344CB8AC3E}">
        <p14:creationId xmlns:p14="http://schemas.microsoft.com/office/powerpoint/2010/main" val="5110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liennummernplatzhalt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E14A7219-9041-4EAD-87B6-CD4DDA547B67}" type="slidenum">
              <a:rPr lang="de-DE" altLang="de-DE" sz="12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/>
              <a:t>6</a:t>
            </a:fld>
            <a:endParaRPr lang="de-DE" altLang="de-DE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de-DE" altLang="de-DE" sz="2800" b="1" smtClean="0">
                <a:ea typeface="ＭＳ Ｐゴシック" panose="020B0600070205080204" pitchFamily="34" charset="-128"/>
              </a:rPr>
              <a:t>Inhaltlich-strategische Hilfe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2" y="1916113"/>
            <a:ext cx="8280151" cy="4581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600" dirty="0" smtClean="0">
              <a:solidFill>
                <a:srgbClr val="000000"/>
              </a:solidFill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600" dirty="0" smtClean="0">
              <a:solidFill>
                <a:srgbClr val="000000"/>
              </a:solidFill>
              <a:latin typeface="NimbusSanL-Regu" charset="0"/>
              <a:ea typeface="ＭＳ Ｐゴシック" panose="020B0600070205080204" pitchFamily="34" charset="-128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NimbusSanL-Regu" charset="0"/>
                <a:ea typeface="ＭＳ Ｐゴシック" panose="020B0600070205080204" pitchFamily="34" charset="-128"/>
              </a:rPr>
              <a:t>. . . beinhalten bei dem jeweiligen Problem häufig verwendete Vorgänge.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solidFill>
                <a:srgbClr val="004E8B"/>
              </a:solidFill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solidFill>
                <a:srgbClr val="004E8B"/>
              </a:solidFill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solidFill>
                <a:srgbClr val="004E8B"/>
              </a:solidFill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4E8B"/>
                </a:solidFill>
                <a:latin typeface="NimbusSanL-Regu" charset="0"/>
                <a:ea typeface="ＭＳ Ｐゴシック" panose="020B0600070205080204" pitchFamily="34" charset="-128"/>
              </a:rPr>
              <a:t>Beispiele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NimbusSanL-ReguItal" charset="0"/>
                <a:ea typeface="ＭＳ Ｐゴシック" panose="020B0600070205080204" pitchFamily="34" charset="-128"/>
              </a:rPr>
              <a:t>„Versuche, dir die Situation zunächst anhand einer Skizze zu veranschaulichen.“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NimbusSanL-ReguItal" charset="0"/>
                <a:ea typeface="ＭＳ Ｐゴシック" panose="020B0600070205080204" pitchFamily="34" charset="-128"/>
              </a:rPr>
              <a:t>„Welche Konvergenzkriterien für Reihen kennst du denn?“</a:t>
            </a:r>
          </a:p>
        </p:txBody>
      </p:sp>
    </p:spTree>
    <p:extLst>
      <p:ext uri="{BB962C8B-B14F-4D97-AF65-F5344CB8AC3E}">
        <p14:creationId xmlns:p14="http://schemas.microsoft.com/office/powerpoint/2010/main" val="123712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liennummernplatzhalt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F1E66272-2954-4985-B24D-82497FF24839}" type="slidenum">
              <a:rPr lang="de-DE" altLang="de-DE" sz="12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/>
              <a:t>7</a:t>
            </a:fld>
            <a:endParaRPr lang="de-DE" altLang="de-DE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de-DE" altLang="de-DE" sz="2800" b="1" smtClean="0">
                <a:ea typeface="ＭＳ Ｐゴシック" panose="020B0600070205080204" pitchFamily="34" charset="-128"/>
              </a:rPr>
              <a:t>Inhaltliche Hilfe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916113"/>
            <a:ext cx="7931150" cy="458152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solidFill>
                <a:srgbClr val="000000"/>
              </a:solidFill>
              <a:latin typeface="NimbusSanL-Regu" charset="0"/>
              <a:ea typeface="ＭＳ Ｐゴシック" panose="020B0600070205080204" pitchFamily="34" charset="-128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solidFill>
                <a:srgbClr val="000000"/>
              </a:solidFill>
              <a:latin typeface="NimbusSanL-Regu" charset="0"/>
              <a:ea typeface="ＭＳ Ｐゴシック" panose="020B0600070205080204" pitchFamily="34" charset="-128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NimbusSanL-Regu" charset="0"/>
                <a:ea typeface="ＭＳ Ｐゴシック" panose="020B0600070205080204" pitchFamily="34" charset="-128"/>
              </a:rPr>
              <a:t>. . . beziehen sich konkret auf die Inhalte der Problemstellung und geben gezielte direkte Hinweise zur Lösungsfindung.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solidFill>
                <a:srgbClr val="000000"/>
              </a:solidFill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solidFill>
                <a:srgbClr val="000000"/>
              </a:solidFill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solidFill>
                <a:srgbClr val="000000"/>
              </a:solidFill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4E8B"/>
                </a:solidFill>
                <a:latin typeface="NimbusSanL-Regu" charset="0"/>
                <a:ea typeface="ＭＳ Ｐゴシック" panose="020B0600070205080204" pitchFamily="34" charset="-128"/>
              </a:rPr>
              <a:t>Beispiele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NimbusSanL-ReguItal" charset="0"/>
                <a:ea typeface="ＭＳ Ｐゴシック" panose="020B0600070205080204" pitchFamily="34" charset="-128"/>
              </a:rPr>
              <a:t>„Vielleicht kannst du hier die dritte binomische Formel benutzen und den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NimbusSanL-ReguItal" charset="0"/>
                <a:ea typeface="ＭＳ Ｐゴシック" panose="020B0600070205080204" pitchFamily="34" charset="-128"/>
              </a:rPr>
              <a:t>Term dadurch vereinfachen.“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NimbusSanL-ReguItal" charset="0"/>
                <a:ea typeface="ＭＳ Ｐゴシック" panose="020B0600070205080204" pitchFamily="34" charset="-128"/>
              </a:rPr>
              <a:t>„Lässt sich hier das </a:t>
            </a:r>
            <a:r>
              <a:rPr lang="de-DE" altLang="de-DE" sz="1800" dirty="0" err="1" smtClean="0">
                <a:solidFill>
                  <a:srgbClr val="000000"/>
                </a:solidFill>
                <a:latin typeface="NimbusSanL-ReguItal" charset="0"/>
                <a:ea typeface="ＭＳ Ｐゴシック" panose="020B0600070205080204" pitchFamily="34" charset="-128"/>
              </a:rPr>
              <a:t>Quotientenkriterium</a:t>
            </a:r>
            <a:r>
              <a:rPr lang="de-DE" altLang="de-DE" sz="1800" dirty="0" smtClean="0">
                <a:solidFill>
                  <a:srgbClr val="000000"/>
                </a:solidFill>
                <a:latin typeface="NimbusSanL-ReguItal" charset="0"/>
                <a:ea typeface="ＭＳ Ｐゴシック" panose="020B0600070205080204" pitchFamily="34" charset="-128"/>
              </a:rPr>
              <a:t> anwenden?“</a:t>
            </a:r>
          </a:p>
        </p:txBody>
      </p:sp>
    </p:spTree>
    <p:extLst>
      <p:ext uri="{BB962C8B-B14F-4D97-AF65-F5344CB8AC3E}">
        <p14:creationId xmlns:p14="http://schemas.microsoft.com/office/powerpoint/2010/main" val="12620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Fragen/Phrasen des </a:t>
            </a:r>
            <a:r>
              <a:rPr lang="de-DE" dirty="0" err="1" smtClean="0"/>
              <a:t>PdmH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534351"/>
              </p:ext>
            </p:extLst>
          </p:nvPr>
        </p:nvGraphicFramePr>
        <p:xfrm>
          <a:off x="360363" y="1619250"/>
          <a:ext cx="8460110" cy="466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20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9630">
                <a:tc>
                  <a:txBody>
                    <a:bodyPr/>
                    <a:lstStyle/>
                    <a:p>
                      <a:r>
                        <a:rPr lang="de-DE" dirty="0" smtClean="0"/>
                        <a:t>Motivation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Rückmeldung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Allgemein-strategisch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Inhaltlich-strategisch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Inhaltlich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de-DE" altLang="de-DE" dirty="0" smtClean="0">
                          <a:solidFill>
                            <a:srgbClr val="000000"/>
                          </a:solidFill>
                          <a:latin typeface="NimbusSanL-Regu" charset="0"/>
                          <a:ea typeface="ＭＳ Ｐゴシック" panose="020B0600070205080204" pitchFamily="34" charset="-128"/>
                        </a:rPr>
                        <a:t> So eine Aufgabe eignet sich für Klausuren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de-DE" altLang="de-DE" dirty="0" smtClean="0">
                        <a:solidFill>
                          <a:srgbClr val="000000"/>
                        </a:solidFill>
                        <a:latin typeface="NimbusSanL-Regu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de-DE" altLang="de-DE" dirty="0" smtClean="0">
                          <a:solidFill>
                            <a:srgbClr val="000000"/>
                          </a:solidFill>
                          <a:latin typeface="NimbusSanL-Regu" charset="0"/>
                          <a:ea typeface="ＭＳ Ｐゴシック" panose="020B0600070205080204" pitchFamily="34" charset="-128"/>
                        </a:rPr>
                        <a:t>Wenn du dir die Lösung erarbeitet hast, kannst du sie gut auf andere Aufgaben anwenden.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de-DE" altLang="de-DE" dirty="0" smtClean="0">
                          <a:solidFill>
                            <a:srgbClr val="000000"/>
                          </a:solidFill>
                          <a:latin typeface="NimbusSanL-Regu" charset="0"/>
                          <a:ea typeface="ＭＳ Ｐゴシック" panose="020B0600070205080204" pitchFamily="34" charset="-128"/>
                        </a:rPr>
                        <a:t> Das ist ein guter Ansatz, um diese Aufgabe zu lösen.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endParaRPr lang="de-DE" dirty="0" smtClean="0"/>
                    </a:p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de-DE" dirty="0" smtClean="0"/>
                        <a:t>Das solltest</a:t>
                      </a:r>
                      <a:r>
                        <a:rPr lang="de-DE" baseline="0" dirty="0" smtClean="0"/>
                        <a:t> du nochmal überprüfen.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de-DE" altLang="de-DE" dirty="0" smtClean="0">
                          <a:solidFill>
                            <a:srgbClr val="000000"/>
                          </a:solidFill>
                          <a:latin typeface="NimbusSanL-Regu" charset="0"/>
                          <a:ea typeface="ＭＳ Ｐゴシック" panose="020B0600070205080204" pitchFamily="34" charset="-128"/>
                        </a:rPr>
                        <a:t> Hast du schon im Skript</a:t>
                      </a:r>
                      <a:r>
                        <a:rPr lang="de-DE" altLang="de-DE" baseline="0" dirty="0" smtClean="0">
                          <a:solidFill>
                            <a:srgbClr val="000000"/>
                          </a:solidFill>
                          <a:latin typeface="NimbusSanL-Regu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lang="de-DE" altLang="de-DE" dirty="0" smtClean="0">
                          <a:solidFill>
                            <a:srgbClr val="000000"/>
                          </a:solidFill>
                          <a:latin typeface="NimbusSanL-Regu" charset="0"/>
                          <a:ea typeface="ＭＳ Ｐゴシック" panose="020B0600070205080204" pitchFamily="34" charset="-128"/>
                        </a:rPr>
                        <a:t>gesucht?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endParaRPr lang="de-DE" dirty="0" smtClean="0"/>
                    </a:p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de-DE" dirty="0" smtClean="0"/>
                        <a:t>Könnte dir eine Skizze  hier helfen?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de-DE" altLang="de-DE" dirty="0" smtClean="0">
                          <a:solidFill>
                            <a:srgbClr val="000000"/>
                          </a:solidFill>
                          <a:latin typeface="NimbusSanL-Regu" charset="0"/>
                          <a:ea typeface="ＭＳ Ｐゴシック" panose="020B0600070205080204" pitchFamily="34" charset="-128"/>
                        </a:rPr>
                        <a:t> Welche Konvergenzkriterien für Reihen kennst du denn?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de-DE" altLang="de-DE" dirty="0" smtClean="0">
                        <a:solidFill>
                          <a:srgbClr val="000000"/>
                        </a:solidFill>
                        <a:latin typeface="NimbusSanL-Regu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de-DE" altLang="de-DE" dirty="0" smtClean="0">
                          <a:solidFill>
                            <a:srgbClr val="000000"/>
                          </a:solidFill>
                          <a:latin typeface="NimbusSanL-Regu" charset="0"/>
                          <a:ea typeface="ＭＳ Ｐゴシック" panose="020B0600070205080204" pitchFamily="34" charset="-128"/>
                        </a:rPr>
                        <a:t>Schau</a:t>
                      </a:r>
                      <a:r>
                        <a:rPr lang="de-DE" altLang="de-DE" baseline="0" dirty="0" smtClean="0">
                          <a:solidFill>
                            <a:srgbClr val="000000"/>
                          </a:solidFill>
                          <a:latin typeface="NimbusSanL-Regu" charset="0"/>
                          <a:ea typeface="ＭＳ Ｐゴシック" panose="020B0600070205080204" pitchFamily="34" charset="-128"/>
                        </a:rPr>
                        <a:t> die den Ansatz aus der a nochmal an</a:t>
                      </a:r>
                      <a:endParaRPr lang="de-DE" altLang="de-DE" dirty="0" smtClean="0">
                        <a:solidFill>
                          <a:srgbClr val="000000"/>
                        </a:solidFill>
                        <a:latin typeface="NimbusSanL-Regu" charset="0"/>
                        <a:ea typeface="ＭＳ Ｐゴシック" panose="020B0600070205080204" pitchFamily="34" charset="-128"/>
                      </a:endParaRPr>
                    </a:p>
                    <a:p>
                      <a:pPr algn="ctr">
                        <a:buFont typeface="Arial" pitchFamily="34" charset="0"/>
                        <a:buNone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de-DE" altLang="de-DE" dirty="0" smtClean="0">
                          <a:solidFill>
                            <a:srgbClr val="000000"/>
                          </a:solidFill>
                          <a:latin typeface="NimbusSanL-Regu" charset="0"/>
                          <a:ea typeface="ＭＳ Ｐゴシック" panose="020B0600070205080204" pitchFamily="34" charset="-128"/>
                        </a:rPr>
                        <a:t> Lässt sich hier das Quotienten-kriterium anwenden?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88464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Zech, F. </a:t>
            </a:r>
            <a:r>
              <a:rPr lang="de-DE" dirty="0"/>
              <a:t>(1977): Grundkurs Mathematikdidaktik. Theoretische und praktische Anleitungen für das Lehren und Lernen von Mathematik. </a:t>
            </a:r>
            <a:r>
              <a:rPr lang="de-DE" dirty="0" smtClean="0"/>
              <a:t>Weinheim: Benz.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Aebli, H. (2001). Zwölf Grundformen des Lernens. Stuttgart: Kramer.</a:t>
            </a:r>
          </a:p>
          <a:p>
            <a:r>
              <a:rPr lang="de-DE" dirty="0"/>
              <a:t>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994013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526</Words>
  <Application>Microsoft Office PowerPoint</Application>
  <PresentationFormat>Bildschirmpräsentation (4:3)</PresentationFormat>
  <Paragraphs>126</Paragraphs>
  <Slides>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9" baseType="lpstr">
      <vt:lpstr>ＭＳ Ｐゴシック</vt:lpstr>
      <vt:lpstr>Arial</vt:lpstr>
      <vt:lpstr>Bitstream Charter</vt:lpstr>
      <vt:lpstr>Calibri</vt:lpstr>
      <vt:lpstr>NimbusSanL-Regu</vt:lpstr>
      <vt:lpstr>NimbusSanL-ReguItal</vt:lpstr>
      <vt:lpstr>Stafford</vt:lpstr>
      <vt:lpstr>Tahoma</vt:lpstr>
      <vt:lpstr>Wingdings</vt:lpstr>
      <vt:lpstr>Präsentationsvorlage_BWL9</vt:lpstr>
      <vt:lpstr>Minimale Hilfe</vt:lpstr>
      <vt:lpstr>PowerPoint-Präsentation</vt:lpstr>
      <vt:lpstr>Motivationshilfen</vt:lpstr>
      <vt:lpstr>Rückmeldungshilfen</vt:lpstr>
      <vt:lpstr>Allgemein-strategische Hilfe</vt:lpstr>
      <vt:lpstr>Inhaltlich-strategische Hilfe</vt:lpstr>
      <vt:lpstr>Inhaltliche Hilfe</vt:lpstr>
      <vt:lpstr>Fragen/Phrasen des PdmH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Tina Rudolph</cp:lastModifiedBy>
  <cp:revision>387</cp:revision>
  <dcterms:created xsi:type="dcterms:W3CDTF">2009-12-23T09:42:49Z</dcterms:created>
  <dcterms:modified xsi:type="dcterms:W3CDTF">2018-10-30T13:23:49Z</dcterms:modified>
</cp:coreProperties>
</file>