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85" r:id="rId2"/>
    <p:sldId id="483" r:id="rId3"/>
    <p:sldId id="486" r:id="rId4"/>
    <p:sldId id="484" r:id="rId5"/>
    <p:sldId id="482" r:id="rId6"/>
    <p:sldId id="488" r:id="rId7"/>
    <p:sldId id="489" r:id="rId8"/>
    <p:sldId id="494" r:id="rId9"/>
    <p:sldId id="490" r:id="rId10"/>
    <p:sldId id="495" r:id="rId11"/>
    <p:sldId id="491" r:id="rId12"/>
    <p:sldId id="498" r:id="rId13"/>
    <p:sldId id="492" r:id="rId14"/>
    <p:sldId id="497" r:id="rId15"/>
    <p:sldId id="493" r:id="rId16"/>
    <p:sldId id="496" r:id="rId17"/>
    <p:sldId id="479" r:id="rId18"/>
    <p:sldId id="461" r:id="rId19"/>
    <p:sldId id="477" r:id="rId20"/>
    <p:sldId id="476" r:id="rId21"/>
    <p:sldId id="478" r:id="rId22"/>
    <p:sldId id="261" r:id="rId23"/>
    <p:sldId id="471" r:id="rId24"/>
    <p:sldId id="472" r:id="rId25"/>
    <p:sldId id="473" r:id="rId26"/>
    <p:sldId id="474" r:id="rId27"/>
    <p:sldId id="475" r:id="rId2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C26"/>
    <a:srgbClr val="B1BC00"/>
    <a:srgbClr val="312C8C"/>
    <a:srgbClr val="0083CC"/>
    <a:srgbClr val="97EEFF"/>
    <a:srgbClr val="C8F8F7"/>
    <a:srgbClr val="6BEDEA"/>
    <a:srgbClr val="F5A300"/>
    <a:srgbClr val="FDCA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3735" autoAdjust="0"/>
  </p:normalViewPr>
  <p:slideViewPr>
    <p:cSldViewPr snapToObjects="1">
      <p:cViewPr varScale="1">
        <p:scale>
          <a:sx n="79" d="100"/>
          <a:sy n="79" d="100"/>
        </p:scale>
        <p:origin x="169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C5AC26-A494-4766-B101-F917C092F29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B00B524-1DCD-4BDD-99AD-F87E4D56C686}">
      <dgm:prSet phldrT="[Text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de-DE" dirty="0" smtClean="0"/>
            <a:t>Was ist </a:t>
          </a:r>
          <a:r>
            <a:rPr lang="de-DE" dirty="0" err="1" smtClean="0"/>
            <a:t>PdmH</a:t>
          </a:r>
          <a:r>
            <a:rPr lang="de-DE" dirty="0" smtClean="0"/>
            <a:t>?</a:t>
          </a:r>
          <a:endParaRPr lang="de-DE" dirty="0"/>
        </a:p>
      </dgm:t>
    </dgm:pt>
    <dgm:pt modelId="{55CB2043-6D32-4DAC-BA71-AB3674482C92}" type="parTrans" cxnId="{1B6A45C3-1C1C-46E0-955C-C416F16EDC86}">
      <dgm:prSet/>
      <dgm:spPr/>
      <dgm:t>
        <a:bodyPr/>
        <a:lstStyle/>
        <a:p>
          <a:endParaRPr lang="de-DE"/>
        </a:p>
      </dgm:t>
    </dgm:pt>
    <dgm:pt modelId="{3C14ECCC-E6B4-4B4A-8F8A-112DB9683B49}" type="sibTrans" cxnId="{1B6A45C3-1C1C-46E0-955C-C416F16EDC86}">
      <dgm:prSet/>
      <dgm:spPr/>
      <dgm:t>
        <a:bodyPr/>
        <a:lstStyle/>
        <a:p>
          <a:endParaRPr lang="de-DE"/>
        </a:p>
      </dgm:t>
    </dgm:pt>
    <dgm:pt modelId="{F92A28D7-78A3-43F0-A4AC-C940A1FE6CB9}">
      <dgm:prSet phldrT="[Text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de-DE" dirty="0" smtClean="0"/>
            <a:t>Wie wende ich </a:t>
          </a:r>
          <a:r>
            <a:rPr lang="de-DE" dirty="0" err="1" smtClean="0"/>
            <a:t>PdmH</a:t>
          </a:r>
          <a:r>
            <a:rPr lang="de-DE" dirty="0" smtClean="0"/>
            <a:t> an?</a:t>
          </a:r>
          <a:endParaRPr lang="de-DE" dirty="0"/>
        </a:p>
      </dgm:t>
    </dgm:pt>
    <dgm:pt modelId="{DA882B16-CE49-4DF1-961D-E950EFEC5D0F}" type="parTrans" cxnId="{25936DA1-E4AA-4CCE-895F-17B61691A981}">
      <dgm:prSet/>
      <dgm:spPr/>
      <dgm:t>
        <a:bodyPr/>
        <a:lstStyle/>
        <a:p>
          <a:endParaRPr lang="de-DE"/>
        </a:p>
      </dgm:t>
    </dgm:pt>
    <dgm:pt modelId="{FC4C3B89-9FB3-4F1E-9ECF-47952F31476D}" type="sibTrans" cxnId="{25936DA1-E4AA-4CCE-895F-17B61691A981}">
      <dgm:prSet/>
      <dgm:spPr/>
      <dgm:t>
        <a:bodyPr/>
        <a:lstStyle/>
        <a:p>
          <a:endParaRPr lang="de-DE"/>
        </a:p>
      </dgm:t>
    </dgm:pt>
    <dgm:pt modelId="{1453DF41-1A7B-4FA8-9986-5700B67E4662}" type="pres">
      <dgm:prSet presAssocID="{FFC5AC26-A494-4766-B101-F917C092F29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A5C1E11-06AD-4257-A582-E26380CCEB1E}" type="pres">
      <dgm:prSet presAssocID="{6B00B524-1DCD-4BDD-99AD-F87E4D56C68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DA3539-28DD-4D20-B688-0A249E0CE527}" type="pres">
      <dgm:prSet presAssocID="{3C14ECCC-E6B4-4B4A-8F8A-112DB9683B49}" presName="sibTrans" presStyleCnt="0"/>
      <dgm:spPr/>
    </dgm:pt>
    <dgm:pt modelId="{97B57CDC-8821-48CB-95F1-DE58DED7DE9F}" type="pres">
      <dgm:prSet presAssocID="{F92A28D7-78A3-43F0-A4AC-C940A1FE6CB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B6A45C3-1C1C-46E0-955C-C416F16EDC86}" srcId="{FFC5AC26-A494-4766-B101-F917C092F29E}" destId="{6B00B524-1DCD-4BDD-99AD-F87E4D56C686}" srcOrd="0" destOrd="0" parTransId="{55CB2043-6D32-4DAC-BA71-AB3674482C92}" sibTransId="{3C14ECCC-E6B4-4B4A-8F8A-112DB9683B49}"/>
    <dgm:cxn modelId="{B06467AE-D494-4597-BF7C-73198EE0D033}" type="presOf" srcId="{6B00B524-1DCD-4BDD-99AD-F87E4D56C686}" destId="{6A5C1E11-06AD-4257-A582-E26380CCEB1E}" srcOrd="0" destOrd="0" presId="urn:microsoft.com/office/officeart/2005/8/layout/default"/>
    <dgm:cxn modelId="{B3AB1CE7-3998-4A8B-B6EC-6A6F78920615}" type="presOf" srcId="{F92A28D7-78A3-43F0-A4AC-C940A1FE6CB9}" destId="{97B57CDC-8821-48CB-95F1-DE58DED7DE9F}" srcOrd="0" destOrd="0" presId="urn:microsoft.com/office/officeart/2005/8/layout/default"/>
    <dgm:cxn modelId="{25936DA1-E4AA-4CCE-895F-17B61691A981}" srcId="{FFC5AC26-A494-4766-B101-F917C092F29E}" destId="{F92A28D7-78A3-43F0-A4AC-C940A1FE6CB9}" srcOrd="1" destOrd="0" parTransId="{DA882B16-CE49-4DF1-961D-E950EFEC5D0F}" sibTransId="{FC4C3B89-9FB3-4F1E-9ECF-47952F31476D}"/>
    <dgm:cxn modelId="{8DC634C0-4222-4562-BA23-7DAEBCC074A7}" type="presOf" srcId="{FFC5AC26-A494-4766-B101-F917C092F29E}" destId="{1453DF41-1A7B-4FA8-9986-5700B67E4662}" srcOrd="0" destOrd="0" presId="urn:microsoft.com/office/officeart/2005/8/layout/default"/>
    <dgm:cxn modelId="{BAE0DA2C-AE55-46EE-A6AA-5F5C398C7125}" type="presParOf" srcId="{1453DF41-1A7B-4FA8-9986-5700B67E4662}" destId="{6A5C1E11-06AD-4257-A582-E26380CCEB1E}" srcOrd="0" destOrd="0" presId="urn:microsoft.com/office/officeart/2005/8/layout/default"/>
    <dgm:cxn modelId="{87D39F81-3059-4799-8731-F923333A1C46}" type="presParOf" srcId="{1453DF41-1A7B-4FA8-9986-5700B67E4662}" destId="{08DA3539-28DD-4D20-B688-0A249E0CE527}" srcOrd="1" destOrd="0" presId="urn:microsoft.com/office/officeart/2005/8/layout/default"/>
    <dgm:cxn modelId="{D0A84F14-8AA4-441D-AAE5-558B709E9239}" type="presParOf" srcId="{1453DF41-1A7B-4FA8-9986-5700B67E4662}" destId="{97B57CDC-8821-48CB-95F1-DE58DED7DE9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6A8823-4FA7-4CD3-BD33-66D2C0FA5D3A}" type="doc">
      <dgm:prSet loTypeId="urn:microsoft.com/office/officeart/2005/8/layout/radial3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42E4D10-2C67-4788-B903-36D21245BCE3}">
      <dgm:prSet phldrT="[Text]"/>
      <dgm:spPr/>
      <dgm:t>
        <a:bodyPr/>
        <a:lstStyle/>
        <a:p>
          <a:r>
            <a:rPr lang="de-DE" dirty="0" smtClean="0"/>
            <a:t>Selbsterklärung</a:t>
          </a:r>
          <a:endParaRPr lang="de-DE" dirty="0"/>
        </a:p>
      </dgm:t>
    </dgm:pt>
    <dgm:pt modelId="{A88E6265-8724-468C-A9BF-96D3E1051359}" type="parTrans" cxnId="{E66711F3-0422-43B1-AD9F-08C9C6C895F3}">
      <dgm:prSet/>
      <dgm:spPr/>
      <dgm:t>
        <a:bodyPr/>
        <a:lstStyle/>
        <a:p>
          <a:endParaRPr lang="de-DE"/>
        </a:p>
      </dgm:t>
    </dgm:pt>
    <dgm:pt modelId="{696C325E-2F1D-435B-B97A-393D140CA60E}" type="sibTrans" cxnId="{E66711F3-0422-43B1-AD9F-08C9C6C895F3}">
      <dgm:prSet/>
      <dgm:spPr/>
      <dgm:t>
        <a:bodyPr/>
        <a:lstStyle/>
        <a:p>
          <a:endParaRPr lang="de-DE"/>
        </a:p>
      </dgm:t>
    </dgm:pt>
    <dgm:pt modelId="{A3E29BA9-12A1-47B1-A470-FCAA6AE82D9F}">
      <dgm:prSet phldrT="[Text]" custT="1"/>
      <dgm:spPr/>
      <dgm:t>
        <a:bodyPr/>
        <a:lstStyle/>
        <a:p>
          <a:r>
            <a:rPr lang="de-DE" sz="1400" dirty="0" smtClean="0"/>
            <a:t>erhöht die Motivation, sich weiterhin mit dem Stoff auseinanderzusetzen </a:t>
          </a:r>
          <a:endParaRPr lang="de-DE" sz="1400" dirty="0"/>
        </a:p>
      </dgm:t>
    </dgm:pt>
    <dgm:pt modelId="{B8035FEC-A73D-44C3-BDA3-78BF80889AA6}" type="parTrans" cxnId="{86D58021-A143-4208-83EB-27333CA272C0}">
      <dgm:prSet/>
      <dgm:spPr/>
      <dgm:t>
        <a:bodyPr/>
        <a:lstStyle/>
        <a:p>
          <a:endParaRPr lang="de-DE"/>
        </a:p>
      </dgm:t>
    </dgm:pt>
    <dgm:pt modelId="{2DA25A2D-DF4C-4764-96C9-DF6552F12D68}" type="sibTrans" cxnId="{86D58021-A143-4208-83EB-27333CA272C0}">
      <dgm:prSet/>
      <dgm:spPr/>
      <dgm:t>
        <a:bodyPr/>
        <a:lstStyle/>
        <a:p>
          <a:endParaRPr lang="de-DE"/>
        </a:p>
      </dgm:t>
    </dgm:pt>
    <dgm:pt modelId="{416AF4C5-A961-4570-9CCD-898002354FF1}">
      <dgm:prSet phldrT="[Text]" custT="1"/>
      <dgm:spPr/>
      <dgm:t>
        <a:bodyPr/>
        <a:lstStyle/>
        <a:p>
          <a:r>
            <a:rPr lang="de-DE" sz="1400" dirty="0" smtClean="0"/>
            <a:t>ermöglicht nachhaltigen Lernerfolg</a:t>
          </a:r>
          <a:endParaRPr lang="de-DE" sz="1400" dirty="0"/>
        </a:p>
      </dgm:t>
    </dgm:pt>
    <dgm:pt modelId="{D24093FD-D9DE-4353-BE98-FAFBB7C5EB87}" type="parTrans" cxnId="{B330F4EF-6133-4269-8B96-3CB91ED28960}">
      <dgm:prSet/>
      <dgm:spPr/>
      <dgm:t>
        <a:bodyPr/>
        <a:lstStyle/>
        <a:p>
          <a:endParaRPr lang="de-DE"/>
        </a:p>
      </dgm:t>
    </dgm:pt>
    <dgm:pt modelId="{C06D46F9-9B92-4D01-A5F1-A000171A3110}" type="sibTrans" cxnId="{B330F4EF-6133-4269-8B96-3CB91ED28960}">
      <dgm:prSet/>
      <dgm:spPr/>
      <dgm:t>
        <a:bodyPr/>
        <a:lstStyle/>
        <a:p>
          <a:endParaRPr lang="de-DE"/>
        </a:p>
      </dgm:t>
    </dgm:pt>
    <dgm:pt modelId="{2F56AEF0-FE04-4465-AE6E-0D19E4BA696B}">
      <dgm:prSet phldrT="[Text]" custT="1"/>
      <dgm:spPr/>
      <dgm:t>
        <a:bodyPr/>
        <a:lstStyle/>
        <a:p>
          <a:r>
            <a:rPr lang="de-DE" altLang="de-DE" sz="1400" dirty="0" smtClean="0">
              <a:latin typeface="NimbusSanL-Regu" charset="0"/>
              <a:ea typeface="ＭＳ Ｐゴシック" panose="020B0600070205080204" pitchFamily="34" charset="-128"/>
            </a:rPr>
            <a:t>ermöglicht Arbeiten im eigenen Lerntempo und an persönlichen Schwerpunkten</a:t>
          </a:r>
          <a:endParaRPr lang="de-DE" sz="1400" dirty="0"/>
        </a:p>
      </dgm:t>
    </dgm:pt>
    <dgm:pt modelId="{C97012F1-C431-49E2-B5F4-113424570217}" type="parTrans" cxnId="{3988320B-3307-458B-980E-E0102312950E}">
      <dgm:prSet/>
      <dgm:spPr/>
      <dgm:t>
        <a:bodyPr/>
        <a:lstStyle/>
        <a:p>
          <a:endParaRPr lang="de-DE"/>
        </a:p>
      </dgm:t>
    </dgm:pt>
    <dgm:pt modelId="{D238E203-74B5-4739-9041-73DF78E4A27D}" type="sibTrans" cxnId="{3988320B-3307-458B-980E-E0102312950E}">
      <dgm:prSet/>
      <dgm:spPr/>
      <dgm:t>
        <a:bodyPr/>
        <a:lstStyle/>
        <a:p>
          <a:endParaRPr lang="de-DE"/>
        </a:p>
      </dgm:t>
    </dgm:pt>
    <dgm:pt modelId="{292456A6-F1D2-484B-B49E-6867B0EC63EE}">
      <dgm:prSet phldrT="[Text]" custT="1"/>
      <dgm:spPr/>
      <dgm:t>
        <a:bodyPr/>
        <a:lstStyle/>
        <a:p>
          <a:r>
            <a:rPr lang="de-DE" sz="1400" dirty="0" smtClean="0"/>
            <a:t>regt zum eigenständigen Denken und fachlichen Sprechen an</a:t>
          </a:r>
          <a:endParaRPr lang="de-DE" sz="1400" dirty="0"/>
        </a:p>
      </dgm:t>
    </dgm:pt>
    <dgm:pt modelId="{645E623E-6EB6-44C1-8F9F-70A1BAD49378}" type="parTrans" cxnId="{45312A5D-3CA0-4029-A770-9D5773916187}">
      <dgm:prSet/>
      <dgm:spPr/>
      <dgm:t>
        <a:bodyPr/>
        <a:lstStyle/>
        <a:p>
          <a:endParaRPr lang="de-DE"/>
        </a:p>
      </dgm:t>
    </dgm:pt>
    <dgm:pt modelId="{C8D60904-2A83-4500-9940-198ABDDFAE23}" type="sibTrans" cxnId="{45312A5D-3CA0-4029-A770-9D5773916187}">
      <dgm:prSet/>
      <dgm:spPr/>
      <dgm:t>
        <a:bodyPr/>
        <a:lstStyle/>
        <a:p>
          <a:endParaRPr lang="de-DE"/>
        </a:p>
      </dgm:t>
    </dgm:pt>
    <dgm:pt modelId="{DBAEC2AD-7086-42AF-A0CE-3FCF57761AD7}">
      <dgm:prSet custT="1"/>
      <dgm:spPr/>
      <dgm:t>
        <a:bodyPr/>
        <a:lstStyle/>
        <a:p>
          <a:r>
            <a:rPr lang="de-DE" sz="1400" b="0" dirty="0" smtClean="0"/>
            <a:t>Gibt nicht mehr Hilfe als man braucht (weniger Widerstände)</a:t>
          </a:r>
        </a:p>
      </dgm:t>
    </dgm:pt>
    <dgm:pt modelId="{550C59BA-9CB1-492A-9429-2F2B81B7F767}" type="parTrans" cxnId="{06420130-5CB8-4603-8A67-A871B06E8A64}">
      <dgm:prSet/>
      <dgm:spPr/>
      <dgm:t>
        <a:bodyPr/>
        <a:lstStyle/>
        <a:p>
          <a:endParaRPr lang="de-DE"/>
        </a:p>
      </dgm:t>
    </dgm:pt>
    <dgm:pt modelId="{5D49D88E-FE1E-4DD8-8B58-AAD1AD41C691}" type="sibTrans" cxnId="{06420130-5CB8-4603-8A67-A871B06E8A64}">
      <dgm:prSet/>
      <dgm:spPr/>
      <dgm:t>
        <a:bodyPr/>
        <a:lstStyle/>
        <a:p>
          <a:endParaRPr lang="de-DE"/>
        </a:p>
      </dgm:t>
    </dgm:pt>
    <dgm:pt modelId="{604E8A6C-1474-4245-944F-AB4EB1B47D88}">
      <dgm:prSet custT="1"/>
      <dgm:spPr/>
      <dgm:t>
        <a:bodyPr/>
        <a:lstStyle/>
        <a:p>
          <a:r>
            <a:rPr lang="de-DE" sz="1400" dirty="0" smtClean="0"/>
            <a:t>Prüft das tiefere Verständnis</a:t>
          </a:r>
          <a:endParaRPr lang="de-DE" sz="1400" dirty="0"/>
        </a:p>
      </dgm:t>
    </dgm:pt>
    <dgm:pt modelId="{2B5E16CA-BB6D-4820-A517-88A60BC6871D}" type="parTrans" cxnId="{26908AAB-15DF-4208-80A3-A46A96490AC3}">
      <dgm:prSet/>
      <dgm:spPr/>
      <dgm:t>
        <a:bodyPr/>
        <a:lstStyle/>
        <a:p>
          <a:endParaRPr lang="de-DE"/>
        </a:p>
      </dgm:t>
    </dgm:pt>
    <dgm:pt modelId="{AF6BE226-A5B8-4B22-BF46-2304174584BE}" type="sibTrans" cxnId="{26908AAB-15DF-4208-80A3-A46A96490AC3}">
      <dgm:prSet/>
      <dgm:spPr/>
      <dgm:t>
        <a:bodyPr/>
        <a:lstStyle/>
        <a:p>
          <a:endParaRPr lang="de-DE"/>
        </a:p>
      </dgm:t>
    </dgm:pt>
    <dgm:pt modelId="{769CBEB2-CF41-4EC4-B066-96500060B2E4}" type="pres">
      <dgm:prSet presAssocID="{116A8823-4FA7-4CD3-BD33-66D2C0FA5D3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C1B02FF-7BF0-4B95-B46F-7DF022B7E484}" type="pres">
      <dgm:prSet presAssocID="{116A8823-4FA7-4CD3-BD33-66D2C0FA5D3A}" presName="radial" presStyleCnt="0">
        <dgm:presLayoutVars>
          <dgm:animLvl val="ctr"/>
        </dgm:presLayoutVars>
      </dgm:prSet>
      <dgm:spPr/>
    </dgm:pt>
    <dgm:pt modelId="{0596EDA0-BC25-4E20-B5F8-42E8CBD7A006}" type="pres">
      <dgm:prSet presAssocID="{442E4D10-2C67-4788-B903-36D21245BCE3}" presName="centerShape" presStyleLbl="vennNode1" presStyleIdx="0" presStyleCnt="7" custScaleX="91529" custScaleY="93856" custLinFactNeighborX="1789" custLinFactNeighborY="-25429"/>
      <dgm:spPr/>
      <dgm:t>
        <a:bodyPr/>
        <a:lstStyle/>
        <a:p>
          <a:endParaRPr lang="de-DE"/>
        </a:p>
      </dgm:t>
    </dgm:pt>
    <dgm:pt modelId="{395526E1-A31C-4C4F-B0FB-F84C3D8A666A}" type="pres">
      <dgm:prSet presAssocID="{A3E29BA9-12A1-47B1-A470-FCAA6AE82D9F}" presName="node" presStyleLbl="vennNode1" presStyleIdx="1" presStyleCnt="7" custScaleX="131396" custScaleY="125223" custRadScaleRad="102237" custRadScaleInc="-13193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4DA62F-2146-4E74-8075-2FD105A6695B}" type="pres">
      <dgm:prSet presAssocID="{416AF4C5-A961-4570-9CCD-898002354FF1}" presName="node" presStyleLbl="vennNode1" presStyleIdx="2" presStyleCnt="7" custScaleX="120364" custScaleY="80818" custRadScaleRad="134258" custRadScaleInc="-3441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678680-B6F6-444E-AC0A-22185496C9C5}" type="pres">
      <dgm:prSet presAssocID="{2F56AEF0-FE04-4465-AE6E-0D19E4BA696B}" presName="node" presStyleLbl="vennNode1" presStyleIdx="3" presStyleCnt="7" custScaleX="140170" custScaleY="128204" custRadScaleRad="108803" custRadScaleInc="-7515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C948E61-4706-4849-9738-F3C565AB318A}" type="pres">
      <dgm:prSet presAssocID="{DBAEC2AD-7086-42AF-A0CE-3FCF57761AD7}" presName="node" presStyleLbl="vennNode1" presStyleIdx="4" presStyleCnt="7" custScaleX="126855" custScaleY="120189" custRadScaleRad="69890" custRadScaleInc="-7358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0615C30-6B83-4A58-9816-2835CB9607AB}" type="pres">
      <dgm:prSet presAssocID="{292456A6-F1D2-484B-B49E-6867B0EC63EE}" presName="node" presStyleLbl="vennNode1" presStyleIdx="5" presStyleCnt="7" custScaleX="115182" custScaleY="124720" custRadScaleRad="67362" custRadScaleInc="-3396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0B67C6-30BB-4FA1-B9EE-99A9B4AB2A1E}" type="pres">
      <dgm:prSet presAssocID="{604E8A6C-1474-4245-944F-AB4EB1B47D88}" presName="node" presStyleLbl="vennNode1" presStyleIdx="6" presStyleCnt="7" custScaleX="124513" custScaleY="71791" custRadScaleRad="124609" custRadScaleInc="3837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F831822-501A-4F6A-9B08-C7D2DD236AB9}" type="presOf" srcId="{A3E29BA9-12A1-47B1-A470-FCAA6AE82D9F}" destId="{395526E1-A31C-4C4F-B0FB-F84C3D8A666A}" srcOrd="0" destOrd="0" presId="urn:microsoft.com/office/officeart/2005/8/layout/radial3"/>
    <dgm:cxn modelId="{75177838-D8D8-4D02-8511-5843A38DD99B}" type="presOf" srcId="{292456A6-F1D2-484B-B49E-6867B0EC63EE}" destId="{60615C30-6B83-4A58-9816-2835CB9607AB}" srcOrd="0" destOrd="0" presId="urn:microsoft.com/office/officeart/2005/8/layout/radial3"/>
    <dgm:cxn modelId="{06420130-5CB8-4603-8A67-A871B06E8A64}" srcId="{442E4D10-2C67-4788-B903-36D21245BCE3}" destId="{DBAEC2AD-7086-42AF-A0CE-3FCF57761AD7}" srcOrd="3" destOrd="0" parTransId="{550C59BA-9CB1-492A-9429-2F2B81B7F767}" sibTransId="{5D49D88E-FE1E-4DD8-8B58-AAD1AD41C691}"/>
    <dgm:cxn modelId="{B330F4EF-6133-4269-8B96-3CB91ED28960}" srcId="{442E4D10-2C67-4788-B903-36D21245BCE3}" destId="{416AF4C5-A961-4570-9CCD-898002354FF1}" srcOrd="1" destOrd="0" parTransId="{D24093FD-D9DE-4353-BE98-FAFBB7C5EB87}" sibTransId="{C06D46F9-9B92-4D01-A5F1-A000171A3110}"/>
    <dgm:cxn modelId="{9FF43FB4-7918-43C3-A55D-78708C7CB587}" type="presOf" srcId="{2F56AEF0-FE04-4465-AE6E-0D19E4BA696B}" destId="{A3678680-B6F6-444E-AC0A-22185496C9C5}" srcOrd="0" destOrd="0" presId="urn:microsoft.com/office/officeart/2005/8/layout/radial3"/>
    <dgm:cxn modelId="{D696A5DC-37DD-4EB5-AE83-0D5BA0F2E97D}" type="presOf" srcId="{442E4D10-2C67-4788-B903-36D21245BCE3}" destId="{0596EDA0-BC25-4E20-B5F8-42E8CBD7A006}" srcOrd="0" destOrd="0" presId="urn:microsoft.com/office/officeart/2005/8/layout/radial3"/>
    <dgm:cxn modelId="{E66711F3-0422-43B1-AD9F-08C9C6C895F3}" srcId="{116A8823-4FA7-4CD3-BD33-66D2C0FA5D3A}" destId="{442E4D10-2C67-4788-B903-36D21245BCE3}" srcOrd="0" destOrd="0" parTransId="{A88E6265-8724-468C-A9BF-96D3E1051359}" sibTransId="{696C325E-2F1D-435B-B97A-393D140CA60E}"/>
    <dgm:cxn modelId="{FCC128EB-6C13-4083-BC19-4B4FF028D779}" type="presOf" srcId="{DBAEC2AD-7086-42AF-A0CE-3FCF57761AD7}" destId="{4C948E61-4706-4849-9738-F3C565AB318A}" srcOrd="0" destOrd="0" presId="urn:microsoft.com/office/officeart/2005/8/layout/radial3"/>
    <dgm:cxn modelId="{1EF97BA4-5403-4426-BD4B-81270FD87B7E}" type="presOf" srcId="{416AF4C5-A961-4570-9CCD-898002354FF1}" destId="{FC4DA62F-2146-4E74-8075-2FD105A6695B}" srcOrd="0" destOrd="0" presId="urn:microsoft.com/office/officeart/2005/8/layout/radial3"/>
    <dgm:cxn modelId="{86D58021-A143-4208-83EB-27333CA272C0}" srcId="{442E4D10-2C67-4788-B903-36D21245BCE3}" destId="{A3E29BA9-12A1-47B1-A470-FCAA6AE82D9F}" srcOrd="0" destOrd="0" parTransId="{B8035FEC-A73D-44C3-BDA3-78BF80889AA6}" sibTransId="{2DA25A2D-DF4C-4764-96C9-DF6552F12D68}"/>
    <dgm:cxn modelId="{26908AAB-15DF-4208-80A3-A46A96490AC3}" srcId="{442E4D10-2C67-4788-B903-36D21245BCE3}" destId="{604E8A6C-1474-4245-944F-AB4EB1B47D88}" srcOrd="5" destOrd="0" parTransId="{2B5E16CA-BB6D-4820-A517-88A60BC6871D}" sibTransId="{AF6BE226-A5B8-4B22-BF46-2304174584BE}"/>
    <dgm:cxn modelId="{B02AF22C-624C-41E4-8037-F704C512FC77}" type="presOf" srcId="{604E8A6C-1474-4245-944F-AB4EB1B47D88}" destId="{1F0B67C6-30BB-4FA1-B9EE-99A9B4AB2A1E}" srcOrd="0" destOrd="0" presId="urn:microsoft.com/office/officeart/2005/8/layout/radial3"/>
    <dgm:cxn modelId="{45312A5D-3CA0-4029-A770-9D5773916187}" srcId="{442E4D10-2C67-4788-B903-36D21245BCE3}" destId="{292456A6-F1D2-484B-B49E-6867B0EC63EE}" srcOrd="4" destOrd="0" parTransId="{645E623E-6EB6-44C1-8F9F-70A1BAD49378}" sibTransId="{C8D60904-2A83-4500-9940-198ABDDFAE23}"/>
    <dgm:cxn modelId="{15785298-2416-4A50-A1FA-5E208CBCB920}" type="presOf" srcId="{116A8823-4FA7-4CD3-BD33-66D2C0FA5D3A}" destId="{769CBEB2-CF41-4EC4-B066-96500060B2E4}" srcOrd="0" destOrd="0" presId="urn:microsoft.com/office/officeart/2005/8/layout/radial3"/>
    <dgm:cxn modelId="{3988320B-3307-458B-980E-E0102312950E}" srcId="{442E4D10-2C67-4788-B903-36D21245BCE3}" destId="{2F56AEF0-FE04-4465-AE6E-0D19E4BA696B}" srcOrd="2" destOrd="0" parTransId="{C97012F1-C431-49E2-B5F4-113424570217}" sibTransId="{D238E203-74B5-4739-9041-73DF78E4A27D}"/>
    <dgm:cxn modelId="{E998AA54-A15A-4BFF-A840-31DF6D0CDA5B}" type="presParOf" srcId="{769CBEB2-CF41-4EC4-B066-96500060B2E4}" destId="{6C1B02FF-7BF0-4B95-B46F-7DF022B7E484}" srcOrd="0" destOrd="0" presId="urn:microsoft.com/office/officeart/2005/8/layout/radial3"/>
    <dgm:cxn modelId="{044A71D7-C4CB-4D21-85BB-FEA94CBBB59B}" type="presParOf" srcId="{6C1B02FF-7BF0-4B95-B46F-7DF022B7E484}" destId="{0596EDA0-BC25-4E20-B5F8-42E8CBD7A006}" srcOrd="0" destOrd="0" presId="urn:microsoft.com/office/officeart/2005/8/layout/radial3"/>
    <dgm:cxn modelId="{D06D65C6-4EC8-4469-A218-DB067E261A42}" type="presParOf" srcId="{6C1B02FF-7BF0-4B95-B46F-7DF022B7E484}" destId="{395526E1-A31C-4C4F-B0FB-F84C3D8A666A}" srcOrd="1" destOrd="0" presId="urn:microsoft.com/office/officeart/2005/8/layout/radial3"/>
    <dgm:cxn modelId="{89481439-0B47-4958-B0D6-A1F13088202C}" type="presParOf" srcId="{6C1B02FF-7BF0-4B95-B46F-7DF022B7E484}" destId="{FC4DA62F-2146-4E74-8075-2FD105A6695B}" srcOrd="2" destOrd="0" presId="urn:microsoft.com/office/officeart/2005/8/layout/radial3"/>
    <dgm:cxn modelId="{71EDCFD7-348C-40CE-B9AE-F00721D1F9E1}" type="presParOf" srcId="{6C1B02FF-7BF0-4B95-B46F-7DF022B7E484}" destId="{A3678680-B6F6-444E-AC0A-22185496C9C5}" srcOrd="3" destOrd="0" presId="urn:microsoft.com/office/officeart/2005/8/layout/radial3"/>
    <dgm:cxn modelId="{0DDA8E1D-2976-45E1-A0BF-3890C1A2B6A0}" type="presParOf" srcId="{6C1B02FF-7BF0-4B95-B46F-7DF022B7E484}" destId="{4C948E61-4706-4849-9738-F3C565AB318A}" srcOrd="4" destOrd="0" presId="urn:microsoft.com/office/officeart/2005/8/layout/radial3"/>
    <dgm:cxn modelId="{C362636A-D6CD-4B7E-98CD-052AFE5EA6B7}" type="presParOf" srcId="{6C1B02FF-7BF0-4B95-B46F-7DF022B7E484}" destId="{60615C30-6B83-4A58-9816-2835CB9607AB}" srcOrd="5" destOrd="0" presId="urn:microsoft.com/office/officeart/2005/8/layout/radial3"/>
    <dgm:cxn modelId="{1A01740F-57BF-46ED-BA27-9FC5C7A41A37}" type="presParOf" srcId="{6C1B02FF-7BF0-4B95-B46F-7DF022B7E484}" destId="{1F0B67C6-30BB-4FA1-B9EE-99A9B4AB2A1E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CD0D83-9F7E-4560-B6B7-53CA2AE68E5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BEDE2CF-D2F0-416E-8FAC-D322477A6C91}">
      <dgm:prSet phldrT="[Text]"/>
      <dgm:spPr/>
      <dgm:t>
        <a:bodyPr/>
        <a:lstStyle/>
        <a:p>
          <a:r>
            <a:rPr lang="de-DE" dirty="0" smtClean="0"/>
            <a:t>Motivation</a:t>
          </a:r>
          <a:endParaRPr lang="de-DE" dirty="0"/>
        </a:p>
      </dgm:t>
    </dgm:pt>
    <dgm:pt modelId="{231E113A-4C5F-49B7-8173-4396A4B31105}" type="parTrans" cxnId="{1FEC0640-B49A-4C39-AE4E-A5F5E395C68C}">
      <dgm:prSet/>
      <dgm:spPr/>
      <dgm:t>
        <a:bodyPr/>
        <a:lstStyle/>
        <a:p>
          <a:endParaRPr lang="de-DE"/>
        </a:p>
      </dgm:t>
    </dgm:pt>
    <dgm:pt modelId="{32011E77-0F94-4769-9A3B-85FBA94C3356}" type="sibTrans" cxnId="{1FEC0640-B49A-4C39-AE4E-A5F5E395C68C}">
      <dgm:prSet/>
      <dgm:spPr/>
      <dgm:t>
        <a:bodyPr/>
        <a:lstStyle/>
        <a:p>
          <a:endParaRPr lang="de-DE"/>
        </a:p>
      </dgm:t>
    </dgm:pt>
    <dgm:pt modelId="{2749F12D-027D-4136-87CE-F9D647028329}">
      <dgm:prSet phldrT="[Text]"/>
      <dgm:spPr/>
      <dgm:t>
        <a:bodyPr/>
        <a:lstStyle/>
        <a:p>
          <a:r>
            <a:rPr lang="de-DE" dirty="0" smtClean="0"/>
            <a:t>Rückmeldung</a:t>
          </a:r>
          <a:endParaRPr lang="de-DE" dirty="0"/>
        </a:p>
      </dgm:t>
    </dgm:pt>
    <dgm:pt modelId="{001B9ED8-809B-432B-A07E-C890CEA21249}" type="parTrans" cxnId="{1D6F20F8-F4AF-4CFC-BD09-FDAD0BA25F82}">
      <dgm:prSet/>
      <dgm:spPr/>
      <dgm:t>
        <a:bodyPr/>
        <a:lstStyle/>
        <a:p>
          <a:endParaRPr lang="de-DE"/>
        </a:p>
      </dgm:t>
    </dgm:pt>
    <dgm:pt modelId="{3EB95B5B-24F4-4506-AD7A-A69828963430}" type="sibTrans" cxnId="{1D6F20F8-F4AF-4CFC-BD09-FDAD0BA25F82}">
      <dgm:prSet/>
      <dgm:spPr/>
      <dgm:t>
        <a:bodyPr/>
        <a:lstStyle/>
        <a:p>
          <a:endParaRPr lang="de-DE"/>
        </a:p>
      </dgm:t>
    </dgm:pt>
    <dgm:pt modelId="{6FD34299-D300-4FEB-A4D6-3E720588D14E}">
      <dgm:prSet phldrT="[Text]"/>
      <dgm:spPr/>
      <dgm:t>
        <a:bodyPr/>
        <a:lstStyle/>
        <a:p>
          <a:r>
            <a:rPr lang="de-DE" dirty="0" smtClean="0"/>
            <a:t>Allgemein-Strategisch</a:t>
          </a:r>
          <a:endParaRPr lang="de-DE" dirty="0"/>
        </a:p>
      </dgm:t>
    </dgm:pt>
    <dgm:pt modelId="{141794F1-5981-47EB-B681-F91D45040C9E}" type="parTrans" cxnId="{5E754098-4312-4538-8F9A-BA75AA9C6712}">
      <dgm:prSet/>
      <dgm:spPr/>
      <dgm:t>
        <a:bodyPr/>
        <a:lstStyle/>
        <a:p>
          <a:endParaRPr lang="de-DE"/>
        </a:p>
      </dgm:t>
    </dgm:pt>
    <dgm:pt modelId="{031F175A-1879-4BD2-8DCA-0601E1E6598C}" type="sibTrans" cxnId="{5E754098-4312-4538-8F9A-BA75AA9C6712}">
      <dgm:prSet/>
      <dgm:spPr/>
      <dgm:t>
        <a:bodyPr/>
        <a:lstStyle/>
        <a:p>
          <a:endParaRPr lang="de-DE"/>
        </a:p>
      </dgm:t>
    </dgm:pt>
    <dgm:pt modelId="{465D83B4-E6A8-40BB-808B-C753C5F71F3C}">
      <dgm:prSet phldrT="[Text]"/>
      <dgm:spPr/>
      <dgm:t>
        <a:bodyPr/>
        <a:lstStyle/>
        <a:p>
          <a:r>
            <a:rPr lang="de-DE" dirty="0" smtClean="0"/>
            <a:t>Inhaltlich-Strategisch</a:t>
          </a:r>
          <a:endParaRPr lang="de-DE" dirty="0"/>
        </a:p>
      </dgm:t>
    </dgm:pt>
    <dgm:pt modelId="{1E5D5387-BD9C-4C07-A504-C20AE4ABD5B7}" type="parTrans" cxnId="{7D71C364-752D-4725-A4E8-9BE3DC674317}">
      <dgm:prSet/>
      <dgm:spPr/>
      <dgm:t>
        <a:bodyPr/>
        <a:lstStyle/>
        <a:p>
          <a:endParaRPr lang="de-DE"/>
        </a:p>
      </dgm:t>
    </dgm:pt>
    <dgm:pt modelId="{C3731D02-0334-4DE0-BCAE-5CC042FD25EA}" type="sibTrans" cxnId="{7D71C364-752D-4725-A4E8-9BE3DC674317}">
      <dgm:prSet/>
      <dgm:spPr/>
      <dgm:t>
        <a:bodyPr/>
        <a:lstStyle/>
        <a:p>
          <a:endParaRPr lang="de-DE"/>
        </a:p>
      </dgm:t>
    </dgm:pt>
    <dgm:pt modelId="{2ADD2D39-A646-4073-82C5-BE9FAC358C61}">
      <dgm:prSet phldrT="[Text]"/>
      <dgm:spPr/>
      <dgm:t>
        <a:bodyPr/>
        <a:lstStyle/>
        <a:p>
          <a:r>
            <a:rPr lang="de-DE" dirty="0" smtClean="0"/>
            <a:t>Inhaltlich</a:t>
          </a:r>
          <a:endParaRPr lang="de-DE" dirty="0"/>
        </a:p>
      </dgm:t>
    </dgm:pt>
    <dgm:pt modelId="{3DD18502-DC66-47B7-A585-47BB7A01875D}" type="parTrans" cxnId="{F0F9DADA-0AB6-409A-90FD-C487CD23CE08}">
      <dgm:prSet/>
      <dgm:spPr/>
      <dgm:t>
        <a:bodyPr/>
        <a:lstStyle/>
        <a:p>
          <a:endParaRPr lang="de-DE"/>
        </a:p>
      </dgm:t>
    </dgm:pt>
    <dgm:pt modelId="{87455860-1BDE-4E0E-8B56-A3B935746D84}" type="sibTrans" cxnId="{F0F9DADA-0AB6-409A-90FD-C487CD23CE08}">
      <dgm:prSet/>
      <dgm:spPr/>
      <dgm:t>
        <a:bodyPr/>
        <a:lstStyle/>
        <a:p>
          <a:endParaRPr lang="de-DE"/>
        </a:p>
      </dgm:t>
    </dgm:pt>
    <dgm:pt modelId="{09D9AACF-9486-4165-B999-46E135BD7CCD}" type="pres">
      <dgm:prSet presAssocID="{6CCD0D83-9F7E-4560-B6B7-53CA2AE68E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BB9A552-8186-4380-849A-8EBBEAE7B385}" type="pres">
      <dgm:prSet presAssocID="{DBEDE2CF-D2F0-416E-8FAC-D322477A6C9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187618E-4E03-4DE4-A6FB-9EFA582C0BF7}" type="pres">
      <dgm:prSet presAssocID="{DBEDE2CF-D2F0-416E-8FAC-D322477A6C91}" presName="spNode" presStyleCnt="0"/>
      <dgm:spPr/>
    </dgm:pt>
    <dgm:pt modelId="{0C1B53E9-758A-40B8-A568-A69D886A9414}" type="pres">
      <dgm:prSet presAssocID="{32011E77-0F94-4769-9A3B-85FBA94C3356}" presName="sibTrans" presStyleLbl="sibTrans1D1" presStyleIdx="0" presStyleCnt="5"/>
      <dgm:spPr/>
      <dgm:t>
        <a:bodyPr/>
        <a:lstStyle/>
        <a:p>
          <a:endParaRPr lang="de-DE"/>
        </a:p>
      </dgm:t>
    </dgm:pt>
    <dgm:pt modelId="{E5C83260-8B6C-40E8-9ABB-AB9A3007B87F}" type="pres">
      <dgm:prSet presAssocID="{2749F12D-027D-4136-87CE-F9D64702832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30D5BF1-ADED-4EFA-B697-24E05168F9C8}" type="pres">
      <dgm:prSet presAssocID="{2749F12D-027D-4136-87CE-F9D647028329}" presName="spNode" presStyleCnt="0"/>
      <dgm:spPr/>
    </dgm:pt>
    <dgm:pt modelId="{017DEDBB-7181-4989-A7E1-207423696311}" type="pres">
      <dgm:prSet presAssocID="{3EB95B5B-24F4-4506-AD7A-A69828963430}" presName="sibTrans" presStyleLbl="sibTrans1D1" presStyleIdx="1" presStyleCnt="5"/>
      <dgm:spPr/>
      <dgm:t>
        <a:bodyPr/>
        <a:lstStyle/>
        <a:p>
          <a:endParaRPr lang="de-DE"/>
        </a:p>
      </dgm:t>
    </dgm:pt>
    <dgm:pt modelId="{385C546A-6B69-46D4-A74F-AAA999F0BDD3}" type="pres">
      <dgm:prSet presAssocID="{6FD34299-D300-4FEB-A4D6-3E720588D14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340DD89-33D2-498F-8528-B64ADB96B6BD}" type="pres">
      <dgm:prSet presAssocID="{6FD34299-D300-4FEB-A4D6-3E720588D14E}" presName="spNode" presStyleCnt="0"/>
      <dgm:spPr/>
    </dgm:pt>
    <dgm:pt modelId="{D2B272DD-092D-4022-9192-F6476E22A4C2}" type="pres">
      <dgm:prSet presAssocID="{031F175A-1879-4BD2-8DCA-0601E1E6598C}" presName="sibTrans" presStyleLbl="sibTrans1D1" presStyleIdx="2" presStyleCnt="5"/>
      <dgm:spPr/>
      <dgm:t>
        <a:bodyPr/>
        <a:lstStyle/>
        <a:p>
          <a:endParaRPr lang="de-DE"/>
        </a:p>
      </dgm:t>
    </dgm:pt>
    <dgm:pt modelId="{1F4BE766-E1FC-46E6-AADD-77FCBEB03118}" type="pres">
      <dgm:prSet presAssocID="{465D83B4-E6A8-40BB-808B-C753C5F71F3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1112401-313D-4F8D-B210-7C16487C349F}" type="pres">
      <dgm:prSet presAssocID="{465D83B4-E6A8-40BB-808B-C753C5F71F3C}" presName="spNode" presStyleCnt="0"/>
      <dgm:spPr/>
    </dgm:pt>
    <dgm:pt modelId="{B1FC344B-F887-4FB2-9C24-496149A8202F}" type="pres">
      <dgm:prSet presAssocID="{C3731D02-0334-4DE0-BCAE-5CC042FD25EA}" presName="sibTrans" presStyleLbl="sibTrans1D1" presStyleIdx="3" presStyleCnt="5"/>
      <dgm:spPr/>
      <dgm:t>
        <a:bodyPr/>
        <a:lstStyle/>
        <a:p>
          <a:endParaRPr lang="de-DE"/>
        </a:p>
      </dgm:t>
    </dgm:pt>
    <dgm:pt modelId="{8C011B6C-6E57-4930-AFFF-8616144FD3FA}" type="pres">
      <dgm:prSet presAssocID="{2ADD2D39-A646-4073-82C5-BE9FAC358C6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9E1A74-6172-4597-88C6-601E4720E7FC}" type="pres">
      <dgm:prSet presAssocID="{2ADD2D39-A646-4073-82C5-BE9FAC358C61}" presName="spNode" presStyleCnt="0"/>
      <dgm:spPr/>
    </dgm:pt>
    <dgm:pt modelId="{E24476D3-FAAB-4EA3-B8A8-E35BDB6EB27A}" type="pres">
      <dgm:prSet presAssocID="{87455860-1BDE-4E0E-8B56-A3B935746D84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5B9CDE22-0786-4C1F-9DC3-8C94D8C2A97E}" type="presOf" srcId="{2749F12D-027D-4136-87CE-F9D647028329}" destId="{E5C83260-8B6C-40E8-9ABB-AB9A3007B87F}" srcOrd="0" destOrd="0" presId="urn:microsoft.com/office/officeart/2005/8/layout/cycle5"/>
    <dgm:cxn modelId="{3D63B672-30C9-43E4-B2EA-9A74608773B4}" type="presOf" srcId="{87455860-1BDE-4E0E-8B56-A3B935746D84}" destId="{E24476D3-FAAB-4EA3-B8A8-E35BDB6EB27A}" srcOrd="0" destOrd="0" presId="urn:microsoft.com/office/officeart/2005/8/layout/cycle5"/>
    <dgm:cxn modelId="{1D6F20F8-F4AF-4CFC-BD09-FDAD0BA25F82}" srcId="{6CCD0D83-9F7E-4560-B6B7-53CA2AE68E55}" destId="{2749F12D-027D-4136-87CE-F9D647028329}" srcOrd="1" destOrd="0" parTransId="{001B9ED8-809B-432B-A07E-C890CEA21249}" sibTransId="{3EB95B5B-24F4-4506-AD7A-A69828963430}"/>
    <dgm:cxn modelId="{1FEC0640-B49A-4C39-AE4E-A5F5E395C68C}" srcId="{6CCD0D83-9F7E-4560-B6B7-53CA2AE68E55}" destId="{DBEDE2CF-D2F0-416E-8FAC-D322477A6C91}" srcOrd="0" destOrd="0" parTransId="{231E113A-4C5F-49B7-8173-4396A4B31105}" sibTransId="{32011E77-0F94-4769-9A3B-85FBA94C3356}"/>
    <dgm:cxn modelId="{83CE91E7-B5D4-41B9-B4AA-473CDA644AD6}" type="presOf" srcId="{32011E77-0F94-4769-9A3B-85FBA94C3356}" destId="{0C1B53E9-758A-40B8-A568-A69D886A9414}" srcOrd="0" destOrd="0" presId="urn:microsoft.com/office/officeart/2005/8/layout/cycle5"/>
    <dgm:cxn modelId="{F0F9DADA-0AB6-409A-90FD-C487CD23CE08}" srcId="{6CCD0D83-9F7E-4560-B6B7-53CA2AE68E55}" destId="{2ADD2D39-A646-4073-82C5-BE9FAC358C61}" srcOrd="4" destOrd="0" parTransId="{3DD18502-DC66-47B7-A585-47BB7A01875D}" sibTransId="{87455860-1BDE-4E0E-8B56-A3B935746D84}"/>
    <dgm:cxn modelId="{7D71C364-752D-4725-A4E8-9BE3DC674317}" srcId="{6CCD0D83-9F7E-4560-B6B7-53CA2AE68E55}" destId="{465D83B4-E6A8-40BB-808B-C753C5F71F3C}" srcOrd="3" destOrd="0" parTransId="{1E5D5387-BD9C-4C07-A504-C20AE4ABD5B7}" sibTransId="{C3731D02-0334-4DE0-BCAE-5CC042FD25EA}"/>
    <dgm:cxn modelId="{35E32178-B61C-4C24-9948-77289AF2A785}" type="presOf" srcId="{6CCD0D83-9F7E-4560-B6B7-53CA2AE68E55}" destId="{09D9AACF-9486-4165-B999-46E135BD7CCD}" srcOrd="0" destOrd="0" presId="urn:microsoft.com/office/officeart/2005/8/layout/cycle5"/>
    <dgm:cxn modelId="{CF98E575-D524-461E-A727-FA283F4FE678}" type="presOf" srcId="{C3731D02-0334-4DE0-BCAE-5CC042FD25EA}" destId="{B1FC344B-F887-4FB2-9C24-496149A8202F}" srcOrd="0" destOrd="0" presId="urn:microsoft.com/office/officeart/2005/8/layout/cycle5"/>
    <dgm:cxn modelId="{1DC65EB0-E8E0-4B7C-AD40-E49B3E3D7AFA}" type="presOf" srcId="{465D83B4-E6A8-40BB-808B-C753C5F71F3C}" destId="{1F4BE766-E1FC-46E6-AADD-77FCBEB03118}" srcOrd="0" destOrd="0" presId="urn:microsoft.com/office/officeart/2005/8/layout/cycle5"/>
    <dgm:cxn modelId="{B22A6AFE-131F-4800-BBE7-C6CCC4646FDF}" type="presOf" srcId="{DBEDE2CF-D2F0-416E-8FAC-D322477A6C91}" destId="{9BB9A552-8186-4380-849A-8EBBEAE7B385}" srcOrd="0" destOrd="0" presId="urn:microsoft.com/office/officeart/2005/8/layout/cycle5"/>
    <dgm:cxn modelId="{BE2EBA42-1C27-4A91-9C14-A1CB3CD63B58}" type="presOf" srcId="{3EB95B5B-24F4-4506-AD7A-A69828963430}" destId="{017DEDBB-7181-4989-A7E1-207423696311}" srcOrd="0" destOrd="0" presId="urn:microsoft.com/office/officeart/2005/8/layout/cycle5"/>
    <dgm:cxn modelId="{BFB07743-CBB6-4776-A057-A44ED915A4A1}" type="presOf" srcId="{2ADD2D39-A646-4073-82C5-BE9FAC358C61}" destId="{8C011B6C-6E57-4930-AFFF-8616144FD3FA}" srcOrd="0" destOrd="0" presId="urn:microsoft.com/office/officeart/2005/8/layout/cycle5"/>
    <dgm:cxn modelId="{631D4BAF-E159-4849-98C3-1C978E3CBE5D}" type="presOf" srcId="{6FD34299-D300-4FEB-A4D6-3E720588D14E}" destId="{385C546A-6B69-46D4-A74F-AAA999F0BDD3}" srcOrd="0" destOrd="0" presId="urn:microsoft.com/office/officeart/2005/8/layout/cycle5"/>
    <dgm:cxn modelId="{7442525C-A1AE-489E-B7B2-4E3C1CA64AEE}" type="presOf" srcId="{031F175A-1879-4BD2-8DCA-0601E1E6598C}" destId="{D2B272DD-092D-4022-9192-F6476E22A4C2}" srcOrd="0" destOrd="0" presId="urn:microsoft.com/office/officeart/2005/8/layout/cycle5"/>
    <dgm:cxn modelId="{5E754098-4312-4538-8F9A-BA75AA9C6712}" srcId="{6CCD0D83-9F7E-4560-B6B7-53CA2AE68E55}" destId="{6FD34299-D300-4FEB-A4D6-3E720588D14E}" srcOrd="2" destOrd="0" parTransId="{141794F1-5981-47EB-B681-F91D45040C9E}" sibTransId="{031F175A-1879-4BD2-8DCA-0601E1E6598C}"/>
    <dgm:cxn modelId="{915803E5-D073-40AA-97E6-3E8823CE51A9}" type="presParOf" srcId="{09D9AACF-9486-4165-B999-46E135BD7CCD}" destId="{9BB9A552-8186-4380-849A-8EBBEAE7B385}" srcOrd="0" destOrd="0" presId="urn:microsoft.com/office/officeart/2005/8/layout/cycle5"/>
    <dgm:cxn modelId="{8D1CD481-B743-4D4A-89DF-CCA985B8446A}" type="presParOf" srcId="{09D9AACF-9486-4165-B999-46E135BD7CCD}" destId="{1187618E-4E03-4DE4-A6FB-9EFA582C0BF7}" srcOrd="1" destOrd="0" presId="urn:microsoft.com/office/officeart/2005/8/layout/cycle5"/>
    <dgm:cxn modelId="{96263E0C-B5F7-44E8-8691-78389444912B}" type="presParOf" srcId="{09D9AACF-9486-4165-B999-46E135BD7CCD}" destId="{0C1B53E9-758A-40B8-A568-A69D886A9414}" srcOrd="2" destOrd="0" presId="urn:microsoft.com/office/officeart/2005/8/layout/cycle5"/>
    <dgm:cxn modelId="{69CEA09B-08E9-43AE-8DAE-8B4B138F518A}" type="presParOf" srcId="{09D9AACF-9486-4165-B999-46E135BD7CCD}" destId="{E5C83260-8B6C-40E8-9ABB-AB9A3007B87F}" srcOrd="3" destOrd="0" presId="urn:microsoft.com/office/officeart/2005/8/layout/cycle5"/>
    <dgm:cxn modelId="{4590CB16-278A-4EDC-9D1F-F3B89ACAABAF}" type="presParOf" srcId="{09D9AACF-9486-4165-B999-46E135BD7CCD}" destId="{E30D5BF1-ADED-4EFA-B697-24E05168F9C8}" srcOrd="4" destOrd="0" presId="urn:microsoft.com/office/officeart/2005/8/layout/cycle5"/>
    <dgm:cxn modelId="{C2D73D4D-1F1E-417C-A372-626548D18B7A}" type="presParOf" srcId="{09D9AACF-9486-4165-B999-46E135BD7CCD}" destId="{017DEDBB-7181-4989-A7E1-207423696311}" srcOrd="5" destOrd="0" presId="urn:microsoft.com/office/officeart/2005/8/layout/cycle5"/>
    <dgm:cxn modelId="{B7372CC1-4676-4E51-9DB6-6F8EAC08815E}" type="presParOf" srcId="{09D9AACF-9486-4165-B999-46E135BD7CCD}" destId="{385C546A-6B69-46D4-A74F-AAA999F0BDD3}" srcOrd="6" destOrd="0" presId="urn:microsoft.com/office/officeart/2005/8/layout/cycle5"/>
    <dgm:cxn modelId="{B3151A59-4037-4D30-83E2-5EA0FF8E2344}" type="presParOf" srcId="{09D9AACF-9486-4165-B999-46E135BD7CCD}" destId="{9340DD89-33D2-498F-8528-B64ADB96B6BD}" srcOrd="7" destOrd="0" presId="urn:microsoft.com/office/officeart/2005/8/layout/cycle5"/>
    <dgm:cxn modelId="{0410C880-A76C-45BB-8491-2B2C8DF3DFE2}" type="presParOf" srcId="{09D9AACF-9486-4165-B999-46E135BD7CCD}" destId="{D2B272DD-092D-4022-9192-F6476E22A4C2}" srcOrd="8" destOrd="0" presId="urn:microsoft.com/office/officeart/2005/8/layout/cycle5"/>
    <dgm:cxn modelId="{6C7AB59B-123D-472A-83D6-93608679086C}" type="presParOf" srcId="{09D9AACF-9486-4165-B999-46E135BD7CCD}" destId="{1F4BE766-E1FC-46E6-AADD-77FCBEB03118}" srcOrd="9" destOrd="0" presId="urn:microsoft.com/office/officeart/2005/8/layout/cycle5"/>
    <dgm:cxn modelId="{6A0611F5-828E-4CA1-913A-923FE4DD8B2C}" type="presParOf" srcId="{09D9AACF-9486-4165-B999-46E135BD7CCD}" destId="{F1112401-313D-4F8D-B210-7C16487C349F}" srcOrd="10" destOrd="0" presId="urn:microsoft.com/office/officeart/2005/8/layout/cycle5"/>
    <dgm:cxn modelId="{BB485AF0-8D0F-49BA-94EA-B8273BE1F56C}" type="presParOf" srcId="{09D9AACF-9486-4165-B999-46E135BD7CCD}" destId="{B1FC344B-F887-4FB2-9C24-496149A8202F}" srcOrd="11" destOrd="0" presId="urn:microsoft.com/office/officeart/2005/8/layout/cycle5"/>
    <dgm:cxn modelId="{8781C53A-9C38-4457-B41B-9D4E24504C4F}" type="presParOf" srcId="{09D9AACF-9486-4165-B999-46E135BD7CCD}" destId="{8C011B6C-6E57-4930-AFFF-8616144FD3FA}" srcOrd="12" destOrd="0" presId="urn:microsoft.com/office/officeart/2005/8/layout/cycle5"/>
    <dgm:cxn modelId="{75B672C0-175A-44EE-A4A4-6EC6F7834B0C}" type="presParOf" srcId="{09D9AACF-9486-4165-B999-46E135BD7CCD}" destId="{7A9E1A74-6172-4597-88C6-601E4720E7FC}" srcOrd="13" destOrd="0" presId="urn:microsoft.com/office/officeart/2005/8/layout/cycle5"/>
    <dgm:cxn modelId="{B8630C74-DC97-4165-8695-0CB3F1944B67}" type="presParOf" srcId="{09D9AACF-9486-4165-B999-46E135BD7CCD}" destId="{E24476D3-FAAB-4EA3-B8A8-E35BDB6EB27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178F1-A6DC-48EA-BA99-2CE6C1CD186D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EFC9DB4-54D7-415E-8D67-B65D7A84BA86}">
      <dgm:prSet phldrT="[Text]" custT="1"/>
      <dgm:spPr/>
      <dgm:t>
        <a:bodyPr/>
        <a:lstStyle/>
        <a:p>
          <a:r>
            <a:rPr lang="de-DE" sz="1400" dirty="0" smtClean="0"/>
            <a:t>1. </a:t>
          </a:r>
          <a:br>
            <a:rPr lang="de-DE" sz="1400" dirty="0" smtClean="0"/>
          </a:br>
          <a:r>
            <a:rPr lang="de-DE" sz="1400" dirty="0" err="1" smtClean="0"/>
            <a:t>PdmH</a:t>
          </a:r>
          <a:r>
            <a:rPr lang="de-DE" sz="1400" dirty="0" smtClean="0"/>
            <a:t/>
          </a:r>
          <a:br>
            <a:rPr lang="de-DE" sz="1400" dirty="0" smtClean="0"/>
          </a:br>
          <a:r>
            <a:rPr lang="de-DE" sz="1400" dirty="0" smtClean="0"/>
            <a:t>kennen</a:t>
          </a:r>
          <a:endParaRPr lang="de-DE" sz="1400" dirty="0"/>
        </a:p>
      </dgm:t>
    </dgm:pt>
    <dgm:pt modelId="{EF6A2E50-7D9B-4F70-BC50-EBB09FDFFB12}" type="parTrans" cxnId="{6F0B521D-B152-4C1B-B03D-B6E60D4507B5}">
      <dgm:prSet/>
      <dgm:spPr/>
      <dgm:t>
        <a:bodyPr/>
        <a:lstStyle/>
        <a:p>
          <a:endParaRPr lang="de-DE"/>
        </a:p>
      </dgm:t>
    </dgm:pt>
    <dgm:pt modelId="{F368C555-2400-438A-94C9-B0A4026AFB0D}" type="sibTrans" cxnId="{6F0B521D-B152-4C1B-B03D-B6E60D4507B5}">
      <dgm:prSet/>
      <dgm:spPr/>
      <dgm:t>
        <a:bodyPr/>
        <a:lstStyle/>
        <a:p>
          <a:endParaRPr lang="de-DE"/>
        </a:p>
      </dgm:t>
    </dgm:pt>
    <dgm:pt modelId="{E6AF2A1E-F64C-4CBB-AF3E-5CC1C861ABAD}">
      <dgm:prSet phldrT="[Text]" custT="1"/>
      <dgm:spPr/>
      <dgm:t>
        <a:bodyPr/>
        <a:lstStyle/>
        <a:p>
          <a:r>
            <a:rPr lang="de-DE" sz="1200" dirty="0" smtClean="0"/>
            <a:t>Auf welchen Stufen kann ich handeln?</a:t>
          </a:r>
        </a:p>
        <a:p>
          <a:r>
            <a:rPr lang="de-DE" sz="1200" dirty="0" smtClean="0"/>
            <a:t>Was sind Vor- und Nachteile? </a:t>
          </a:r>
        </a:p>
      </dgm:t>
    </dgm:pt>
    <dgm:pt modelId="{C424E50C-5000-4D03-A87D-D6CF8A5DB797}" type="parTrans" cxnId="{8D54A456-AD0A-449B-935C-C80AB28D0117}">
      <dgm:prSet/>
      <dgm:spPr/>
      <dgm:t>
        <a:bodyPr/>
        <a:lstStyle/>
        <a:p>
          <a:endParaRPr lang="de-DE"/>
        </a:p>
      </dgm:t>
    </dgm:pt>
    <dgm:pt modelId="{9B6197D0-54AD-4F3A-BF4A-4B1AA30492C3}" type="sibTrans" cxnId="{8D54A456-AD0A-449B-935C-C80AB28D0117}">
      <dgm:prSet/>
      <dgm:spPr/>
      <dgm:t>
        <a:bodyPr/>
        <a:lstStyle/>
        <a:p>
          <a:endParaRPr lang="de-DE"/>
        </a:p>
      </dgm:t>
    </dgm:pt>
    <dgm:pt modelId="{4C073B60-2528-4E67-9A41-51328F5EA054}">
      <dgm:prSet phldrT="[Text]" custT="1"/>
      <dgm:spPr/>
      <dgm:t>
        <a:bodyPr/>
        <a:lstStyle/>
        <a:p>
          <a:r>
            <a:rPr lang="de-DE" sz="1400" dirty="0" smtClean="0"/>
            <a:t>2. Diagnose</a:t>
          </a:r>
          <a:endParaRPr lang="de-DE" sz="1400" dirty="0"/>
        </a:p>
      </dgm:t>
    </dgm:pt>
    <dgm:pt modelId="{07A78266-1CBA-4D89-BC43-319BD7B842DA}" type="parTrans" cxnId="{3B23144B-1B4F-40E5-ABE4-809B887E29B4}">
      <dgm:prSet/>
      <dgm:spPr/>
      <dgm:t>
        <a:bodyPr/>
        <a:lstStyle/>
        <a:p>
          <a:endParaRPr lang="de-DE"/>
        </a:p>
      </dgm:t>
    </dgm:pt>
    <dgm:pt modelId="{F0B4DDC3-C0B2-45AB-8D27-02044643D399}" type="sibTrans" cxnId="{3B23144B-1B4F-40E5-ABE4-809B887E29B4}">
      <dgm:prSet/>
      <dgm:spPr/>
      <dgm:t>
        <a:bodyPr/>
        <a:lstStyle/>
        <a:p>
          <a:endParaRPr lang="de-DE"/>
        </a:p>
      </dgm:t>
    </dgm:pt>
    <dgm:pt modelId="{09C329FE-3B90-4AB0-A0D1-C44B26DB375E}">
      <dgm:prSet phldrT="[Text]" custT="1"/>
      <dgm:spPr/>
      <dgm:t>
        <a:bodyPr/>
        <a:lstStyle/>
        <a:p>
          <a:r>
            <a:rPr lang="de-DE" sz="1200" dirty="0" smtClean="0"/>
            <a:t>Auf welcher Ebene tritt eine Schwierigkeit auf? </a:t>
          </a:r>
        </a:p>
        <a:p>
          <a:r>
            <a:rPr lang="de-DE" sz="1200" dirty="0" smtClean="0"/>
            <a:t>An welcher Stelle steht der oder die Studierende?</a:t>
          </a:r>
        </a:p>
      </dgm:t>
    </dgm:pt>
    <dgm:pt modelId="{47A101B1-6FD8-42B6-9453-055BBEF23134}" type="parTrans" cxnId="{74F43026-BA61-4FF9-B614-8F771C1155E7}">
      <dgm:prSet/>
      <dgm:spPr/>
      <dgm:t>
        <a:bodyPr/>
        <a:lstStyle/>
        <a:p>
          <a:endParaRPr lang="de-DE"/>
        </a:p>
      </dgm:t>
    </dgm:pt>
    <dgm:pt modelId="{E90C2A0E-6B38-48DF-883E-B7C290E7760F}" type="sibTrans" cxnId="{74F43026-BA61-4FF9-B614-8F771C1155E7}">
      <dgm:prSet/>
      <dgm:spPr/>
      <dgm:t>
        <a:bodyPr/>
        <a:lstStyle/>
        <a:p>
          <a:endParaRPr lang="de-DE"/>
        </a:p>
      </dgm:t>
    </dgm:pt>
    <dgm:pt modelId="{6E1A840D-9F3D-400C-A581-CB7B9CA5CE2E}">
      <dgm:prSet phldrT="[Text]" custT="1"/>
      <dgm:spPr/>
      <dgm:t>
        <a:bodyPr/>
        <a:lstStyle/>
        <a:p>
          <a:r>
            <a:rPr lang="de-DE" sz="1400" dirty="0" smtClean="0"/>
            <a:t>3. Auswahl</a:t>
          </a:r>
          <a:endParaRPr lang="de-DE" sz="1400" dirty="0"/>
        </a:p>
      </dgm:t>
    </dgm:pt>
    <dgm:pt modelId="{6CBF0FC7-8EDD-498C-9E1A-9570D0951362}" type="parTrans" cxnId="{7E3DDFBE-1668-4471-8FA3-5628D3194A26}">
      <dgm:prSet/>
      <dgm:spPr/>
      <dgm:t>
        <a:bodyPr/>
        <a:lstStyle/>
        <a:p>
          <a:endParaRPr lang="de-DE"/>
        </a:p>
      </dgm:t>
    </dgm:pt>
    <dgm:pt modelId="{1B05B807-C108-4FCE-8FC6-26E7F9AAC878}" type="sibTrans" cxnId="{7E3DDFBE-1668-4471-8FA3-5628D3194A26}">
      <dgm:prSet/>
      <dgm:spPr/>
      <dgm:t>
        <a:bodyPr/>
        <a:lstStyle/>
        <a:p>
          <a:endParaRPr lang="de-DE"/>
        </a:p>
      </dgm:t>
    </dgm:pt>
    <dgm:pt modelId="{9C9F5F9B-C75D-4B53-A6FB-3BD381077EC6}">
      <dgm:prSet phldrT="[Text]" custT="1"/>
      <dgm:spPr/>
      <dgm:t>
        <a:bodyPr/>
        <a:lstStyle/>
        <a:p>
          <a:r>
            <a:rPr lang="de-DE" sz="1200" dirty="0" smtClean="0"/>
            <a:t>Welche Hilfestellung ist angemessen?</a:t>
          </a:r>
        </a:p>
        <a:p>
          <a:r>
            <a:rPr lang="de-DE" sz="1200" dirty="0" smtClean="0"/>
            <a:t>Ist es notwendig, in den Lösungsprozess einzugreifen?</a:t>
          </a:r>
          <a:endParaRPr lang="de-DE" sz="1200" dirty="0"/>
        </a:p>
      </dgm:t>
    </dgm:pt>
    <dgm:pt modelId="{D472AF82-DC2F-4BE5-8BC4-F5C1C7EDF082}" type="parTrans" cxnId="{781659AB-AAB5-4055-8527-2F429CB4B23D}">
      <dgm:prSet/>
      <dgm:spPr/>
      <dgm:t>
        <a:bodyPr/>
        <a:lstStyle/>
        <a:p>
          <a:endParaRPr lang="de-DE"/>
        </a:p>
      </dgm:t>
    </dgm:pt>
    <dgm:pt modelId="{EAD5975B-A217-4846-A618-D9929451199D}" type="sibTrans" cxnId="{781659AB-AAB5-4055-8527-2F429CB4B23D}">
      <dgm:prSet/>
      <dgm:spPr/>
      <dgm:t>
        <a:bodyPr/>
        <a:lstStyle/>
        <a:p>
          <a:endParaRPr lang="de-DE"/>
        </a:p>
      </dgm:t>
    </dgm:pt>
    <dgm:pt modelId="{9AAE3733-CAB4-4CC0-A743-DFE7CBDBDBB3}" type="pres">
      <dgm:prSet presAssocID="{90A178F1-A6DC-48EA-BA99-2CE6C1CD186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B6B3561-E6FF-41FB-94A2-A89218B14B51}" type="pres">
      <dgm:prSet presAssocID="{CEFC9DB4-54D7-415E-8D67-B65D7A84BA86}" presName="compNode" presStyleCnt="0"/>
      <dgm:spPr/>
    </dgm:pt>
    <dgm:pt modelId="{CDEBD131-4F5D-4E11-A9E8-666E6930C5EF}" type="pres">
      <dgm:prSet presAssocID="{CEFC9DB4-54D7-415E-8D67-B65D7A84BA86}" presName="noGeometry" presStyleCnt="0"/>
      <dgm:spPr/>
    </dgm:pt>
    <dgm:pt modelId="{A0D73729-071C-43AB-9367-FD2100CD7D3B}" type="pres">
      <dgm:prSet presAssocID="{CEFC9DB4-54D7-415E-8D67-B65D7A84BA86}" presName="childTextVisible" presStyleLbl="bgAccFollowNode1" presStyleIdx="0" presStyleCnt="3" custScaleX="106072" custScaleY="14473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4FBEBEB-A078-4E22-B8EE-A37834E41B9B}" type="pres">
      <dgm:prSet presAssocID="{CEFC9DB4-54D7-415E-8D67-B65D7A84BA86}" presName="childTextHidden" presStyleLbl="bgAccFollowNode1" presStyleIdx="0" presStyleCnt="3"/>
      <dgm:spPr/>
      <dgm:t>
        <a:bodyPr/>
        <a:lstStyle/>
        <a:p>
          <a:endParaRPr lang="de-DE"/>
        </a:p>
      </dgm:t>
    </dgm:pt>
    <dgm:pt modelId="{1110D9BA-A1F8-4A01-9182-40E6422F4EBC}" type="pres">
      <dgm:prSet presAssocID="{CEFC9DB4-54D7-415E-8D67-B65D7A84BA8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3F3D93B-1DAD-4603-97C6-EA50FB3F335C}" type="pres">
      <dgm:prSet presAssocID="{CEFC9DB4-54D7-415E-8D67-B65D7A84BA86}" presName="aSpace" presStyleCnt="0"/>
      <dgm:spPr/>
    </dgm:pt>
    <dgm:pt modelId="{D76CDEF5-10FA-4F37-8623-77D5C32F49EC}" type="pres">
      <dgm:prSet presAssocID="{4C073B60-2528-4E67-9A41-51328F5EA054}" presName="compNode" presStyleCnt="0"/>
      <dgm:spPr/>
    </dgm:pt>
    <dgm:pt modelId="{FC33F779-C08D-4A63-9AC3-A1E0CB4B6B53}" type="pres">
      <dgm:prSet presAssocID="{4C073B60-2528-4E67-9A41-51328F5EA054}" presName="noGeometry" presStyleCnt="0"/>
      <dgm:spPr/>
    </dgm:pt>
    <dgm:pt modelId="{8E20CDCF-7CAE-473C-B10A-90EB9F68914B}" type="pres">
      <dgm:prSet presAssocID="{4C073B60-2528-4E67-9A41-51328F5EA054}" presName="childTextVisible" presStyleLbl="bgAccFollowNode1" presStyleIdx="1" presStyleCnt="3" custScaleX="105108" custScaleY="14677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F23BD48-4434-4C1F-B2B9-346DC4AEAA18}" type="pres">
      <dgm:prSet presAssocID="{4C073B60-2528-4E67-9A41-51328F5EA054}" presName="childTextHidden" presStyleLbl="bgAccFollowNode1" presStyleIdx="1" presStyleCnt="3"/>
      <dgm:spPr/>
      <dgm:t>
        <a:bodyPr/>
        <a:lstStyle/>
        <a:p>
          <a:endParaRPr lang="de-DE"/>
        </a:p>
      </dgm:t>
    </dgm:pt>
    <dgm:pt modelId="{F4FB7CA6-87AA-4321-BA3E-7B532C49E7D4}" type="pres">
      <dgm:prSet presAssocID="{4C073B60-2528-4E67-9A41-51328F5EA05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32EA3BF-BBB6-493D-B8AC-2BB1A2F50589}" type="pres">
      <dgm:prSet presAssocID="{4C073B60-2528-4E67-9A41-51328F5EA054}" presName="aSpace" presStyleCnt="0"/>
      <dgm:spPr/>
    </dgm:pt>
    <dgm:pt modelId="{D04FFCA8-D8A5-492C-BF0F-6B151F397A08}" type="pres">
      <dgm:prSet presAssocID="{6E1A840D-9F3D-400C-A581-CB7B9CA5CE2E}" presName="compNode" presStyleCnt="0"/>
      <dgm:spPr/>
    </dgm:pt>
    <dgm:pt modelId="{08CC27CF-F6AE-4505-9FA0-6D951D757B68}" type="pres">
      <dgm:prSet presAssocID="{6E1A840D-9F3D-400C-A581-CB7B9CA5CE2E}" presName="noGeometry" presStyleCnt="0"/>
      <dgm:spPr/>
    </dgm:pt>
    <dgm:pt modelId="{2B95D5FD-E903-4F11-A612-BEBCAFD780B3}" type="pres">
      <dgm:prSet presAssocID="{6E1A840D-9F3D-400C-A581-CB7B9CA5CE2E}" presName="childTextVisible" presStyleLbl="bgAccFollowNode1" presStyleIdx="2" presStyleCnt="3" custScaleX="100246" custScaleY="161646" custLinFactNeighborX="5999" custLinFactNeighborY="2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51ADAD-F2C2-4092-89D8-10E366A265CD}" type="pres">
      <dgm:prSet presAssocID="{6E1A840D-9F3D-400C-A581-CB7B9CA5CE2E}" presName="childTextHidden" presStyleLbl="bgAccFollowNode1" presStyleIdx="2" presStyleCnt="3"/>
      <dgm:spPr/>
      <dgm:t>
        <a:bodyPr/>
        <a:lstStyle/>
        <a:p>
          <a:endParaRPr lang="de-DE"/>
        </a:p>
      </dgm:t>
    </dgm:pt>
    <dgm:pt modelId="{B2A7D923-BF06-45AD-BED5-9A6137FC4329}" type="pres">
      <dgm:prSet presAssocID="{6E1A840D-9F3D-400C-A581-CB7B9CA5CE2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839305E-FE7F-4F3D-B04B-B90CBB20F50A}" type="presOf" srcId="{E6AF2A1E-F64C-4CBB-AF3E-5CC1C861ABAD}" destId="{A0D73729-071C-43AB-9367-FD2100CD7D3B}" srcOrd="0" destOrd="0" presId="urn:microsoft.com/office/officeart/2005/8/layout/hProcess6"/>
    <dgm:cxn modelId="{3B23144B-1B4F-40E5-ABE4-809B887E29B4}" srcId="{90A178F1-A6DC-48EA-BA99-2CE6C1CD186D}" destId="{4C073B60-2528-4E67-9A41-51328F5EA054}" srcOrd="1" destOrd="0" parTransId="{07A78266-1CBA-4D89-BC43-319BD7B842DA}" sibTransId="{F0B4DDC3-C0B2-45AB-8D27-02044643D399}"/>
    <dgm:cxn modelId="{6F0B521D-B152-4C1B-B03D-B6E60D4507B5}" srcId="{90A178F1-A6DC-48EA-BA99-2CE6C1CD186D}" destId="{CEFC9DB4-54D7-415E-8D67-B65D7A84BA86}" srcOrd="0" destOrd="0" parTransId="{EF6A2E50-7D9B-4F70-BC50-EBB09FDFFB12}" sibTransId="{F368C555-2400-438A-94C9-B0A4026AFB0D}"/>
    <dgm:cxn modelId="{7E3DDFBE-1668-4471-8FA3-5628D3194A26}" srcId="{90A178F1-A6DC-48EA-BA99-2CE6C1CD186D}" destId="{6E1A840D-9F3D-400C-A581-CB7B9CA5CE2E}" srcOrd="2" destOrd="0" parTransId="{6CBF0FC7-8EDD-498C-9E1A-9570D0951362}" sibTransId="{1B05B807-C108-4FCE-8FC6-26E7F9AAC878}"/>
    <dgm:cxn modelId="{621FDE03-49AF-43AD-AFD9-7AA4A7B96D90}" type="presOf" srcId="{9C9F5F9B-C75D-4B53-A6FB-3BD381077EC6}" destId="{F651ADAD-F2C2-4092-89D8-10E366A265CD}" srcOrd="1" destOrd="0" presId="urn:microsoft.com/office/officeart/2005/8/layout/hProcess6"/>
    <dgm:cxn modelId="{D6AB8A24-16FB-4BD7-9C66-3BF18B98CA58}" type="presOf" srcId="{4C073B60-2528-4E67-9A41-51328F5EA054}" destId="{F4FB7CA6-87AA-4321-BA3E-7B532C49E7D4}" srcOrd="0" destOrd="0" presId="urn:microsoft.com/office/officeart/2005/8/layout/hProcess6"/>
    <dgm:cxn modelId="{781659AB-AAB5-4055-8527-2F429CB4B23D}" srcId="{6E1A840D-9F3D-400C-A581-CB7B9CA5CE2E}" destId="{9C9F5F9B-C75D-4B53-A6FB-3BD381077EC6}" srcOrd="0" destOrd="0" parTransId="{D472AF82-DC2F-4BE5-8BC4-F5C1C7EDF082}" sibTransId="{EAD5975B-A217-4846-A618-D9929451199D}"/>
    <dgm:cxn modelId="{7149085F-F0E3-438C-98AF-4B5E5DFBF558}" type="presOf" srcId="{9C9F5F9B-C75D-4B53-A6FB-3BD381077EC6}" destId="{2B95D5FD-E903-4F11-A612-BEBCAFD780B3}" srcOrd="0" destOrd="0" presId="urn:microsoft.com/office/officeart/2005/8/layout/hProcess6"/>
    <dgm:cxn modelId="{D581145F-D2A1-473E-94F6-C0CA60C9153D}" type="presOf" srcId="{90A178F1-A6DC-48EA-BA99-2CE6C1CD186D}" destId="{9AAE3733-CAB4-4CC0-A743-DFE7CBDBDBB3}" srcOrd="0" destOrd="0" presId="urn:microsoft.com/office/officeart/2005/8/layout/hProcess6"/>
    <dgm:cxn modelId="{AC2A949D-1E54-4842-9A88-9A1F6914F56C}" type="presOf" srcId="{E6AF2A1E-F64C-4CBB-AF3E-5CC1C861ABAD}" destId="{C4FBEBEB-A078-4E22-B8EE-A37834E41B9B}" srcOrd="1" destOrd="0" presId="urn:microsoft.com/office/officeart/2005/8/layout/hProcess6"/>
    <dgm:cxn modelId="{74F43026-BA61-4FF9-B614-8F771C1155E7}" srcId="{4C073B60-2528-4E67-9A41-51328F5EA054}" destId="{09C329FE-3B90-4AB0-A0D1-C44B26DB375E}" srcOrd="0" destOrd="0" parTransId="{47A101B1-6FD8-42B6-9453-055BBEF23134}" sibTransId="{E90C2A0E-6B38-48DF-883E-B7C290E7760F}"/>
    <dgm:cxn modelId="{571198EB-4CAD-4220-86F6-917D9090B3C3}" type="presOf" srcId="{6E1A840D-9F3D-400C-A581-CB7B9CA5CE2E}" destId="{B2A7D923-BF06-45AD-BED5-9A6137FC4329}" srcOrd="0" destOrd="0" presId="urn:microsoft.com/office/officeart/2005/8/layout/hProcess6"/>
    <dgm:cxn modelId="{C8318F08-0199-4E53-AD70-7DA769155798}" type="presOf" srcId="{09C329FE-3B90-4AB0-A0D1-C44B26DB375E}" destId="{0F23BD48-4434-4C1F-B2B9-346DC4AEAA18}" srcOrd="1" destOrd="0" presId="urn:microsoft.com/office/officeart/2005/8/layout/hProcess6"/>
    <dgm:cxn modelId="{F9E3D603-14CF-4DAA-B27E-1C26D2C5F40D}" type="presOf" srcId="{09C329FE-3B90-4AB0-A0D1-C44B26DB375E}" destId="{8E20CDCF-7CAE-473C-B10A-90EB9F68914B}" srcOrd="0" destOrd="0" presId="urn:microsoft.com/office/officeart/2005/8/layout/hProcess6"/>
    <dgm:cxn modelId="{8D54A456-AD0A-449B-935C-C80AB28D0117}" srcId="{CEFC9DB4-54D7-415E-8D67-B65D7A84BA86}" destId="{E6AF2A1E-F64C-4CBB-AF3E-5CC1C861ABAD}" srcOrd="0" destOrd="0" parTransId="{C424E50C-5000-4D03-A87D-D6CF8A5DB797}" sibTransId="{9B6197D0-54AD-4F3A-BF4A-4B1AA30492C3}"/>
    <dgm:cxn modelId="{FB13FFCD-0D5C-4C8B-A80B-75879D3B68CC}" type="presOf" srcId="{CEFC9DB4-54D7-415E-8D67-B65D7A84BA86}" destId="{1110D9BA-A1F8-4A01-9182-40E6422F4EBC}" srcOrd="0" destOrd="0" presId="urn:microsoft.com/office/officeart/2005/8/layout/hProcess6"/>
    <dgm:cxn modelId="{4D739E03-E536-43B2-B92C-C610A7F7DB61}" type="presParOf" srcId="{9AAE3733-CAB4-4CC0-A743-DFE7CBDBDBB3}" destId="{2B6B3561-E6FF-41FB-94A2-A89218B14B51}" srcOrd="0" destOrd="0" presId="urn:microsoft.com/office/officeart/2005/8/layout/hProcess6"/>
    <dgm:cxn modelId="{4A6DC75C-C3DD-4018-AED6-40921D0C350B}" type="presParOf" srcId="{2B6B3561-E6FF-41FB-94A2-A89218B14B51}" destId="{CDEBD131-4F5D-4E11-A9E8-666E6930C5EF}" srcOrd="0" destOrd="0" presId="urn:microsoft.com/office/officeart/2005/8/layout/hProcess6"/>
    <dgm:cxn modelId="{23A908B6-BA79-4C38-8096-D4DD2F6ADBE7}" type="presParOf" srcId="{2B6B3561-E6FF-41FB-94A2-A89218B14B51}" destId="{A0D73729-071C-43AB-9367-FD2100CD7D3B}" srcOrd="1" destOrd="0" presId="urn:microsoft.com/office/officeart/2005/8/layout/hProcess6"/>
    <dgm:cxn modelId="{3208C14F-8285-4853-8D4D-009B6F36620E}" type="presParOf" srcId="{2B6B3561-E6FF-41FB-94A2-A89218B14B51}" destId="{C4FBEBEB-A078-4E22-B8EE-A37834E41B9B}" srcOrd="2" destOrd="0" presId="urn:microsoft.com/office/officeart/2005/8/layout/hProcess6"/>
    <dgm:cxn modelId="{12C922FD-8D73-4EA8-95B2-BF5027EDCCC2}" type="presParOf" srcId="{2B6B3561-E6FF-41FB-94A2-A89218B14B51}" destId="{1110D9BA-A1F8-4A01-9182-40E6422F4EBC}" srcOrd="3" destOrd="0" presId="urn:microsoft.com/office/officeart/2005/8/layout/hProcess6"/>
    <dgm:cxn modelId="{70BCA0DD-CE04-421E-AF8A-193077F9D431}" type="presParOf" srcId="{9AAE3733-CAB4-4CC0-A743-DFE7CBDBDBB3}" destId="{E3F3D93B-1DAD-4603-97C6-EA50FB3F335C}" srcOrd="1" destOrd="0" presId="urn:microsoft.com/office/officeart/2005/8/layout/hProcess6"/>
    <dgm:cxn modelId="{EAA94CAA-00CF-4E87-AB75-B1A9F1C31EA1}" type="presParOf" srcId="{9AAE3733-CAB4-4CC0-A743-DFE7CBDBDBB3}" destId="{D76CDEF5-10FA-4F37-8623-77D5C32F49EC}" srcOrd="2" destOrd="0" presId="urn:microsoft.com/office/officeart/2005/8/layout/hProcess6"/>
    <dgm:cxn modelId="{2CA3EE74-D2CB-4455-B5E2-DC74E7F627FD}" type="presParOf" srcId="{D76CDEF5-10FA-4F37-8623-77D5C32F49EC}" destId="{FC33F779-C08D-4A63-9AC3-A1E0CB4B6B53}" srcOrd="0" destOrd="0" presId="urn:microsoft.com/office/officeart/2005/8/layout/hProcess6"/>
    <dgm:cxn modelId="{FB7ED498-734D-43EC-A9AA-1CE72EC9E349}" type="presParOf" srcId="{D76CDEF5-10FA-4F37-8623-77D5C32F49EC}" destId="{8E20CDCF-7CAE-473C-B10A-90EB9F68914B}" srcOrd="1" destOrd="0" presId="urn:microsoft.com/office/officeart/2005/8/layout/hProcess6"/>
    <dgm:cxn modelId="{DB6D931F-201D-438F-B4B1-9272FF1AD240}" type="presParOf" srcId="{D76CDEF5-10FA-4F37-8623-77D5C32F49EC}" destId="{0F23BD48-4434-4C1F-B2B9-346DC4AEAA18}" srcOrd="2" destOrd="0" presId="urn:microsoft.com/office/officeart/2005/8/layout/hProcess6"/>
    <dgm:cxn modelId="{1D3EE6E2-90F4-49F2-A25B-CC61DE3958FB}" type="presParOf" srcId="{D76CDEF5-10FA-4F37-8623-77D5C32F49EC}" destId="{F4FB7CA6-87AA-4321-BA3E-7B532C49E7D4}" srcOrd="3" destOrd="0" presId="urn:microsoft.com/office/officeart/2005/8/layout/hProcess6"/>
    <dgm:cxn modelId="{849183F9-8A10-4ABD-B2DD-2F3E7EA0A31F}" type="presParOf" srcId="{9AAE3733-CAB4-4CC0-A743-DFE7CBDBDBB3}" destId="{532EA3BF-BBB6-493D-B8AC-2BB1A2F50589}" srcOrd="3" destOrd="0" presId="urn:microsoft.com/office/officeart/2005/8/layout/hProcess6"/>
    <dgm:cxn modelId="{B70CE52C-988E-41FB-B570-D94DB80DB14D}" type="presParOf" srcId="{9AAE3733-CAB4-4CC0-A743-DFE7CBDBDBB3}" destId="{D04FFCA8-D8A5-492C-BF0F-6B151F397A08}" srcOrd="4" destOrd="0" presId="urn:microsoft.com/office/officeart/2005/8/layout/hProcess6"/>
    <dgm:cxn modelId="{C45843C3-4973-4921-B138-FA124E415CD1}" type="presParOf" srcId="{D04FFCA8-D8A5-492C-BF0F-6B151F397A08}" destId="{08CC27CF-F6AE-4505-9FA0-6D951D757B68}" srcOrd="0" destOrd="0" presId="urn:microsoft.com/office/officeart/2005/8/layout/hProcess6"/>
    <dgm:cxn modelId="{C79909EB-0E78-4E72-91FF-C62168950CC2}" type="presParOf" srcId="{D04FFCA8-D8A5-492C-BF0F-6B151F397A08}" destId="{2B95D5FD-E903-4F11-A612-BEBCAFD780B3}" srcOrd="1" destOrd="0" presId="urn:microsoft.com/office/officeart/2005/8/layout/hProcess6"/>
    <dgm:cxn modelId="{FF8B5FE9-1D21-47C5-8388-7FDC2F9A6A32}" type="presParOf" srcId="{D04FFCA8-D8A5-492C-BF0F-6B151F397A08}" destId="{F651ADAD-F2C2-4092-89D8-10E366A265CD}" srcOrd="2" destOrd="0" presId="urn:microsoft.com/office/officeart/2005/8/layout/hProcess6"/>
    <dgm:cxn modelId="{45C2C820-8353-4290-8F32-EE500D6C8EB1}" type="presParOf" srcId="{D04FFCA8-D8A5-492C-BF0F-6B151F397A08}" destId="{B2A7D923-BF06-45AD-BED5-9A6137FC432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C1E11-06AD-4257-A582-E26380CCEB1E}">
      <dsp:nvSpPr>
        <dsp:cNvPr id="0" name=""/>
        <dsp:cNvSpPr/>
      </dsp:nvSpPr>
      <dsp:spPr>
        <a:xfrm>
          <a:off x="1006" y="1062523"/>
          <a:ext cx="3924796" cy="2354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0" kern="1200" dirty="0" smtClean="0"/>
            <a:t>Was ist </a:t>
          </a:r>
          <a:r>
            <a:rPr lang="de-DE" sz="5000" kern="1200" dirty="0" err="1" smtClean="0"/>
            <a:t>PdmH</a:t>
          </a:r>
          <a:r>
            <a:rPr lang="de-DE" sz="5000" kern="1200" dirty="0" smtClean="0"/>
            <a:t>?</a:t>
          </a:r>
          <a:endParaRPr lang="de-DE" sz="5000" kern="1200" dirty="0"/>
        </a:p>
      </dsp:txBody>
      <dsp:txXfrm>
        <a:off x="1006" y="1062523"/>
        <a:ext cx="3924796" cy="2354877"/>
      </dsp:txXfrm>
    </dsp:sp>
    <dsp:sp modelId="{97B57CDC-8821-48CB-95F1-DE58DED7DE9F}">
      <dsp:nvSpPr>
        <dsp:cNvPr id="0" name=""/>
        <dsp:cNvSpPr/>
      </dsp:nvSpPr>
      <dsp:spPr>
        <a:xfrm>
          <a:off x="4318282" y="1062523"/>
          <a:ext cx="3924796" cy="2354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0" kern="1200" dirty="0" smtClean="0"/>
            <a:t>Wie wende ich </a:t>
          </a:r>
          <a:r>
            <a:rPr lang="de-DE" sz="5000" kern="1200" dirty="0" err="1" smtClean="0"/>
            <a:t>PdmH</a:t>
          </a:r>
          <a:r>
            <a:rPr lang="de-DE" sz="5000" kern="1200" dirty="0" smtClean="0"/>
            <a:t> an?</a:t>
          </a:r>
          <a:endParaRPr lang="de-DE" sz="5000" kern="1200" dirty="0"/>
        </a:p>
      </dsp:txBody>
      <dsp:txXfrm>
        <a:off x="4318282" y="1062523"/>
        <a:ext cx="3924796" cy="2354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6EDA0-BC25-4E20-B5F8-42E8CBD7A006}">
      <dsp:nvSpPr>
        <dsp:cNvPr id="0" name=""/>
        <dsp:cNvSpPr/>
      </dsp:nvSpPr>
      <dsp:spPr>
        <a:xfrm>
          <a:off x="1647719" y="282645"/>
          <a:ext cx="2412858" cy="247420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Selbsterklärung</a:t>
          </a:r>
          <a:endParaRPr lang="de-DE" sz="1800" kern="1200" dirty="0"/>
        </a:p>
      </dsp:txBody>
      <dsp:txXfrm>
        <a:off x="2001074" y="644983"/>
        <a:ext cx="1706148" cy="1749525"/>
      </dsp:txXfrm>
    </dsp:sp>
    <dsp:sp modelId="{395526E1-A31C-4C4F-B0FB-F84C3D8A666A}">
      <dsp:nvSpPr>
        <dsp:cNvPr id="0" name=""/>
        <dsp:cNvSpPr/>
      </dsp:nvSpPr>
      <dsp:spPr>
        <a:xfrm>
          <a:off x="202925" y="1237523"/>
          <a:ext cx="1731909" cy="165054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erhöht die Motivation, sich weiterhin mit dem Stoff auseinanderzusetzen </a:t>
          </a:r>
          <a:endParaRPr lang="de-DE" sz="1400" kern="1200" dirty="0"/>
        </a:p>
      </dsp:txBody>
      <dsp:txXfrm>
        <a:off x="456557" y="1479240"/>
        <a:ext cx="1224645" cy="1167110"/>
      </dsp:txXfrm>
    </dsp:sp>
    <dsp:sp modelId="{FC4DA62F-2146-4E74-8075-2FD105A6695B}">
      <dsp:nvSpPr>
        <dsp:cNvPr id="0" name=""/>
        <dsp:cNvSpPr/>
      </dsp:nvSpPr>
      <dsp:spPr>
        <a:xfrm>
          <a:off x="3460887" y="77891"/>
          <a:ext cx="1586498" cy="106524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ermöglicht nachhaltigen Lernerfolg</a:t>
          </a:r>
          <a:endParaRPr lang="de-DE" sz="1400" kern="1200" dirty="0"/>
        </a:p>
      </dsp:txBody>
      <dsp:txXfrm>
        <a:off x="3693224" y="233893"/>
        <a:ext cx="1121824" cy="753245"/>
      </dsp:txXfrm>
    </dsp:sp>
    <dsp:sp modelId="{A3678680-B6F6-444E-AC0A-22185496C9C5}">
      <dsp:nvSpPr>
        <dsp:cNvPr id="0" name=""/>
        <dsp:cNvSpPr/>
      </dsp:nvSpPr>
      <dsp:spPr>
        <a:xfrm>
          <a:off x="3672402" y="1061620"/>
          <a:ext cx="1847558" cy="168983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de-DE" sz="1400" kern="1200" dirty="0" smtClean="0">
              <a:latin typeface="NimbusSanL-Regu" charset="0"/>
              <a:ea typeface="ＭＳ Ｐゴシック" panose="020B0600070205080204" pitchFamily="34" charset="-128"/>
            </a:rPr>
            <a:t>ermöglicht Arbeiten im eigenen Lerntempo und an persönlichen Schwerpunkten</a:t>
          </a:r>
          <a:endParaRPr lang="de-DE" sz="1400" kern="1200" dirty="0"/>
        </a:p>
      </dsp:txBody>
      <dsp:txXfrm>
        <a:off x="3942971" y="1309091"/>
        <a:ext cx="1306420" cy="1194894"/>
      </dsp:txXfrm>
    </dsp:sp>
    <dsp:sp modelId="{4C948E61-4706-4849-9738-F3C565AB318A}">
      <dsp:nvSpPr>
        <dsp:cNvPr id="0" name=""/>
        <dsp:cNvSpPr/>
      </dsp:nvSpPr>
      <dsp:spPr>
        <a:xfrm>
          <a:off x="2792444" y="2461647"/>
          <a:ext cx="1672055" cy="158419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kern="1200" dirty="0" smtClean="0"/>
            <a:t>Gibt nicht mehr Hilfe als man braucht (weniger Widerstände)</a:t>
          </a:r>
        </a:p>
      </dsp:txBody>
      <dsp:txXfrm>
        <a:off x="3037311" y="2693646"/>
        <a:ext cx="1182321" cy="1120193"/>
      </dsp:txXfrm>
    </dsp:sp>
    <dsp:sp modelId="{60615C30-6B83-4A58-9816-2835CB9607AB}">
      <dsp:nvSpPr>
        <dsp:cNvPr id="0" name=""/>
        <dsp:cNvSpPr/>
      </dsp:nvSpPr>
      <dsp:spPr>
        <a:xfrm>
          <a:off x="1296138" y="2461660"/>
          <a:ext cx="1518195" cy="164391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regt zum eigenständigen Denken und fachlichen Sprechen an</a:t>
          </a:r>
          <a:endParaRPr lang="de-DE" sz="1400" kern="1200" dirty="0"/>
        </a:p>
      </dsp:txBody>
      <dsp:txXfrm>
        <a:off x="1518473" y="2702406"/>
        <a:ext cx="1073525" cy="1162422"/>
      </dsp:txXfrm>
    </dsp:sp>
    <dsp:sp modelId="{1F0B67C6-30BB-4FA1-B9EE-99A9B4AB2A1E}">
      <dsp:nvSpPr>
        <dsp:cNvPr id="0" name=""/>
        <dsp:cNvSpPr/>
      </dsp:nvSpPr>
      <dsp:spPr>
        <a:xfrm>
          <a:off x="685385" y="210749"/>
          <a:ext cx="1641185" cy="94626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Prüft das tiefere Verständnis</a:t>
          </a:r>
          <a:endParaRPr lang="de-DE" sz="1400" kern="1200" dirty="0"/>
        </a:p>
      </dsp:txBody>
      <dsp:txXfrm>
        <a:off x="925731" y="349326"/>
        <a:ext cx="1160493" cy="669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9A552-8186-4380-849A-8EBBEAE7B385}">
      <dsp:nvSpPr>
        <dsp:cNvPr id="0" name=""/>
        <dsp:cNvSpPr/>
      </dsp:nvSpPr>
      <dsp:spPr>
        <a:xfrm>
          <a:off x="1608322" y="347531"/>
          <a:ext cx="1301659" cy="846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Motivation</a:t>
          </a:r>
          <a:endParaRPr lang="de-DE" sz="1400" kern="1200" dirty="0"/>
        </a:p>
      </dsp:txBody>
      <dsp:txXfrm>
        <a:off x="1649624" y="388833"/>
        <a:ext cx="1219055" cy="763474"/>
      </dsp:txXfrm>
    </dsp:sp>
    <dsp:sp modelId="{0C1B53E9-758A-40B8-A568-A69D886A9414}">
      <dsp:nvSpPr>
        <dsp:cNvPr id="0" name=""/>
        <dsp:cNvSpPr/>
      </dsp:nvSpPr>
      <dsp:spPr>
        <a:xfrm>
          <a:off x="568462" y="770570"/>
          <a:ext cx="3381378" cy="3381378"/>
        </a:xfrm>
        <a:custGeom>
          <a:avLst/>
          <a:gdLst/>
          <a:ahLst/>
          <a:cxnLst/>
          <a:rect l="0" t="0" r="0" b="0"/>
          <a:pathLst>
            <a:path>
              <a:moveTo>
                <a:pt x="2515974" y="215109"/>
              </a:moveTo>
              <a:arcTo wR="1690689" hR="1690689" stAng="17953086" swAng="12120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83260-8B6C-40E8-9ABB-AB9A3007B87F}">
      <dsp:nvSpPr>
        <dsp:cNvPr id="0" name=""/>
        <dsp:cNvSpPr/>
      </dsp:nvSpPr>
      <dsp:spPr>
        <a:xfrm>
          <a:off x="3216263" y="1515768"/>
          <a:ext cx="1301659" cy="846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Rückmeldung</a:t>
          </a:r>
          <a:endParaRPr lang="de-DE" sz="1400" kern="1200" dirty="0"/>
        </a:p>
      </dsp:txBody>
      <dsp:txXfrm>
        <a:off x="3257565" y="1557070"/>
        <a:ext cx="1219055" cy="763474"/>
      </dsp:txXfrm>
    </dsp:sp>
    <dsp:sp modelId="{017DEDBB-7181-4989-A7E1-207423696311}">
      <dsp:nvSpPr>
        <dsp:cNvPr id="0" name=""/>
        <dsp:cNvSpPr/>
      </dsp:nvSpPr>
      <dsp:spPr>
        <a:xfrm>
          <a:off x="568462" y="770570"/>
          <a:ext cx="3381378" cy="3381378"/>
        </a:xfrm>
        <a:custGeom>
          <a:avLst/>
          <a:gdLst/>
          <a:ahLst/>
          <a:cxnLst/>
          <a:rect l="0" t="0" r="0" b="0"/>
          <a:pathLst>
            <a:path>
              <a:moveTo>
                <a:pt x="3377328" y="1807634"/>
              </a:moveTo>
              <a:arcTo wR="1690689" hR="1690689" stAng="21837980" swAng="136015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C546A-6B69-46D4-A74F-AAA999F0BDD3}">
      <dsp:nvSpPr>
        <dsp:cNvPr id="0" name=""/>
        <dsp:cNvSpPr/>
      </dsp:nvSpPr>
      <dsp:spPr>
        <a:xfrm>
          <a:off x="2602084" y="3406016"/>
          <a:ext cx="1301659" cy="846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Allgemein-Strategisch</a:t>
          </a:r>
          <a:endParaRPr lang="de-DE" sz="1400" kern="1200" dirty="0"/>
        </a:p>
      </dsp:txBody>
      <dsp:txXfrm>
        <a:off x="2643386" y="3447318"/>
        <a:ext cx="1219055" cy="763474"/>
      </dsp:txXfrm>
    </dsp:sp>
    <dsp:sp modelId="{D2B272DD-092D-4022-9192-F6476E22A4C2}">
      <dsp:nvSpPr>
        <dsp:cNvPr id="0" name=""/>
        <dsp:cNvSpPr/>
      </dsp:nvSpPr>
      <dsp:spPr>
        <a:xfrm>
          <a:off x="568462" y="770570"/>
          <a:ext cx="3381378" cy="3381378"/>
        </a:xfrm>
        <a:custGeom>
          <a:avLst/>
          <a:gdLst/>
          <a:ahLst/>
          <a:cxnLst/>
          <a:rect l="0" t="0" r="0" b="0"/>
          <a:pathLst>
            <a:path>
              <a:moveTo>
                <a:pt x="1898319" y="3368580"/>
              </a:moveTo>
              <a:arcTo wR="1690689" hR="1690689" stAng="4976749" swAng="84650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BE766-E1FC-46E6-AADD-77FCBEB03118}">
      <dsp:nvSpPr>
        <dsp:cNvPr id="0" name=""/>
        <dsp:cNvSpPr/>
      </dsp:nvSpPr>
      <dsp:spPr>
        <a:xfrm>
          <a:off x="614559" y="3406016"/>
          <a:ext cx="1301659" cy="846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Inhaltlich-Strategisch</a:t>
          </a:r>
          <a:endParaRPr lang="de-DE" sz="1400" kern="1200" dirty="0"/>
        </a:p>
      </dsp:txBody>
      <dsp:txXfrm>
        <a:off x="655861" y="3447318"/>
        <a:ext cx="1219055" cy="763474"/>
      </dsp:txXfrm>
    </dsp:sp>
    <dsp:sp modelId="{B1FC344B-F887-4FB2-9C24-496149A8202F}">
      <dsp:nvSpPr>
        <dsp:cNvPr id="0" name=""/>
        <dsp:cNvSpPr/>
      </dsp:nvSpPr>
      <dsp:spPr>
        <a:xfrm>
          <a:off x="568462" y="770570"/>
          <a:ext cx="3381378" cy="3381378"/>
        </a:xfrm>
        <a:custGeom>
          <a:avLst/>
          <a:gdLst/>
          <a:ahLst/>
          <a:cxnLst/>
          <a:rect l="0" t="0" r="0" b="0"/>
          <a:pathLst>
            <a:path>
              <a:moveTo>
                <a:pt x="179422" y="2448649"/>
              </a:moveTo>
              <a:arcTo wR="1690689" hR="1690689" stAng="9201865" swAng="136015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11B6C-6E57-4930-AFFF-8616144FD3FA}">
      <dsp:nvSpPr>
        <dsp:cNvPr id="0" name=""/>
        <dsp:cNvSpPr/>
      </dsp:nvSpPr>
      <dsp:spPr>
        <a:xfrm>
          <a:off x="381" y="1515768"/>
          <a:ext cx="1301659" cy="846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Inhaltlich</a:t>
          </a:r>
          <a:endParaRPr lang="de-DE" sz="1400" kern="1200" dirty="0"/>
        </a:p>
      </dsp:txBody>
      <dsp:txXfrm>
        <a:off x="41683" y="1557070"/>
        <a:ext cx="1219055" cy="763474"/>
      </dsp:txXfrm>
    </dsp:sp>
    <dsp:sp modelId="{E24476D3-FAAB-4EA3-B8A8-E35BDB6EB27A}">
      <dsp:nvSpPr>
        <dsp:cNvPr id="0" name=""/>
        <dsp:cNvSpPr/>
      </dsp:nvSpPr>
      <dsp:spPr>
        <a:xfrm>
          <a:off x="568462" y="770570"/>
          <a:ext cx="3381378" cy="3381378"/>
        </a:xfrm>
        <a:custGeom>
          <a:avLst/>
          <a:gdLst/>
          <a:ahLst/>
          <a:cxnLst/>
          <a:rect l="0" t="0" r="0" b="0"/>
          <a:pathLst>
            <a:path>
              <a:moveTo>
                <a:pt x="406620" y="590872"/>
              </a:moveTo>
              <a:arcTo wR="1690689" hR="1690689" stAng="13234821" swAng="12120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73729-071C-43AB-9367-FD2100CD7D3B}">
      <dsp:nvSpPr>
        <dsp:cNvPr id="0" name=""/>
        <dsp:cNvSpPr/>
      </dsp:nvSpPr>
      <dsp:spPr>
        <a:xfrm>
          <a:off x="496996" y="316180"/>
          <a:ext cx="2398637" cy="286095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Auf welchen Stufen kann ich handeln?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Was sind Vor- und Nachteile? </a:t>
          </a:r>
        </a:p>
      </dsp:txBody>
      <dsp:txXfrm>
        <a:off x="1096656" y="745324"/>
        <a:ext cx="1169336" cy="2002669"/>
      </dsp:txXfrm>
    </dsp:sp>
    <dsp:sp modelId="{1110D9BA-A1F8-4A01-9182-40E6422F4EBC}">
      <dsp:nvSpPr>
        <dsp:cNvPr id="0" name=""/>
        <dsp:cNvSpPr/>
      </dsp:nvSpPr>
      <dsp:spPr>
        <a:xfrm>
          <a:off x="318" y="1181326"/>
          <a:ext cx="1130664" cy="1130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1. </a:t>
          </a:r>
          <a:br>
            <a:rPr lang="de-DE" sz="1400" kern="1200" dirty="0" smtClean="0"/>
          </a:br>
          <a:r>
            <a:rPr lang="de-DE" sz="1400" kern="1200" dirty="0" err="1" smtClean="0"/>
            <a:t>PdmH</a:t>
          </a:r>
          <a:r>
            <a:rPr lang="de-DE" sz="1400" kern="1200" dirty="0" smtClean="0"/>
            <a:t/>
          </a:r>
          <a:br>
            <a:rPr lang="de-DE" sz="1400" kern="1200" dirty="0" smtClean="0"/>
          </a:br>
          <a:r>
            <a:rPr lang="de-DE" sz="1400" kern="1200" dirty="0" smtClean="0"/>
            <a:t>kennen</a:t>
          </a:r>
          <a:endParaRPr lang="de-DE" sz="1400" kern="1200" dirty="0"/>
        </a:p>
      </dsp:txBody>
      <dsp:txXfrm>
        <a:off x="165900" y="1346908"/>
        <a:ext cx="799500" cy="799500"/>
      </dsp:txXfrm>
    </dsp:sp>
    <dsp:sp modelId="{8E20CDCF-7CAE-473C-B10A-90EB9F68914B}">
      <dsp:nvSpPr>
        <dsp:cNvPr id="0" name=""/>
        <dsp:cNvSpPr/>
      </dsp:nvSpPr>
      <dsp:spPr>
        <a:xfrm>
          <a:off x="3544546" y="295998"/>
          <a:ext cx="2376838" cy="290132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Auf welcher Ebene tritt eine Schwierigkeit auf?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An welcher Stelle steht der oder die Studierende?</a:t>
          </a:r>
        </a:p>
      </dsp:txBody>
      <dsp:txXfrm>
        <a:off x="4138755" y="731196"/>
        <a:ext cx="1158708" cy="2030925"/>
      </dsp:txXfrm>
    </dsp:sp>
    <dsp:sp modelId="{F4FB7CA6-87AA-4321-BA3E-7B532C49E7D4}">
      <dsp:nvSpPr>
        <dsp:cNvPr id="0" name=""/>
        <dsp:cNvSpPr/>
      </dsp:nvSpPr>
      <dsp:spPr>
        <a:xfrm>
          <a:off x="3036967" y="1181326"/>
          <a:ext cx="1130664" cy="1130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2. Diagnose</a:t>
          </a:r>
          <a:endParaRPr lang="de-DE" sz="1400" kern="1200" dirty="0"/>
        </a:p>
      </dsp:txBody>
      <dsp:txXfrm>
        <a:off x="3202549" y="1346908"/>
        <a:ext cx="799500" cy="799500"/>
      </dsp:txXfrm>
    </dsp:sp>
    <dsp:sp modelId="{2B95D5FD-E903-4F11-A612-BEBCAFD780B3}">
      <dsp:nvSpPr>
        <dsp:cNvPr id="0" name=""/>
        <dsp:cNvSpPr/>
      </dsp:nvSpPr>
      <dsp:spPr>
        <a:xfrm>
          <a:off x="6625587" y="154892"/>
          <a:ext cx="2266892" cy="319523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Welche Hilfestellung ist angemessen?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Ist es notwendig, in den Lösungsprozess einzugreifen?</a:t>
          </a:r>
          <a:endParaRPr lang="de-DE" sz="1200" kern="1200" dirty="0"/>
        </a:p>
      </dsp:txBody>
      <dsp:txXfrm>
        <a:off x="7192310" y="634177"/>
        <a:ext cx="1105110" cy="2236665"/>
      </dsp:txXfrm>
    </dsp:sp>
    <dsp:sp modelId="{B2A7D923-BF06-45AD-BED5-9A6137FC4329}">
      <dsp:nvSpPr>
        <dsp:cNvPr id="0" name=""/>
        <dsp:cNvSpPr/>
      </dsp:nvSpPr>
      <dsp:spPr>
        <a:xfrm>
          <a:off x="6062717" y="1181326"/>
          <a:ext cx="1130664" cy="1130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3. Auswahl</a:t>
          </a:r>
          <a:endParaRPr lang="de-DE" sz="1400" kern="1200" dirty="0"/>
        </a:p>
      </dsp:txBody>
      <dsp:txXfrm>
        <a:off x="6228299" y="1346908"/>
        <a:ext cx="799500" cy="799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7. Dezember 2018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7. Dezember 2018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Evtl. als Interaktion mit </a:t>
            </a:r>
            <a:r>
              <a:rPr lang="de-DE" dirty="0" err="1" smtClean="0"/>
              <a:t>Fakeblasen</a:t>
            </a:r>
            <a:r>
              <a:rPr lang="de-DE" dirty="0" smtClean="0"/>
              <a:t> und „Welche Vorteile</a:t>
            </a:r>
            <a:r>
              <a:rPr lang="de-DE" baseline="0" dirty="0" smtClean="0"/>
              <a:t> könnte Selbsterklärung bringen?“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Dezember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791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Dezember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170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Dezember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643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Dezember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912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Dezember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54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Dezember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11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Dezember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907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Dezember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775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Dezember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391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Dezember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379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Lila Aufgabe--Grün Tabs-blau </a:t>
            </a:r>
            <a:r>
              <a:rPr lang="de-DE" dirty="0" err="1" smtClean="0"/>
              <a:t>Einfleitungsaufgabe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Negativbeispiel:</a:t>
            </a:r>
            <a:r>
              <a:rPr lang="de-DE" baseline="0" dirty="0" smtClean="0"/>
              <a:t> Hier, du kannst mal in die Lösung schauen; Ich schau mal nach, wie es im Skript steht; X=3; jetzt sei endlich still und fang an, zu arbeiten; die Lösung ist falsch;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Dezember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TR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Dezember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404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Dezember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61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83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83CC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07.12.2018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Mathematik  | 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WiMi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Schulung |  Tina Rudolph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9" name="Picture 2" descr="C:\Users\Andi\Desktop\Primozic\logo_fb_mathe.t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7048" y="6408000"/>
            <a:ext cx="1706337" cy="4333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tif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83CC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07.12.2018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Mathematik  | 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WiMi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Schulung |  Tina Rudolph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C:\Users\Andi\Desktop\Primozic\logo_fb_mathe.tif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97048" y="6408000"/>
            <a:ext cx="1706337" cy="4333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Whiteboard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</a:t>
            </a:r>
            <a:r>
              <a:rPr lang="de-DE" dirty="0" err="1" smtClean="0"/>
              <a:t>PdMH</a:t>
            </a:r>
            <a:endParaRPr lang="de-DE" dirty="0" smtClean="0"/>
          </a:p>
          <a:p>
            <a:r>
              <a:rPr lang="de-DE" dirty="0" smtClean="0"/>
              <a:t>Eine Selbstlerneinheit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4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4857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de-DE" sz="2800" kern="0" dirty="0" smtClean="0">
                <a:ea typeface="ＭＳ Ｐゴシック" panose="020B0600070205080204" pitchFamily="34" charset="-128"/>
              </a:rPr>
              <a:t>Rückmeldehilfen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924645"/>
            <a:ext cx="8280151" cy="479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de-DE" sz="1800" kern="0" dirty="0" smtClean="0"/>
              <a:t>Welche ist/sind die Rückmeldehilfe(n)?</a:t>
            </a:r>
          </a:p>
          <a:p>
            <a:pPr marL="0" indent="0" algn="ctr">
              <a:lnSpc>
                <a:spcPct val="150000"/>
              </a:lnSpc>
            </a:pPr>
            <a:endParaRPr lang="de-DE" sz="1800" kern="0" dirty="0"/>
          </a:p>
          <a:p>
            <a:pPr marL="0" indent="0" algn="ctr">
              <a:lnSpc>
                <a:spcPct val="150000"/>
              </a:lnSpc>
            </a:pPr>
            <a:endParaRPr lang="de-DE" sz="1800" kern="0" dirty="0" smtClean="0"/>
          </a:p>
          <a:p>
            <a:r>
              <a:rPr lang="de-DE" sz="1800" kern="0" dirty="0" smtClean="0"/>
              <a:t> </a:t>
            </a:r>
            <a:endParaRPr lang="de-DE" sz="1800" kern="0" dirty="0"/>
          </a:p>
        </p:txBody>
      </p:sp>
      <p:sp>
        <p:nvSpPr>
          <p:cNvPr id="4" name="Abgerundetes Rechteck 3"/>
          <p:cNvSpPr/>
          <p:nvPr/>
        </p:nvSpPr>
        <p:spPr>
          <a:xfrm>
            <a:off x="1547664" y="2758777"/>
            <a:ext cx="266429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Das ist eine gute Idee.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076056" y="2758777"/>
            <a:ext cx="266429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90000"/>
              </a:lnSpc>
            </a:pPr>
            <a:r>
              <a:rPr lang="de-DE" dirty="0"/>
              <a:t>Ich glaube, du denkst gerade zu komplex.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1525782" y="4160935"/>
            <a:ext cx="2664296" cy="1038076"/>
          </a:xfrm>
          <a:prstGeom prst="roundRect">
            <a:avLst/>
          </a:prstGeom>
          <a:solidFill>
            <a:srgbClr val="9C1C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de-DE" dirty="0">
                <a:solidFill>
                  <a:schemeClr val="bg1"/>
                </a:solidFill>
                <a:latin typeface="NimbusSanL-ReguItal" charset="0"/>
                <a:ea typeface="ＭＳ Ｐゴシック" panose="020B0600070205080204" pitchFamily="34" charset="-128"/>
              </a:rPr>
              <a:t>Wenn man die Aufgabe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de-DE" dirty="0">
                <a:solidFill>
                  <a:schemeClr val="bg1"/>
                </a:solidFill>
                <a:latin typeface="NimbusSanL-ReguItal" charset="0"/>
                <a:ea typeface="ＭＳ Ｐゴシック" panose="020B0600070205080204" pitchFamily="34" charset="-128"/>
              </a:rPr>
              <a:t>gelöst hat, ist es auch ein schönes Gefühl, oder</a:t>
            </a:r>
            <a:r>
              <a:rPr lang="de-DE" altLang="de-DE" dirty="0" smtClean="0">
                <a:solidFill>
                  <a:schemeClr val="bg1"/>
                </a:solidFill>
                <a:latin typeface="NimbusSanL-ReguItal" charset="0"/>
                <a:ea typeface="ＭＳ Ｐゴシック" panose="020B0600070205080204" pitchFamily="34" charset="-128"/>
              </a:rPr>
              <a:t>?</a:t>
            </a:r>
            <a:endParaRPr lang="de-DE" altLang="de-DE" dirty="0">
              <a:solidFill>
                <a:schemeClr val="bg1"/>
              </a:solidFill>
              <a:latin typeface="NimbusSanL-ReguItal" charset="0"/>
              <a:ea typeface="ＭＳ Ｐゴシック" panose="020B0600070205080204" pitchFamily="34" charset="-128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5076056" y="4272074"/>
            <a:ext cx="266429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90000"/>
              </a:lnSpc>
            </a:pPr>
            <a:r>
              <a:rPr lang="de-DE" dirty="0" smtClean="0"/>
              <a:t>Hier fehlt noch etwas.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76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liennummernplatzhalt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A8B29803-F370-4BE5-98C2-650269E713DB}" type="slidenum">
              <a:rPr lang="de-DE" altLang="de-DE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11</a:t>
            </a:fld>
            <a:endParaRPr lang="de-DE" altLang="de-DE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sz="2800" b="1" dirty="0" smtClean="0">
                <a:ea typeface="ＭＳ Ｐゴシック" panose="020B0600070205080204" pitchFamily="34" charset="-128"/>
              </a:rPr>
              <a:t>Allgemein-Strategische Hilfen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3" y="2061170"/>
            <a:ext cx="8507288" cy="4796830"/>
          </a:xfrm>
        </p:spPr>
        <p:txBody>
          <a:bodyPr/>
          <a:lstStyle/>
          <a:p>
            <a:pPr marL="0" indent="0" algn="ctr">
              <a:lnSpc>
                <a:spcPct val="150000"/>
              </a:lnSpc>
            </a:pPr>
            <a:r>
              <a:rPr lang="de-DE" sz="1800" dirty="0" smtClean="0"/>
              <a:t>… versuchen</a:t>
            </a:r>
            <a:r>
              <a:rPr lang="de-DE" sz="1800" dirty="0"/>
              <a:t>, die Lernenden durch allgemeine Hinweise zur geeigneten Vorgehensweise zu unterstützen, ohne auf den (mathematischen) Inhalt konkret einzugehen. </a:t>
            </a:r>
            <a:endParaRPr lang="de-DE" sz="1800" dirty="0" smtClean="0"/>
          </a:p>
          <a:p>
            <a:pPr marL="0" indent="0" algn="ctr">
              <a:lnSpc>
                <a:spcPct val="150000"/>
              </a:lnSpc>
            </a:pPr>
            <a:endParaRPr lang="de-DE" sz="1800" dirty="0"/>
          </a:p>
          <a:p>
            <a:r>
              <a:rPr lang="de-DE" sz="1800" i="1" dirty="0"/>
              <a:t>Beispiele:</a:t>
            </a:r>
            <a:endParaRPr lang="de-DE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Was war Thema der Vorlesung?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Welche </a:t>
            </a:r>
            <a:r>
              <a:rPr lang="de-DE" sz="1800" dirty="0"/>
              <a:t>verwandten Problemstellungen kennst </a:t>
            </a:r>
            <a:r>
              <a:rPr lang="de-DE" sz="1800" dirty="0" smtClean="0"/>
              <a:t>du</a:t>
            </a:r>
            <a:r>
              <a:rPr lang="de-DE" sz="1800" dirty="0"/>
              <a:t>? Wie wurde dabei vorgegangen?</a:t>
            </a:r>
          </a:p>
          <a:p>
            <a:pPr marL="0" indent="0" algn="ctr">
              <a:lnSpc>
                <a:spcPct val="150000"/>
              </a:lnSpc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2178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4857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de-DE" sz="2800" dirty="0">
                <a:ea typeface="ＭＳ Ｐゴシック" panose="020B0600070205080204" pitchFamily="34" charset="-128"/>
              </a:rPr>
              <a:t>Allgemein-Strategische Hilfen</a:t>
            </a:r>
            <a:endParaRPr lang="de-DE" altLang="de-DE" sz="2800" kern="0" dirty="0">
              <a:ea typeface="ＭＳ Ｐゴシック" panose="020B0600070205080204" pitchFamily="34" charset="-128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924645"/>
            <a:ext cx="8280151" cy="479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de-DE" sz="1800" kern="0" dirty="0" smtClean="0"/>
              <a:t>Welche ist/sind die Allgemein-Strategische(n) Hilfe(n)?</a:t>
            </a:r>
          </a:p>
          <a:p>
            <a:pPr marL="0" indent="0" algn="ctr">
              <a:lnSpc>
                <a:spcPct val="150000"/>
              </a:lnSpc>
            </a:pPr>
            <a:endParaRPr lang="de-DE" sz="1800" kern="0" dirty="0"/>
          </a:p>
          <a:p>
            <a:pPr marL="0" indent="0" algn="ctr">
              <a:lnSpc>
                <a:spcPct val="150000"/>
              </a:lnSpc>
            </a:pPr>
            <a:endParaRPr lang="de-DE" sz="1800" kern="0" dirty="0" smtClean="0"/>
          </a:p>
          <a:p>
            <a:r>
              <a:rPr lang="de-DE" sz="1800" kern="0" dirty="0" smtClean="0"/>
              <a:t> </a:t>
            </a:r>
            <a:endParaRPr lang="de-DE" sz="1800" kern="0" dirty="0"/>
          </a:p>
        </p:txBody>
      </p:sp>
      <p:sp>
        <p:nvSpPr>
          <p:cNvPr id="4" name="Abgerundetes Rechteck 3"/>
          <p:cNvSpPr/>
          <p:nvPr/>
        </p:nvSpPr>
        <p:spPr>
          <a:xfrm>
            <a:off x="1547664" y="2758777"/>
            <a:ext cx="266429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Ist das Problem vollständig gelöst?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076056" y="2758777"/>
            <a:ext cx="266429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90000"/>
              </a:lnSpc>
            </a:pPr>
            <a:r>
              <a:rPr lang="de-DE" dirty="0" smtClean="0"/>
              <a:t>Hast du alle </a:t>
            </a:r>
            <a:r>
              <a:rPr lang="de-DE" dirty="0"/>
              <a:t>D</a:t>
            </a:r>
            <a:r>
              <a:rPr lang="de-DE" dirty="0" smtClean="0"/>
              <a:t>aten benutzt?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1525782" y="4160935"/>
            <a:ext cx="2664296" cy="1038076"/>
          </a:xfrm>
          <a:prstGeom prst="roundRect">
            <a:avLst/>
          </a:prstGeom>
          <a:solidFill>
            <a:srgbClr val="9C1C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de-DE" dirty="0" smtClean="0">
                <a:solidFill>
                  <a:schemeClr val="bg1"/>
                </a:solidFill>
                <a:latin typeface="NimbusSanL-ReguItal" charset="0"/>
                <a:ea typeface="ＭＳ Ｐゴシック" panose="020B0600070205080204" pitchFamily="34" charset="-128"/>
              </a:rPr>
              <a:t>Die Antwort lautet </a:t>
            </a:r>
            <a:r>
              <a:rPr lang="de-DE" altLang="de-DE" dirty="0" smtClean="0">
                <a:solidFill>
                  <a:schemeClr val="bg1"/>
                </a:solidFill>
                <a:latin typeface="NimbusSanL-ReguItal" charset="0"/>
                <a:ea typeface="ＭＳ Ｐゴシック" panose="020B0600070205080204" pitchFamily="34" charset="-128"/>
              </a:rPr>
              <a:t>42.</a:t>
            </a:r>
            <a:endParaRPr lang="de-DE" altLang="de-DE" dirty="0">
              <a:solidFill>
                <a:schemeClr val="bg1"/>
              </a:solidFill>
              <a:latin typeface="NimbusSanL-ReguItal" charset="0"/>
              <a:ea typeface="ＭＳ Ｐゴシック" panose="020B0600070205080204" pitchFamily="34" charset="-128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5076056" y="4160935"/>
            <a:ext cx="2664296" cy="1047243"/>
          </a:xfrm>
          <a:prstGeom prst="roundRect">
            <a:avLst/>
          </a:prstGeom>
          <a:solidFill>
            <a:srgbClr val="9C1C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90000"/>
              </a:lnSpc>
            </a:pPr>
            <a:r>
              <a:rPr lang="de-DE" dirty="0" smtClean="0"/>
              <a:t>Du musst beim Quadrieren immer auf das Vorzeichen aufpassen.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0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liennummernplatzhalt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A8B29803-F370-4BE5-98C2-650269E713DB}" type="slidenum">
              <a:rPr lang="de-DE" altLang="de-DE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13</a:t>
            </a:fld>
            <a:endParaRPr lang="de-DE" altLang="de-DE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sz="2800" b="1" dirty="0" smtClean="0">
                <a:ea typeface="ＭＳ Ｐゴシック" panose="020B0600070205080204" pitchFamily="34" charset="-128"/>
              </a:rPr>
              <a:t>Inhaltlich-Strategische Hilfen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2" y="1700809"/>
            <a:ext cx="8280151" cy="4796830"/>
          </a:xfrm>
        </p:spPr>
        <p:txBody>
          <a:bodyPr/>
          <a:lstStyle/>
          <a:p>
            <a:pPr marL="0" indent="0" algn="ctr">
              <a:lnSpc>
                <a:spcPct val="150000"/>
              </a:lnSpc>
            </a:pPr>
            <a:r>
              <a:rPr lang="de-DE" sz="1800" dirty="0"/>
              <a:t>. . . beinhalten </a:t>
            </a:r>
            <a:r>
              <a:rPr lang="de-DE" sz="1800" dirty="0" smtClean="0"/>
              <a:t>allgemeine oder häufig </a:t>
            </a:r>
            <a:r>
              <a:rPr lang="de-DE" sz="1800" dirty="0"/>
              <a:t>verwendete </a:t>
            </a:r>
            <a:r>
              <a:rPr lang="de-DE" sz="1800" dirty="0" smtClean="0"/>
              <a:t>Lösungsvorgänge für das jeweilige Problem. Verglichen </a:t>
            </a:r>
            <a:r>
              <a:rPr lang="de-DE" sz="1800" dirty="0"/>
              <a:t>mit der vorherigen Stufe sind diese Hinweise stärker fach- oder </a:t>
            </a:r>
            <a:r>
              <a:rPr lang="de-DE" sz="1800" dirty="0" smtClean="0"/>
              <a:t>aufgabenbezogen werden und werden mit </a:t>
            </a:r>
            <a:r>
              <a:rPr lang="de-DE" sz="1800" dirty="0"/>
              <a:t>einem inhaltlichen Aspekt </a:t>
            </a:r>
            <a:r>
              <a:rPr lang="de-DE" sz="1800" dirty="0" smtClean="0"/>
              <a:t>gekoppelt.</a:t>
            </a:r>
          </a:p>
          <a:p>
            <a:pPr marL="0" indent="0">
              <a:lnSpc>
                <a:spcPct val="90000"/>
              </a:lnSpc>
            </a:pPr>
            <a:endParaRPr lang="de-DE" sz="1800" dirty="0"/>
          </a:p>
          <a:p>
            <a:r>
              <a:rPr lang="de-DE" sz="1800" i="1" dirty="0"/>
              <a:t>Beispiele:</a:t>
            </a:r>
            <a:endParaRPr lang="de-DE" sz="1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Stell doch mal eine Gleichung auf.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Wie schreibt man eine Wertemenge auf?</a:t>
            </a:r>
            <a:endParaRPr lang="de-DE" sz="1800" dirty="0"/>
          </a:p>
          <a:p>
            <a:r>
              <a:rPr lang="de-DE" sz="1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8822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4857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de-DE" sz="2800" kern="0" dirty="0" smtClean="0">
                <a:ea typeface="ＭＳ Ｐゴシック" panose="020B0600070205080204" pitchFamily="34" charset="-128"/>
              </a:rPr>
              <a:t>Inhaltlich-Strategische Hilfen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924645"/>
            <a:ext cx="8280151" cy="479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de-DE" sz="1800" kern="0" dirty="0" smtClean="0"/>
              <a:t>Welche ist/sind die inhaltlich-strategische(n) Hilfe(n)?</a:t>
            </a:r>
          </a:p>
          <a:p>
            <a:pPr marL="0" indent="0" algn="ctr">
              <a:lnSpc>
                <a:spcPct val="150000"/>
              </a:lnSpc>
            </a:pPr>
            <a:endParaRPr lang="de-DE" sz="1800" kern="0" dirty="0"/>
          </a:p>
          <a:p>
            <a:pPr marL="0" indent="0" algn="ctr">
              <a:lnSpc>
                <a:spcPct val="150000"/>
              </a:lnSpc>
            </a:pPr>
            <a:endParaRPr lang="de-DE" sz="1800" kern="0" dirty="0" smtClean="0"/>
          </a:p>
          <a:p>
            <a:r>
              <a:rPr lang="de-DE" sz="1800" kern="0" dirty="0" smtClean="0"/>
              <a:t> </a:t>
            </a:r>
            <a:endParaRPr lang="de-DE" sz="1800" kern="0" dirty="0"/>
          </a:p>
        </p:txBody>
      </p:sp>
      <p:sp>
        <p:nvSpPr>
          <p:cNvPr id="4" name="Abgerundetes Rechteck 3"/>
          <p:cNvSpPr/>
          <p:nvPr/>
        </p:nvSpPr>
        <p:spPr>
          <a:xfrm>
            <a:off x="1547664" y="2758777"/>
            <a:ext cx="2664296" cy="936104"/>
          </a:xfrm>
          <a:prstGeom prst="roundRect">
            <a:avLst/>
          </a:prstGeom>
          <a:solidFill>
            <a:srgbClr val="9C1C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Ich schau mal, was im Skript dazu steht.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076056" y="2758777"/>
            <a:ext cx="266429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90000"/>
              </a:lnSpc>
            </a:pPr>
            <a:r>
              <a:rPr lang="de-DE" dirty="0" smtClean="0"/>
              <a:t>Meinst du es divergiert?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1525782" y="4160935"/>
            <a:ext cx="2664296" cy="1038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de-DE" dirty="0" smtClean="0">
                <a:solidFill>
                  <a:schemeClr val="bg1"/>
                </a:solidFill>
                <a:latin typeface="NimbusSanL-ReguItal" charset="0"/>
                <a:ea typeface="ＭＳ Ｐゴシック" panose="020B0600070205080204" pitchFamily="34" charset="-128"/>
              </a:rPr>
              <a:t>Kennst du das Vorgehen </a:t>
            </a:r>
            <a:r>
              <a:rPr lang="de-DE" altLang="de-DE" dirty="0">
                <a:solidFill>
                  <a:schemeClr val="bg1"/>
                </a:solidFill>
                <a:latin typeface="NimbusSanL-ReguItal" charset="0"/>
                <a:ea typeface="ＭＳ Ｐゴシック" panose="020B0600070205080204" pitchFamily="34" charset="-128"/>
              </a:rPr>
              <a:t>zum Aufstellen der </a:t>
            </a:r>
            <a:r>
              <a:rPr lang="de-DE" altLang="de-DE" dirty="0" smtClean="0">
                <a:solidFill>
                  <a:schemeClr val="bg1"/>
                </a:solidFill>
                <a:latin typeface="NimbusSanL-ReguItal" charset="0"/>
                <a:ea typeface="ＭＳ Ｐゴシック" panose="020B0600070205080204" pitchFamily="34" charset="-128"/>
              </a:rPr>
              <a:t>Euler-Lagrange-Gleichung?</a:t>
            </a:r>
            <a:endParaRPr lang="de-DE" altLang="de-DE" dirty="0">
              <a:solidFill>
                <a:schemeClr val="bg1"/>
              </a:solidFill>
              <a:latin typeface="NimbusSanL-ReguItal" charset="0"/>
              <a:ea typeface="ＭＳ Ｐゴシック" panose="020B0600070205080204" pitchFamily="34" charset="-128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5076056" y="4272074"/>
            <a:ext cx="2664296" cy="936104"/>
          </a:xfrm>
          <a:prstGeom prst="roundRect">
            <a:avLst/>
          </a:prstGeom>
          <a:solidFill>
            <a:srgbClr val="9C1C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90000"/>
              </a:lnSpc>
            </a:pPr>
            <a:r>
              <a:rPr lang="de-DE" dirty="0" smtClean="0"/>
              <a:t>Hast du schon angefangen?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2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liennummernplatzhalt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A8B29803-F370-4BE5-98C2-650269E713DB}" type="slidenum">
              <a:rPr lang="de-DE" altLang="de-DE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15</a:t>
            </a:fld>
            <a:endParaRPr lang="de-DE" altLang="de-DE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sz="2800" b="1" dirty="0" smtClean="0">
                <a:ea typeface="ＭＳ Ｐゴシック" panose="020B0600070205080204" pitchFamily="34" charset="-128"/>
              </a:rPr>
              <a:t>Inhaltliche Hilfen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2" y="1700809"/>
            <a:ext cx="8280151" cy="4796830"/>
          </a:xfrm>
        </p:spPr>
        <p:txBody>
          <a:bodyPr/>
          <a:lstStyle/>
          <a:p>
            <a:pPr marL="0" indent="0" algn="ctr">
              <a:lnSpc>
                <a:spcPct val="150000"/>
              </a:lnSpc>
            </a:pPr>
            <a:r>
              <a:rPr lang="de-DE" sz="1800" dirty="0" smtClean="0"/>
              <a:t>… beziehen </a:t>
            </a:r>
            <a:r>
              <a:rPr lang="de-DE" sz="1800" dirty="0"/>
              <a:t>sich konkret auf die Inhalte der Problemstellung und geben gezielte </a:t>
            </a:r>
            <a:r>
              <a:rPr lang="de-DE" sz="1800" dirty="0" smtClean="0"/>
              <a:t>Hinweise </a:t>
            </a:r>
            <a:r>
              <a:rPr lang="de-DE" sz="1800" dirty="0"/>
              <a:t>zur </a:t>
            </a:r>
            <a:r>
              <a:rPr lang="de-DE" sz="1800" dirty="0" smtClean="0"/>
              <a:t>Lösungs- oder Teillösungsfindung. Die </a:t>
            </a:r>
            <a:r>
              <a:rPr lang="de-DE" sz="1800" dirty="0"/>
              <a:t>Lernenden müssen aber potenziell noch weitere Schritte leisten oder die Hilfe umsetzen, um die Lösung zu erreichen.</a:t>
            </a:r>
          </a:p>
          <a:p>
            <a:endParaRPr lang="de-DE" sz="1800" i="1" dirty="0" smtClean="0"/>
          </a:p>
          <a:p>
            <a:r>
              <a:rPr lang="de-DE" sz="1800" i="1" dirty="0" smtClean="0"/>
              <a:t>Beispiele</a:t>
            </a:r>
            <a:r>
              <a:rPr lang="de-DE" sz="1800" i="1" dirty="0"/>
              <a:t>:</a:t>
            </a:r>
            <a:endParaRPr lang="de-DE" sz="1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Versuche mal hier den </a:t>
            </a:r>
            <a:r>
              <a:rPr lang="de-DE" sz="1800" dirty="0" err="1" smtClean="0"/>
              <a:t>Steiner‘schen</a:t>
            </a:r>
            <a:r>
              <a:rPr lang="de-DE" sz="1800" dirty="0" smtClean="0"/>
              <a:t> Satz zu verwenden.</a:t>
            </a:r>
            <a:endParaRPr lang="de-DE" sz="1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1800" dirty="0"/>
              <a:t>Die Folge nähert sich nicht der 0 an, wenn der Zähler größer als der Nenner wird. Wie kannst du jetzt weiter machen? </a:t>
            </a:r>
          </a:p>
        </p:txBody>
      </p:sp>
    </p:spTree>
    <p:extLst>
      <p:ext uri="{BB962C8B-B14F-4D97-AF65-F5344CB8AC3E}">
        <p14:creationId xmlns:p14="http://schemas.microsoft.com/office/powerpoint/2010/main" val="4653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4857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de-DE" sz="2800" kern="0" dirty="0" smtClean="0">
                <a:ea typeface="ＭＳ Ｐゴシック" panose="020B0600070205080204" pitchFamily="34" charset="-128"/>
              </a:rPr>
              <a:t>Inhaltliche Hilfen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924645"/>
            <a:ext cx="8280151" cy="479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de-DE" sz="1800" kern="0" dirty="0" smtClean="0"/>
              <a:t>Welche ist/sind die inhaltliche(n) Hilfe(n)?</a:t>
            </a:r>
          </a:p>
          <a:p>
            <a:pPr marL="0" indent="0" algn="ctr">
              <a:lnSpc>
                <a:spcPct val="150000"/>
              </a:lnSpc>
            </a:pPr>
            <a:endParaRPr lang="de-DE" sz="1800" kern="0" dirty="0"/>
          </a:p>
          <a:p>
            <a:pPr marL="0" indent="0" algn="ctr">
              <a:lnSpc>
                <a:spcPct val="150000"/>
              </a:lnSpc>
            </a:pPr>
            <a:endParaRPr lang="de-DE" sz="1800" kern="0" dirty="0" smtClean="0"/>
          </a:p>
          <a:p>
            <a:r>
              <a:rPr lang="de-DE" sz="1800" kern="0" dirty="0" smtClean="0"/>
              <a:t> </a:t>
            </a:r>
            <a:endParaRPr lang="de-DE" sz="1800" kern="0" dirty="0"/>
          </a:p>
        </p:txBody>
      </p:sp>
      <p:sp>
        <p:nvSpPr>
          <p:cNvPr id="4" name="Abgerundetes Rechteck 3"/>
          <p:cNvSpPr/>
          <p:nvPr/>
        </p:nvSpPr>
        <p:spPr>
          <a:xfrm>
            <a:off x="1547664" y="2758777"/>
            <a:ext cx="2664296" cy="936104"/>
          </a:xfrm>
          <a:prstGeom prst="roundRect">
            <a:avLst/>
          </a:prstGeom>
          <a:solidFill>
            <a:srgbClr val="9C1C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Hier, du kannst mal in die Lösung </a:t>
            </a:r>
            <a:r>
              <a:rPr lang="de-DE" dirty="0" smtClean="0"/>
              <a:t>schauen.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076056" y="2758777"/>
            <a:ext cx="2664296" cy="936104"/>
          </a:xfrm>
          <a:prstGeom prst="roundRect">
            <a:avLst/>
          </a:prstGeom>
          <a:solidFill>
            <a:srgbClr val="9C1C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90000"/>
              </a:lnSpc>
            </a:pPr>
            <a:r>
              <a:rPr lang="de-DE" dirty="0" smtClean="0"/>
              <a:t>Kannst du das noch präziser formulieren?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1525782" y="4160934"/>
            <a:ext cx="2664296" cy="1212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de-DE" dirty="0">
                <a:solidFill>
                  <a:schemeClr val="bg1"/>
                </a:solidFill>
                <a:latin typeface="NimbusSanL-ReguItal" charset="0"/>
                <a:ea typeface="ＭＳ Ｐゴシック" panose="020B0600070205080204" pitchFamily="34" charset="-128"/>
              </a:rPr>
              <a:t>Wenn b von a geteilt wird, existiert ein n, sodass a*n=b. </a:t>
            </a:r>
            <a:r>
              <a:rPr lang="de-DE" altLang="de-DE" dirty="0" smtClean="0">
                <a:solidFill>
                  <a:schemeClr val="bg1"/>
                </a:solidFill>
                <a:latin typeface="NimbusSanL-ReguItal" charset="0"/>
                <a:ea typeface="ＭＳ Ｐゴシック" panose="020B0600070205080204" pitchFamily="34" charset="-128"/>
              </a:rPr>
              <a:t>Wie kannst du jetzt weiter machen?</a:t>
            </a:r>
            <a:endParaRPr lang="de-DE" altLang="de-DE" dirty="0">
              <a:solidFill>
                <a:schemeClr val="bg1"/>
              </a:solidFill>
              <a:latin typeface="NimbusSanL-ReguItal" charset="0"/>
              <a:ea typeface="ＭＳ Ｐゴシック" panose="020B0600070205080204" pitchFamily="34" charset="-128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5076056" y="4272073"/>
            <a:ext cx="2664296" cy="1029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90000"/>
              </a:lnSpc>
            </a:pPr>
            <a:r>
              <a:rPr lang="de-DE" dirty="0"/>
              <a:t>Du musst beim Quadrieren immer auf das Vorzeichen aufpassen.</a:t>
            </a:r>
          </a:p>
        </p:txBody>
      </p:sp>
    </p:spTree>
    <p:extLst>
      <p:ext uri="{BB962C8B-B14F-4D97-AF65-F5344CB8AC3E}">
        <p14:creationId xmlns:p14="http://schemas.microsoft.com/office/powerpoint/2010/main" val="205277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wende ich das </a:t>
            </a:r>
            <a:r>
              <a:rPr lang="de-DE" dirty="0" err="1" smtClean="0"/>
              <a:t>PdmH</a:t>
            </a:r>
            <a:r>
              <a:rPr lang="de-DE" dirty="0" smtClean="0"/>
              <a:t> an?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175156"/>
              </p:ext>
            </p:extLst>
          </p:nvPr>
        </p:nvGraphicFramePr>
        <p:xfrm>
          <a:off x="116919" y="2780928"/>
          <a:ext cx="8892480" cy="3493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358775" y="1656105"/>
            <a:ext cx="8469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Um die passende Hilfestellung auszuwählen, sollte man sich in die Situation des*r Studierenden einfühlen. Das </a:t>
            </a:r>
            <a:r>
              <a:rPr lang="de-DE" dirty="0"/>
              <a:t>erfordert </a:t>
            </a:r>
            <a:r>
              <a:rPr lang="de-DE" dirty="0" smtClean="0"/>
              <a:t>diagnostische Kompetenz, </a:t>
            </a:r>
            <a:r>
              <a:rPr lang="de-DE" dirty="0"/>
              <a:t>um den </a:t>
            </a:r>
            <a:r>
              <a:rPr lang="de-DE" dirty="0" smtClean="0"/>
              <a:t>Lernfortschritt </a:t>
            </a:r>
            <a:r>
              <a:rPr lang="de-DE" dirty="0"/>
              <a:t>und das bisherige Vorgehen </a:t>
            </a:r>
            <a:r>
              <a:rPr lang="de-DE" dirty="0" smtClean="0"/>
              <a:t>einzuschätzen. Hilfreich </a:t>
            </a:r>
            <a:r>
              <a:rPr lang="de-DE" dirty="0"/>
              <a:t>ist </a:t>
            </a:r>
            <a:r>
              <a:rPr lang="de-DE" dirty="0" smtClean="0"/>
              <a:t>es, </a:t>
            </a:r>
            <a:r>
              <a:rPr lang="de-DE" dirty="0"/>
              <a:t>die Lernenden </a:t>
            </a:r>
            <a:r>
              <a:rPr lang="de-DE" dirty="0" smtClean="0"/>
              <a:t>zu fragen, </a:t>
            </a:r>
            <a:r>
              <a:rPr lang="de-DE" dirty="0"/>
              <a:t>was sie bisher </a:t>
            </a:r>
            <a:r>
              <a:rPr lang="de-DE" dirty="0" smtClean="0"/>
              <a:t>(</a:t>
            </a:r>
            <a:r>
              <a:rPr lang="de-DE" dirty="0"/>
              <a:t>möglicherweise erfolglos) versucht </a:t>
            </a:r>
            <a:r>
              <a:rPr lang="de-DE" dirty="0" smtClean="0"/>
              <a:t>haben.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4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Fragen/Phrasen des </a:t>
            </a:r>
            <a:r>
              <a:rPr lang="de-DE" dirty="0" err="1" smtClean="0"/>
              <a:t>PdmH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523181"/>
              </p:ext>
            </p:extLst>
          </p:nvPr>
        </p:nvGraphicFramePr>
        <p:xfrm>
          <a:off x="107504" y="477443"/>
          <a:ext cx="9144001" cy="1590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1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9630">
                <a:tc>
                  <a:txBody>
                    <a:bodyPr/>
                    <a:lstStyle/>
                    <a:p>
                      <a:r>
                        <a:rPr lang="de-DE" dirty="0" smtClean="0"/>
                        <a:t>Motivation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Rückmeldung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Allgemein-strategisch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Inhaltlich-strategisch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Inhaltlich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de-DE" altLang="de-DE" dirty="0" smtClean="0">
                          <a:solidFill>
                            <a:srgbClr val="7030A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 So eine Aufgabe eignet sich für Klausuren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altLang="de-DE" dirty="0" smtClean="0">
                        <a:solidFill>
                          <a:srgbClr val="000000"/>
                        </a:solidFill>
                        <a:latin typeface="NimbusSanL-Regu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de-DE" altLang="de-DE" dirty="0" smtClean="0">
                          <a:solidFill>
                            <a:srgbClr val="7030A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Wenn du dir die Lösung erarbeitet hast, kannst du sie gut auf andere Aufgaben anwenden.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altLang="de-DE" dirty="0" smtClean="0">
                        <a:solidFill>
                          <a:srgbClr val="000000"/>
                        </a:solidFill>
                        <a:latin typeface="NimbusSanL-Regu" charset="0"/>
                        <a:ea typeface="ＭＳ Ｐゴシック" panose="020B0600070205080204" pitchFamily="34" charset="-128"/>
                      </a:endParaRP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de-DE" altLang="de-DE" sz="1800" dirty="0" smtClean="0">
                          <a:solidFill>
                            <a:srgbClr val="7030A0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Die ersten zwei Aufgaben hast du doch schon</a:t>
                      </a: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de-DE" altLang="de-DE" sz="1800" dirty="0" smtClean="0">
                          <a:solidFill>
                            <a:srgbClr val="7030A0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hinbekommen. Die dritte klappt bestimmt auch noch.</a:t>
                      </a: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de-DE" altLang="de-DE" sz="1800" dirty="0" smtClean="0">
                          <a:solidFill>
                            <a:srgbClr val="7030A0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 </a:t>
                      </a: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de-DE" altLang="de-DE" sz="1800" dirty="0" smtClean="0">
                          <a:solidFill>
                            <a:schemeClr val="accent5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Ich bin davon überzeugt, dass du die Aufgabe schaffst.</a:t>
                      </a: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endParaRPr lang="de-DE" altLang="de-DE" sz="1800" dirty="0" smtClean="0">
                        <a:solidFill>
                          <a:schemeClr val="accent5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de-DE" altLang="de-DE" sz="1800" dirty="0" smtClean="0">
                          <a:solidFill>
                            <a:srgbClr val="0070C0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Du schaffst das, mach weiter</a:t>
                      </a: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endParaRPr lang="de-DE" altLang="de-DE" sz="1800" dirty="0" smtClean="0">
                        <a:solidFill>
                          <a:srgbClr val="7030A0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de-DE" altLang="de-DE" sz="1800" dirty="0" smtClean="0">
                          <a:solidFill>
                            <a:schemeClr val="accent5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Ich hatte auch Probleme mit</a:t>
                      </a:r>
                      <a:r>
                        <a:rPr lang="de-DE" altLang="de-DE" sz="1800" baseline="0" dirty="0" smtClean="0">
                          <a:solidFill>
                            <a:schemeClr val="accent5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 solchen Aufgaben, aber w</a:t>
                      </a:r>
                      <a:r>
                        <a:rPr lang="de-DE" altLang="de-DE" sz="1800" dirty="0" smtClean="0">
                          <a:solidFill>
                            <a:schemeClr val="accent5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enn man</a:t>
                      </a:r>
                      <a:r>
                        <a:rPr lang="de-DE" altLang="de-DE" sz="1800" baseline="0" dirty="0" smtClean="0">
                          <a:solidFill>
                            <a:schemeClr val="accent5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 die Aufgabe</a:t>
                      </a:r>
                      <a:endParaRPr lang="de-DE" altLang="de-DE" sz="1800" dirty="0" smtClean="0">
                        <a:solidFill>
                          <a:schemeClr val="accent5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de-DE" altLang="de-DE" sz="1800" dirty="0" smtClean="0">
                          <a:solidFill>
                            <a:schemeClr val="accent5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gelöst hat, ist es ein super Gefühl.</a:t>
                      </a: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endParaRPr lang="de-DE" altLang="de-DE" sz="1800" dirty="0" smtClean="0">
                        <a:solidFill>
                          <a:schemeClr val="accent5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de-DE" altLang="de-DE" sz="1800" dirty="0" smtClean="0">
                          <a:solidFill>
                            <a:srgbClr val="0070C0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Hast</a:t>
                      </a:r>
                      <a:r>
                        <a:rPr lang="de-DE" altLang="de-DE" sz="1800" baseline="0" dirty="0" smtClean="0">
                          <a:solidFill>
                            <a:srgbClr val="0070C0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 du schon angefangen?</a:t>
                      </a:r>
                      <a:endParaRPr lang="de-DE" altLang="de-DE" dirty="0" smtClean="0">
                        <a:solidFill>
                          <a:srgbClr val="0070C0"/>
                        </a:solidFill>
                        <a:latin typeface="NimbusSanL-Regu" charset="0"/>
                        <a:ea typeface="ＭＳ Ｐゴシック" panose="020B0600070205080204" pitchFamily="34" charset="-128"/>
                      </a:endParaRP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de-DE" dirty="0" smtClean="0"/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de-DE" dirty="0" smtClean="0"/>
                        <a:t>Beim</a:t>
                      </a:r>
                      <a:r>
                        <a:rPr lang="de-DE" baseline="0" dirty="0" smtClean="0"/>
                        <a:t> letzten Mal hast du so eine Aufgabe gut hingekriegt.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de-DE" altLang="de-DE" dirty="0" smtClean="0">
                          <a:solidFill>
                            <a:srgbClr val="00000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lang="de-DE" altLang="de-DE" dirty="0" smtClean="0">
                          <a:solidFill>
                            <a:srgbClr val="7030A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Das ist ein guter Ansatz, um diese Aufgabe zu lösen.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de-DE" dirty="0" smtClean="0"/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de-DE" dirty="0" smtClean="0">
                          <a:solidFill>
                            <a:srgbClr val="7030A0"/>
                          </a:solidFill>
                        </a:rPr>
                        <a:t>Das solltest</a:t>
                      </a:r>
                      <a:r>
                        <a:rPr lang="de-DE" baseline="0" dirty="0" smtClean="0">
                          <a:solidFill>
                            <a:srgbClr val="7030A0"/>
                          </a:solidFill>
                        </a:rPr>
                        <a:t> du nochmal überprüfen</a:t>
                      </a:r>
                      <a:r>
                        <a:rPr lang="de-DE" baseline="0" dirty="0" smtClean="0"/>
                        <a:t>.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de-DE" baseline="0" dirty="0" smtClean="0"/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de-DE" altLang="de-DE" sz="1800" dirty="0" smtClean="0">
                          <a:solidFill>
                            <a:srgbClr val="7030A0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Bei dem Beweis hast du aber noch ein Detail übersehen.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de-DE" sz="1800" dirty="0" smtClean="0">
                        <a:solidFill>
                          <a:srgbClr val="7030A0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de-DE" sz="1800" dirty="0" smtClean="0">
                          <a:solidFill>
                            <a:schemeClr val="accent5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Du bist auf dem richtigen Weg.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de-DE" sz="1800" dirty="0" smtClean="0">
                        <a:solidFill>
                          <a:schemeClr val="accent5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de-DE" sz="1800" dirty="0" smtClean="0">
                          <a:solidFill>
                            <a:schemeClr val="accent5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Deine Annahme ist noch nicht hinreichend begründet.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de-DE" sz="1800" dirty="0" smtClean="0">
                        <a:solidFill>
                          <a:schemeClr val="accent5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de-DE" sz="1800" dirty="0" smtClean="0">
                          <a:solidFill>
                            <a:schemeClr val="accent5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Bei dieser Annahme ist dir ein Fehler</a:t>
                      </a:r>
                      <a:r>
                        <a:rPr lang="de-DE" sz="1800" baseline="0" dirty="0" smtClean="0">
                          <a:solidFill>
                            <a:schemeClr val="accent5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 unterlaufen, schau sie dir nochmal an.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de-DE" sz="1800" baseline="0" dirty="0" smtClean="0">
                        <a:solidFill>
                          <a:schemeClr val="accent5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de-DE" sz="1800" baseline="0" dirty="0" smtClean="0">
                          <a:solidFill>
                            <a:srgbClr val="0070C0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Ich glaube, du denkst gerade zu komplex.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de-DE" sz="1800" baseline="0" dirty="0" smtClean="0">
                        <a:solidFill>
                          <a:schemeClr val="tx1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de-DE" sz="1800" baseline="0" dirty="0" smtClean="0">
                          <a:solidFill>
                            <a:srgbClr val="0070C0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Das ist eine gute Idee.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de-DE" sz="1800" baseline="0" dirty="0" smtClean="0">
                        <a:solidFill>
                          <a:schemeClr val="tx1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de-DE" sz="1800" baseline="0" dirty="0" smtClean="0">
                          <a:solidFill>
                            <a:schemeClr val="accent2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Hier fehlt noch etwas.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de-DE" sz="1800" baseline="0" dirty="0" smtClean="0">
                        <a:solidFill>
                          <a:schemeClr val="tx1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de-DE" sz="1800" baseline="0" dirty="0" smtClean="0">
                          <a:solidFill>
                            <a:schemeClr val="tx1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Schau dir die Sequenz nochmal an</a:t>
                      </a:r>
                      <a:r>
                        <a:rPr lang="de-DE" sz="1800" baseline="0" dirty="0" smtClean="0">
                          <a:solidFill>
                            <a:schemeClr val="tx1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.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de-DE" sz="1800" baseline="0" dirty="0" smtClean="0">
                        <a:solidFill>
                          <a:schemeClr val="tx1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de-DE" sz="1800" baseline="0" dirty="0" smtClean="0">
                          <a:solidFill>
                            <a:schemeClr val="tx1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Du denkst in die richtige Richtung.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de-DE" altLang="de-DE" dirty="0" smtClean="0">
                          <a:solidFill>
                            <a:srgbClr val="7030A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Hast du schon im Skript</a:t>
                      </a:r>
                      <a:r>
                        <a:rPr lang="de-DE" altLang="de-DE" baseline="0" dirty="0" smtClean="0">
                          <a:solidFill>
                            <a:srgbClr val="7030A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lang="de-DE" altLang="de-DE" dirty="0" smtClean="0">
                          <a:solidFill>
                            <a:srgbClr val="7030A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gesucht?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de-DE" dirty="0" smtClean="0"/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de-DE" altLang="de-DE" sz="1800" dirty="0" smtClean="0">
                          <a:solidFill>
                            <a:srgbClr val="7030A0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Lies nochmal die Aufgabenstellung. </a:t>
                      </a:r>
                      <a:endParaRPr lang="de-DE" altLang="de-DE" sz="1800" dirty="0" smtClean="0">
                        <a:solidFill>
                          <a:srgbClr val="000000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de-DE" altLang="de-DE" sz="1800" dirty="0" smtClean="0">
                          <a:solidFill>
                            <a:srgbClr val="7030A0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Was</a:t>
                      </a:r>
                      <a:r>
                        <a:rPr lang="de-DE" altLang="de-DE" sz="1800" baseline="0" dirty="0" smtClean="0">
                          <a:solidFill>
                            <a:srgbClr val="7030A0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lang="de-DE" altLang="de-DE" sz="1800" dirty="0" smtClean="0">
                          <a:solidFill>
                            <a:srgbClr val="7030A0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ist gegeben und wonach ist genau gefragt?</a:t>
                      </a: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endParaRPr lang="de-DE" sz="1800" dirty="0" smtClean="0">
                        <a:solidFill>
                          <a:srgbClr val="000000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de-DE" sz="1800" dirty="0" smtClean="0">
                          <a:solidFill>
                            <a:schemeClr val="accent5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Kennst du ein ähnliches Problem? Wie wurde dabei vorgegangen? </a:t>
                      </a: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endParaRPr lang="de-DE" sz="1800" dirty="0" smtClean="0">
                        <a:solidFill>
                          <a:srgbClr val="7030A0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de-DE" sz="1800" dirty="0" smtClean="0">
                          <a:solidFill>
                            <a:srgbClr val="7030A0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Kannst du Problem in Teilprobleme zerlegen?</a:t>
                      </a: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endParaRPr lang="de-DE" sz="1800" dirty="0" smtClean="0">
                        <a:solidFill>
                          <a:srgbClr val="7030A0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de-DE" sz="1800" dirty="0" smtClean="0">
                          <a:solidFill>
                            <a:srgbClr val="C00000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Was hast du bisher gemacht?</a:t>
                      </a: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endParaRPr lang="de-DE" sz="1800" dirty="0" smtClean="0">
                        <a:solidFill>
                          <a:schemeClr val="tx1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de-DE" sz="1800" dirty="0" smtClean="0">
                          <a:solidFill>
                            <a:srgbClr val="0070C0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Kannst du das noch präziser formulieren?</a:t>
                      </a: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endParaRPr lang="de-DE" sz="1800" dirty="0" smtClean="0">
                        <a:solidFill>
                          <a:schemeClr val="tx1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de-DE" sz="1800" dirty="0" smtClean="0">
                          <a:solidFill>
                            <a:srgbClr val="0070C0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Ist das Problem vollständig gelöst?</a:t>
                      </a: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endParaRPr lang="de-DE" sz="1800" dirty="0" smtClean="0">
                        <a:solidFill>
                          <a:schemeClr val="tx1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de-DE" sz="1800" dirty="0" smtClean="0">
                          <a:solidFill>
                            <a:schemeClr val="tx1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Versuche die Daten in Zusammenhang zu bringen.</a:t>
                      </a: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endParaRPr lang="de-DE" sz="1800" dirty="0" smtClean="0">
                        <a:solidFill>
                          <a:schemeClr val="tx1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de-DE" sz="1800" dirty="0" smtClean="0">
                          <a:solidFill>
                            <a:schemeClr val="accent2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Hast du alle Daten genutzt?</a:t>
                      </a:r>
                      <a:r>
                        <a:rPr lang="de-DE" sz="1800" baseline="0" dirty="0" smtClean="0">
                          <a:solidFill>
                            <a:schemeClr val="accent2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 </a:t>
                      </a: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endParaRPr lang="de-DE" sz="1800" baseline="0" dirty="0" smtClean="0">
                        <a:solidFill>
                          <a:schemeClr val="tx1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de-DE" sz="1800" baseline="0" dirty="0" smtClean="0">
                          <a:solidFill>
                            <a:schemeClr val="tx1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Trenne verschiedene Teile der Bedingung.</a:t>
                      </a:r>
                    </a:p>
                    <a:p>
                      <a:pPr algn="ctr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endParaRPr lang="de-DE" sz="1800" baseline="0" dirty="0" smtClean="0">
                        <a:solidFill>
                          <a:schemeClr val="tx1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accent5"/>
                          </a:solidFill>
                        </a:rPr>
                        <a:t>Was war Thema der Vorlesung?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de-DE" altLang="de-DE" dirty="0" smtClean="0">
                          <a:solidFill>
                            <a:srgbClr val="00000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lang="de-DE" altLang="de-DE" dirty="0" smtClean="0">
                          <a:solidFill>
                            <a:srgbClr val="7030A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Welche Konvergenzkriterien für Reihen kennst du denn?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altLang="de-DE" dirty="0" smtClean="0">
                        <a:solidFill>
                          <a:srgbClr val="000000"/>
                        </a:solidFill>
                        <a:latin typeface="NimbusSanL-Regu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de-DE" altLang="de-DE" dirty="0" smtClean="0">
                          <a:solidFill>
                            <a:srgbClr val="7030A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Schau</a:t>
                      </a:r>
                      <a:r>
                        <a:rPr lang="de-DE" altLang="de-DE" baseline="0" dirty="0" smtClean="0">
                          <a:solidFill>
                            <a:srgbClr val="7030A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 dir den Ansatz aus der a nochmal an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altLang="de-DE" baseline="0" dirty="0" smtClean="0">
                        <a:solidFill>
                          <a:srgbClr val="000000"/>
                        </a:solidFill>
                        <a:latin typeface="NimbusSanL-Regu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7030A0"/>
                          </a:solidFill>
                        </a:rPr>
                        <a:t>Könnte dir eine Skizze hier helfen?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Suche im Skript nach der Definition vom</a:t>
                      </a:r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 virtuellen Bild.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Schau dir nochmal die beiden Rechenschritte an und vergleiche sie.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de-DE" baseline="0" dirty="0" smtClean="0">
                          <a:solidFill>
                            <a:srgbClr val="7030A0"/>
                          </a:solidFill>
                        </a:rPr>
                        <a:t>Schau mal, ob du hier die Definition aus der Vorlesung verwenden kannst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0070C0"/>
                          </a:solidFill>
                        </a:rPr>
                        <a:t>Meinst du es</a:t>
                      </a:r>
                      <a:r>
                        <a:rPr lang="de-DE" baseline="0" dirty="0" smtClean="0">
                          <a:solidFill>
                            <a:srgbClr val="0070C0"/>
                          </a:solidFill>
                        </a:rPr>
                        <a:t> di</a:t>
                      </a:r>
                      <a:r>
                        <a:rPr lang="de-DE" dirty="0" smtClean="0">
                          <a:solidFill>
                            <a:srgbClr val="0070C0"/>
                          </a:solidFill>
                        </a:rPr>
                        <a:t>vergiert?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accent5"/>
                          </a:solidFill>
                        </a:rPr>
                        <a:t>Stell doch mal eine Gleichung auf.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dirty="0" smtClean="0">
                        <a:solidFill>
                          <a:schemeClr val="accent5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accent5"/>
                          </a:solidFill>
                        </a:rPr>
                        <a:t>Wie schreibt man eine Wertemenge auf?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9C1C26"/>
                          </a:solidFill>
                        </a:rPr>
                        <a:t>Welche</a:t>
                      </a:r>
                      <a:r>
                        <a:rPr lang="de-DE" baseline="0" dirty="0" smtClean="0">
                          <a:solidFill>
                            <a:srgbClr val="9C1C26"/>
                          </a:solidFill>
                        </a:rPr>
                        <a:t> Werte fehlen dir?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Kennst</a:t>
                      </a:r>
                      <a:r>
                        <a:rPr lang="de-DE" sz="1800" kern="12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 das </a:t>
                      </a:r>
                      <a:r>
                        <a:rPr lang="de-DE" sz="180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methodische Vorgehen zum Aufstellen der Euler-Lagrange-Gleichung</a:t>
                      </a:r>
                      <a:endParaRPr lang="de-DE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de-DE" altLang="de-DE" dirty="0" smtClean="0">
                          <a:solidFill>
                            <a:srgbClr val="00000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lang="de-DE" altLang="de-DE" dirty="0" smtClean="0">
                          <a:solidFill>
                            <a:srgbClr val="7030A0"/>
                          </a:solidFill>
                          <a:latin typeface="NimbusSanL-Regu" charset="0"/>
                          <a:ea typeface="ＭＳ Ｐゴシック" panose="020B0600070205080204" pitchFamily="34" charset="-128"/>
                        </a:rPr>
                        <a:t>Lässt sich hier das Quotienten-kriterium anwenden?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de-DE" altLang="de-DE" dirty="0" smtClean="0">
                        <a:solidFill>
                          <a:srgbClr val="000000"/>
                        </a:solidFill>
                        <a:latin typeface="NimbusSanL-Regu" charset="0"/>
                        <a:ea typeface="ＭＳ Ｐゴシック" panose="020B0600070205080204" pitchFamily="34" charset="-128"/>
                      </a:endParaRPr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de-DE" altLang="de-DE" sz="1800" dirty="0" smtClean="0">
                          <a:solidFill>
                            <a:srgbClr val="7030A0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Vielleicht kannst du hier die dritte binomische Formel benutzen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de-DE" altLang="de-DE" sz="1800" dirty="0" smtClean="0">
                        <a:solidFill>
                          <a:srgbClr val="000000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de-DE" altLang="de-DE" sz="1800" dirty="0" smtClean="0">
                          <a:solidFill>
                            <a:srgbClr val="9C1C26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Überleg mal,</a:t>
                      </a:r>
                      <a:r>
                        <a:rPr lang="de-DE" altLang="de-DE" sz="1800" baseline="0" dirty="0" smtClean="0">
                          <a:solidFill>
                            <a:srgbClr val="9C1C26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 ob man hier die Definition/ den Beweis aus der Vorlesung verwenden kann.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de-DE" altLang="de-DE" sz="1800" baseline="0" dirty="0" smtClean="0">
                        <a:solidFill>
                          <a:srgbClr val="7030A0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de-DE" altLang="de-DE" sz="1800" baseline="0" dirty="0" smtClean="0">
                          <a:solidFill>
                            <a:schemeClr val="accent5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Versuche den </a:t>
                      </a:r>
                      <a:r>
                        <a:rPr lang="de-DE" altLang="de-DE" sz="1800" baseline="0" dirty="0" err="1" smtClean="0">
                          <a:solidFill>
                            <a:schemeClr val="accent5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Steiner‘schen</a:t>
                      </a:r>
                      <a:r>
                        <a:rPr lang="de-DE" altLang="de-DE" sz="1800" baseline="0" dirty="0" smtClean="0">
                          <a:solidFill>
                            <a:schemeClr val="accent5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 Satz anzuwenden.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de-DE" altLang="de-DE" sz="1800" baseline="0" dirty="0" smtClean="0">
                        <a:solidFill>
                          <a:schemeClr val="tx1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de-DE" altLang="de-DE" sz="1800" baseline="0" dirty="0" smtClean="0">
                          <a:solidFill>
                            <a:srgbClr val="0070C0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Du musst beim Quadrieren immer auf das Vorzeichen aufpassen.</a:t>
                      </a:r>
                      <a:r>
                        <a:rPr lang="de-DE" altLang="de-DE" sz="1800" dirty="0" smtClean="0">
                          <a:solidFill>
                            <a:srgbClr val="0070C0"/>
                          </a:solidFill>
                          <a:latin typeface="NimbusSanL-ReguItal" charset="0"/>
                          <a:ea typeface="ＭＳ Ｐゴシック" panose="020B0600070205080204" pitchFamily="34" charset="-128"/>
                        </a:rPr>
                        <a:t> 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de-DE" sz="1800" dirty="0" smtClean="0">
                        <a:solidFill>
                          <a:srgbClr val="0070C0"/>
                        </a:solidFill>
                        <a:latin typeface="NimbusSanL-ReguItal" charset="0"/>
                        <a:ea typeface="ＭＳ Ｐゴシック" panose="020B0600070205080204" pitchFamily="34" charset="-128"/>
                      </a:endParaRPr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de-DE" dirty="0" smtClean="0">
                          <a:solidFill>
                            <a:srgbClr val="0070C0"/>
                          </a:solidFill>
                        </a:rPr>
                        <a:t>Wenn b von a geteilt wird, existiert ein n, sodass a*n=b. Wie kannst du jetzt weiter machen?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de-DE" dirty="0" smtClean="0">
                          <a:solidFill>
                            <a:schemeClr val="accent5"/>
                          </a:solidFill>
                        </a:rPr>
                        <a:t>Die Folge nähert sich nicht der 0 an, wenn der Zähler größer als der Nenner wird. </a:t>
                      </a:r>
                      <a:endParaRPr lang="de-DE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Zech, F. </a:t>
            </a:r>
            <a:r>
              <a:rPr lang="de-DE" dirty="0"/>
              <a:t>(1977): Grundkurs Mathematikdidaktik. Theoretische und praktische Anleitungen für das Lehren und Lernen von Mathematik. </a:t>
            </a:r>
            <a:r>
              <a:rPr lang="de-DE" dirty="0" smtClean="0"/>
              <a:t>Weinheim: Benz.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Aebli, H. (2001). Zwölf Grundformen des Lernens. Stuttgart: Kramer.</a:t>
            </a:r>
          </a:p>
          <a:p>
            <a:r>
              <a:rPr lang="de-DE" dirty="0"/>
              <a:t>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9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Prinzip der minimalen Hilfe</a:t>
            </a:r>
            <a:endParaRPr lang="de-DE" sz="32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077108"/>
              </p:ext>
            </p:extLst>
          </p:nvPr>
        </p:nvGraphicFramePr>
        <p:xfrm>
          <a:off x="360363" y="1619250"/>
          <a:ext cx="8244085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3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4857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de-DE" sz="2800" kern="0" dirty="0" smtClean="0">
                <a:ea typeface="ＭＳ Ｐゴシック" panose="020B0600070205080204" pitchFamily="34" charset="-128"/>
              </a:rPr>
              <a:t>Hintergrund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90364" y="1772816"/>
            <a:ext cx="836327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 smtClean="0"/>
              <a:t>Die eigenständige </a:t>
            </a:r>
            <a:r>
              <a:rPr lang="de-DE" sz="2000" b="0" dirty="0"/>
              <a:t>Erarbeitung von Lösungen </a:t>
            </a:r>
            <a:r>
              <a:rPr lang="de-DE" sz="2000" b="0" dirty="0" smtClean="0"/>
              <a:t>erzeugt großen Lernerfolg.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/>
              <a:t>D</a:t>
            </a:r>
            <a:r>
              <a:rPr lang="de-DE" sz="2000" b="0" dirty="0" smtClean="0"/>
              <a:t>as </a:t>
            </a:r>
            <a:r>
              <a:rPr lang="de-DE" sz="2000" b="0" dirty="0"/>
              <a:t>positive Erleben einer </a:t>
            </a:r>
            <a:r>
              <a:rPr lang="de-DE" sz="2000" b="0" dirty="0" smtClean="0"/>
              <a:t>eigenständigen Lösungsfindung erhöht die </a:t>
            </a:r>
            <a:r>
              <a:rPr lang="de-DE" sz="2000" b="0" dirty="0"/>
              <a:t>Motivation zur weiteren Auseinandersetzung mit dem </a:t>
            </a:r>
            <a:r>
              <a:rPr lang="de-DE" sz="2000" b="0" dirty="0" smtClean="0"/>
              <a:t>Stoff</a:t>
            </a:r>
            <a:r>
              <a:rPr lang="de-DE" sz="2000" b="0" dirty="0"/>
              <a:t>.</a:t>
            </a:r>
            <a:r>
              <a:rPr lang="de-DE" sz="2000" b="0" dirty="0" smtClean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 smtClean="0"/>
              <a:t>Mehr Hilfe </a:t>
            </a:r>
            <a:r>
              <a:rPr lang="de-DE" sz="2000" b="0" dirty="0"/>
              <a:t>empfangen zu müssen, als man eigentlich braucht, ist unangenehm und macht widerspenstig</a:t>
            </a:r>
            <a:r>
              <a:rPr lang="de-DE" sz="2000" b="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 smtClean="0"/>
              <a:t>Lernen durch </a:t>
            </a:r>
            <a:r>
              <a:rPr lang="de-DE" sz="2000" b="0" dirty="0"/>
              <a:t>das Bewältigen der Hürden, Missverständnisse und Probleme bei der Suche nach der </a:t>
            </a:r>
            <a:r>
              <a:rPr lang="de-DE" sz="2000" b="0" dirty="0" smtClean="0"/>
              <a:t>Lösung ist nachhaltiger.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0" dirty="0" smtClean="0"/>
              <a:t>Studierende werden angeregt laut </a:t>
            </a:r>
            <a:r>
              <a:rPr lang="de-DE" sz="2000" b="0" dirty="0"/>
              <a:t>zu denken und fachlich zu </a:t>
            </a:r>
            <a:r>
              <a:rPr lang="de-DE" sz="2000" b="0" dirty="0" smtClean="0"/>
              <a:t>sprechen.</a:t>
            </a:r>
            <a:endParaRPr lang="de-DE" altLang="de-DE" sz="2000" b="0" dirty="0">
              <a:solidFill>
                <a:srgbClr val="004E8B"/>
              </a:solidFill>
              <a:latin typeface="NimbusSanL-Regu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37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Worauf sollte man als Tutor*in achten?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Wenn Hilfestellungen gegeben oder Fragen beantwortet werden, ist das eine Form von Intervention in den eigenständigen Lösungsprozess.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Tutor*innen sollte deshalb bewusst sein, an welcher Stelle sie in den Lösungsprozess eingreifen.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Dazu müssen sie reflektieren, auf welcher Ebene eine Schwierigkeit auftritt und diagnostizieren, an welcher Stelle der oder die Studierende gerade steht.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Deshalb sollten sie verschiedene Hilfestellungen kennen und anwenden können. Im Folgenden wird deshalb das Prinzip der minimalen Hilfe vorgestellt.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377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liennummernplatzhalt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33376057-0E2D-4CC6-BBCC-380EDDBDC47F}" type="slidenum">
              <a:rPr lang="de-DE" altLang="de-DE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22</a:t>
            </a:fld>
            <a:endParaRPr lang="de-DE" altLang="de-DE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sz="2800" b="1" smtClean="0">
                <a:ea typeface="ＭＳ Ｐゴシック" panose="020B0600070205080204" pitchFamily="34" charset="-128"/>
              </a:rPr>
              <a:t>Minimale Hilfe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256" y="1652859"/>
            <a:ext cx="7931150" cy="4581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solidFill>
                <a:srgbClr val="004E8B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de-DE" i="1" dirty="0" smtClean="0">
                <a:solidFill>
                  <a:srgbClr val="004E8B"/>
                </a:solidFill>
                <a:latin typeface="NimbusSanL-ReguItal" charset="0"/>
                <a:ea typeface="ＭＳ Ｐゴシック" panose="020B0600070205080204" pitchFamily="34" charset="-128"/>
              </a:rPr>
              <a:t>„So viel Hilfe, wie nötig, aber so wenig wie möglich!“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dirty="0" smtClean="0">
              <a:solidFill>
                <a:srgbClr val="004E8B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solidFill>
                <a:srgbClr val="004E8B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dirty="0" smtClean="0">
                <a:solidFill>
                  <a:srgbClr val="004E8B"/>
                </a:solidFill>
                <a:latin typeface="NimbusSanL-Regu" charset="0"/>
                <a:ea typeface="ＭＳ Ｐゴシック" panose="020B0600070205080204" pitchFamily="34" charset="-128"/>
              </a:rPr>
              <a:t>Fünf Stufen von Hilfestellungen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de-DE" altLang="de-DE" dirty="0" smtClean="0">
                <a:solidFill>
                  <a:srgbClr val="000000"/>
                </a:solidFill>
                <a:latin typeface="NimbusSanL-Regu" charset="0"/>
                <a:ea typeface="ＭＳ Ｐゴシック" panose="020B0600070205080204" pitchFamily="34" charset="-128"/>
              </a:rPr>
              <a:t>Motivationshilfen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de-DE" altLang="de-DE" dirty="0" smtClean="0">
                <a:solidFill>
                  <a:srgbClr val="000000"/>
                </a:solidFill>
                <a:latin typeface="NimbusSanL-Regu" charset="0"/>
                <a:ea typeface="ＭＳ Ｐゴシック" panose="020B0600070205080204" pitchFamily="34" charset="-128"/>
              </a:rPr>
              <a:t>Rückmeldungshilfen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de-DE" altLang="de-DE" dirty="0" smtClean="0">
                <a:solidFill>
                  <a:srgbClr val="000000"/>
                </a:solidFill>
                <a:latin typeface="NimbusSanL-Regu" charset="0"/>
                <a:ea typeface="ＭＳ Ｐゴシック" panose="020B0600070205080204" pitchFamily="34" charset="-128"/>
              </a:rPr>
              <a:t>Allgemein-strategische Hilfen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de-DE" altLang="de-DE" dirty="0" smtClean="0">
                <a:solidFill>
                  <a:srgbClr val="000000"/>
                </a:solidFill>
                <a:latin typeface="NimbusSanL-Regu" charset="0"/>
                <a:ea typeface="ＭＳ Ｐゴシック" panose="020B0600070205080204" pitchFamily="34" charset="-128"/>
              </a:rPr>
              <a:t>Inhaltlich-strategische Hilfen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de-DE" altLang="de-DE" dirty="0" smtClean="0">
                <a:solidFill>
                  <a:srgbClr val="000000"/>
                </a:solidFill>
                <a:latin typeface="NimbusSanL-Regu" charset="0"/>
                <a:ea typeface="ＭＳ Ｐゴシック" panose="020B0600070205080204" pitchFamily="34" charset="-128"/>
              </a:rPr>
              <a:t>Inhaltliche Hilfen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944" y="4319950"/>
            <a:ext cx="2619807" cy="1728192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4235954" y="2758548"/>
            <a:ext cx="3031740" cy="1949623"/>
            <a:chOff x="6008458" y="3063217"/>
            <a:chExt cx="3031740" cy="2001128"/>
          </a:xfrm>
        </p:grpSpPr>
        <p:sp>
          <p:nvSpPr>
            <p:cNvPr id="7" name="Abgerundetes Rechteck 6"/>
            <p:cNvSpPr/>
            <p:nvPr/>
          </p:nvSpPr>
          <p:spPr>
            <a:xfrm>
              <a:off x="6300192" y="3473617"/>
              <a:ext cx="2439888" cy="390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Inhaltlich-Strategisch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300191" y="4267073"/>
              <a:ext cx="2439889" cy="390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Rückmeldung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6008458" y="3863987"/>
              <a:ext cx="3031740" cy="390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dirty="0" smtClean="0"/>
                <a:t>Allgemein-Strategisch</a:t>
              </a:r>
              <a:endParaRPr lang="de-DE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6642230" y="4673975"/>
              <a:ext cx="1764196" cy="390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Motivation</a:t>
              </a:r>
              <a:endParaRPr lang="de-DE" dirty="0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6640983" y="3063217"/>
              <a:ext cx="1765443" cy="390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Inhaltlich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28689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liennummernplatzhalt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A8B29803-F370-4BE5-98C2-650269E713DB}" type="slidenum">
              <a:rPr lang="de-DE" altLang="de-DE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23</a:t>
            </a:fld>
            <a:endParaRPr lang="de-DE" altLang="de-DE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sz="2800" b="1" dirty="0" smtClean="0">
                <a:ea typeface="ＭＳ Ｐゴシック" panose="020B0600070205080204" pitchFamily="34" charset="-128"/>
              </a:rPr>
              <a:t>Motivationshilfen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916113"/>
            <a:ext cx="7931150" cy="4581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latin typeface="NimbusSanL-Regu" charset="0"/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latin typeface="NimbusSanL-Regu" charset="0"/>
                <a:ea typeface="ＭＳ Ｐゴシック" panose="020B0600070205080204" pitchFamily="34" charset="-128"/>
              </a:rPr>
              <a:t>. . . versuchen, die Lernenden auf emotionaler Ebene zu unterstützen.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4E8B"/>
                </a:solidFill>
                <a:latin typeface="NimbusSanL-Regu" charset="0"/>
                <a:ea typeface="ＭＳ Ｐゴシック" panose="020B0600070205080204" pitchFamily="34" charset="-128"/>
              </a:rPr>
              <a:t>Beispiele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„Die ersten zwei Aufgaben hast du doch mit ein wenig Grübeln schon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hinbekommen. Die dritte klappt bestimmt auch noch. Und wenn man‘s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dann gelöst hat, ist doch auch ein schönes Gefühl, oder?“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„So eine Aufgabe eignet sich auch gut für Klausuren!“</a:t>
            </a:r>
          </a:p>
        </p:txBody>
      </p:sp>
    </p:spTree>
    <p:extLst>
      <p:ext uri="{BB962C8B-B14F-4D97-AF65-F5344CB8AC3E}">
        <p14:creationId xmlns:p14="http://schemas.microsoft.com/office/powerpoint/2010/main" val="140351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liennummernplatzhalt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00A9E41C-2096-427B-9670-E7F7F5E37901}" type="slidenum">
              <a:rPr lang="de-DE" altLang="de-DE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24</a:t>
            </a:fld>
            <a:endParaRPr lang="de-DE" altLang="de-DE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de-DE" altLang="de-DE" sz="2800" b="1" dirty="0" smtClean="0">
                <a:ea typeface="ＭＳ Ｐゴシック" panose="020B0600070205080204" pitchFamily="34" charset="-128"/>
              </a:rPr>
              <a:t>Rückmeldungshilfen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916113"/>
            <a:ext cx="8280400" cy="45815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endParaRPr lang="de-DE" altLang="de-DE" sz="1600" dirty="0" smtClean="0">
              <a:latin typeface="NimbusSanL-Regu" charset="0"/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de-DE" altLang="de-DE" sz="1600" dirty="0" smtClean="0">
              <a:latin typeface="NimbusSanL-Regu" charset="0"/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latin typeface="NimbusSanL-Regu" charset="0"/>
                <a:ea typeface="ＭＳ Ｐゴシック" panose="020B0600070205080204" pitchFamily="34" charset="-128"/>
              </a:rPr>
              <a:t>. . . geben Auskunft darüber, wie richtig die Lernenden mit ihren Lösungsversuchen liegen.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de-DE" altLang="de-DE" sz="1600" dirty="0" smtClean="0"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600" dirty="0" smtClean="0"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600" dirty="0" smtClean="0"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4E8B"/>
                </a:solidFill>
                <a:latin typeface="NimbusSanL-Regu" charset="0"/>
                <a:ea typeface="ＭＳ Ｐゴシック" panose="020B0600070205080204" pitchFamily="34" charset="-128"/>
              </a:rPr>
              <a:t>Beispiele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„Bei dem Beweis hast du aber noch ein Detail übersehen.“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„Das ist ein guter Ansatz, um diese Aufgabe zu lösen.“</a:t>
            </a:r>
          </a:p>
        </p:txBody>
      </p:sp>
    </p:spTree>
    <p:extLst>
      <p:ext uri="{BB962C8B-B14F-4D97-AF65-F5344CB8AC3E}">
        <p14:creationId xmlns:p14="http://schemas.microsoft.com/office/powerpoint/2010/main" val="388080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liennummernplatzhalt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03BAF309-1E04-429D-BAF8-436512CA01CA}" type="slidenum">
              <a:rPr lang="de-DE" altLang="de-DE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25</a:t>
            </a:fld>
            <a:endParaRPr lang="de-DE" altLang="de-DE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de-DE" altLang="de-DE" sz="2800" b="1" dirty="0" smtClean="0">
                <a:ea typeface="ＭＳ Ｐゴシック" panose="020B0600070205080204" pitchFamily="34" charset="-128"/>
              </a:rPr>
              <a:t>Allgemein-strategische Hilfe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916113"/>
            <a:ext cx="7931150" cy="45815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latin typeface="NimbusSanL-Regu" charset="0"/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latin typeface="NimbusSanL-Regu" charset="0"/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latin typeface="NimbusSanL-Regu" charset="0"/>
                <a:ea typeface="ＭＳ Ｐゴシック" panose="020B0600070205080204" pitchFamily="34" charset="-128"/>
              </a:rPr>
              <a:t>. . . versuchen, die Lernenden durch allgemeine Tipps zu unterstützen ohne auf den (mathematischen) Inhalt direkt einzugehen.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solidFill>
                <a:srgbClr val="004E8B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solidFill>
                <a:srgbClr val="004E8B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4E8B"/>
                </a:solidFill>
                <a:latin typeface="NimbusSanL-Regu" charset="0"/>
                <a:ea typeface="ＭＳ Ｐゴシック" panose="020B0600070205080204" pitchFamily="34" charset="-128"/>
              </a:rPr>
              <a:t>Beispiele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„Hast du schon mal im Skript nach einer Antwort darauf gesucht?“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„Lies doch nochmal genau die Aufgabenstellung durch! Guck mal, was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gegeben ist und wonach genau gefragt ist.“</a:t>
            </a:r>
          </a:p>
        </p:txBody>
      </p:sp>
    </p:spTree>
    <p:extLst>
      <p:ext uri="{BB962C8B-B14F-4D97-AF65-F5344CB8AC3E}">
        <p14:creationId xmlns:p14="http://schemas.microsoft.com/office/powerpoint/2010/main" val="51102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liennummernplatzhalt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E14A7219-9041-4EAD-87B6-CD4DDA547B67}" type="slidenum">
              <a:rPr lang="de-DE" altLang="de-DE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26</a:t>
            </a:fld>
            <a:endParaRPr lang="de-DE" altLang="de-DE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de-DE" altLang="de-DE" sz="2800" b="1" dirty="0" smtClean="0">
                <a:ea typeface="ＭＳ Ｐゴシック" panose="020B0600070205080204" pitchFamily="34" charset="-128"/>
              </a:rPr>
              <a:t>Inhaltlich-strategische Hilfe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2" y="1916113"/>
            <a:ext cx="8280151" cy="4581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600" dirty="0" smtClean="0">
              <a:solidFill>
                <a:srgbClr val="000000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600" dirty="0" smtClean="0">
              <a:solidFill>
                <a:srgbClr val="000000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" charset="0"/>
                <a:ea typeface="ＭＳ Ｐゴシック" panose="020B0600070205080204" pitchFamily="34" charset="-128"/>
              </a:rPr>
              <a:t>. . . beinhalten bei dem jeweiligen Problem häufig verwendete Vorgänge.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solidFill>
                <a:srgbClr val="004E8B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solidFill>
                <a:srgbClr val="004E8B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solidFill>
                <a:srgbClr val="004E8B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4E8B"/>
                </a:solidFill>
                <a:latin typeface="NimbusSanL-Regu" charset="0"/>
                <a:ea typeface="ＭＳ Ｐゴシック" panose="020B0600070205080204" pitchFamily="34" charset="-128"/>
              </a:rPr>
              <a:t>Beispiele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„Versuche, dir die Situation zunächst anhand einer Skizze zu veranschaulichen.“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„Welche Konvergenzkriterien für Reihen kennst du denn?“</a:t>
            </a:r>
          </a:p>
        </p:txBody>
      </p:sp>
    </p:spTree>
    <p:extLst>
      <p:ext uri="{BB962C8B-B14F-4D97-AF65-F5344CB8AC3E}">
        <p14:creationId xmlns:p14="http://schemas.microsoft.com/office/powerpoint/2010/main" val="123712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liennummernplatzhalt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F1E66272-2954-4985-B24D-82497FF24839}" type="slidenum">
              <a:rPr lang="de-DE" altLang="de-DE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27</a:t>
            </a:fld>
            <a:endParaRPr lang="de-DE" altLang="de-DE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de-DE" altLang="de-DE" sz="2800" b="1" dirty="0" smtClean="0">
                <a:ea typeface="ＭＳ Ｐゴシック" panose="020B0600070205080204" pitchFamily="34" charset="-128"/>
              </a:rPr>
              <a:t>Inhaltliche Hilfe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916113"/>
            <a:ext cx="7931150" cy="45815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solidFill>
                <a:srgbClr val="000000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solidFill>
                <a:srgbClr val="000000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" charset="0"/>
                <a:ea typeface="ＭＳ Ｐゴシック" panose="020B0600070205080204" pitchFamily="34" charset="-128"/>
              </a:rPr>
              <a:t>. . . beziehen sich konkret auf die Inhalte der Problemstellung und geben gezielte direkte Hinweise zur Lösungsfindung.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solidFill>
                <a:srgbClr val="000000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solidFill>
                <a:srgbClr val="000000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 sz="1800" dirty="0" smtClean="0">
              <a:solidFill>
                <a:srgbClr val="000000"/>
              </a:solidFill>
              <a:latin typeface="NimbusSanL-Regu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4E8B"/>
                </a:solidFill>
                <a:latin typeface="NimbusSanL-Regu" charset="0"/>
                <a:ea typeface="ＭＳ Ｐゴシック" panose="020B0600070205080204" pitchFamily="34" charset="-128"/>
              </a:rPr>
              <a:t>Beispiele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„Vielleicht kannst du hier die dritte binomische Formel benutzen und den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Term dadurch vereinfachen.“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„Lässt sich hier das </a:t>
            </a:r>
            <a:r>
              <a:rPr lang="de-DE" altLang="de-DE" sz="1800" dirty="0" err="1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Quotientenkriterium</a:t>
            </a:r>
            <a:r>
              <a:rPr lang="de-DE" altLang="de-DE" sz="1800" dirty="0" smtClean="0">
                <a:solidFill>
                  <a:srgbClr val="000000"/>
                </a:solidFill>
                <a:latin typeface="NimbusSanL-ReguItal" charset="0"/>
                <a:ea typeface="ＭＳ Ｐゴシック" panose="020B0600070205080204" pitchFamily="34" charset="-128"/>
              </a:rPr>
              <a:t> anwenden?“</a:t>
            </a:r>
          </a:p>
        </p:txBody>
      </p:sp>
    </p:spTree>
    <p:extLst>
      <p:ext uri="{BB962C8B-B14F-4D97-AF65-F5344CB8AC3E}">
        <p14:creationId xmlns:p14="http://schemas.microsoft.com/office/powerpoint/2010/main" val="126209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Prinzip der minimalen Hilfe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323023" y="18961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e-DE" altLang="de-DE" sz="2000" i="1" dirty="0" smtClean="0">
                <a:solidFill>
                  <a:srgbClr val="004E8B"/>
                </a:solidFill>
                <a:latin typeface="NimbusSanL-ReguItal" charset="0"/>
                <a:ea typeface="ＭＳ Ｐゴシック" panose="020B0600070205080204" pitchFamily="34" charset="-128"/>
              </a:rPr>
              <a:t>So </a:t>
            </a:r>
            <a:r>
              <a:rPr lang="de-DE" altLang="de-DE" sz="2000" i="1" dirty="0">
                <a:solidFill>
                  <a:srgbClr val="004E8B"/>
                </a:solidFill>
                <a:latin typeface="NimbusSanL-ReguItal" charset="0"/>
                <a:ea typeface="ＭＳ Ｐゴシック" panose="020B0600070205080204" pitchFamily="34" charset="-128"/>
              </a:rPr>
              <a:t>viel Hilfe, wie nötig, aber so wenig wie möglich</a:t>
            </a:r>
            <a:r>
              <a:rPr lang="de-DE" altLang="de-DE" sz="2000" i="1" dirty="0" smtClean="0">
                <a:solidFill>
                  <a:srgbClr val="004E8B"/>
                </a:solidFill>
                <a:latin typeface="NimbusSanL-ReguItal" charset="0"/>
                <a:ea typeface="ＭＳ Ｐゴシック" panose="020B0600070205080204" pitchFamily="34" charset="-128"/>
              </a:rPr>
              <a:t>!</a:t>
            </a:r>
            <a:endParaRPr lang="de-DE" altLang="de-DE" sz="2000" i="1" dirty="0">
              <a:solidFill>
                <a:srgbClr val="004E8B"/>
              </a:solidFill>
              <a:latin typeface="NimbusSanL-ReguItal" charset="0"/>
              <a:ea typeface="ＭＳ Ｐゴシック" panose="020B0600070205080204" pitchFamily="34" charset="-128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17453" y="3110267"/>
            <a:ext cx="40111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rgbClr val="2B2B2B"/>
                </a:solidFill>
                <a:latin typeface="Articulate"/>
                <a:ea typeface="Calibri" panose="020F0502020204030204" pitchFamily="34" charset="0"/>
                <a:cs typeface="Articulate"/>
              </a:rPr>
              <a:t>Das </a:t>
            </a:r>
            <a:r>
              <a:rPr lang="de-DE" i="1" dirty="0">
                <a:solidFill>
                  <a:srgbClr val="2B2B2B"/>
                </a:solidFill>
                <a:latin typeface="Articulate"/>
                <a:ea typeface="Calibri" panose="020F0502020204030204" pitchFamily="34" charset="0"/>
                <a:cs typeface="Articulate"/>
              </a:rPr>
              <a:t>Prinzip der minimalen Hilfe</a:t>
            </a:r>
            <a:r>
              <a:rPr lang="de-DE" dirty="0">
                <a:solidFill>
                  <a:srgbClr val="2B2B2B"/>
                </a:solidFill>
                <a:latin typeface="Articulate"/>
                <a:ea typeface="Calibri" panose="020F0502020204030204" pitchFamily="34" charset="0"/>
                <a:cs typeface="Articulate"/>
              </a:rPr>
              <a:t> basiert auf der Überzeugung, dass man am besten lernt, wenn man </a:t>
            </a:r>
            <a:r>
              <a:rPr lang="de-DE" dirty="0" smtClean="0">
                <a:solidFill>
                  <a:srgbClr val="2B2B2B"/>
                </a:solidFill>
                <a:latin typeface="Articulate"/>
                <a:ea typeface="Calibri" panose="020F0502020204030204" pitchFamily="34" charset="0"/>
                <a:cs typeface="Articulate"/>
              </a:rPr>
              <a:t>Ergebnisse </a:t>
            </a:r>
            <a:r>
              <a:rPr lang="de-DE" i="1" dirty="0">
                <a:solidFill>
                  <a:srgbClr val="2B2B2B"/>
                </a:solidFill>
                <a:latin typeface="Articulate"/>
                <a:ea typeface="Calibri" panose="020F0502020204030204" pitchFamily="34" charset="0"/>
                <a:cs typeface="Articulate"/>
              </a:rPr>
              <a:t>selbst</a:t>
            </a:r>
            <a:r>
              <a:rPr lang="de-DE" dirty="0">
                <a:solidFill>
                  <a:srgbClr val="2B2B2B"/>
                </a:solidFill>
                <a:latin typeface="Articulate"/>
                <a:ea typeface="Calibri" panose="020F0502020204030204" pitchFamily="34" charset="0"/>
                <a:cs typeface="Articulate"/>
              </a:rPr>
              <a:t> erreicht. Entsprechend sollen Tutor*innen nicht einfach </a:t>
            </a:r>
            <a:r>
              <a:rPr lang="de-DE" dirty="0" smtClean="0">
                <a:solidFill>
                  <a:srgbClr val="2B2B2B"/>
                </a:solidFill>
                <a:latin typeface="Articulate"/>
                <a:ea typeface="Calibri" panose="020F0502020204030204" pitchFamily="34" charset="0"/>
                <a:cs typeface="Articulate"/>
              </a:rPr>
              <a:t>Lösungen </a:t>
            </a:r>
            <a:r>
              <a:rPr lang="de-DE" dirty="0">
                <a:solidFill>
                  <a:srgbClr val="2B2B2B"/>
                </a:solidFill>
                <a:latin typeface="Articulate"/>
                <a:ea typeface="Calibri" panose="020F0502020204030204" pitchFamily="34" charset="0"/>
                <a:cs typeface="Articulate"/>
              </a:rPr>
              <a:t>präsentieren, sondern die Teilnehmer*innen dazu motivieren und befähigen, </a:t>
            </a:r>
            <a:r>
              <a:rPr lang="de-DE" dirty="0" smtClean="0">
                <a:solidFill>
                  <a:srgbClr val="2B2B2B"/>
                </a:solidFill>
                <a:latin typeface="Articulate"/>
                <a:ea typeface="Calibri" panose="020F0502020204030204" pitchFamily="34" charset="0"/>
                <a:cs typeface="Articulate"/>
              </a:rPr>
              <a:t>weitgehend </a:t>
            </a:r>
            <a:r>
              <a:rPr lang="de-DE" dirty="0">
                <a:solidFill>
                  <a:srgbClr val="2B2B2B"/>
                </a:solidFill>
                <a:latin typeface="Articulate"/>
                <a:ea typeface="Calibri" panose="020F0502020204030204" pitchFamily="34" charset="0"/>
                <a:cs typeface="Articulate"/>
              </a:rPr>
              <a:t>selbst eine Lösung zu finden. </a:t>
            </a:r>
            <a:endParaRPr lang="de-DE" dirty="0" smtClean="0">
              <a:solidFill>
                <a:srgbClr val="2B2B2B"/>
              </a:solidFill>
              <a:latin typeface="Articulate"/>
              <a:ea typeface="Calibri" panose="020F0502020204030204" pitchFamily="34" charset="0"/>
              <a:cs typeface="Articulate"/>
            </a:endParaRPr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7237"/>
              </p:ext>
            </p:extLst>
          </p:nvPr>
        </p:nvGraphicFramePr>
        <p:xfrm>
          <a:off x="4836766" y="3153502"/>
          <a:ext cx="3861614" cy="1296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858">
                  <a:extLst>
                    <a:ext uri="{9D8B030D-6E8A-4147-A177-3AD203B41FA5}">
                      <a16:colId xmlns:a16="http://schemas.microsoft.com/office/drawing/2014/main" val="23932652"/>
                    </a:ext>
                  </a:extLst>
                </a:gridCol>
                <a:gridCol w="2318756">
                  <a:extLst>
                    <a:ext uri="{9D8B030D-6E8A-4147-A177-3AD203B41FA5}">
                      <a16:colId xmlns:a16="http://schemas.microsoft.com/office/drawing/2014/main" val="33261958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smtClean="0"/>
                        <a:t>Studierende</a:t>
                      </a:r>
                      <a:endParaRPr lang="de-DE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smtClean="0"/>
                        <a:t>Aktiv selbstgesteuert arbeiten</a:t>
                      </a:r>
                      <a:endParaRPr lang="de-DE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01708"/>
                  </a:ext>
                </a:extLst>
              </a:tr>
              <a:tr h="656064">
                <a:tc>
                  <a:txBody>
                    <a:bodyPr/>
                    <a:lstStyle/>
                    <a:p>
                      <a:r>
                        <a:rPr lang="de-DE" dirty="0" smtClean="0"/>
                        <a:t>Lehrende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Anregen, Beraten Unterstützen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63136"/>
                  </a:ext>
                </a:extLst>
              </a:tr>
            </a:tbl>
          </a:graphicData>
        </a:graphic>
      </p:graphicFrame>
      <p:pic>
        <p:nvPicPr>
          <p:cNvPr id="21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20582" t="10576" r="8849" b="29780"/>
          <a:stretch/>
        </p:blipFill>
        <p:spPr bwMode="auto">
          <a:xfrm>
            <a:off x="5038143" y="4158568"/>
            <a:ext cx="1729430" cy="2187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738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Selbsterklärung </a:t>
            </a:r>
            <a:r>
              <a:rPr lang="de-DE" dirty="0"/>
              <a:t>vs. </a:t>
            </a:r>
            <a:r>
              <a:rPr lang="de-DE" dirty="0" smtClean="0"/>
              <a:t>Fremderklärung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13820"/>
              </p:ext>
            </p:extLst>
          </p:nvPr>
        </p:nvGraphicFramePr>
        <p:xfrm>
          <a:off x="899592" y="1667140"/>
          <a:ext cx="3231730" cy="23088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1529">
                  <a:extLst>
                    <a:ext uri="{9D8B030D-6E8A-4147-A177-3AD203B41FA5}">
                      <a16:colId xmlns:a16="http://schemas.microsoft.com/office/drawing/2014/main" val="23932652"/>
                    </a:ext>
                  </a:extLst>
                </a:gridCol>
                <a:gridCol w="1800201">
                  <a:extLst>
                    <a:ext uri="{9D8B030D-6E8A-4147-A177-3AD203B41FA5}">
                      <a16:colId xmlns:a16="http://schemas.microsoft.com/office/drawing/2014/main" val="332619585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Fremderklärung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84077"/>
                  </a:ext>
                </a:extLst>
              </a:tr>
              <a:tr h="938409">
                <a:tc>
                  <a:txBody>
                    <a:bodyPr/>
                    <a:lstStyle/>
                    <a:p>
                      <a:r>
                        <a:rPr lang="de-DE" dirty="0" smtClean="0"/>
                        <a:t>Studierende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Rezipierend</a:t>
                      </a:r>
                    </a:p>
                    <a:p>
                      <a:r>
                        <a:rPr lang="de-DE" sz="1800" dirty="0" smtClean="0"/>
                        <a:t>Fremdgesteuert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01708"/>
                  </a:ext>
                </a:extLst>
              </a:tr>
              <a:tr h="938409">
                <a:tc>
                  <a:txBody>
                    <a:bodyPr/>
                    <a:lstStyle/>
                    <a:p>
                      <a:r>
                        <a:rPr lang="de-DE" dirty="0" smtClean="0"/>
                        <a:t>Lehrende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Darbieten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Anleiten Erklären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63136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49173"/>
              </p:ext>
            </p:extLst>
          </p:nvPr>
        </p:nvGraphicFramePr>
        <p:xfrm>
          <a:off x="4932040" y="1667140"/>
          <a:ext cx="3231730" cy="23088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1529">
                  <a:extLst>
                    <a:ext uri="{9D8B030D-6E8A-4147-A177-3AD203B41FA5}">
                      <a16:colId xmlns:a16="http://schemas.microsoft.com/office/drawing/2014/main" val="23932652"/>
                    </a:ext>
                  </a:extLst>
                </a:gridCol>
                <a:gridCol w="1800201">
                  <a:extLst>
                    <a:ext uri="{9D8B030D-6E8A-4147-A177-3AD203B41FA5}">
                      <a16:colId xmlns:a16="http://schemas.microsoft.com/office/drawing/2014/main" val="332619585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Selbsterklärung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84077"/>
                  </a:ext>
                </a:extLst>
              </a:tr>
              <a:tr h="938409">
                <a:tc>
                  <a:txBody>
                    <a:bodyPr/>
                    <a:lstStyle/>
                    <a:p>
                      <a:r>
                        <a:rPr lang="de-DE" dirty="0" smtClean="0"/>
                        <a:t>Studierende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Aktiv selbstgesteuert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01708"/>
                  </a:ext>
                </a:extLst>
              </a:tr>
              <a:tr h="938409">
                <a:tc>
                  <a:txBody>
                    <a:bodyPr/>
                    <a:lstStyle/>
                    <a:p>
                      <a:r>
                        <a:rPr lang="de-DE" dirty="0" smtClean="0"/>
                        <a:t>Lehrende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Anregen Beraten Unterstützen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63136"/>
                  </a:ext>
                </a:extLst>
              </a:tr>
            </a:tbl>
          </a:graphicData>
        </a:graphic>
      </p:graphicFrame>
      <p:pic>
        <p:nvPicPr>
          <p:cNvPr id="5" name="Picture 2" descr="C:\Dokumente und Einstellungen\glathe\Lokale Einstellungen\Temp\wissen2.jpg"/>
          <p:cNvPicPr>
            <a:picLocks noChangeAspect="1" noChangeArrowheads="1"/>
          </p:cNvPicPr>
          <p:nvPr/>
        </p:nvPicPr>
        <p:blipFill rotWithShape="1">
          <a:blip r:embed="rId2" cstate="print"/>
          <a:srcRect t="4252" r="5982"/>
          <a:stretch/>
        </p:blipFill>
        <p:spPr bwMode="auto">
          <a:xfrm>
            <a:off x="374341" y="3508550"/>
            <a:ext cx="1944216" cy="28005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l="20582" t="10576" r="8849" b="29780"/>
          <a:stretch/>
        </p:blipFill>
        <p:spPr bwMode="auto">
          <a:xfrm>
            <a:off x="4355976" y="3734850"/>
            <a:ext cx="2035321" cy="25742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Gestreifter Pfeil nach rechts 9"/>
          <p:cNvSpPr/>
          <p:nvPr/>
        </p:nvSpPr>
        <p:spPr>
          <a:xfrm rot="5400000">
            <a:off x="6878225" y="4328021"/>
            <a:ext cx="576064" cy="288032"/>
          </a:xfrm>
          <a:prstGeom prst="stripedRightArrow">
            <a:avLst>
              <a:gd name="adj1" fmla="val 62827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6338165" y="4960250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Prinzip der minimalen Hilfe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370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127536"/>
              </p:ext>
            </p:extLst>
          </p:nvPr>
        </p:nvGraphicFramePr>
        <p:xfrm>
          <a:off x="101418" y="1916832"/>
          <a:ext cx="568863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/>
              <a:t>Was kann Selbsterklärung leisten?</a:t>
            </a:r>
          </a:p>
        </p:txBody>
      </p:sp>
      <p:sp>
        <p:nvSpPr>
          <p:cNvPr id="2" name="Ellipse 1"/>
          <p:cNvSpPr/>
          <p:nvPr/>
        </p:nvSpPr>
        <p:spPr>
          <a:xfrm>
            <a:off x="5937514" y="1674879"/>
            <a:ext cx="1512168" cy="936104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Verursacht bessere Noten</a:t>
            </a:r>
            <a:endParaRPr lang="de-DE" sz="1400" dirty="0"/>
          </a:p>
        </p:txBody>
      </p:sp>
      <p:sp>
        <p:nvSpPr>
          <p:cNvPr id="6" name="Ellipse 5"/>
          <p:cNvSpPr/>
          <p:nvPr/>
        </p:nvSpPr>
        <p:spPr>
          <a:xfrm>
            <a:off x="7198767" y="2496258"/>
            <a:ext cx="1800200" cy="11102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Gibt zusätzliche bzw. neue Informationen</a:t>
            </a:r>
            <a:endParaRPr lang="de-DE" sz="1400" dirty="0"/>
          </a:p>
        </p:txBody>
      </p:sp>
      <p:sp>
        <p:nvSpPr>
          <p:cNvPr id="7" name="Ellipse 6"/>
          <p:cNvSpPr/>
          <p:nvPr/>
        </p:nvSpPr>
        <p:spPr>
          <a:xfrm>
            <a:off x="7653689" y="4077072"/>
            <a:ext cx="1345278" cy="10801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Kann komplexe Inhalte vermitteln </a:t>
            </a:r>
            <a:endParaRPr lang="de-DE" sz="1400" dirty="0"/>
          </a:p>
        </p:txBody>
      </p:sp>
      <p:sp>
        <p:nvSpPr>
          <p:cNvPr id="8" name="Ellipse 7"/>
          <p:cNvSpPr/>
          <p:nvPr/>
        </p:nvSpPr>
        <p:spPr>
          <a:xfrm>
            <a:off x="5929008" y="3604011"/>
            <a:ext cx="1429753" cy="11370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Gibt Überblick über ein Thema</a:t>
            </a:r>
            <a:endParaRPr lang="de-DE" sz="1400" dirty="0"/>
          </a:p>
        </p:txBody>
      </p:sp>
      <p:sp>
        <p:nvSpPr>
          <p:cNvPr id="9" name="Ellipse 8"/>
          <p:cNvSpPr/>
          <p:nvPr/>
        </p:nvSpPr>
        <p:spPr>
          <a:xfrm>
            <a:off x="6512272" y="5013176"/>
            <a:ext cx="1516111" cy="128275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ermöglicht effizient in kurzer Zeit Lernfortschritte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545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Prinzip der minimalen Hilfe</a:t>
            </a:r>
            <a:endParaRPr lang="de-DE" dirty="0"/>
          </a:p>
        </p:txBody>
      </p:sp>
      <p:graphicFrame>
        <p:nvGraphicFramePr>
          <p:cNvPr id="10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457193"/>
              </p:ext>
            </p:extLst>
          </p:nvPr>
        </p:nvGraphicFramePr>
        <p:xfrm>
          <a:off x="300520" y="1389218"/>
          <a:ext cx="4518304" cy="4655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ieren 3"/>
          <p:cNvGrpSpPr/>
          <p:nvPr/>
        </p:nvGrpSpPr>
        <p:grpSpPr>
          <a:xfrm>
            <a:off x="1967042" y="2999535"/>
            <a:ext cx="1232520" cy="1440160"/>
            <a:chOff x="1835696" y="2846009"/>
            <a:chExt cx="2096616" cy="1951143"/>
          </a:xfrm>
        </p:grpSpPr>
        <p:cxnSp>
          <p:nvCxnSpPr>
            <p:cNvPr id="5" name="Gerade Verbindung mit Pfeil 4"/>
            <p:cNvCxnSpPr/>
            <p:nvPr/>
          </p:nvCxnSpPr>
          <p:spPr>
            <a:xfrm>
              <a:off x="2119536" y="3573016"/>
              <a:ext cx="144854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mit Pfeil 5"/>
            <p:cNvCxnSpPr/>
            <p:nvPr/>
          </p:nvCxnSpPr>
          <p:spPr>
            <a:xfrm>
              <a:off x="2072916" y="3718489"/>
              <a:ext cx="979512" cy="10717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/>
            <p:cNvCxnSpPr/>
            <p:nvPr/>
          </p:nvCxnSpPr>
          <p:spPr>
            <a:xfrm flipV="1">
              <a:off x="2555776" y="3725416"/>
              <a:ext cx="1088504" cy="10717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/>
            <p:nvPr/>
          </p:nvCxnSpPr>
          <p:spPr>
            <a:xfrm>
              <a:off x="2843808" y="2846009"/>
              <a:ext cx="1088504" cy="19442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/>
            <p:cNvCxnSpPr/>
            <p:nvPr/>
          </p:nvCxnSpPr>
          <p:spPr>
            <a:xfrm flipV="1">
              <a:off x="1835696" y="2849508"/>
              <a:ext cx="1008112" cy="19407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feld 11"/>
          <p:cNvSpPr txBox="1"/>
          <p:nvPr/>
        </p:nvSpPr>
        <p:spPr>
          <a:xfrm>
            <a:off x="4958278" y="1499895"/>
            <a:ext cx="40257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Prinzip der minimalen Hilfe definiert </a:t>
            </a:r>
            <a:r>
              <a:rPr lang="de-DE" dirty="0" smtClean="0"/>
              <a:t>die </a:t>
            </a:r>
            <a:r>
              <a:rPr lang="de-DE" dirty="0"/>
              <a:t>links aufgeführten </a:t>
            </a:r>
            <a:r>
              <a:rPr lang="de-DE" dirty="0" smtClean="0"/>
              <a:t>Stufen </a:t>
            </a:r>
            <a:r>
              <a:rPr lang="de-DE" dirty="0"/>
              <a:t>der Hilfestellung. Zu jeder Stufe </a:t>
            </a:r>
            <a:r>
              <a:rPr lang="de-DE" dirty="0" smtClean="0"/>
              <a:t>gibt es mehr Information durch </a:t>
            </a:r>
            <a:r>
              <a:rPr lang="de-DE" dirty="0"/>
              <a:t>Anklicken des entsprechenden </a:t>
            </a:r>
            <a:r>
              <a:rPr lang="de-DE" dirty="0" smtClean="0"/>
              <a:t>Buttons.</a:t>
            </a:r>
          </a:p>
          <a:p>
            <a:endParaRPr lang="de-DE" dirty="0"/>
          </a:p>
          <a:p>
            <a:r>
              <a:rPr lang="de-DE" dirty="0"/>
              <a:t>Der Zyklus zeigt, dass die Stufen aufeinander aufbauen. Um möglichst wenig in den selbstständigen Lösungsprozess einzugreifen, sollte man auf einer möglichst niedrigen Stufe agieren. Gleichzeitig ist das System aber </a:t>
            </a:r>
            <a:r>
              <a:rPr lang="de-DE" dirty="0" smtClean="0"/>
              <a:t>nicht </a:t>
            </a:r>
            <a:r>
              <a:rPr lang="de-DE" dirty="0"/>
              <a:t>stur zu befolgen: wenn ein*e Lernende*r ein </a:t>
            </a:r>
            <a:r>
              <a:rPr lang="de-DE" dirty="0" smtClean="0"/>
              <a:t>Verständnisproblem hat</a:t>
            </a:r>
            <a:r>
              <a:rPr lang="de-DE" dirty="0"/>
              <a:t>, ist es wenig sinnvoll, nur </a:t>
            </a:r>
            <a:r>
              <a:rPr lang="de-DE" dirty="0" smtClean="0"/>
              <a:t>“</a:t>
            </a:r>
            <a:r>
              <a:rPr lang="de-DE" dirty="0"/>
              <a:t>Motivationshilfe” zu geben.</a:t>
            </a:r>
          </a:p>
        </p:txBody>
      </p:sp>
    </p:spTree>
    <p:extLst>
      <p:ext uri="{BB962C8B-B14F-4D97-AF65-F5344CB8AC3E}">
        <p14:creationId xmlns:p14="http://schemas.microsoft.com/office/powerpoint/2010/main" val="7884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liennummernplatzhalt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A8B29803-F370-4BE5-98C2-650269E713DB}" type="slidenum">
              <a:rPr lang="de-DE" altLang="de-DE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7</a:t>
            </a:fld>
            <a:endParaRPr lang="de-DE" altLang="de-DE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sz="2800" b="1" dirty="0" smtClean="0">
                <a:ea typeface="ＭＳ Ｐゴシック" panose="020B0600070205080204" pitchFamily="34" charset="-128"/>
              </a:rPr>
              <a:t>Motivationshilfen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24645"/>
            <a:ext cx="8280151" cy="4796830"/>
          </a:xfrm>
        </p:spPr>
        <p:txBody>
          <a:bodyPr/>
          <a:lstStyle/>
          <a:p>
            <a:pPr marL="0" indent="0" algn="ctr">
              <a:lnSpc>
                <a:spcPct val="150000"/>
              </a:lnSpc>
            </a:pPr>
            <a:r>
              <a:rPr lang="de-DE" sz="1800" dirty="0" smtClean="0"/>
              <a:t>…sollen </a:t>
            </a:r>
            <a:r>
              <a:rPr lang="de-DE" sz="1800" dirty="0"/>
              <a:t>Lernende ermutigen </a:t>
            </a:r>
            <a:r>
              <a:rPr lang="de-DE" sz="1800" dirty="0" smtClean="0"/>
              <a:t>und die Bereitschaft fördern, weiterzuarbeiten. </a:t>
            </a:r>
            <a:r>
              <a:rPr lang="de-DE" sz="1800" dirty="0"/>
              <a:t>Sie sind </a:t>
            </a:r>
            <a:r>
              <a:rPr lang="de-DE" sz="1800" dirty="0" smtClean="0"/>
              <a:t>dann </a:t>
            </a:r>
            <a:r>
              <a:rPr lang="de-DE" sz="1800" dirty="0"/>
              <a:t>sinnvoll, wenn </a:t>
            </a:r>
            <a:r>
              <a:rPr lang="de-DE" sz="1800" dirty="0" smtClean="0"/>
              <a:t>die </a:t>
            </a:r>
            <a:r>
              <a:rPr lang="de-DE" sz="1800" dirty="0"/>
              <a:t>Lernvoraussetzungen einer*s Lernenden ausreichend sind, um die Problemstellung mit eigener Anstrengung </a:t>
            </a:r>
            <a:r>
              <a:rPr lang="de-DE" sz="1800" dirty="0" smtClean="0"/>
              <a:t>zu bewältigen.</a:t>
            </a:r>
          </a:p>
          <a:p>
            <a:pPr marL="0" indent="0">
              <a:lnSpc>
                <a:spcPct val="90000"/>
              </a:lnSpc>
            </a:pPr>
            <a:endParaRPr lang="de-DE" sz="1800" dirty="0"/>
          </a:p>
          <a:p>
            <a:r>
              <a:rPr lang="de-DE" sz="1800" i="1" dirty="0"/>
              <a:t>Beispiele:</a:t>
            </a:r>
            <a:endParaRPr lang="de-DE" sz="1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1800" dirty="0"/>
              <a:t>Ich bin davon überzeugt, dass </a:t>
            </a:r>
            <a:r>
              <a:rPr lang="de-DE" sz="1800" dirty="0" smtClean="0"/>
              <a:t>du </a:t>
            </a:r>
            <a:r>
              <a:rPr lang="de-DE" sz="1800" dirty="0"/>
              <a:t>diese Aufgabe bewältigen kannst.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Ich hatte auch Probleme mit solchen Aufgaben, aber wenn man einmal geschafft hat, ist das super Gefühl. </a:t>
            </a:r>
            <a:r>
              <a:rPr lang="de-DE" sz="1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04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4857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de-DE" sz="2800" kern="0" smtClean="0">
                <a:ea typeface="ＭＳ Ｐゴシック" panose="020B0600070205080204" pitchFamily="34" charset="-128"/>
              </a:rPr>
              <a:t>Motivationshilfen</a:t>
            </a:r>
            <a:endParaRPr lang="de-DE" altLang="de-DE" sz="2800" kern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924645"/>
            <a:ext cx="8280151" cy="479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de-DE" sz="1800" kern="0" dirty="0" smtClean="0"/>
              <a:t>Welche ist/sind die Motivationshilfe(n)?</a:t>
            </a:r>
          </a:p>
          <a:p>
            <a:pPr marL="0" indent="0" algn="ctr">
              <a:lnSpc>
                <a:spcPct val="150000"/>
              </a:lnSpc>
            </a:pPr>
            <a:endParaRPr lang="de-DE" sz="1800" kern="0" dirty="0"/>
          </a:p>
          <a:p>
            <a:pPr marL="0" indent="0" algn="ctr">
              <a:lnSpc>
                <a:spcPct val="150000"/>
              </a:lnSpc>
            </a:pPr>
            <a:endParaRPr lang="de-DE" sz="1800" kern="0" dirty="0" smtClean="0"/>
          </a:p>
          <a:p>
            <a:r>
              <a:rPr lang="de-DE" sz="1800" kern="0" dirty="0" smtClean="0"/>
              <a:t> </a:t>
            </a:r>
            <a:endParaRPr lang="de-DE" sz="1800" kern="0" dirty="0"/>
          </a:p>
        </p:txBody>
      </p:sp>
      <p:sp>
        <p:nvSpPr>
          <p:cNvPr id="4" name="Abgerundetes Rechteck 3"/>
          <p:cNvSpPr/>
          <p:nvPr/>
        </p:nvSpPr>
        <p:spPr>
          <a:xfrm>
            <a:off x="1547664" y="2758777"/>
            <a:ext cx="2664296" cy="936104"/>
          </a:xfrm>
          <a:prstGeom prst="roundRect">
            <a:avLst/>
          </a:prstGeom>
          <a:solidFill>
            <a:srgbClr val="9C1C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Seid </a:t>
            </a:r>
            <a:r>
              <a:rPr lang="de-DE" dirty="0"/>
              <a:t>endlich still und </a:t>
            </a:r>
            <a:r>
              <a:rPr lang="de-DE" dirty="0" smtClean="0"/>
              <a:t>fangt </a:t>
            </a:r>
            <a:r>
              <a:rPr lang="de-DE" dirty="0"/>
              <a:t>an, zu </a:t>
            </a:r>
            <a:r>
              <a:rPr lang="de-DE" dirty="0" smtClean="0"/>
              <a:t>arbeiten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076056" y="2758777"/>
            <a:ext cx="2664296" cy="936104"/>
          </a:xfrm>
          <a:prstGeom prst="roundRect">
            <a:avLst/>
          </a:prstGeom>
          <a:solidFill>
            <a:srgbClr val="9C1C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90000"/>
              </a:lnSpc>
            </a:pPr>
            <a:r>
              <a:rPr lang="de-DE" dirty="0" smtClean="0"/>
              <a:t>Die </a:t>
            </a:r>
            <a:r>
              <a:rPr lang="de-DE" dirty="0"/>
              <a:t>Lösung ist </a:t>
            </a:r>
            <a:r>
              <a:rPr lang="de-DE" dirty="0" smtClean="0"/>
              <a:t>falsch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1525782" y="4160935"/>
            <a:ext cx="2664296" cy="1038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/>
              <a:t>Du wirst das schon schaffen – mach weiter!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076056" y="4272074"/>
            <a:ext cx="266429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90000"/>
              </a:lnSpc>
            </a:pPr>
            <a:r>
              <a:rPr lang="de-DE" dirty="0" smtClean="0"/>
              <a:t>Habt ihr schon angefangen</a:t>
            </a:r>
            <a:r>
              <a:rPr lang="de-DE" dirty="0" smtClean="0"/>
              <a:t>? </a:t>
            </a:r>
          </a:p>
          <a:p>
            <a:pPr marL="0" indent="0" algn="ctr">
              <a:lnSpc>
                <a:spcPct val="90000"/>
              </a:lnSpc>
            </a:pPr>
            <a:r>
              <a:rPr lang="de-DE" dirty="0" smtClean="0"/>
              <a:t>Beim letzten Mal hast du so eine ähnliche Aufgabe gut hinbekommen.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58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liennummernplatzhalt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A8B29803-F370-4BE5-98C2-650269E713DB}" type="slidenum">
              <a:rPr lang="de-DE" altLang="de-DE" sz="12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9</a:t>
            </a:fld>
            <a:endParaRPr lang="de-DE" altLang="de-DE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de-DE" altLang="de-DE" sz="2800" b="1" dirty="0" smtClean="0">
                <a:ea typeface="ＭＳ Ｐゴシック" panose="020B0600070205080204" pitchFamily="34" charset="-128"/>
              </a:rPr>
              <a:t>Rückmeldungshilfen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2" y="1700809"/>
            <a:ext cx="8280151" cy="4796830"/>
          </a:xfrm>
        </p:spPr>
        <p:txBody>
          <a:bodyPr/>
          <a:lstStyle/>
          <a:p>
            <a:pPr marL="0" indent="0" algn="ctr">
              <a:lnSpc>
                <a:spcPct val="150000"/>
              </a:lnSpc>
            </a:pPr>
            <a:r>
              <a:rPr lang="de-DE" sz="1800" dirty="0"/>
              <a:t> </a:t>
            </a:r>
            <a:r>
              <a:rPr lang="de-DE" sz="1800" dirty="0" smtClean="0"/>
              <a:t>… informieren </a:t>
            </a:r>
            <a:r>
              <a:rPr lang="de-DE" sz="1800" dirty="0"/>
              <a:t>die Lernenden darüber, ob ihr aktuelles Vorgehen zum Problem passt und </a:t>
            </a:r>
            <a:r>
              <a:rPr lang="de-DE" sz="1800" dirty="0" smtClean="0"/>
              <a:t>(möglicherweise) zu </a:t>
            </a:r>
            <a:r>
              <a:rPr lang="de-DE" sz="1800" dirty="0"/>
              <a:t>einer </a:t>
            </a:r>
            <a:r>
              <a:rPr lang="de-DE" sz="1800" dirty="0" smtClean="0"/>
              <a:t>korrekten </a:t>
            </a:r>
            <a:r>
              <a:rPr lang="de-DE" sz="1800" dirty="0"/>
              <a:t>Lösung führt. Die Hilfestellung fällt </a:t>
            </a:r>
            <a:r>
              <a:rPr lang="de-DE" sz="1800" dirty="0" smtClean="0"/>
              <a:t>also </a:t>
            </a:r>
            <a:r>
              <a:rPr lang="de-DE" sz="1800" dirty="0"/>
              <a:t>konkreter – am aktuellen persönlichen Arbeitsfortschritt orientiert </a:t>
            </a:r>
            <a:r>
              <a:rPr lang="de-DE" sz="1800" dirty="0" smtClean="0"/>
              <a:t>– aus, gibt aber keine inhaltlichen Hinweise für die nächsten konkreten Schritte. </a:t>
            </a:r>
            <a:endParaRPr lang="de-DE" sz="1800" dirty="0"/>
          </a:p>
          <a:p>
            <a:r>
              <a:rPr lang="de-DE" sz="1800" dirty="0"/>
              <a:t> </a:t>
            </a:r>
            <a:endParaRPr lang="de-DE" sz="1800" dirty="0" smtClean="0"/>
          </a:p>
          <a:p>
            <a:r>
              <a:rPr lang="de-DE" sz="1800" i="1" dirty="0"/>
              <a:t>Beispiele:</a:t>
            </a:r>
            <a:endParaRPr lang="de-DE" sz="1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1800" dirty="0"/>
              <a:t>Du bist auf dem richtigen Weg!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Die von dir hier gemachte Annahme ist noch nicht hinreichend begründet.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Bei </a:t>
            </a:r>
            <a:r>
              <a:rPr lang="de-DE" sz="1800" dirty="0"/>
              <a:t>dieser Annahme ist </a:t>
            </a:r>
            <a:r>
              <a:rPr lang="de-DE" sz="1800" dirty="0" smtClean="0"/>
              <a:t>dir </a:t>
            </a:r>
            <a:r>
              <a:rPr lang="de-DE" sz="1800" dirty="0"/>
              <a:t>ein Fehler unterlaufen, sieh sie </a:t>
            </a:r>
            <a:r>
              <a:rPr lang="de-DE" sz="1800" dirty="0" smtClean="0"/>
              <a:t>dir </a:t>
            </a:r>
            <a:r>
              <a:rPr lang="de-DE" sz="1800" dirty="0"/>
              <a:t>nochmals genau an.</a:t>
            </a:r>
          </a:p>
        </p:txBody>
      </p:sp>
    </p:spTree>
    <p:extLst>
      <p:ext uri="{BB962C8B-B14F-4D97-AF65-F5344CB8AC3E}">
        <p14:creationId xmlns:p14="http://schemas.microsoft.com/office/powerpoint/2010/main" val="6425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1985</Words>
  <Application>Microsoft Office PowerPoint</Application>
  <PresentationFormat>Bildschirmpräsentation (4:3)</PresentationFormat>
  <Paragraphs>388</Paragraphs>
  <Slides>27</Slides>
  <Notes>13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8" baseType="lpstr">
      <vt:lpstr>ＭＳ Ｐゴシック</vt:lpstr>
      <vt:lpstr>Arial</vt:lpstr>
      <vt:lpstr>Articulate</vt:lpstr>
      <vt:lpstr>Bitstream Charter</vt:lpstr>
      <vt:lpstr>Calibri</vt:lpstr>
      <vt:lpstr>NimbusSanL-Regu</vt:lpstr>
      <vt:lpstr>NimbusSanL-ReguItal</vt:lpstr>
      <vt:lpstr>Stafford</vt:lpstr>
      <vt:lpstr>Tahoma</vt:lpstr>
      <vt:lpstr>Wingdings</vt:lpstr>
      <vt:lpstr>Präsentationsvorlage_BWL9</vt:lpstr>
      <vt:lpstr>Whiteboard</vt:lpstr>
      <vt:lpstr>Prinzip der minimalen Hilfe</vt:lpstr>
      <vt:lpstr>Prinzip der minimalen Hilfe</vt:lpstr>
      <vt:lpstr>Selbsterklärung vs. Fremderklärung</vt:lpstr>
      <vt:lpstr>Was kann Selbsterklärung leisten?</vt:lpstr>
      <vt:lpstr>Prinzip der minimalen Hilfe</vt:lpstr>
      <vt:lpstr>Motivationshilfen</vt:lpstr>
      <vt:lpstr>PowerPoint-Präsentation</vt:lpstr>
      <vt:lpstr>Rückmeldungshilfen</vt:lpstr>
      <vt:lpstr>PowerPoint-Präsentation</vt:lpstr>
      <vt:lpstr>Allgemein-Strategische Hilfen</vt:lpstr>
      <vt:lpstr>PowerPoint-Präsentation</vt:lpstr>
      <vt:lpstr>Inhaltlich-Strategische Hilfen</vt:lpstr>
      <vt:lpstr>PowerPoint-Präsentation</vt:lpstr>
      <vt:lpstr>Inhaltliche Hilfen</vt:lpstr>
      <vt:lpstr>PowerPoint-Präsentation</vt:lpstr>
      <vt:lpstr>Wie wende ich das PdmH an?</vt:lpstr>
      <vt:lpstr>Fragen/Phrasen des PdmH</vt:lpstr>
      <vt:lpstr>Quellen</vt:lpstr>
      <vt:lpstr>PowerPoint-Präsentation</vt:lpstr>
      <vt:lpstr>Worauf sollte man als Tutor*in achten?</vt:lpstr>
      <vt:lpstr>Minimale Hilfe</vt:lpstr>
      <vt:lpstr>Motivationshilfen</vt:lpstr>
      <vt:lpstr>Rückmeldungshilfen</vt:lpstr>
      <vt:lpstr>Allgemein-strategische Hilfe</vt:lpstr>
      <vt:lpstr>Inhaltlich-strategische Hilfe</vt:lpstr>
      <vt:lpstr>Inhaltliche Hilfe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Tina Rudolph</cp:lastModifiedBy>
  <cp:revision>443</cp:revision>
  <dcterms:created xsi:type="dcterms:W3CDTF">2009-12-23T09:42:49Z</dcterms:created>
  <dcterms:modified xsi:type="dcterms:W3CDTF">2018-12-07T10:52:52Z</dcterms:modified>
</cp:coreProperties>
</file>