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Lat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a7fcc1fd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3a7fcc1fd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3b77494591_1_20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3b77494591_1_2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3a847b4be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3a847b4be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3b77494591_1_2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3b77494591_1_2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3b77494591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3b77494591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3b77494591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3b77494591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3b774945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3b774945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3b77494591_1_1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3b77494591_1_1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3b77494591_1_1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3b77494591_1_1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323aea8f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323aea8f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3b77494591_1_20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3b77494591_1_2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3a847b4be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3a847b4be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3a847b4be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3a847b4be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3b77494591_1_20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3b77494591_1_2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07376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073763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687600" y="1635300"/>
            <a:ext cx="5421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SU2022:</a:t>
            </a:r>
            <a:r>
              <a:rPr lang="en"/>
              <a:t> A Project Overview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334" name="Google Shape;334;p22"/>
          <p:cNvSpPr txBox="1"/>
          <p:nvPr>
            <p:ph idx="1" type="body"/>
          </p:nvPr>
        </p:nvSpPr>
        <p:spPr>
          <a:xfrm>
            <a:off x="2225475" y="2763325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Better Training our Neural Network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For Future use of the Neural Network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 txBox="1"/>
          <p:nvPr>
            <p:ph type="title"/>
          </p:nvPr>
        </p:nvSpPr>
        <p:spPr>
          <a:xfrm>
            <a:off x="727650" y="553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Filling Missing Values</a:t>
            </a:r>
            <a:endParaRPr/>
          </a:p>
        </p:txBody>
      </p:sp>
      <p:sp>
        <p:nvSpPr>
          <p:cNvPr id="340" name="Google Shape;340;p23"/>
          <p:cNvSpPr txBox="1"/>
          <p:nvPr>
            <p:ph idx="1" type="body"/>
          </p:nvPr>
        </p:nvSpPr>
        <p:spPr>
          <a:xfrm>
            <a:off x="166350" y="1428750"/>
            <a:ext cx="4650600" cy="32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"/>
              <a:t>All zeros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Mean Error: 1.530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Standard Deviation: 2.072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"/>
              <a:t>Mean of each feature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Mean Error: 1.109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Standard Deviation: 0.860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"/>
              <a:t>KNN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Mean Error: 1.408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Standard Deviation: 1.474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"/>
              <a:t>M</a:t>
            </a:r>
            <a:r>
              <a:rPr b="1" lang="en"/>
              <a:t>ICE </a:t>
            </a:r>
            <a:r>
              <a:rPr lang="en"/>
              <a:t>(Multivariate Imputation by Chained Equations)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Mean Error: 1.232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Standard Deviation: 1.091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Gr</a:t>
            </a:r>
            <a:r>
              <a:rPr b="1" lang="en"/>
              <a:t>adient of the Loss Function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The results were not that good.  The majority of the time, it would guess extremely large values or negative values.  </a:t>
            </a:r>
            <a:endParaRPr/>
          </a:p>
        </p:txBody>
      </p:sp>
      <p:pic>
        <p:nvPicPr>
          <p:cNvPr id="341" name="Google Shape;3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50" y="1291875"/>
            <a:ext cx="4224425" cy="290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 txBox="1"/>
          <p:nvPr>
            <p:ph type="title"/>
          </p:nvPr>
        </p:nvSpPr>
        <p:spPr>
          <a:xfrm>
            <a:off x="2680800" y="785100"/>
            <a:ext cx="37824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Future Plans</a:t>
            </a:r>
            <a:endParaRPr sz="4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"/>
          <p:cNvSpPr txBox="1"/>
          <p:nvPr>
            <p:ph type="title"/>
          </p:nvPr>
        </p:nvSpPr>
        <p:spPr>
          <a:xfrm>
            <a:off x="727650" y="522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</a:t>
            </a:r>
            <a:r>
              <a:rPr lang="en"/>
              <a:t> Neural Network Optimization</a:t>
            </a:r>
            <a:endParaRPr/>
          </a:p>
        </p:txBody>
      </p:sp>
      <p:sp>
        <p:nvSpPr>
          <p:cNvPr id="352" name="Google Shape;352;p25"/>
          <p:cNvSpPr txBox="1"/>
          <p:nvPr>
            <p:ph idx="1" type="body"/>
          </p:nvPr>
        </p:nvSpPr>
        <p:spPr>
          <a:xfrm>
            <a:off x="763350" y="1459350"/>
            <a:ext cx="7617300" cy="3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Future Adjustments to the Neural Network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Try different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OPTIMIZERS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Similar to Adam:      </a:t>
            </a:r>
            <a:r>
              <a:rPr i="1" lang="en" sz="1300">
                <a:latin typeface="Arial"/>
                <a:ea typeface="Arial"/>
                <a:cs typeface="Arial"/>
                <a:sym typeface="Arial"/>
              </a:rPr>
              <a:t>AdamW, AdamX, NAdam, RAdam</a:t>
            </a:r>
            <a:endParaRPr i="1" sz="1300"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Gradient Descent:   </a:t>
            </a:r>
            <a:r>
              <a:rPr i="1" lang="en" sz="1300">
                <a:latin typeface="Arial"/>
                <a:ea typeface="Arial"/>
                <a:cs typeface="Arial"/>
                <a:sym typeface="Arial"/>
              </a:rPr>
              <a:t>SGD, ASGD</a:t>
            </a:r>
            <a:endParaRPr i="1" sz="1300"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Backpropagation:    </a:t>
            </a:r>
            <a:r>
              <a:rPr i="1" lang="en" sz="1300">
                <a:latin typeface="Arial"/>
                <a:ea typeface="Arial"/>
                <a:cs typeface="Arial"/>
                <a:sym typeface="Arial"/>
              </a:rPr>
              <a:t>Rdrop</a:t>
            </a:r>
            <a:endParaRPr i="1" sz="13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Try different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NUMBER OF HIDDEN LAYERS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Try different</a:t>
            </a:r>
            <a:r>
              <a:rPr b="1" lang="en" sz="13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EPOCH &amp; BATCH SIZES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Epoch: </a:t>
            </a:r>
            <a:r>
              <a:rPr i="1" lang="en" sz="1300">
                <a:latin typeface="Arial"/>
                <a:ea typeface="Arial"/>
                <a:cs typeface="Arial"/>
                <a:sym typeface="Arial"/>
              </a:rPr>
              <a:t>100 - 2000</a:t>
            </a:r>
            <a:endParaRPr i="1" sz="1300"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Batch sizes: </a:t>
            </a:r>
            <a:r>
              <a:rPr i="1" lang="en" sz="1300">
                <a:latin typeface="Arial"/>
                <a:ea typeface="Arial"/>
                <a:cs typeface="Arial"/>
                <a:sym typeface="Arial"/>
              </a:rPr>
              <a:t>16 - 128</a:t>
            </a:r>
            <a:endParaRPr i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Filling Missing Values for More Complete Training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Test fill methods with a trained NN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6"/>
          <p:cNvSpPr txBox="1"/>
          <p:nvPr>
            <p:ph type="title"/>
          </p:nvPr>
        </p:nvSpPr>
        <p:spPr>
          <a:xfrm>
            <a:off x="1388550" y="130340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Find the amount of </a:t>
            </a:r>
            <a:r>
              <a:rPr lang="en" sz="1900"/>
              <a:t>Appendicular</a:t>
            </a:r>
            <a:r>
              <a:rPr lang="en" sz="1900"/>
              <a:t> Lean Muscle (ALM) of an </a:t>
            </a:r>
            <a:r>
              <a:rPr lang="en" sz="1900"/>
              <a:t>individual</a:t>
            </a:r>
            <a:r>
              <a:rPr lang="en" sz="1900"/>
              <a:t> from a given set of </a:t>
            </a:r>
            <a:r>
              <a:rPr lang="en" sz="1900"/>
              <a:t>measurements</a:t>
            </a:r>
            <a:endParaRPr sz="19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"/>
          <p:cNvSpPr txBox="1"/>
          <p:nvPr>
            <p:ph type="title"/>
          </p:nvPr>
        </p:nvSpPr>
        <p:spPr>
          <a:xfrm>
            <a:off x="2374650" y="785100"/>
            <a:ext cx="43947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Beginning Steps</a:t>
            </a:r>
            <a:endParaRPr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"/>
          <p:cNvSpPr txBox="1"/>
          <p:nvPr>
            <p:ph type="title"/>
          </p:nvPr>
        </p:nvSpPr>
        <p:spPr>
          <a:xfrm>
            <a:off x="727650" y="522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/>
              <a:t>Linear Regression</a:t>
            </a:r>
            <a:endParaRPr sz="2440"/>
          </a:p>
        </p:txBody>
      </p:sp>
      <p:sp>
        <p:nvSpPr>
          <p:cNvPr id="299" name="Google Shape;299;p17"/>
          <p:cNvSpPr txBox="1"/>
          <p:nvPr>
            <p:ph idx="1" type="body"/>
          </p:nvPr>
        </p:nvSpPr>
        <p:spPr>
          <a:xfrm>
            <a:off x="729450" y="1387925"/>
            <a:ext cx="7598100" cy="29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We made a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linear regression matrix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using various  multivariable regressions. 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After testing it on the </a:t>
            </a:r>
            <a:r>
              <a:rPr b="1" lang="en" u="sng">
                <a:latin typeface="Arial"/>
                <a:ea typeface="Arial"/>
                <a:cs typeface="Arial"/>
                <a:sym typeface="Arial"/>
              </a:rPr>
              <a:t>Total Lean Mass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it had an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average relative error of 6.58%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with a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standard deviation of 6.34%.  </a:t>
            </a:r>
            <a:endParaRPr b="1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413" y="2208400"/>
            <a:ext cx="3259566" cy="2444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7"/>
          <p:cNvSpPr txBox="1"/>
          <p:nvPr/>
        </p:nvSpPr>
        <p:spPr>
          <a:xfrm>
            <a:off x="3870150" y="2530925"/>
            <a:ext cx="47739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Chart 1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represents what happens when we plot the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actual lean mass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is up against the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estimated lean mass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using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all variables.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If a value is above the orange line, it is an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overestimate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If a value is under the line, it is an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underestimate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 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897500" y="785100"/>
            <a:ext cx="53490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 Different Approach</a:t>
            </a:r>
            <a:endParaRPr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"/>
          <p:cNvSpPr txBox="1"/>
          <p:nvPr>
            <p:ph type="title"/>
          </p:nvPr>
        </p:nvSpPr>
        <p:spPr>
          <a:xfrm>
            <a:off x="727650" y="614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the Neural Network</a:t>
            </a:r>
            <a:endParaRPr/>
          </a:p>
        </p:txBody>
      </p:sp>
      <p:sp>
        <p:nvSpPr>
          <p:cNvPr id="312" name="Google Shape;312;p19"/>
          <p:cNvSpPr txBox="1"/>
          <p:nvPr>
            <p:ph idx="1" type="body"/>
          </p:nvPr>
        </p:nvSpPr>
        <p:spPr>
          <a:xfrm>
            <a:off x="729450" y="1612450"/>
            <a:ext cx="7688700" cy="27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Neural Network Layout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➢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Input Layer: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45 variables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➢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1st Hidden Layer: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80 nodes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➢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2nd Hidden Layer: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 50 nodes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➢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Output Layer: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1 output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Optimizer: Adam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Criterion (loss function): MSELoss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Batch size: 64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Number of epochs: ~20000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Adam and MSELoss are common choices, but the shape of the network, batch size, and epoch size were all chosen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arbitrarily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025" y="1149675"/>
            <a:ext cx="4388275" cy="249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type="title"/>
          </p:nvPr>
        </p:nvSpPr>
        <p:spPr>
          <a:xfrm>
            <a:off x="727650" y="604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the Neural Network</a:t>
            </a:r>
            <a:endParaRPr/>
          </a:p>
        </p:txBody>
      </p:sp>
      <p:sp>
        <p:nvSpPr>
          <p:cNvPr id="319" name="Google Shape;319;p20"/>
          <p:cNvSpPr txBox="1"/>
          <p:nvPr>
            <p:ph idx="1" type="body"/>
          </p:nvPr>
        </p:nvSpPr>
        <p:spPr>
          <a:xfrm>
            <a:off x="342963" y="1438950"/>
            <a:ext cx="4602600" cy="27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What we are doing to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accomplish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this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Testing different methods of </a:t>
            </a:r>
            <a:r>
              <a:rPr b="1" lang="en" sz="1300">
                <a:latin typeface="Arial"/>
                <a:ea typeface="Arial"/>
                <a:cs typeface="Arial"/>
                <a:sym typeface="Arial"/>
              </a:rPr>
              <a:t>filling missing values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Adjusting the number of </a:t>
            </a:r>
            <a:r>
              <a:rPr b="1" lang="en" sz="1300">
                <a:latin typeface="Arial"/>
                <a:ea typeface="Arial"/>
                <a:cs typeface="Arial"/>
                <a:sym typeface="Arial"/>
              </a:rPr>
              <a:t>nodes 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in each hidden layer. 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[41, 86]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Standardizing 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input variables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20"/>
          <p:cNvPicPr preferRelativeResize="0"/>
          <p:nvPr/>
        </p:nvPicPr>
        <p:blipFill rotWithShape="1">
          <a:blip r:embed="rId3">
            <a:alphaModFix/>
          </a:blip>
          <a:srcRect b="0" l="6624" r="7449" t="0"/>
          <a:stretch/>
        </p:blipFill>
        <p:spPr>
          <a:xfrm>
            <a:off x="4945575" y="1224463"/>
            <a:ext cx="4148951" cy="2527937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0"/>
          <p:cNvSpPr txBox="1"/>
          <p:nvPr/>
        </p:nvSpPr>
        <p:spPr>
          <a:xfrm>
            <a:off x="5214950" y="3816800"/>
            <a:ext cx="37353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accent1"/>
                </a:solidFill>
              </a:rPr>
              <a:t>The chart above is the </a:t>
            </a:r>
            <a:r>
              <a:rPr b="1" lang="en" sz="1300">
                <a:solidFill>
                  <a:schemeClr val="accent1"/>
                </a:solidFill>
              </a:rPr>
              <a:t>predicted adjusted ALM</a:t>
            </a:r>
            <a:r>
              <a:rPr lang="en" sz="1300">
                <a:solidFill>
                  <a:schemeClr val="accent1"/>
                </a:solidFill>
              </a:rPr>
              <a:t> </a:t>
            </a:r>
            <a:r>
              <a:rPr b="1" lang="en" sz="1300">
                <a:solidFill>
                  <a:schemeClr val="accent1"/>
                </a:solidFill>
              </a:rPr>
              <a:t>vs the actual ALM </a:t>
            </a:r>
            <a:r>
              <a:rPr lang="en" sz="1300">
                <a:solidFill>
                  <a:schemeClr val="accent1"/>
                </a:solidFill>
              </a:rPr>
              <a:t>using </a:t>
            </a:r>
            <a:r>
              <a:rPr b="1" lang="en" sz="1300">
                <a:solidFill>
                  <a:schemeClr val="accent1"/>
                </a:solidFill>
              </a:rPr>
              <a:t>mean</a:t>
            </a:r>
            <a:r>
              <a:rPr lang="en" sz="1300">
                <a:solidFill>
                  <a:schemeClr val="accent1"/>
                </a:solidFill>
              </a:rPr>
              <a:t> fill and layer sizes of 44, 80, 50, 1.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2" name="Google Shape;322;p20"/>
          <p:cNvPicPr preferRelativeResize="0"/>
          <p:nvPr/>
        </p:nvPicPr>
        <p:blipFill rotWithShape="1">
          <a:blip r:embed="rId4">
            <a:alphaModFix/>
          </a:blip>
          <a:srcRect b="29496" l="0" r="15290" t="50649"/>
          <a:stretch/>
        </p:blipFill>
        <p:spPr>
          <a:xfrm>
            <a:off x="310975" y="3752400"/>
            <a:ext cx="4666601" cy="31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0"/>
          <p:cNvSpPr txBox="1"/>
          <p:nvPr/>
        </p:nvSpPr>
        <p:spPr>
          <a:xfrm>
            <a:off x="253575" y="4180850"/>
            <a:ext cx="4781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accent1"/>
                </a:solidFill>
              </a:rPr>
              <a:t>*** The statistics above are differences </a:t>
            </a:r>
            <a:r>
              <a:rPr i="1" lang="en" sz="1300">
                <a:solidFill>
                  <a:schemeClr val="accent1"/>
                </a:solidFill>
              </a:rPr>
              <a:t>measured</a:t>
            </a:r>
            <a:r>
              <a:rPr i="1" lang="en" sz="1300">
                <a:solidFill>
                  <a:schemeClr val="accent1"/>
                </a:solidFill>
              </a:rPr>
              <a:t> in kilograms</a:t>
            </a:r>
            <a:endParaRPr i="1" sz="1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1255200" y="785100"/>
            <a:ext cx="66336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u="sng"/>
              <a:t>Problem</a:t>
            </a:r>
            <a:r>
              <a:rPr lang="en" sz="3800"/>
              <a:t>: Incomplete Data</a:t>
            </a:r>
            <a:endParaRPr sz="3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