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0"/>
  </p:notesMasterIdLst>
  <p:sldIdLst>
    <p:sldId id="315" r:id="rId4"/>
    <p:sldId id="311" r:id="rId5"/>
    <p:sldId id="317" r:id="rId6"/>
    <p:sldId id="320" r:id="rId7"/>
    <p:sldId id="319" r:id="rId8"/>
    <p:sldId id="318" r:id="rId9"/>
    <p:sldId id="321" r:id="rId10"/>
    <p:sldId id="322" r:id="rId11"/>
    <p:sldId id="310" r:id="rId12"/>
    <p:sldId id="313" r:id="rId13"/>
    <p:sldId id="309" r:id="rId14"/>
    <p:sldId id="314" r:id="rId15"/>
    <p:sldId id="324" r:id="rId16"/>
    <p:sldId id="333" r:id="rId17"/>
    <p:sldId id="334" r:id="rId18"/>
    <p:sldId id="31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18B"/>
    <a:srgbClr val="29166F"/>
    <a:srgbClr val="194B87"/>
    <a:srgbClr val="485C77"/>
    <a:srgbClr val="E80012"/>
    <a:srgbClr val="EE8891"/>
    <a:srgbClr val="1A4D8B"/>
    <a:srgbClr val="EA0A1C"/>
    <a:srgbClr val="352E2D"/>
    <a:srgbClr val="E9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1CF4-3141-438E-B544-9DC661E2D4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CC2-40E4-42C6-B045-BDBA59AC99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TextBox 75"/>
            <p:cNvSpPr txBox="1"/>
            <p:nvPr/>
          </p:nvSpPr>
          <p:spPr>
            <a:xfrm>
              <a:off x="4433780" y="2714816"/>
              <a:ext cx="3648280" cy="923330"/>
            </a:xfrm>
            <a:prstGeom prst="rect">
              <a:avLst/>
            </a:prstGeom>
            <a:noFill/>
            <a:effectLst>
              <a:outerShdw dist="50800" dir="2700000" algn="tl" rotWithShape="0">
                <a:prstClr val="black">
                  <a:alpha val="6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长城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金融公司</a:t>
              </a:r>
              <a:r>
                <a:rPr lang="zh-CN" altLang="en-US" sz="5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简介</a:t>
              </a:r>
              <a:endPara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42309" y="1258068"/>
            <a:ext cx="7107381" cy="34555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4418789" y="2205318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sp>
        <p:nvSpPr>
          <p:cNvPr id="20" name="TextBox 75"/>
          <p:cNvSpPr txBox="1"/>
          <p:nvPr userDrawn="1"/>
        </p:nvSpPr>
        <p:spPr>
          <a:xfrm>
            <a:off x="3660187" y="3013375"/>
            <a:ext cx="7295245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微软雅黑</a:t>
            </a:r>
            <a:r>
              <a:rPr lang="en-US" altLang="zh-CN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54</a:t>
            </a:r>
            <a:r>
              <a:rPr lang="zh-CN" altLang="en-US" sz="5400" b="1" kern="1200" dirty="0" smtClean="0">
                <a:solidFill>
                  <a:srgbClr val="194B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号字体加粗</a:t>
            </a:r>
            <a:endParaRPr lang="zh-CN" altLang="en-US" sz="5400" b="1" kern="1200" dirty="0" smtClean="0">
              <a:solidFill>
                <a:srgbClr val="194B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316681" cy="685829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4067810" y="4009183"/>
            <a:ext cx="6480000" cy="0"/>
          </a:xfrm>
          <a:prstGeom prst="line">
            <a:avLst/>
          </a:prstGeom>
          <a:ln>
            <a:solidFill>
              <a:srgbClr val="19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32" y="4154140"/>
            <a:ext cx="4101746" cy="2021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297"/>
            <a:ext cx="231668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rgbClr val="1A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19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8165" y="0"/>
            <a:ext cx="12172949" cy="6858000"/>
            <a:chOff x="8165" y="0"/>
            <a:chExt cx="12172949" cy="6858000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42" r="6256" b="14753"/>
            <a:stretch>
              <a:fillRect/>
            </a:stretch>
          </p:blipFill>
          <p:spPr>
            <a:xfrm>
              <a:off x="9903674" y="0"/>
              <a:ext cx="2277440" cy="684983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7425717" y="0"/>
              <a:ext cx="2429416" cy="6858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98" b="7417"/>
            <a:stretch>
              <a:fillRect/>
            </a:stretch>
          </p:blipFill>
          <p:spPr>
            <a:xfrm>
              <a:off x="4947760" y="0"/>
              <a:ext cx="2429416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3" b="12521"/>
            <a:stretch>
              <a:fillRect/>
            </a:stretch>
          </p:blipFill>
          <p:spPr>
            <a:xfrm>
              <a:off x="2477964" y="1"/>
              <a:ext cx="2429416" cy="68498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14"/>
            <a:stretch>
              <a:fillRect/>
            </a:stretch>
          </p:blipFill>
          <p:spPr>
            <a:xfrm>
              <a:off x="8165" y="0"/>
              <a:ext cx="2429416" cy="6858000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296" b="9257"/>
          <a:stretch>
            <a:fillRect/>
          </a:stretch>
        </p:blipFill>
        <p:spPr>
          <a:xfrm rot="5400000">
            <a:off x="4423787" y="-282252"/>
            <a:ext cx="3459819" cy="711297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69136" y="3073241"/>
            <a:ext cx="5569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87038" y="3089572"/>
            <a:ext cx="5951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金融信息技术应用解决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方案提供商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75"/>
          <p:cNvSpPr txBox="1"/>
          <p:nvPr userDrawn="1"/>
        </p:nvSpPr>
        <p:spPr>
          <a:xfrm>
            <a:off x="4720868" y="2246139"/>
            <a:ext cx="3087717" cy="923330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5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8" y="3746699"/>
            <a:ext cx="1920358" cy="1920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097576"/>
            <a:ext cx="12192000" cy="3455567"/>
            <a:chOff x="2542311" y="1571106"/>
            <a:chExt cx="7107381" cy="3455567"/>
          </a:xfrm>
        </p:grpSpPr>
        <p:sp>
          <p:nvSpPr>
            <p:cNvPr id="8" name="矩形 7"/>
            <p:cNvSpPr/>
            <p:nvPr/>
          </p:nvSpPr>
          <p:spPr>
            <a:xfrm>
              <a:off x="2542311" y="1571106"/>
              <a:ext cx="7107381" cy="34555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0665" y="3630080"/>
              <a:ext cx="54294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 userDrawn="1"/>
        </p:nvSpPr>
        <p:spPr>
          <a:xfrm>
            <a:off x="3775537" y="4328374"/>
            <a:ext cx="4405746" cy="350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0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82" y="4409036"/>
            <a:ext cx="4101746" cy="202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6" b="20124"/>
          <a:stretch>
            <a:fillRect/>
          </a:stretch>
        </p:blipFill>
        <p:spPr>
          <a:xfrm>
            <a:off x="1" y="-7865"/>
            <a:ext cx="231668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2908" y="6092142"/>
            <a:ext cx="18829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consectetur adipisicing</a:t>
            </a:r>
            <a:endParaRPr lang="en-US" altLang="zh-CN" sz="1050" kern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97"/>
            <a:ext cx="2316681" cy="6858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9808720" y="637267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34409"/>
            <a:ext cx="9291782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358284" y="6377472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kern="1200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诚信 业绩 创新 责任</a:t>
            </a:r>
            <a:endParaRPr lang="zh-CN" altLang="en-US" sz="1600" kern="1200" dirty="0">
              <a:solidFill>
                <a:schemeClr val="tx1">
                  <a:tint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520487" y="6434409"/>
            <a:ext cx="671513" cy="257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1118513" y="693965"/>
            <a:ext cx="11070771" cy="65314"/>
          </a:xfrm>
          <a:prstGeom prst="rect">
            <a:avLst/>
          </a:prstGeom>
          <a:solidFill>
            <a:srgbClr val="E80012"/>
          </a:solidFill>
          <a:ln>
            <a:solidFill>
              <a:srgbClr val="E8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" y="6590294"/>
            <a:ext cx="2800350" cy="137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659072" y="6015741"/>
            <a:ext cx="131136" cy="577081"/>
          </a:xfrm>
          <a:prstGeom prst="rect">
            <a:avLst/>
          </a:prstGeom>
          <a:solidFill>
            <a:srgbClr val="EF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5" y="146849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02" y="228497"/>
            <a:ext cx="1821505" cy="42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3815" y="2399030"/>
            <a:ext cx="8165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JAVA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设计模式</a:t>
            </a:r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初级入门</a:t>
            </a:r>
            <a:endParaRPr 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sz="5400" b="1" dirty="0">
                <a:solidFill>
                  <a:schemeClr val="bg1"/>
                </a:solidFill>
                <a:latin typeface="+mj-ea"/>
                <a:ea typeface="+mj-ea"/>
              </a:rPr>
              <a:t>讲师</a:t>
            </a:r>
            <a:r>
              <a:rPr lang="en-US" altLang="zh-CN" sz="54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龚顺风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60395" y="793115"/>
            <a:ext cx="3662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3.3.3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DAO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080" y="1315085"/>
            <a:ext cx="1017143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1260" y="117475"/>
            <a:ext cx="3218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3.3.4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具体业务改造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739140"/>
            <a:ext cx="10533380" cy="5948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-14605"/>
            <a:ext cx="12190095" cy="6831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-635"/>
            <a:ext cx="12230100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4445"/>
            <a:ext cx="12205970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8420" y="141605"/>
            <a:ext cx="15017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4170" y="1267460"/>
            <a:ext cx="4808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泛型对于对象与对象之间的解耦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4170" y="1992630"/>
            <a:ext cx="3194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提炼业务的公共行为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4170" y="2813685"/>
            <a:ext cx="2280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面向接口编程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4170" y="3490595"/>
            <a:ext cx="298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设计模式 策略模式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3805" y="1167130"/>
            <a:ext cx="645922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5400">
                <a:latin typeface="+mj-ea"/>
                <a:ea typeface="+mj-ea"/>
                <a:cs typeface="+mj-ea"/>
              </a:rPr>
              <a:t>1:  </a:t>
            </a:r>
            <a:r>
              <a:rPr lang="zh-CN" altLang="en-US" sz="5400">
                <a:latin typeface="+mj-ea"/>
                <a:ea typeface="+mj-ea"/>
                <a:cs typeface="+mj-ea"/>
              </a:rPr>
              <a:t>初始化项目下载</a:t>
            </a:r>
            <a:endParaRPr lang="zh-CN" altLang="en-US" sz="54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 sz="2800">
                <a:latin typeface="+mj-ea"/>
                <a:ea typeface="+mj-ea"/>
                <a:cs typeface="+mj-ea"/>
              </a:rPr>
              <a:t>进入</a:t>
            </a:r>
            <a:r>
              <a:rPr lang="en-US" sz="2800">
                <a:latin typeface="+mj-ea"/>
                <a:ea typeface="+mj-ea"/>
                <a:cs typeface="+mj-ea"/>
              </a:rPr>
              <a:t>github</a:t>
            </a:r>
            <a:r>
              <a:rPr lang="zh-CN" altLang="en-US" sz="2800">
                <a:latin typeface="+mj-ea"/>
                <a:ea typeface="+mj-ea"/>
                <a:cs typeface="+mj-ea"/>
              </a:rPr>
              <a:t>网站</a:t>
            </a:r>
            <a:endParaRPr lang="zh-CN" altLang="en-US" sz="2800">
              <a:latin typeface="+mj-ea"/>
              <a:ea typeface="+mj-ea"/>
              <a:cs typeface="+mj-ea"/>
            </a:endParaRPr>
          </a:p>
          <a:p>
            <a:pPr algn="l"/>
            <a:r>
              <a:rPr lang="zh-CN" altLang="en-US">
                <a:latin typeface="+mj-ea"/>
                <a:ea typeface="+mj-ea"/>
                <a:cs typeface="+mj-ea"/>
              </a:rPr>
              <a:t>下载地址</a:t>
            </a:r>
            <a:r>
              <a:rPr lang="en-US" altLang="zh-CN">
                <a:latin typeface="+mj-ea"/>
                <a:ea typeface="+mj-ea"/>
                <a:cs typeface="+mj-ea"/>
              </a:rPr>
              <a:t>:https://github.com/roet80736/JAVADesignMode</a:t>
            </a:r>
            <a:endParaRPr lang="en-US" altLang="zh-CN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2797175"/>
            <a:ext cx="975169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7160" y="813435"/>
            <a:ext cx="9457055" cy="2183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2:</a:t>
            </a:r>
            <a:r>
              <a:rPr lang="zh-CN" altLang="en-US" sz="5400">
                <a:latin typeface="+mn-ea"/>
                <a:cs typeface="+mn-ea"/>
              </a:rPr>
              <a:t>导入项目</a:t>
            </a:r>
            <a:endParaRPr lang="zh-CN" altLang="en-US" sz="5400">
              <a:latin typeface="+mn-ea"/>
              <a:cs typeface="+mn-ea"/>
            </a:endParaRPr>
          </a:p>
          <a:p>
            <a:r>
              <a:rPr lang="en-US" altLang="zh-CN" sz="5400">
                <a:latin typeface="+mn-ea"/>
                <a:cs typeface="+mn-ea"/>
              </a:rPr>
              <a:t>  </a:t>
            </a:r>
            <a:r>
              <a:rPr lang="en-US" altLang="zh-CN" sz="2800">
                <a:latin typeface="+mn-ea"/>
                <a:cs typeface="+mn-ea"/>
              </a:rPr>
              <a:t>2.1:</a:t>
            </a:r>
            <a:r>
              <a:rPr lang="zh-CN" altLang="en-US" sz="2800">
                <a:latin typeface="+mn-ea"/>
                <a:cs typeface="+mn-ea"/>
              </a:rPr>
              <a:t>导入</a:t>
            </a:r>
            <a:r>
              <a:rPr lang="en-US" altLang="zh-CN" sz="2800">
                <a:latin typeface="+mn-ea"/>
                <a:cs typeface="+mn-ea"/>
              </a:rPr>
              <a:t>design-mode</a:t>
            </a:r>
            <a:r>
              <a:rPr lang="zh-CN" altLang="en-US" sz="2800">
                <a:latin typeface="+mn-ea"/>
                <a:cs typeface="+mn-ea"/>
              </a:rPr>
              <a:t>项目到你的</a:t>
            </a:r>
            <a:r>
              <a:rPr lang="en-US" altLang="zh-CN" sz="2800">
                <a:latin typeface="+mn-ea"/>
                <a:cs typeface="+mn-ea"/>
              </a:rPr>
              <a:t>java</a:t>
            </a:r>
            <a:r>
              <a:rPr lang="zh-CN" altLang="en-US" sz="2800">
                <a:latin typeface="+mn-ea"/>
                <a:cs typeface="+mn-ea"/>
              </a:rPr>
              <a:t>开发工具并下载好</a:t>
            </a:r>
            <a:endParaRPr lang="zh-CN" altLang="en-US" sz="2800">
              <a:latin typeface="+mn-ea"/>
              <a:cs typeface="+mn-ea"/>
            </a:endParaRPr>
          </a:p>
          <a:p>
            <a:r>
              <a:rPr lang="zh-CN" altLang="en-US" sz="2800">
                <a:latin typeface="+mn-ea"/>
                <a:cs typeface="+mn-ea"/>
              </a:rPr>
              <a:t>所有依赖</a:t>
            </a:r>
            <a:r>
              <a:rPr lang="en-US" altLang="zh-CN" sz="2800">
                <a:latin typeface="+mn-ea"/>
                <a:cs typeface="+mn-ea"/>
              </a:rPr>
              <a:t>.</a:t>
            </a:r>
            <a:endParaRPr lang="en-US" altLang="zh-CN" sz="280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1025" y="2997200"/>
            <a:ext cx="92697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2.2: </a:t>
            </a:r>
            <a:r>
              <a:rPr lang="zh-CN" altLang="en-US" sz="2800">
                <a:latin typeface="+mn-ea"/>
                <a:cs typeface="+mn-ea"/>
              </a:rPr>
              <a:t>找到项目的</a:t>
            </a:r>
            <a:r>
              <a:rPr lang="en-US" altLang="zh-CN" sz="2800">
                <a:latin typeface="+mn-ea"/>
                <a:cs typeface="+mn-ea"/>
              </a:rPr>
              <a:t>doc</a:t>
            </a:r>
            <a:r>
              <a:rPr lang="zh-CN" altLang="en-US" sz="2800">
                <a:latin typeface="+mn-ea"/>
                <a:cs typeface="+mn-ea"/>
              </a:rPr>
              <a:t>目录</a:t>
            </a:r>
            <a:r>
              <a:rPr lang="en-US" altLang="zh-CN" sz="2800">
                <a:latin typeface="+mn-ea"/>
                <a:cs typeface="+mn-ea"/>
              </a:rPr>
              <a:t>,</a:t>
            </a:r>
            <a:r>
              <a:rPr lang="zh-CN" altLang="en-US" sz="2800">
                <a:latin typeface="+mn-ea"/>
                <a:cs typeface="+mn-ea"/>
              </a:rPr>
              <a:t>在你自己电脑上的数据库导入数据初始化脚本</a:t>
            </a:r>
            <a:endParaRPr lang="zh-CN" altLang="en-US" sz="2800">
              <a:latin typeface="+mn-ea"/>
              <a:cs typeface="+mn-ea"/>
            </a:endParaRPr>
          </a:p>
          <a:p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3420" y="3960495"/>
            <a:ext cx="750506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6030" y="741045"/>
            <a:ext cx="109143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latin typeface="+mn-ea"/>
                <a:cs typeface="+mn-ea"/>
                <a:sym typeface="+mn-ea"/>
              </a:rPr>
              <a:t>2.3:</a:t>
            </a:r>
            <a:r>
              <a:rPr lang="zh-CN" altLang="en-US" sz="2800">
                <a:latin typeface="+mn-ea"/>
                <a:cs typeface="+mn-ea"/>
                <a:sym typeface="+mn-ea"/>
              </a:rPr>
              <a:t>找到项目下的</a:t>
            </a:r>
            <a:r>
              <a:rPr lang="en-US" altLang="zh-CN" sz="2800">
                <a:latin typeface="+mn-ea"/>
                <a:cs typeface="+mn-ea"/>
                <a:sym typeface="+mn-ea"/>
              </a:rPr>
              <a:t>application.yml</a:t>
            </a:r>
            <a:r>
              <a:rPr lang="zh-CN" altLang="en-US" sz="2800">
                <a:latin typeface="+mn-ea"/>
                <a:cs typeface="+mn-ea"/>
                <a:sym typeface="+mn-ea"/>
              </a:rPr>
              <a:t>文件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把数据库连接参数改成你自己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r>
              <a:rPr lang="zh-CN" altLang="en-US" sz="2800">
                <a:latin typeface="+mn-ea"/>
                <a:cs typeface="+mn-ea"/>
                <a:sym typeface="+mn-ea"/>
              </a:rPr>
              <a:t>      的数据库连接参数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如下图所示</a:t>
            </a:r>
            <a:r>
              <a:rPr lang="en-US" altLang="zh-CN" sz="2800">
                <a:latin typeface="+mn-ea"/>
                <a:cs typeface="+mn-ea"/>
                <a:sym typeface="+mn-ea"/>
              </a:rPr>
              <a:t> 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0" y="2053590"/>
            <a:ext cx="798068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9520" y="901065"/>
            <a:ext cx="10129520" cy="181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latin typeface="+mn-ea"/>
                <a:cs typeface="+mn-ea"/>
                <a:sym typeface="+mn-ea"/>
              </a:rPr>
              <a:t>2.4:</a:t>
            </a:r>
            <a:r>
              <a:rPr lang="zh-CN" altLang="en-US" sz="2800">
                <a:latin typeface="+mn-ea"/>
                <a:cs typeface="+mn-ea"/>
                <a:sym typeface="+mn-ea"/>
              </a:rPr>
              <a:t>启动项目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找到项目的</a:t>
            </a:r>
            <a:r>
              <a:rPr lang="en-US" altLang="zh-CN" sz="2800">
                <a:latin typeface="+mn-ea"/>
                <a:cs typeface="+mn-ea"/>
                <a:sym typeface="+mn-ea"/>
              </a:rPr>
              <a:t>StartApplication.java</a:t>
            </a:r>
            <a:r>
              <a:rPr lang="zh-CN" altLang="en-US" sz="2800">
                <a:latin typeface="+mn-ea"/>
                <a:cs typeface="+mn-ea"/>
                <a:sym typeface="+mn-ea"/>
              </a:rPr>
              <a:t>文件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运行里面的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2800">
                <a:latin typeface="+mn-ea"/>
                <a:cs typeface="+mn-ea"/>
                <a:sym typeface="+mn-ea"/>
              </a:rPr>
              <a:t>main</a:t>
            </a:r>
            <a:r>
              <a:rPr lang="zh-CN" altLang="en-US" sz="2800">
                <a:latin typeface="+mn-ea"/>
                <a:cs typeface="+mn-ea"/>
                <a:sym typeface="+mn-ea"/>
              </a:rPr>
              <a:t>方法</a:t>
            </a:r>
            <a:r>
              <a:rPr lang="en-US" altLang="zh-CN" sz="2800">
                <a:latin typeface="+mn-ea"/>
                <a:cs typeface="+mn-ea"/>
                <a:sym typeface="+mn-ea"/>
              </a:rPr>
              <a:t>.</a:t>
            </a:r>
            <a:r>
              <a:rPr lang="zh-CN" altLang="en-US" sz="2800">
                <a:latin typeface="+mn-ea"/>
                <a:cs typeface="+mn-ea"/>
                <a:sym typeface="+mn-ea"/>
              </a:rPr>
              <a:t>启动后</a:t>
            </a:r>
            <a:r>
              <a:rPr lang="en-US" altLang="zh-CN" sz="2800">
                <a:latin typeface="+mn-ea"/>
                <a:cs typeface="+mn-ea"/>
                <a:sym typeface="+mn-ea"/>
              </a:rPr>
              <a:t>,</a:t>
            </a:r>
            <a:r>
              <a:rPr lang="zh-CN" altLang="en-US" sz="2800">
                <a:latin typeface="+mn-ea"/>
                <a:cs typeface="+mn-ea"/>
                <a:sym typeface="+mn-ea"/>
              </a:rPr>
              <a:t>能访问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2800">
                <a:latin typeface="+mn-ea"/>
                <a:cs typeface="+mn-ea"/>
                <a:sym typeface="+mn-ea"/>
              </a:rPr>
              <a:t>http://127.0.0.1:8080/design-mode/swagger-ui.html#!/</a:t>
            </a:r>
            <a:endParaRPr lang="zh-CN" altLang="en-US" sz="2800"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2800">
                <a:latin typeface="+mn-ea"/>
                <a:cs typeface="+mn-ea"/>
                <a:sym typeface="+mn-ea"/>
              </a:rPr>
              <a:t>则表示项目初始化成功</a:t>
            </a:r>
            <a:endParaRPr lang="en-US" altLang="zh-CN" sz="280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3099435"/>
            <a:ext cx="6074410" cy="3625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3100070"/>
            <a:ext cx="5765165" cy="3689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8210" y="619760"/>
            <a:ext cx="110369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+mn-ea"/>
                <a:cs typeface="+mn-ea"/>
              </a:rPr>
              <a:t>3:</a:t>
            </a:r>
            <a:r>
              <a:rPr lang="zh-CN" altLang="en-US" sz="5400">
                <a:latin typeface="+mn-ea"/>
                <a:cs typeface="+mn-ea"/>
              </a:rPr>
              <a:t>在查询分页接口中的设计模式实战</a:t>
            </a:r>
            <a:endParaRPr lang="zh-CN" altLang="en-US" sz="54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1760" y="1541780"/>
            <a:ext cx="3141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+mn-ea"/>
                <a:cs typeface="+mn-ea"/>
              </a:rPr>
              <a:t>3.1 </a:t>
            </a:r>
            <a:r>
              <a:rPr lang="zh-CN" altLang="en-US" sz="2400">
                <a:latin typeface="+mn-ea"/>
                <a:cs typeface="+mn-ea"/>
              </a:rPr>
              <a:t>接口查询参数分析</a:t>
            </a:r>
            <a:endParaRPr lang="zh-CN" altLang="en-US" sz="24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" y="2127885"/>
            <a:ext cx="1214310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4085" y="252095"/>
            <a:ext cx="4346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3.2 </a:t>
            </a:r>
            <a:r>
              <a:rPr lang="zh-CN" altLang="en-US" sz="2800">
                <a:latin typeface="+mn-ea"/>
                <a:cs typeface="+mn-ea"/>
              </a:rPr>
              <a:t>抽象出具体的业务逻辑</a:t>
            </a:r>
            <a:endParaRPr lang="zh-CN" altLang="en-US" sz="280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2263775"/>
            <a:ext cx="12209780" cy="4605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20" y="774065"/>
            <a:ext cx="110591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具体的业务逻辑</a:t>
            </a:r>
            <a:r>
              <a:rPr lang="en-US" altLang="zh-CN"/>
              <a:t>:  </a:t>
            </a:r>
            <a:endParaRPr lang="en-US" altLang="zh-CN"/>
          </a:p>
          <a:p>
            <a:r>
              <a:rPr lang="zh-CN" altLang="en-US"/>
              <a:t>                          </a:t>
            </a:r>
            <a:r>
              <a:rPr lang="en-US" altLang="zh-CN"/>
              <a:t>	1: </a:t>
            </a:r>
            <a:r>
              <a:rPr lang="zh-CN" altLang="en-US"/>
              <a:t>计算数据库的查询的起始行</a:t>
            </a:r>
            <a:endParaRPr lang="zh-CN" altLang="en-US"/>
          </a:p>
          <a:p>
            <a:r>
              <a:rPr lang="zh-CN" altLang="en-US"/>
              <a:t>                             </a:t>
            </a:r>
            <a:r>
              <a:rPr lang="en-US" altLang="zh-CN"/>
              <a:t>2: </a:t>
            </a:r>
            <a:r>
              <a:rPr lang="zh-CN" altLang="en-US"/>
              <a:t>查询返回列表</a:t>
            </a:r>
            <a:endParaRPr lang="zh-CN" altLang="en-US"/>
          </a:p>
          <a:p>
            <a:r>
              <a:rPr lang="zh-CN" altLang="en-US"/>
              <a:t>                             </a:t>
            </a:r>
            <a:r>
              <a:rPr lang="en-US" altLang="zh-CN"/>
              <a:t>3: </a:t>
            </a:r>
            <a:r>
              <a:rPr lang="zh-CN" altLang="en-US"/>
              <a:t>计算查询条件的总行数</a:t>
            </a:r>
            <a:endParaRPr lang="zh-CN" altLang="en-US"/>
          </a:p>
          <a:p>
            <a:r>
              <a:rPr lang="zh-CN" altLang="en-US"/>
              <a:t>                             </a:t>
            </a:r>
            <a:r>
              <a:rPr lang="en-US" altLang="zh-CN"/>
              <a:t>4: </a:t>
            </a:r>
            <a:r>
              <a:rPr lang="zh-CN" altLang="en-US"/>
              <a:t>返回结果赋值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3295" y="135890"/>
            <a:ext cx="2924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+mn-ea"/>
                <a:cs typeface="+mn-ea"/>
              </a:rPr>
              <a:t>3.3 </a:t>
            </a:r>
            <a:r>
              <a:rPr lang="zh-CN" altLang="en-US" sz="2800">
                <a:latin typeface="+mn-ea"/>
                <a:cs typeface="+mn-ea"/>
              </a:rPr>
              <a:t>设计模式应用</a:t>
            </a:r>
            <a:endParaRPr lang="zh-CN" altLang="en-US" sz="28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2515" y="802640"/>
            <a:ext cx="645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3.3.1 java</a:t>
            </a:r>
            <a:r>
              <a:rPr lang="zh-CN" altLang="en-US"/>
              <a:t>编程核心思想</a:t>
            </a:r>
            <a:r>
              <a:rPr lang="en-US" altLang="zh-CN"/>
              <a:t>=&gt;</a:t>
            </a:r>
            <a:r>
              <a:rPr lang="zh-CN" altLang="en-US"/>
              <a:t>面向接口编程</a:t>
            </a:r>
            <a:r>
              <a:rPr lang="en-US" altLang="zh-CN"/>
              <a:t>(</a:t>
            </a:r>
            <a:r>
              <a:rPr lang="zh-CN" altLang="en-US"/>
              <a:t>依赖抽象</a:t>
            </a:r>
            <a:r>
              <a:rPr lang="en-US" altLang="zh-CN"/>
              <a:t>,</a:t>
            </a:r>
            <a:r>
              <a:rPr lang="zh-CN" altLang="en-US"/>
              <a:t>不依赖具体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 </a:t>
            </a:r>
            <a:r>
              <a:rPr lang="zh-CN" altLang="en-US"/>
              <a:t>先写一个接口</a:t>
            </a:r>
            <a:r>
              <a:rPr lang="en-US" altLang="zh-CN"/>
              <a:t>,</a:t>
            </a:r>
            <a:r>
              <a:rPr lang="zh-CN" altLang="en-US"/>
              <a:t>表示用来实现具体的业务逻辑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2149475"/>
            <a:ext cx="8695055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1068070"/>
            <a:ext cx="12148820" cy="5697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52345" y="160655"/>
            <a:ext cx="3573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3.3.2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具体抽象实现类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中文汇报2">
  <a:themeElements>
    <a:clrScheme name="benchmark 20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4333F"/>
      </a:accent1>
      <a:accent2>
        <a:srgbClr val="616161"/>
      </a:accent2>
      <a:accent3>
        <a:srgbClr val="92D050"/>
      </a:accent3>
      <a:accent4>
        <a:srgbClr val="FFC000"/>
      </a:accent4>
      <a:accent5>
        <a:srgbClr val="0174AB"/>
      </a:accent5>
      <a:accent6>
        <a:srgbClr val="ED7D31"/>
      </a:accent6>
      <a:hlink>
        <a:srgbClr val="0563C1"/>
      </a:hlink>
      <a:folHlink>
        <a:srgbClr val="954F72"/>
      </a:folHlink>
    </a:clrScheme>
    <a:fontScheme name="zlq425s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25400" dir="2700000" algn="tl" rotWithShape="0">
            <a:prstClr val="black">
              <a:alpha val="33000"/>
            </a:prstClr>
          </a:outerShdw>
        </a:effectLst>
      </a:spPr>
      <a:bodyPr wrap="none"/>
      <a:lstStyle>
        <a:defPPr>
          <a:defRPr sz="105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lnDef>
      <a:spPr>
        <a:ln w="762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中文汇报2</Template>
  <TotalTime>0</TotalTime>
  <Words>731</Words>
  <Application>WPS 演示</Application>
  <PresentationFormat>宽屏</PresentationFormat>
  <Paragraphs>55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华文琥珀</vt:lpstr>
      <vt:lpstr>华文行楷</vt:lpstr>
      <vt:lpstr>中文汇报2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西祠梧桐</cp:lastModifiedBy>
  <cp:revision>225</cp:revision>
  <dcterms:created xsi:type="dcterms:W3CDTF">2014-05-17T06:30:00Z</dcterms:created>
  <dcterms:modified xsi:type="dcterms:W3CDTF">2018-09-02T13:15:05Z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