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0"/>
  </p:notesMasterIdLst>
  <p:sldIdLst>
    <p:sldId id="315" r:id="rId4"/>
    <p:sldId id="311" r:id="rId5"/>
    <p:sldId id="317" r:id="rId6"/>
    <p:sldId id="320" r:id="rId7"/>
    <p:sldId id="319" r:id="rId8"/>
    <p:sldId id="318" r:id="rId9"/>
    <p:sldId id="321" r:id="rId10"/>
    <p:sldId id="322" r:id="rId11"/>
    <p:sldId id="323" r:id="rId12"/>
    <p:sldId id="312" r:id="rId13"/>
    <p:sldId id="310" r:id="rId14"/>
    <p:sldId id="313" r:id="rId15"/>
    <p:sldId id="309" r:id="rId16"/>
    <p:sldId id="314" r:id="rId17"/>
    <p:sldId id="324" r:id="rId18"/>
    <p:sldId id="31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18B"/>
    <a:srgbClr val="29166F"/>
    <a:srgbClr val="194B87"/>
    <a:srgbClr val="485C77"/>
    <a:srgbClr val="E80012"/>
    <a:srgbClr val="EE8891"/>
    <a:srgbClr val="1A4D8B"/>
    <a:srgbClr val="EA0A1C"/>
    <a:srgbClr val="352E2D"/>
    <a:srgbClr val="E9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microsoft.com/office/2007/relationships/hdphoto" Target="../media/hdphoto1.wdp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75"/>
            <p:cNvSpPr txBox="1"/>
            <p:nvPr/>
          </p:nvSpPr>
          <p:spPr>
            <a:xfrm>
              <a:off x="4433780" y="2714816"/>
              <a:ext cx="3648280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长城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金融公司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简介</a:t>
              </a:r>
              <a:endPara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2309" y="1258068"/>
            <a:ext cx="7107381" cy="3455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4418789" y="2205318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sp>
        <p:nvSpPr>
          <p:cNvPr id="20" name="TextBox 75"/>
          <p:cNvSpPr txBox="1"/>
          <p:nvPr userDrawn="1"/>
        </p:nvSpPr>
        <p:spPr>
          <a:xfrm>
            <a:off x="3660187" y="3013375"/>
            <a:ext cx="7295245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微软雅黑</a:t>
            </a:r>
            <a:r>
              <a:rPr lang="en-US" altLang="zh-CN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54</a:t>
            </a: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号字体加粗</a:t>
            </a:r>
            <a:endParaRPr lang="zh-CN" altLang="en-US" sz="5400" b="1" kern="1200" dirty="0" smtClean="0">
              <a:solidFill>
                <a:srgbClr val="194B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rgbClr val="1A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8165" y="0"/>
            <a:ext cx="12172949" cy="6858000"/>
            <a:chOff x="8165" y="0"/>
            <a:chExt cx="12172949" cy="6858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42" r="6256" b="14753"/>
            <a:stretch>
              <a:fillRect/>
            </a:stretch>
          </p:blipFill>
          <p:spPr>
            <a:xfrm>
              <a:off x="9903674" y="0"/>
              <a:ext cx="2277440" cy="68498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7425717" y="0"/>
              <a:ext cx="2429416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8" b="7417"/>
            <a:stretch>
              <a:fillRect/>
            </a:stretch>
          </p:blipFill>
          <p:spPr>
            <a:xfrm>
              <a:off x="4947760" y="0"/>
              <a:ext cx="2429416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3" b="12521"/>
            <a:stretch>
              <a:fillRect/>
            </a:stretch>
          </p:blipFill>
          <p:spPr>
            <a:xfrm>
              <a:off x="2477964" y="1"/>
              <a:ext cx="2429416" cy="68498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8165" y="0"/>
              <a:ext cx="2429416" cy="6858000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296" b="9257"/>
          <a:stretch>
            <a:fillRect/>
          </a:stretch>
        </p:blipFill>
        <p:spPr>
          <a:xfrm rot="5400000">
            <a:off x="4423787" y="-282252"/>
            <a:ext cx="3459819" cy="711297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75"/>
          <p:cNvSpPr txBox="1"/>
          <p:nvPr userDrawn="1"/>
        </p:nvSpPr>
        <p:spPr>
          <a:xfrm>
            <a:off x="4720868" y="2246139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-7865"/>
            <a:ext cx="231668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E80012"/>
          </a:solidFill>
          <a:ln>
            <a:solidFill>
              <a:srgbClr val="E8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EF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3815" y="2399030"/>
            <a:ext cx="8165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JAVA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设计模式</a:t>
            </a:r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初级入门</a:t>
            </a:r>
            <a:endParaRPr 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讲师</a:t>
            </a:r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龚顺风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2312" y="3080951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雅黑</a:t>
            </a:r>
            <a:r>
              <a:rPr lang="en-US" altLang="zh-CN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号字体加粗</a:t>
            </a:r>
            <a:endParaRPr lang="zh-CN" altLang="en-US" sz="5400" b="1" dirty="0">
              <a:solidFill>
                <a:srgbClr val="485C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3805" y="1167130"/>
            <a:ext cx="645922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+mj-ea"/>
                <a:ea typeface="+mj-ea"/>
                <a:cs typeface="+mj-ea"/>
              </a:rPr>
              <a:t>1:  </a:t>
            </a:r>
            <a:r>
              <a:rPr lang="zh-CN" altLang="en-US" sz="5400">
                <a:latin typeface="+mj-ea"/>
                <a:ea typeface="+mj-ea"/>
                <a:cs typeface="+mj-ea"/>
              </a:rPr>
              <a:t>初始化项目下载</a:t>
            </a:r>
            <a:endParaRPr lang="zh-CN" altLang="en-US" sz="54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 sz="2800">
                <a:latin typeface="+mj-ea"/>
                <a:ea typeface="+mj-ea"/>
                <a:cs typeface="+mj-ea"/>
              </a:rPr>
              <a:t>进入</a:t>
            </a:r>
            <a:r>
              <a:rPr lang="en-US" sz="2800">
                <a:latin typeface="+mj-ea"/>
                <a:ea typeface="+mj-ea"/>
                <a:cs typeface="+mj-ea"/>
              </a:rPr>
              <a:t>github</a:t>
            </a:r>
            <a:r>
              <a:rPr lang="zh-CN" altLang="en-US" sz="2800">
                <a:latin typeface="+mj-ea"/>
                <a:ea typeface="+mj-ea"/>
                <a:cs typeface="+mj-ea"/>
              </a:rPr>
              <a:t>网站</a:t>
            </a:r>
            <a:endParaRPr lang="zh-CN" altLang="en-US" sz="28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+mj-ea"/>
              </a:rPr>
              <a:t>下载地址</a:t>
            </a:r>
            <a:r>
              <a:rPr lang="en-US" altLang="zh-CN">
                <a:latin typeface="+mj-ea"/>
                <a:ea typeface="+mj-ea"/>
                <a:cs typeface="+mj-ea"/>
              </a:rPr>
              <a:t>:https://github.com/roet80736/JAVADesignMode</a:t>
            </a:r>
            <a:endParaRPr lang="en-US" altLang="zh-CN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2797175"/>
            <a:ext cx="9751695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7160" y="813435"/>
            <a:ext cx="9457055" cy="2183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2:</a:t>
            </a:r>
            <a:r>
              <a:rPr lang="zh-CN" altLang="en-US" sz="5400">
                <a:latin typeface="+mn-ea"/>
                <a:cs typeface="+mn-ea"/>
              </a:rPr>
              <a:t>导入项目</a:t>
            </a:r>
            <a:endParaRPr lang="zh-CN" altLang="en-US" sz="5400">
              <a:latin typeface="+mn-ea"/>
              <a:cs typeface="+mn-ea"/>
            </a:endParaRPr>
          </a:p>
          <a:p>
            <a:r>
              <a:rPr lang="en-US" altLang="zh-CN" sz="5400">
                <a:latin typeface="+mn-ea"/>
                <a:cs typeface="+mn-ea"/>
              </a:rPr>
              <a:t>  </a:t>
            </a:r>
            <a:r>
              <a:rPr lang="en-US" altLang="zh-CN" sz="2800">
                <a:latin typeface="+mn-ea"/>
                <a:cs typeface="+mn-ea"/>
              </a:rPr>
              <a:t>2.1:</a:t>
            </a:r>
            <a:r>
              <a:rPr lang="zh-CN" altLang="en-US" sz="2800">
                <a:latin typeface="+mn-ea"/>
                <a:cs typeface="+mn-ea"/>
              </a:rPr>
              <a:t>导入</a:t>
            </a:r>
            <a:r>
              <a:rPr lang="en-US" altLang="zh-CN" sz="2800">
                <a:latin typeface="+mn-ea"/>
                <a:cs typeface="+mn-ea"/>
              </a:rPr>
              <a:t>design-mode</a:t>
            </a:r>
            <a:r>
              <a:rPr lang="zh-CN" altLang="en-US" sz="2800">
                <a:latin typeface="+mn-ea"/>
                <a:cs typeface="+mn-ea"/>
              </a:rPr>
              <a:t>项目到你的</a:t>
            </a:r>
            <a:r>
              <a:rPr lang="en-US" altLang="zh-CN" sz="2800">
                <a:latin typeface="+mn-ea"/>
                <a:cs typeface="+mn-ea"/>
              </a:rPr>
              <a:t>java</a:t>
            </a:r>
            <a:r>
              <a:rPr lang="zh-CN" altLang="en-US" sz="2800">
                <a:latin typeface="+mn-ea"/>
                <a:cs typeface="+mn-ea"/>
              </a:rPr>
              <a:t>开发工具并下载好</a:t>
            </a:r>
            <a:endParaRPr lang="zh-CN" altLang="en-US" sz="2800">
              <a:latin typeface="+mn-ea"/>
              <a:cs typeface="+mn-ea"/>
            </a:endParaRPr>
          </a:p>
          <a:p>
            <a:r>
              <a:rPr lang="zh-CN" altLang="en-US" sz="2800">
                <a:latin typeface="+mn-ea"/>
                <a:cs typeface="+mn-ea"/>
              </a:rPr>
              <a:t>所有依赖</a:t>
            </a:r>
            <a:r>
              <a:rPr lang="en-US" altLang="zh-CN" sz="2800">
                <a:latin typeface="+mn-ea"/>
                <a:cs typeface="+mn-ea"/>
              </a:rPr>
              <a:t>.</a:t>
            </a:r>
            <a:endParaRPr lang="en-US" altLang="zh-CN" sz="280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1025" y="2997200"/>
            <a:ext cx="92697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2.2: </a:t>
            </a:r>
            <a:r>
              <a:rPr lang="zh-CN" altLang="en-US" sz="2800">
                <a:latin typeface="+mn-ea"/>
                <a:cs typeface="+mn-ea"/>
              </a:rPr>
              <a:t>找到项目的</a:t>
            </a:r>
            <a:r>
              <a:rPr lang="en-US" altLang="zh-CN" sz="2800">
                <a:latin typeface="+mn-ea"/>
                <a:cs typeface="+mn-ea"/>
              </a:rPr>
              <a:t>doc</a:t>
            </a:r>
            <a:r>
              <a:rPr lang="zh-CN" altLang="en-US" sz="2800">
                <a:latin typeface="+mn-ea"/>
                <a:cs typeface="+mn-ea"/>
              </a:rPr>
              <a:t>目录</a:t>
            </a:r>
            <a:r>
              <a:rPr lang="en-US" altLang="zh-CN" sz="2800">
                <a:latin typeface="+mn-ea"/>
                <a:cs typeface="+mn-ea"/>
              </a:rPr>
              <a:t>,</a:t>
            </a:r>
            <a:r>
              <a:rPr lang="zh-CN" altLang="en-US" sz="2800">
                <a:latin typeface="+mn-ea"/>
                <a:cs typeface="+mn-ea"/>
              </a:rPr>
              <a:t>在你自己电脑上的数据库导入数据初始化脚本</a:t>
            </a:r>
            <a:endParaRPr lang="zh-CN" altLang="en-US" sz="2800">
              <a:latin typeface="+mn-ea"/>
              <a:cs typeface="+mn-ea"/>
            </a:endParaRPr>
          </a:p>
          <a:p>
            <a:endParaRPr lang="zh-CN" altLang="en-US" sz="2800">
              <a:latin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3420" y="3960495"/>
            <a:ext cx="750506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6030" y="741045"/>
            <a:ext cx="1091438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+mn-ea"/>
                <a:cs typeface="+mn-ea"/>
                <a:sym typeface="+mn-ea"/>
              </a:rPr>
              <a:t>2.3:</a:t>
            </a:r>
            <a:r>
              <a:rPr lang="zh-CN" altLang="en-US" sz="2800">
                <a:latin typeface="+mn-ea"/>
                <a:cs typeface="+mn-ea"/>
                <a:sym typeface="+mn-ea"/>
              </a:rPr>
              <a:t>找到项目下的</a:t>
            </a:r>
            <a:r>
              <a:rPr lang="en-US" altLang="zh-CN" sz="2800">
                <a:latin typeface="+mn-ea"/>
                <a:cs typeface="+mn-ea"/>
                <a:sym typeface="+mn-ea"/>
              </a:rPr>
              <a:t>application.yml</a:t>
            </a:r>
            <a:r>
              <a:rPr lang="zh-CN" altLang="en-US" sz="2800">
                <a:latin typeface="+mn-ea"/>
                <a:cs typeface="+mn-ea"/>
                <a:sym typeface="+mn-ea"/>
              </a:rPr>
              <a:t>文件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把数据库连接参数改成你自己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r>
              <a:rPr lang="zh-CN" altLang="en-US" sz="2800">
                <a:latin typeface="+mn-ea"/>
                <a:cs typeface="+mn-ea"/>
                <a:sym typeface="+mn-ea"/>
              </a:rPr>
              <a:t>      的数据库连接参数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如下图所示</a:t>
            </a:r>
            <a:r>
              <a:rPr lang="en-US" altLang="zh-CN" sz="2800">
                <a:latin typeface="+mn-ea"/>
                <a:cs typeface="+mn-ea"/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0" y="2053590"/>
            <a:ext cx="7980680" cy="4799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9520" y="901065"/>
            <a:ext cx="10129520" cy="1814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latin typeface="+mn-ea"/>
                <a:cs typeface="+mn-ea"/>
                <a:sym typeface="+mn-ea"/>
              </a:rPr>
              <a:t>2.4:</a:t>
            </a:r>
            <a:r>
              <a:rPr lang="zh-CN" altLang="en-US" sz="2800">
                <a:latin typeface="+mn-ea"/>
                <a:cs typeface="+mn-ea"/>
                <a:sym typeface="+mn-ea"/>
              </a:rPr>
              <a:t>启动项目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找到项目的</a:t>
            </a:r>
            <a:r>
              <a:rPr lang="en-US" altLang="zh-CN" sz="2800">
                <a:latin typeface="+mn-ea"/>
                <a:cs typeface="+mn-ea"/>
                <a:sym typeface="+mn-ea"/>
              </a:rPr>
              <a:t>StartApplication.java</a:t>
            </a:r>
            <a:r>
              <a:rPr lang="zh-CN" altLang="en-US" sz="2800">
                <a:latin typeface="+mn-ea"/>
                <a:cs typeface="+mn-ea"/>
                <a:sym typeface="+mn-ea"/>
              </a:rPr>
              <a:t>文件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运行里面的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2800">
                <a:latin typeface="+mn-ea"/>
                <a:cs typeface="+mn-ea"/>
                <a:sym typeface="+mn-ea"/>
              </a:rPr>
              <a:t>main</a:t>
            </a:r>
            <a:r>
              <a:rPr lang="zh-CN" altLang="en-US" sz="2800">
                <a:latin typeface="+mn-ea"/>
                <a:cs typeface="+mn-ea"/>
                <a:sym typeface="+mn-ea"/>
              </a:rPr>
              <a:t>方法</a:t>
            </a:r>
            <a:r>
              <a:rPr lang="en-US" altLang="zh-CN" sz="2800">
                <a:latin typeface="+mn-ea"/>
                <a:cs typeface="+mn-ea"/>
                <a:sym typeface="+mn-ea"/>
              </a:rPr>
              <a:t>.</a:t>
            </a:r>
            <a:r>
              <a:rPr lang="zh-CN" altLang="en-US" sz="2800">
                <a:latin typeface="+mn-ea"/>
                <a:cs typeface="+mn-ea"/>
                <a:sym typeface="+mn-ea"/>
              </a:rPr>
              <a:t>启动后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能访问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2800">
                <a:latin typeface="+mn-ea"/>
                <a:cs typeface="+mn-ea"/>
                <a:sym typeface="+mn-ea"/>
              </a:rPr>
              <a:t>http://127.0.0.1:8080/design-mode/swagger-ui.html#!/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2800">
                <a:latin typeface="+mn-ea"/>
                <a:cs typeface="+mn-ea"/>
                <a:sym typeface="+mn-ea"/>
              </a:rPr>
              <a:t>则表示项目初始化成功</a:t>
            </a:r>
            <a:endParaRPr lang="en-US" altLang="zh-CN" sz="2800"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3099435"/>
            <a:ext cx="6074410" cy="3625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3100070"/>
            <a:ext cx="5765165" cy="3689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0</TotalTime>
  <Words>362</Words>
  <Application>WPS 演示</Application>
  <PresentationFormat>宽屏</PresentationFormat>
  <Paragraphs>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中文汇报2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西祠梧桐</cp:lastModifiedBy>
  <cp:revision>212</cp:revision>
  <dcterms:created xsi:type="dcterms:W3CDTF">2014-05-17T06:30:00Z</dcterms:created>
  <dcterms:modified xsi:type="dcterms:W3CDTF">2018-08-26T14:26:36Z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