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21"/>
  </p:notesMasterIdLst>
  <p:sldIdLst>
    <p:sldId id="315" r:id="rId4"/>
    <p:sldId id="311" r:id="rId5"/>
    <p:sldId id="317" r:id="rId6"/>
    <p:sldId id="320" r:id="rId7"/>
    <p:sldId id="333" r:id="rId8"/>
    <p:sldId id="334" r:id="rId9"/>
    <p:sldId id="335" r:id="rId10"/>
    <p:sldId id="321" r:id="rId11"/>
    <p:sldId id="322" r:id="rId12"/>
    <p:sldId id="323" r:id="rId13"/>
    <p:sldId id="312" r:id="rId14"/>
    <p:sldId id="310" r:id="rId15"/>
    <p:sldId id="313" r:id="rId16"/>
    <p:sldId id="309" r:id="rId17"/>
    <p:sldId id="314" r:id="rId18"/>
    <p:sldId id="324" r:id="rId19"/>
    <p:sldId id="31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18B"/>
    <a:srgbClr val="29166F"/>
    <a:srgbClr val="194B87"/>
    <a:srgbClr val="485C77"/>
    <a:srgbClr val="E80012"/>
    <a:srgbClr val="EE8891"/>
    <a:srgbClr val="1A4D8B"/>
    <a:srgbClr val="EA0A1C"/>
    <a:srgbClr val="352E2D"/>
    <a:srgbClr val="E9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A1CF4-3141-438E-B544-9DC661E2D4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CC2-40E4-42C6-B045-BDBA59AC99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097576"/>
            <a:ext cx="12192000" cy="3455567"/>
            <a:chOff x="2542311" y="1571106"/>
            <a:chExt cx="7107381" cy="3455567"/>
          </a:xfrm>
        </p:grpSpPr>
        <p:sp>
          <p:nvSpPr>
            <p:cNvPr id="8" name="矩形 7"/>
            <p:cNvSpPr/>
            <p:nvPr/>
          </p:nvSpPr>
          <p:spPr>
            <a:xfrm>
              <a:off x="2542311" y="1571106"/>
              <a:ext cx="7107381" cy="345556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TextBox 75"/>
            <p:cNvSpPr txBox="1"/>
            <p:nvPr/>
          </p:nvSpPr>
          <p:spPr>
            <a:xfrm>
              <a:off x="4433780" y="2714816"/>
              <a:ext cx="3648280" cy="923330"/>
            </a:xfrm>
            <a:prstGeom prst="rect">
              <a:avLst/>
            </a:prstGeom>
            <a:noFill/>
            <a:effectLst>
              <a:outerShdw dist="50800" dir="2700000" algn="tl" rotWithShape="0">
                <a:prstClr val="black">
                  <a:alpha val="6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5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长城</a:t>
              </a:r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金融公司</a:t>
              </a:r>
              <a:r>
                <a:rPr lang="zh-CN" altLang="en-US" sz="5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简介</a:t>
              </a:r>
              <a:endPara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350665" y="3630080"/>
              <a:ext cx="54294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 userDrawn="1"/>
        </p:nvSpPr>
        <p:spPr>
          <a:xfrm>
            <a:off x="3775537" y="4328374"/>
            <a:ext cx="4405746" cy="350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0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82" y="4409036"/>
            <a:ext cx="4101746" cy="202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42309" y="1258068"/>
            <a:ext cx="7107381" cy="345556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75"/>
          <p:cNvSpPr txBox="1"/>
          <p:nvPr/>
        </p:nvSpPr>
        <p:spPr>
          <a:xfrm>
            <a:off x="4418789" y="2205318"/>
            <a:ext cx="3087717" cy="92333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5400" dirty="0"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sz="5400" b="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69136" y="3073241"/>
            <a:ext cx="5569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87038" y="3089572"/>
            <a:ext cx="5951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金融信息技术应用解决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方案提供商</a:t>
            </a:r>
            <a:endParaRPr lang="zh-CN" altLang="en-US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68" y="3746699"/>
            <a:ext cx="1920358" cy="1920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316681" cy="6858297"/>
          </a:xfrm>
          <a:prstGeom prst="rect">
            <a:avLst/>
          </a:prstGeom>
        </p:spPr>
      </p:pic>
      <p:sp>
        <p:nvSpPr>
          <p:cNvPr id="20" name="TextBox 75"/>
          <p:cNvSpPr txBox="1"/>
          <p:nvPr userDrawn="1"/>
        </p:nvSpPr>
        <p:spPr>
          <a:xfrm>
            <a:off x="3660187" y="3013375"/>
            <a:ext cx="7295245" cy="92333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kern="1200" dirty="0" smtClean="0">
                <a:solidFill>
                  <a:srgbClr val="194B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微软雅黑</a:t>
            </a:r>
            <a:r>
              <a:rPr lang="en-US" altLang="zh-CN" sz="5400" b="1" kern="1200" dirty="0" smtClean="0">
                <a:solidFill>
                  <a:srgbClr val="194B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54</a:t>
            </a:r>
            <a:r>
              <a:rPr lang="zh-CN" altLang="en-US" sz="5400" b="1" kern="1200" dirty="0" smtClean="0">
                <a:solidFill>
                  <a:srgbClr val="194B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号字体加粗</a:t>
            </a:r>
            <a:endParaRPr lang="zh-CN" altLang="en-US" sz="5400" b="1" kern="1200" dirty="0" smtClean="0">
              <a:solidFill>
                <a:srgbClr val="194B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4067810" y="4009183"/>
            <a:ext cx="6480000" cy="0"/>
          </a:xfrm>
          <a:prstGeom prst="line">
            <a:avLst/>
          </a:prstGeom>
          <a:ln>
            <a:solidFill>
              <a:srgbClr val="19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32" y="4154140"/>
            <a:ext cx="4101746" cy="20210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 b="20124"/>
          <a:stretch>
            <a:fillRect/>
          </a:stretch>
        </p:blipFill>
        <p:spPr>
          <a:xfrm>
            <a:off x="1" y="297"/>
            <a:ext cx="231668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316681" cy="6858297"/>
          </a:xfrm>
          <a:prstGeom prst="rect">
            <a:avLst/>
          </a:prstGeom>
        </p:spPr>
      </p:pic>
      <p:cxnSp>
        <p:nvCxnSpPr>
          <p:cNvPr id="21" name="直接连接符 20"/>
          <p:cNvCxnSpPr/>
          <p:nvPr userDrawn="1"/>
        </p:nvCxnSpPr>
        <p:spPr>
          <a:xfrm>
            <a:off x="4067810" y="4009183"/>
            <a:ext cx="6480000" cy="0"/>
          </a:xfrm>
          <a:prstGeom prst="line">
            <a:avLst/>
          </a:prstGeom>
          <a:ln>
            <a:solidFill>
              <a:srgbClr val="19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32" y="4154140"/>
            <a:ext cx="4101746" cy="20210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 b="20124"/>
          <a:stretch>
            <a:fillRect/>
          </a:stretch>
        </p:blipFill>
        <p:spPr>
          <a:xfrm>
            <a:off x="1" y="297"/>
            <a:ext cx="231668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9808720" y="6372679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434409"/>
            <a:ext cx="9291782" cy="257336"/>
          </a:xfrm>
          <a:prstGeom prst="rect">
            <a:avLst/>
          </a:prstGeom>
          <a:solidFill>
            <a:srgbClr val="1A4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11520487" y="6434409"/>
            <a:ext cx="671513" cy="257336"/>
          </a:xfrm>
          <a:prstGeom prst="rect">
            <a:avLst/>
          </a:prstGeom>
          <a:solidFill>
            <a:srgbClr val="19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9358284" y="6377472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1118513" y="693965"/>
            <a:ext cx="11070771" cy="65314"/>
          </a:xfrm>
          <a:prstGeom prst="rect">
            <a:avLst/>
          </a:prstGeom>
          <a:solidFill>
            <a:srgbClr val="19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" y="6590294"/>
            <a:ext cx="2800350" cy="137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1659072" y="6015741"/>
            <a:ext cx="131136" cy="577081"/>
          </a:xfrm>
          <a:prstGeom prst="rect">
            <a:avLst/>
          </a:prstGeom>
          <a:solidFill>
            <a:srgbClr val="19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/>
        </p:nvGrpSpPr>
        <p:grpSpPr>
          <a:xfrm>
            <a:off x="8165" y="0"/>
            <a:ext cx="12172949" cy="6858000"/>
            <a:chOff x="8165" y="0"/>
            <a:chExt cx="12172949" cy="6858000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42" r="6256" b="14753"/>
            <a:stretch>
              <a:fillRect/>
            </a:stretch>
          </p:blipFill>
          <p:spPr>
            <a:xfrm>
              <a:off x="9903674" y="0"/>
              <a:ext cx="2277440" cy="684983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014"/>
            <a:stretch>
              <a:fillRect/>
            </a:stretch>
          </p:blipFill>
          <p:spPr>
            <a:xfrm>
              <a:off x="7425717" y="0"/>
              <a:ext cx="2429416" cy="68580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598" b="7417"/>
            <a:stretch>
              <a:fillRect/>
            </a:stretch>
          </p:blipFill>
          <p:spPr>
            <a:xfrm>
              <a:off x="4947760" y="0"/>
              <a:ext cx="2429416" cy="6858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573" b="12521"/>
            <a:stretch>
              <a:fillRect/>
            </a:stretch>
          </p:blipFill>
          <p:spPr>
            <a:xfrm>
              <a:off x="2477964" y="1"/>
              <a:ext cx="2429416" cy="684983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014"/>
            <a:stretch>
              <a:fillRect/>
            </a:stretch>
          </p:blipFill>
          <p:spPr>
            <a:xfrm>
              <a:off x="8165" y="0"/>
              <a:ext cx="2429416" cy="6858000"/>
            </a:xfrm>
            <a:prstGeom prst="rect">
              <a:avLst/>
            </a:prstGeom>
          </p:spPr>
        </p:pic>
      </p:grp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1296" b="9257"/>
          <a:stretch>
            <a:fillRect/>
          </a:stretch>
        </p:blipFill>
        <p:spPr>
          <a:xfrm rot="5400000">
            <a:off x="4423787" y="-282252"/>
            <a:ext cx="3459819" cy="7112979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3369136" y="3073241"/>
            <a:ext cx="5569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987038" y="3089572"/>
            <a:ext cx="5951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金融信息技术应用解决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方案提供商</a:t>
            </a:r>
            <a:endParaRPr lang="zh-CN" altLang="en-US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Box 75"/>
          <p:cNvSpPr txBox="1"/>
          <p:nvPr userDrawn="1"/>
        </p:nvSpPr>
        <p:spPr>
          <a:xfrm>
            <a:off x="4720868" y="2246139"/>
            <a:ext cx="3087717" cy="92333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5400" dirty="0"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sz="5400" b="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68" y="3746699"/>
            <a:ext cx="1920358" cy="1920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097576"/>
            <a:ext cx="12192000" cy="3455567"/>
            <a:chOff x="2542311" y="1571106"/>
            <a:chExt cx="7107381" cy="3455567"/>
          </a:xfrm>
        </p:grpSpPr>
        <p:sp>
          <p:nvSpPr>
            <p:cNvPr id="8" name="矩形 7"/>
            <p:cNvSpPr/>
            <p:nvPr/>
          </p:nvSpPr>
          <p:spPr>
            <a:xfrm>
              <a:off x="2542311" y="1571106"/>
              <a:ext cx="7107381" cy="345556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350665" y="3630080"/>
              <a:ext cx="54294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 userDrawn="1"/>
        </p:nvSpPr>
        <p:spPr>
          <a:xfrm>
            <a:off x="3775537" y="4328374"/>
            <a:ext cx="4405746" cy="350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0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82" y="4409036"/>
            <a:ext cx="4101746" cy="202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2908" y="6092142"/>
            <a:ext cx="18829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kern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Lorem ipsum dolor sit amet consectetur adipisicing</a:t>
            </a:r>
            <a:endParaRPr lang="en-US" altLang="zh-CN" sz="1050" kern="0">
              <a:solidFill>
                <a:prstClr val="white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 b="20124"/>
          <a:stretch>
            <a:fillRect/>
          </a:stretch>
        </p:blipFill>
        <p:spPr>
          <a:xfrm>
            <a:off x="1" y="-7865"/>
            <a:ext cx="231668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2908" y="6092142"/>
            <a:ext cx="18829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kern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Lorem ipsum dolor sit amet consectetur adipisicing</a:t>
            </a:r>
            <a:endParaRPr lang="en-US" altLang="zh-CN" sz="1050" kern="0">
              <a:solidFill>
                <a:prstClr val="white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9808720" y="6372679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34409"/>
            <a:ext cx="9291782" cy="2573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9358284" y="6377472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1520487" y="6434409"/>
            <a:ext cx="671513" cy="2573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 flipV="1">
            <a:off x="1118513" y="693965"/>
            <a:ext cx="11070771" cy="65314"/>
          </a:xfrm>
          <a:prstGeom prst="rect">
            <a:avLst/>
          </a:prstGeom>
          <a:solidFill>
            <a:srgbClr val="E80012"/>
          </a:solidFill>
          <a:ln>
            <a:solidFill>
              <a:srgbClr val="E8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" y="6590294"/>
            <a:ext cx="2800350" cy="1379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1659072" y="6015741"/>
            <a:ext cx="131136" cy="577081"/>
          </a:xfrm>
          <a:prstGeom prst="rect">
            <a:avLst/>
          </a:prstGeom>
          <a:solidFill>
            <a:srgbClr val="EF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5.png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hdphoto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46783" y="3220995"/>
            <a:ext cx="67640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微</a:t>
            </a:r>
            <a:r>
              <a:rPr lang="zh-CN" sz="5400" b="1" dirty="0">
                <a:solidFill>
                  <a:schemeClr val="bg1"/>
                </a:solidFill>
                <a:latin typeface="+mj-ea"/>
                <a:ea typeface="+mj-ea"/>
              </a:rPr>
              <a:t>信小程序初级入门</a:t>
            </a:r>
            <a:endParaRPr 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2312" y="3080951"/>
            <a:ext cx="7269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485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</a:t>
            </a:r>
            <a:r>
              <a:rPr lang="zh-CN" altLang="en-US" sz="5400" b="1" dirty="0">
                <a:solidFill>
                  <a:srgbClr val="485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雅黑</a:t>
            </a:r>
            <a:r>
              <a:rPr lang="en-US" altLang="zh-CN" sz="5400" b="1" dirty="0">
                <a:solidFill>
                  <a:srgbClr val="485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sz="5400" b="1" dirty="0">
                <a:solidFill>
                  <a:srgbClr val="485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号字体加粗</a:t>
            </a:r>
            <a:endParaRPr lang="zh-CN" altLang="en-US" sz="5400" b="1" dirty="0">
              <a:solidFill>
                <a:srgbClr val="485C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3805" y="1167130"/>
            <a:ext cx="957770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5400">
                <a:latin typeface="+mj-ea"/>
                <a:ea typeface="+mj-ea"/>
                <a:cs typeface="+mj-ea"/>
              </a:rPr>
              <a:t>1:  </a:t>
            </a:r>
            <a:r>
              <a:rPr lang="zh-CN" altLang="en-US" sz="5400">
                <a:latin typeface="+mj-ea"/>
                <a:ea typeface="+mj-ea"/>
                <a:cs typeface="+mj-ea"/>
              </a:rPr>
              <a:t>小程序开发环境搭建</a:t>
            </a:r>
            <a:endParaRPr lang="zh-CN" altLang="en-US" sz="5400">
              <a:latin typeface="+mj-ea"/>
              <a:ea typeface="+mj-ea"/>
              <a:cs typeface="+mj-ea"/>
            </a:endParaRPr>
          </a:p>
          <a:p>
            <a:pPr algn="l"/>
            <a:r>
              <a:rPr lang="zh-CN" altLang="en-US" sz="2800">
                <a:latin typeface="+mj-ea"/>
                <a:ea typeface="+mj-ea"/>
                <a:cs typeface="+mj-ea"/>
              </a:rPr>
              <a:t>进入微信公众平台</a:t>
            </a:r>
            <a:endParaRPr lang="en-US" altLang="zh-CN" sz="2800">
              <a:latin typeface="+mj-ea"/>
              <a:ea typeface="+mj-ea"/>
              <a:cs typeface="+mj-ea"/>
            </a:endParaRPr>
          </a:p>
          <a:p>
            <a:pPr algn="l"/>
            <a:r>
              <a:rPr lang="zh-CN" altLang="en-US">
                <a:latin typeface="+mj-ea"/>
                <a:ea typeface="+mj-ea"/>
                <a:cs typeface="+mj-ea"/>
              </a:rPr>
              <a:t>下载地址</a:t>
            </a:r>
            <a:r>
              <a:rPr lang="en-US" altLang="zh-CN">
                <a:latin typeface="+mj-ea"/>
                <a:ea typeface="+mj-ea"/>
                <a:cs typeface="+mj-ea"/>
              </a:rPr>
              <a:t>:https://developers.weixin.qq.com/miniprogram/dev/devtools/download.html</a:t>
            </a:r>
            <a:endParaRPr lang="en-US" altLang="zh-CN"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2235" y="2858770"/>
            <a:ext cx="5419090" cy="3190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77160" y="813435"/>
            <a:ext cx="69221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+mn-ea"/>
                <a:cs typeface="+mn-ea"/>
              </a:rPr>
              <a:t>2:</a:t>
            </a:r>
            <a:r>
              <a:rPr lang="zh-CN" altLang="en-US" sz="5400">
                <a:latin typeface="+mn-ea"/>
                <a:cs typeface="+mn-ea"/>
              </a:rPr>
              <a:t>初始化项目基本结构</a:t>
            </a:r>
            <a:endParaRPr lang="zh-CN" altLang="en-US" sz="5400">
              <a:latin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5465" y="1636395"/>
            <a:ext cx="3914140" cy="4514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3110" y="765175"/>
            <a:ext cx="89795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+mn-ea"/>
                <a:cs typeface="+mn-ea"/>
              </a:rPr>
              <a:t>3:</a:t>
            </a:r>
            <a:r>
              <a:rPr lang="zh-CN" altLang="en-US" sz="5400">
                <a:latin typeface="+mn-ea"/>
                <a:cs typeface="+mn-ea"/>
              </a:rPr>
              <a:t>小程序基本目录和文件讲解</a:t>
            </a:r>
            <a:endParaRPr lang="zh-CN" altLang="en-US" sz="540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753110" y="1612900"/>
            <a:ext cx="2847340" cy="4657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98365" y="2021205"/>
            <a:ext cx="74853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一</a:t>
            </a:r>
            <a:r>
              <a:rPr lang="en-US" altLang="zh-CN"/>
              <a:t>:pages  ----</a:t>
            </a:r>
            <a:r>
              <a:rPr lang="zh-CN" altLang="en-US"/>
              <a:t>所有的业务页面</a:t>
            </a:r>
            <a:endParaRPr lang="en-US" altLang="zh-CN"/>
          </a:p>
          <a:p>
            <a:pPr algn="l"/>
            <a:r>
              <a:rPr lang="en-US" altLang="zh-CN"/>
              <a:t>     1:index.js   ---- .js 后缀的 </a:t>
            </a:r>
            <a:r>
              <a:rPr lang="zh-CN" altLang="en-US"/>
              <a:t>页面</a:t>
            </a:r>
            <a:r>
              <a:rPr lang="en-US" altLang="zh-CN"/>
              <a:t>脚本逻辑文件</a:t>
            </a:r>
            <a:endParaRPr lang="en-US" altLang="zh-CN"/>
          </a:p>
          <a:p>
            <a:pPr algn="l"/>
            <a:r>
              <a:rPr lang="en-US" altLang="zh-CN"/>
              <a:t>     2:index.wxml  ----- .wxml 后缀 </a:t>
            </a:r>
            <a:r>
              <a:rPr lang="zh-CN" altLang="en-US"/>
              <a:t>页面显示的</a:t>
            </a:r>
            <a:r>
              <a:rPr lang="en-US" altLang="zh-CN"/>
              <a:t>文件,</a:t>
            </a:r>
            <a:r>
              <a:rPr lang="zh-CN" altLang="en-US"/>
              <a:t>只支持微信特有标签</a:t>
            </a:r>
            <a:endParaRPr lang="en-US" altLang="zh-CN"/>
          </a:p>
          <a:p>
            <a:pPr algn="l"/>
            <a:r>
              <a:rPr lang="en-US" altLang="zh-CN"/>
              <a:t>     3:index.wxss   ----.wxss 后缀 </a:t>
            </a:r>
            <a:r>
              <a:rPr lang="zh-CN" altLang="en-US"/>
              <a:t>页面</a:t>
            </a:r>
            <a:r>
              <a:rPr lang="en-US" altLang="zh-CN"/>
              <a:t>CSS 样式文件</a:t>
            </a:r>
            <a:endParaRPr lang="zh-CN" altLang="en-US"/>
          </a:p>
          <a:p>
            <a:pPr algn="l"/>
            <a:r>
              <a:rPr lang="zh-CN" altLang="en-US"/>
              <a:t>二</a:t>
            </a:r>
            <a:r>
              <a:rPr lang="en-US" altLang="zh-CN"/>
              <a:t>:utils         ----</a:t>
            </a:r>
            <a:r>
              <a:rPr lang="zh-CN" altLang="en-US"/>
              <a:t>全局</a:t>
            </a:r>
            <a:r>
              <a:rPr lang="en-US" altLang="zh-CN"/>
              <a:t>js</a:t>
            </a:r>
            <a:r>
              <a:rPr lang="zh-CN" altLang="en-US"/>
              <a:t>工具库</a:t>
            </a:r>
            <a:endParaRPr lang="en-US" altLang="zh-CN"/>
          </a:p>
          <a:p>
            <a:pPr algn="l"/>
            <a:r>
              <a:rPr lang="zh-CN" altLang="en-US"/>
              <a:t>三</a:t>
            </a:r>
            <a:r>
              <a:rPr lang="en-US" altLang="zh-CN"/>
              <a:t>:app.js      ----用来注册一个小程序.</a:t>
            </a:r>
            <a:r>
              <a:rPr lang="zh-CN" altLang="en-US"/>
              <a:t>指定小程序的生命周期</a:t>
            </a:r>
            <a:endParaRPr lang="en-US" altLang="zh-CN"/>
          </a:p>
          <a:p>
            <a:pPr algn="l"/>
            <a:r>
              <a:rPr lang="zh-CN" altLang="en-US"/>
              <a:t>四</a:t>
            </a:r>
            <a:r>
              <a:rPr lang="en-US" altLang="zh-CN"/>
              <a:t>:app.json  ----微信小程序全局配置，决定页面文件的路径、窗口表现、</a:t>
            </a:r>
            <a:endParaRPr lang="en-US" altLang="zh-CN"/>
          </a:p>
          <a:p>
            <a:pPr algn="l"/>
            <a:r>
              <a:rPr lang="en-US" altLang="zh-CN"/>
              <a:t>	          设置网络超时时间、设置多 tab </a:t>
            </a:r>
            <a:endParaRPr lang="en-US" altLang="zh-CN"/>
          </a:p>
          <a:p>
            <a:pPr algn="l"/>
            <a:r>
              <a:rPr lang="zh-CN" altLang="en-US"/>
              <a:t>五</a:t>
            </a:r>
            <a:r>
              <a:rPr lang="en-US" altLang="zh-CN"/>
              <a:t>:app.wxss ----全局的样式和局部样式</a:t>
            </a:r>
            <a:endParaRPr lang="en-US" altLang="zh-CN"/>
          </a:p>
          <a:p>
            <a:pPr algn="l"/>
            <a:r>
              <a:rPr lang="zh-CN" altLang="en-US"/>
              <a:t>六</a:t>
            </a:r>
            <a:r>
              <a:rPr lang="en-US" altLang="zh-CN"/>
              <a:t>:project.config.json   ----</a:t>
            </a:r>
            <a:r>
              <a:rPr lang="zh-CN" altLang="en-US"/>
              <a:t>项目信息</a:t>
            </a:r>
            <a:r>
              <a:rPr lang="en-US" altLang="zh-CN"/>
              <a:t>,</a:t>
            </a:r>
            <a:r>
              <a:rPr lang="zh-CN" altLang="en-US"/>
              <a:t>系统自动生成</a:t>
            </a:r>
            <a:r>
              <a:rPr lang="en-US" altLang="zh-CN"/>
              <a:t>,</a:t>
            </a:r>
            <a:r>
              <a:rPr lang="zh-CN" altLang="en-US"/>
              <a:t>一般无需更改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9520" y="911225"/>
            <a:ext cx="897953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5400">
                <a:latin typeface="+mn-ea"/>
                <a:cs typeface="+mn-ea"/>
                <a:sym typeface="+mn-ea"/>
              </a:rPr>
              <a:t>4:</a:t>
            </a:r>
            <a:r>
              <a:rPr lang="zh-CN" altLang="en-US" sz="5400">
                <a:latin typeface="+mn-ea"/>
                <a:cs typeface="+mn-ea"/>
                <a:sym typeface="+mn-ea"/>
              </a:rPr>
              <a:t>小程序实战之账号密码登录</a:t>
            </a:r>
            <a:endParaRPr lang="zh-CN" altLang="en-US" sz="5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" y="1833245"/>
            <a:ext cx="6300470" cy="39147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21120" y="1905000"/>
            <a:ext cx="572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1:</a:t>
            </a:r>
            <a:r>
              <a:rPr lang="zh-CN" altLang="en-US"/>
              <a:t>在</a:t>
            </a:r>
            <a:r>
              <a:rPr lang="en-US" altLang="zh-CN"/>
              <a:t>pages</a:t>
            </a:r>
            <a:r>
              <a:rPr lang="zh-CN" altLang="en-US"/>
              <a:t>新建</a:t>
            </a:r>
            <a:r>
              <a:rPr lang="en-US" altLang="zh-CN"/>
              <a:t>login</a:t>
            </a:r>
            <a:r>
              <a:rPr lang="zh-CN" altLang="en-US"/>
              <a:t>目录</a:t>
            </a:r>
            <a:r>
              <a:rPr lang="en-US" altLang="zh-CN"/>
              <a:t>,</a:t>
            </a:r>
            <a:r>
              <a:rPr lang="zh-CN" altLang="en-US"/>
              <a:t>在目录下新建必备的四个文件</a:t>
            </a:r>
            <a:r>
              <a:rPr lang="en-US" altLang="zh-CN"/>
              <a:t>,</a:t>
            </a:r>
            <a:endParaRPr lang="en-US" altLang="zh-CN"/>
          </a:p>
          <a:p>
            <a:r>
              <a:rPr lang="en-US" altLang="zh-CN"/>
              <a:t>    index.js,index.json,index.wxml,index.wxss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02505" y="347980"/>
            <a:ext cx="21932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>
                <a:latin typeface="+mn-ea"/>
                <a:cs typeface="+mn-ea"/>
                <a:sym typeface="+mn-ea"/>
              </a:rPr>
              <a:t>4.1:</a:t>
            </a:r>
            <a:r>
              <a:rPr lang="zh-CN" altLang="en-US" sz="2800">
                <a:latin typeface="+mn-ea"/>
                <a:cs typeface="+mn-ea"/>
                <a:sym typeface="+mn-ea"/>
              </a:rPr>
              <a:t>登录页面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460" y="2313940"/>
            <a:ext cx="3552825" cy="4133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4515" y="131254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页面效果图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7282815" y="13125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页面代码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260" y="2517775"/>
            <a:ext cx="70104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330" y="1651635"/>
            <a:ext cx="4029075" cy="4572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2695" y="1076960"/>
            <a:ext cx="131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WXSS</a:t>
            </a:r>
            <a:r>
              <a:rPr lang="zh-CN" altLang="en-US"/>
              <a:t>代码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中文汇报2">
  <a:themeElements>
    <a:clrScheme name="benchmark 20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4333F"/>
      </a:accent1>
      <a:accent2>
        <a:srgbClr val="616161"/>
      </a:accent2>
      <a:accent3>
        <a:srgbClr val="92D050"/>
      </a:accent3>
      <a:accent4>
        <a:srgbClr val="FFC000"/>
      </a:accent4>
      <a:accent5>
        <a:srgbClr val="0174AB"/>
      </a:accent5>
      <a:accent6>
        <a:srgbClr val="ED7D31"/>
      </a:accent6>
      <a:hlink>
        <a:srgbClr val="0563C1"/>
      </a:hlink>
      <a:folHlink>
        <a:srgbClr val="954F72"/>
      </a:folHlink>
    </a:clrScheme>
    <a:fontScheme name="zlq425s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>
          <a:outerShdw blurRad="50800" dist="25400" dir="2700000" algn="tl" rotWithShape="0">
            <a:prstClr val="black">
              <a:alpha val="33000"/>
            </a:prstClr>
          </a:outerShdw>
        </a:effectLst>
      </a:spPr>
      <a:bodyPr wrap="none"/>
      <a:lstStyle>
        <a:defPPr>
          <a:defRPr sz="1050"/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lnDef>
      <a:spPr>
        <a:ln w="76200"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中文汇报2</Template>
  <TotalTime>0</TotalTime>
  <Words>616</Words>
  <Application>WPS 演示</Application>
  <PresentationFormat>宽屏</PresentationFormat>
  <Paragraphs>37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中文汇报2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HyperlinkBase>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SIMON</dc:creator>
  <cp:lastModifiedBy>西祠梧桐</cp:lastModifiedBy>
  <cp:revision>207</cp:revision>
  <dcterms:created xsi:type="dcterms:W3CDTF">2014-05-17T06:30:00Z</dcterms:created>
  <dcterms:modified xsi:type="dcterms:W3CDTF">2018-08-13T00:39:20Z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2052-11.1.0.7748</vt:lpwstr>
  </property>
</Properties>
</file>