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6" d="100"/>
          <a:sy n="116" d="100"/>
        </p:scale>
        <p:origin x="336" y="1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E6457-4CBB-4363-84BC-9F28B6DF8001}" type="datetimeFigureOut">
              <a:rPr lang="ko-KR" altLang="en-US" smtClean="0"/>
              <a:t>2018-05-17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CFCAD-EF93-4450-A564-D4F190CD23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8181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E6457-4CBB-4363-84BC-9F28B6DF8001}" type="datetimeFigureOut">
              <a:rPr lang="ko-KR" altLang="en-US" smtClean="0"/>
              <a:t>2018-05-17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CFCAD-EF93-4450-A564-D4F190CD23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6650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E6457-4CBB-4363-84BC-9F28B6DF8001}" type="datetimeFigureOut">
              <a:rPr lang="ko-KR" altLang="en-US" smtClean="0"/>
              <a:t>2018-05-17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CFCAD-EF93-4450-A564-D4F190CD23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7370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E6457-4CBB-4363-84BC-9F28B6DF8001}" type="datetimeFigureOut">
              <a:rPr lang="ko-KR" altLang="en-US" smtClean="0"/>
              <a:t>2018-05-17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CFCAD-EF93-4450-A564-D4F190CD23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0718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E6457-4CBB-4363-84BC-9F28B6DF8001}" type="datetimeFigureOut">
              <a:rPr lang="ko-KR" altLang="en-US" smtClean="0"/>
              <a:t>2018-05-17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CFCAD-EF93-4450-A564-D4F190CD23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2005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E6457-4CBB-4363-84BC-9F28B6DF8001}" type="datetimeFigureOut">
              <a:rPr lang="ko-KR" altLang="en-US" smtClean="0"/>
              <a:t>2018-05-17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CFCAD-EF93-4450-A564-D4F190CD23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5657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E6457-4CBB-4363-84BC-9F28B6DF8001}" type="datetimeFigureOut">
              <a:rPr lang="ko-KR" altLang="en-US" smtClean="0"/>
              <a:t>2018-05-17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CFCAD-EF93-4450-A564-D4F190CD23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5147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E6457-4CBB-4363-84BC-9F28B6DF8001}" type="datetimeFigureOut">
              <a:rPr lang="ko-KR" altLang="en-US" smtClean="0"/>
              <a:t>2018-05-17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CFCAD-EF93-4450-A564-D4F190CD23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2574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E6457-4CBB-4363-84BC-9F28B6DF8001}" type="datetimeFigureOut">
              <a:rPr lang="ko-KR" altLang="en-US" smtClean="0"/>
              <a:t>2018-05-17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CFCAD-EF93-4450-A564-D4F190CD23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5150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E6457-4CBB-4363-84BC-9F28B6DF8001}" type="datetimeFigureOut">
              <a:rPr lang="ko-KR" altLang="en-US" smtClean="0"/>
              <a:t>2018-05-17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CFCAD-EF93-4450-A564-D4F190CD23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6295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E6457-4CBB-4363-84BC-9F28B6DF8001}" type="datetimeFigureOut">
              <a:rPr lang="ko-KR" altLang="en-US" smtClean="0"/>
              <a:t>2018-05-17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CFCAD-EF93-4450-A564-D4F190CD23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2782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EE6457-4CBB-4363-84BC-9F28B6DF8001}" type="datetimeFigureOut">
              <a:rPr lang="ko-KR" altLang="en-US" smtClean="0"/>
              <a:t>2018-05-17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FCFCAD-EF93-4450-A564-D4F190CD23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7776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55589"/>
          </a:xfrm>
        </p:spPr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0" y="1413732"/>
            <a:ext cx="4522573" cy="5444267"/>
          </a:xfrm>
        </p:spPr>
        <p:txBody>
          <a:bodyPr/>
          <a:lstStyle/>
          <a:p>
            <a:r>
              <a:rPr lang="ko-KR" altLang="en-US" dirty="0" smtClean="0"/>
              <a:t>자바프로그램 실행 구조</a:t>
            </a:r>
            <a:endParaRPr lang="en-US" altLang="ko-KR" dirty="0" smtClean="0"/>
          </a:p>
          <a:p>
            <a:r>
              <a:rPr lang="ko-KR" altLang="en-US" dirty="0" smtClean="0"/>
              <a:t>변수</a:t>
            </a:r>
            <a:endParaRPr lang="en-US" altLang="ko-KR" dirty="0" smtClean="0"/>
          </a:p>
          <a:p>
            <a:r>
              <a:rPr lang="ko-KR" altLang="en-US" dirty="0" err="1" smtClean="0"/>
              <a:t>자료형의</a:t>
            </a:r>
            <a:r>
              <a:rPr lang="ko-KR" altLang="en-US" dirty="0" smtClean="0"/>
              <a:t> 종류와 구분</a:t>
            </a:r>
            <a:endParaRPr lang="en-US" altLang="ko-KR" dirty="0" smtClean="0"/>
          </a:p>
          <a:p>
            <a:r>
              <a:rPr lang="ko-KR" altLang="en-US" dirty="0" err="1" smtClean="0"/>
              <a:t>자료형의</a:t>
            </a:r>
            <a:r>
              <a:rPr lang="ko-KR" altLang="en-US" dirty="0" smtClean="0"/>
              <a:t> 변환</a:t>
            </a:r>
            <a:endParaRPr lang="en-US" altLang="ko-KR" dirty="0" smtClean="0"/>
          </a:p>
          <a:p>
            <a:r>
              <a:rPr lang="ko-KR" altLang="en-US" dirty="0" smtClean="0"/>
              <a:t>연산자</a:t>
            </a:r>
            <a:endParaRPr lang="en-US" altLang="ko-KR" dirty="0" smtClean="0"/>
          </a:p>
          <a:p>
            <a:r>
              <a:rPr lang="ko-KR" altLang="en-US" dirty="0" err="1" smtClean="0"/>
              <a:t>메소드</a:t>
            </a:r>
            <a:endParaRPr lang="en-US" altLang="ko-KR" dirty="0" smtClean="0"/>
          </a:p>
          <a:p>
            <a:r>
              <a:rPr lang="ko-KR" altLang="en-US" dirty="0" smtClean="0"/>
              <a:t>클래스와 </a:t>
            </a:r>
            <a:r>
              <a:rPr lang="ko-KR" altLang="en-US" dirty="0" err="1" smtClean="0"/>
              <a:t>인스턴스</a:t>
            </a:r>
            <a:endParaRPr lang="en-US" altLang="ko-KR" dirty="0" smtClean="0"/>
          </a:p>
          <a:p>
            <a:r>
              <a:rPr lang="ko-KR" altLang="en-US" dirty="0" err="1" smtClean="0"/>
              <a:t>정적멤버와</a:t>
            </a:r>
            <a:r>
              <a:rPr lang="ko-KR" altLang="en-US" dirty="0" smtClean="0"/>
              <a:t> </a:t>
            </a:r>
            <a:r>
              <a:rPr lang="en-US" altLang="ko-KR" dirty="0" smtClean="0"/>
              <a:t>Static</a:t>
            </a:r>
          </a:p>
          <a:p>
            <a:r>
              <a:rPr lang="en-US" altLang="ko-KR" dirty="0" smtClean="0"/>
              <a:t>Final</a:t>
            </a:r>
            <a:r>
              <a:rPr lang="ko-KR" altLang="en-US" dirty="0" smtClean="0"/>
              <a:t>필드와 상수</a:t>
            </a:r>
            <a:endParaRPr lang="en-US" altLang="ko-KR" dirty="0" smtClean="0"/>
          </a:p>
          <a:p>
            <a:r>
              <a:rPr lang="ko-KR" altLang="en-US" dirty="0" smtClean="0"/>
              <a:t>접근 </a:t>
            </a:r>
            <a:r>
              <a:rPr lang="ko-KR" altLang="en-US" dirty="0" err="1" smtClean="0"/>
              <a:t>제한자</a:t>
            </a:r>
            <a:endParaRPr lang="en-US" altLang="ko-KR" dirty="0" smtClean="0"/>
          </a:p>
        </p:txBody>
      </p:sp>
      <p:sp>
        <p:nvSpPr>
          <p:cNvPr id="6" name="내용 개체 틀 4"/>
          <p:cNvSpPr txBox="1">
            <a:spLocks/>
          </p:cNvSpPr>
          <p:nvPr/>
        </p:nvSpPr>
        <p:spPr>
          <a:xfrm>
            <a:off x="4901513" y="1413732"/>
            <a:ext cx="4522573" cy="54442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자바프로그램 실행 구조</a:t>
            </a:r>
            <a:endParaRPr lang="en-US" altLang="ko-KR" dirty="0" smtClean="0"/>
          </a:p>
          <a:p>
            <a:r>
              <a:rPr lang="ko-KR" altLang="en-US" dirty="0" smtClean="0"/>
              <a:t>변수</a:t>
            </a:r>
            <a:endParaRPr lang="en-US" altLang="ko-KR" dirty="0" smtClean="0"/>
          </a:p>
          <a:p>
            <a:r>
              <a:rPr lang="ko-KR" altLang="en-US" dirty="0" err="1" smtClean="0"/>
              <a:t>자료형의</a:t>
            </a:r>
            <a:r>
              <a:rPr lang="ko-KR" altLang="en-US" dirty="0" smtClean="0"/>
              <a:t> 종류와 구분</a:t>
            </a:r>
            <a:endParaRPr lang="en-US" altLang="ko-KR" dirty="0" smtClean="0"/>
          </a:p>
          <a:p>
            <a:r>
              <a:rPr lang="ko-KR" altLang="en-US" dirty="0" err="1" smtClean="0"/>
              <a:t>자료형의</a:t>
            </a:r>
            <a:r>
              <a:rPr lang="ko-KR" altLang="en-US" dirty="0" smtClean="0"/>
              <a:t> 변환</a:t>
            </a:r>
            <a:endParaRPr lang="en-US" altLang="ko-KR" dirty="0" smtClean="0"/>
          </a:p>
          <a:p>
            <a:r>
              <a:rPr lang="ko-KR" altLang="en-US" dirty="0" smtClean="0"/>
              <a:t>연산자</a:t>
            </a:r>
            <a:endParaRPr lang="en-US" altLang="ko-KR" dirty="0" smtClean="0"/>
          </a:p>
          <a:p>
            <a:r>
              <a:rPr lang="ko-KR" altLang="en-US" dirty="0" err="1" smtClean="0"/>
              <a:t>메소드</a:t>
            </a:r>
            <a:endParaRPr lang="en-US" altLang="ko-KR" dirty="0" smtClean="0"/>
          </a:p>
          <a:p>
            <a:r>
              <a:rPr lang="ko-KR" altLang="en-US" dirty="0" smtClean="0"/>
              <a:t>클래스와 </a:t>
            </a:r>
            <a:r>
              <a:rPr lang="ko-KR" altLang="en-US" dirty="0" err="1" smtClean="0"/>
              <a:t>인스턴스</a:t>
            </a:r>
            <a:endParaRPr lang="en-US" altLang="ko-KR" dirty="0" smtClean="0"/>
          </a:p>
          <a:p>
            <a:r>
              <a:rPr lang="ko-KR" altLang="en-US" dirty="0" err="1" smtClean="0"/>
              <a:t>정적멤버와</a:t>
            </a:r>
            <a:r>
              <a:rPr lang="ko-KR" altLang="en-US" dirty="0" smtClean="0"/>
              <a:t> </a:t>
            </a:r>
            <a:r>
              <a:rPr lang="en-US" altLang="ko-KR" dirty="0" smtClean="0"/>
              <a:t>Static</a:t>
            </a:r>
          </a:p>
          <a:p>
            <a:r>
              <a:rPr lang="en-US" altLang="ko-KR" dirty="0" smtClean="0"/>
              <a:t>Final</a:t>
            </a:r>
            <a:r>
              <a:rPr lang="ko-KR" altLang="en-US" dirty="0" smtClean="0"/>
              <a:t>필드와 상수</a:t>
            </a:r>
            <a:endParaRPr lang="en-US" altLang="ko-KR" dirty="0" smtClean="0"/>
          </a:p>
          <a:p>
            <a:r>
              <a:rPr lang="ko-KR" altLang="en-US" dirty="0" smtClean="0"/>
              <a:t>접근 </a:t>
            </a:r>
            <a:r>
              <a:rPr lang="ko-KR" altLang="en-US" dirty="0" err="1" smtClean="0"/>
              <a:t>제한자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932106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55589"/>
          </a:xfrm>
        </p:spPr>
        <p:txBody>
          <a:bodyPr/>
          <a:lstStyle/>
          <a:p>
            <a:r>
              <a:rPr lang="ko-KR" altLang="en-US" dirty="0" smtClean="0"/>
              <a:t>접근 </a:t>
            </a:r>
            <a:r>
              <a:rPr lang="ko-KR" altLang="en-US" dirty="0" err="1" smtClean="0"/>
              <a:t>제한자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0" y="1413732"/>
            <a:ext cx="12192000" cy="5444267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(1)Public : </a:t>
            </a:r>
            <a:r>
              <a:rPr lang="ko-KR" altLang="en-US" dirty="0" smtClean="0"/>
              <a:t>클래스</a:t>
            </a:r>
            <a:r>
              <a:rPr lang="en-US" altLang="ko-KR" dirty="0" smtClean="0"/>
              <a:t>,</a:t>
            </a:r>
            <a:r>
              <a:rPr lang="ko-KR" altLang="en-US" dirty="0" smtClean="0"/>
              <a:t>필드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생성자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접근이 다 가능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(2)Protected : </a:t>
            </a:r>
            <a:r>
              <a:rPr lang="ko-KR" altLang="en-US" dirty="0" smtClean="0"/>
              <a:t>필드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생성자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적용이 대상되고 자식 클래스가 아닌 다른 패키지에 소속된 클래스는 접근이 불가능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(3)Default : </a:t>
            </a:r>
            <a:r>
              <a:rPr lang="ko-KR" altLang="en-US" dirty="0" smtClean="0"/>
              <a:t>클래스</a:t>
            </a:r>
            <a:r>
              <a:rPr lang="en-US" altLang="ko-KR" dirty="0" smtClean="0"/>
              <a:t>,</a:t>
            </a:r>
            <a:r>
              <a:rPr lang="ko-KR" altLang="en-US" dirty="0" smtClean="0"/>
              <a:t>필드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생성자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접근이 가능하며 다른 패키지에 소속된 클래스는 접근이 불가능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(4) Private: </a:t>
            </a:r>
            <a:r>
              <a:rPr lang="ko-KR" altLang="en-US" dirty="0" smtClean="0"/>
              <a:t>필드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생성자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접근이 가능하며 모든 외부 클래스는 접근이 불가능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** </a:t>
            </a:r>
            <a:r>
              <a:rPr lang="ko-KR" altLang="en-US" dirty="0" smtClean="0"/>
              <a:t>다른 개발자가 사용 할 수 있도록 라이브러리 클래스로 개발 되어야 한다면 반드시 </a:t>
            </a:r>
            <a:r>
              <a:rPr lang="en-US" altLang="ko-KR" dirty="0" smtClean="0"/>
              <a:t>public</a:t>
            </a:r>
            <a:r>
              <a:rPr lang="ko-KR" altLang="en-US" dirty="0" smtClean="0"/>
              <a:t>을 사용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0720485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55589"/>
          </a:xfrm>
        </p:spPr>
        <p:txBody>
          <a:bodyPr/>
          <a:lstStyle/>
          <a:p>
            <a:r>
              <a:rPr lang="ko-KR" altLang="en-US" dirty="0" smtClean="0"/>
              <a:t>배열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0" y="1413732"/>
            <a:ext cx="12192000" cy="5444267"/>
          </a:xfrm>
        </p:spPr>
        <p:txBody>
          <a:bodyPr/>
          <a:lstStyle/>
          <a:p>
            <a:pPr marL="514350" indent="-514350">
              <a:buAutoNum type="arabicParenBoth"/>
            </a:pPr>
            <a:r>
              <a:rPr lang="ko-KR" altLang="en-US" dirty="0" smtClean="0"/>
              <a:t>배열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같은 타입의 데이터를 연속된 공간에 나열시키고 각 데이터에 인덱스를 부여해 인덱스로 접근</a:t>
            </a:r>
            <a:endParaRPr lang="en-US" altLang="ko-KR" dirty="0" smtClean="0"/>
          </a:p>
          <a:p>
            <a:pPr marL="514350" indent="-514350">
              <a:buAutoNum type="arabicParenBoth"/>
            </a:pPr>
            <a:r>
              <a:rPr lang="ko-KR" altLang="en-US" dirty="0" smtClean="0"/>
              <a:t>배열 선언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배열을 사용하기 위해 우선 배열 변수 선언</a:t>
            </a:r>
            <a:endParaRPr lang="en-US" altLang="ko-KR" dirty="0" smtClean="0"/>
          </a:p>
          <a:p>
            <a:pPr marL="514350" indent="-514350">
              <a:buAutoNum type="arabicParenBoth"/>
            </a:pPr>
            <a:r>
              <a:rPr lang="ko-KR" altLang="en-US" dirty="0" smtClean="0"/>
              <a:t>배열 생성 방법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-&gt; </a:t>
            </a:r>
            <a:r>
              <a:rPr lang="ko-KR" altLang="en-US" dirty="0" smtClean="0"/>
              <a:t>데이터타입</a:t>
            </a:r>
            <a:r>
              <a:rPr lang="en-US" altLang="ko-KR" dirty="0" smtClean="0"/>
              <a:t>[] </a:t>
            </a:r>
            <a:r>
              <a:rPr lang="ko-KR" altLang="en-US" dirty="0" smtClean="0"/>
              <a:t>변수 </a:t>
            </a:r>
            <a:r>
              <a:rPr lang="en-US" altLang="ko-KR" dirty="0" smtClean="0"/>
              <a:t>= {</a:t>
            </a:r>
            <a:r>
              <a:rPr lang="ko-KR" altLang="en-US" dirty="0" smtClean="0"/>
              <a:t>값 </a:t>
            </a:r>
            <a:r>
              <a:rPr lang="en-US" altLang="ko-KR" dirty="0" smtClean="0"/>
              <a:t>0, </a:t>
            </a:r>
            <a:r>
              <a:rPr lang="ko-KR" altLang="en-US" dirty="0" smtClean="0"/>
              <a:t>값 </a:t>
            </a:r>
            <a:r>
              <a:rPr lang="en-US" altLang="ko-KR" dirty="0" smtClean="0"/>
              <a:t>1, </a:t>
            </a:r>
            <a:r>
              <a:rPr lang="ko-KR" altLang="en-US" dirty="0" smtClean="0"/>
              <a:t>값</a:t>
            </a:r>
            <a:r>
              <a:rPr lang="en-US" altLang="ko-KR" dirty="0" smtClean="0"/>
              <a:t>2, … }</a:t>
            </a:r>
          </a:p>
          <a:p>
            <a:pPr marL="0" indent="0">
              <a:buNone/>
            </a:pPr>
            <a:r>
              <a:rPr lang="en-US" altLang="ko-KR" dirty="0" smtClean="0"/>
              <a:t>-&gt; </a:t>
            </a:r>
            <a:r>
              <a:rPr lang="ko-KR" altLang="en-US" dirty="0" smtClean="0"/>
              <a:t>타입</a:t>
            </a:r>
            <a:r>
              <a:rPr lang="en-US" altLang="ko-KR" dirty="0" smtClean="0"/>
              <a:t>[] </a:t>
            </a:r>
            <a:r>
              <a:rPr lang="ko-KR" altLang="en-US" dirty="0" smtClean="0"/>
              <a:t>변수 </a:t>
            </a:r>
            <a:r>
              <a:rPr lang="en-US" altLang="ko-KR" dirty="0" smtClean="0"/>
              <a:t>= new </a:t>
            </a:r>
            <a:r>
              <a:rPr lang="ko-KR" altLang="en-US" dirty="0" smtClean="0"/>
              <a:t>타입</a:t>
            </a:r>
            <a:r>
              <a:rPr lang="en-US" altLang="ko-KR" dirty="0" smtClean="0"/>
              <a:t>[</a:t>
            </a:r>
            <a:r>
              <a:rPr lang="ko-KR" altLang="en-US" dirty="0" smtClean="0"/>
              <a:t>길이</a:t>
            </a:r>
            <a:r>
              <a:rPr lang="en-US" altLang="ko-KR" dirty="0" smtClean="0"/>
              <a:t>];</a:t>
            </a:r>
          </a:p>
          <a:p>
            <a:pPr marL="0" indent="0">
              <a:buNone/>
            </a:pPr>
            <a:r>
              <a:rPr lang="en-US" altLang="ko-KR" dirty="0" smtClean="0"/>
              <a:t>(4) </a:t>
            </a:r>
            <a:r>
              <a:rPr lang="ko-KR" altLang="en-US" dirty="0" smtClean="0"/>
              <a:t>배열의 길이</a:t>
            </a:r>
            <a:r>
              <a:rPr lang="en-US" altLang="ko-KR" dirty="0" smtClean="0"/>
              <a:t>(length)</a:t>
            </a:r>
          </a:p>
          <a:p>
            <a:pPr marL="0" indent="0">
              <a:buNone/>
            </a:pPr>
            <a:r>
              <a:rPr lang="en-US" altLang="ko-KR" dirty="0" smtClean="0"/>
              <a:t>-&gt; </a:t>
            </a:r>
            <a:r>
              <a:rPr lang="ko-KR" altLang="en-US" dirty="0" smtClean="0"/>
              <a:t>배열에 저장할 수 있는 전체 항 목수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-&gt; </a:t>
            </a:r>
            <a:r>
              <a:rPr lang="ko-KR" altLang="en-US" dirty="0" smtClean="0"/>
              <a:t>읽기 전용 필드이므로 값을 바꿀 수는 없다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 smtClean="0"/>
              <a:t>-&gt; For</a:t>
            </a:r>
            <a:r>
              <a:rPr lang="ko-KR" altLang="en-US" dirty="0" smtClean="0"/>
              <a:t>문의 </a:t>
            </a:r>
            <a:r>
              <a:rPr lang="ko-KR" altLang="en-US" dirty="0" err="1" smtClean="0"/>
              <a:t>조건식에서</a:t>
            </a:r>
            <a:r>
              <a:rPr lang="ko-KR" altLang="en-US" dirty="0" smtClean="0"/>
              <a:t> 배열 전체를 </a:t>
            </a:r>
            <a:r>
              <a:rPr lang="ko-KR" altLang="en-US" dirty="0" err="1" smtClean="0"/>
              <a:t>루핑할</a:t>
            </a:r>
            <a:r>
              <a:rPr lang="ko-KR" altLang="en-US" dirty="0" smtClean="0"/>
              <a:t> 때 유용하게 사용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5734640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55589"/>
          </a:xfrm>
        </p:spPr>
        <p:txBody>
          <a:bodyPr/>
          <a:lstStyle/>
          <a:p>
            <a:r>
              <a:rPr lang="ko-KR" altLang="en-US" dirty="0" smtClean="0"/>
              <a:t>객체지향 프로그램의 특징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0" y="1413732"/>
            <a:ext cx="12192000" cy="5444267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캡슐화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-&gt; </a:t>
            </a:r>
            <a:r>
              <a:rPr lang="ko-KR" altLang="en-US" dirty="0" smtClean="0"/>
              <a:t>객체의 필드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하나로 묶고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실제 구현 내용을 감추는 것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-&gt; </a:t>
            </a:r>
            <a:r>
              <a:rPr lang="ko-KR" altLang="en-US" dirty="0" smtClean="0"/>
              <a:t>외부 객체는 객체 내부 구조를 알지 못하며 객체가 노출해 제공하는 필드와 </a:t>
            </a:r>
            <a:r>
              <a:rPr lang="ko-KR" altLang="en-US" dirty="0" err="1" smtClean="0"/>
              <a:t>메소드만</a:t>
            </a:r>
            <a:r>
              <a:rPr lang="ko-KR" altLang="en-US" dirty="0" smtClean="0"/>
              <a:t> 이용 가능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-&gt;</a:t>
            </a:r>
            <a:r>
              <a:rPr lang="ko-KR" altLang="en-US" dirty="0" smtClean="0"/>
              <a:t>외부의 잘못된 사용으로 인해 객체가 손상되지 않도록 </a:t>
            </a:r>
            <a:r>
              <a:rPr lang="ko-KR" altLang="en-US" dirty="0" err="1" smtClean="0"/>
              <a:t>하기위해서</a:t>
            </a:r>
            <a:r>
              <a:rPr lang="ko-KR" altLang="en-US" dirty="0" smtClean="0"/>
              <a:t> 캡슐화를 사용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-&gt;</a:t>
            </a:r>
            <a:r>
              <a:rPr lang="ko-KR" altLang="en-US" dirty="0" smtClean="0"/>
              <a:t>자바 언어는 캡슐화된 멤버를 노출시킬 것인지 숨길 것인지 결정하기 위해 접근 </a:t>
            </a:r>
            <a:r>
              <a:rPr lang="ko-KR" altLang="en-US" dirty="0" err="1" smtClean="0"/>
              <a:t>제한자를</a:t>
            </a:r>
            <a:r>
              <a:rPr lang="ko-KR" altLang="en-US" dirty="0" smtClean="0"/>
              <a:t> 사용하여 필드와 </a:t>
            </a:r>
            <a:r>
              <a:rPr lang="ko-KR" altLang="en-US" dirty="0" err="1" smtClean="0"/>
              <a:t>메소드의</a:t>
            </a:r>
            <a:r>
              <a:rPr lang="ko-KR" altLang="en-US" dirty="0" smtClean="0"/>
              <a:t> 사용범위 제한하여 외부로부터 보호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1327114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55589"/>
          </a:xfrm>
        </p:spPr>
        <p:txBody>
          <a:bodyPr/>
          <a:lstStyle/>
          <a:p>
            <a:r>
              <a:rPr lang="ko-KR" altLang="en-US" dirty="0" smtClean="0"/>
              <a:t>컬렉션 프레임워크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0" y="1413732"/>
            <a:ext cx="12192000" cy="5444267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컬렉션</a:t>
            </a:r>
            <a:r>
              <a:rPr lang="en-US" altLang="ko-KR" dirty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사전적 의미로 요소</a:t>
            </a:r>
            <a:r>
              <a:rPr lang="en-US" altLang="ko-KR" dirty="0" smtClean="0"/>
              <a:t>(</a:t>
            </a:r>
            <a:r>
              <a:rPr lang="ko-KR" altLang="en-US" dirty="0" smtClean="0"/>
              <a:t>객체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수집해 저장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배열의 문제점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저장할 수 있는 객체수가 배열을 생성할 때 결정되기 때문에 불특정 다수의 객체를 저장하기에는 어려움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객체 삭제했을 때 해당 인덱스가 비어져 객체가 어디에 비어있는지 확인하는 코드가 필요</a:t>
            </a:r>
            <a:r>
              <a:rPr lang="en-US" altLang="ko-KR" dirty="0" smtClean="0"/>
              <a:t>(</a:t>
            </a:r>
            <a:r>
              <a:rPr lang="ko-KR" altLang="en-US" dirty="0" smtClean="0"/>
              <a:t>시간이 오래 걸림</a:t>
            </a:r>
            <a:r>
              <a:rPr lang="en-US" altLang="ko-KR" dirty="0" smtClean="0"/>
              <a:t>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배열의 문제점을 해결하기 위해서  </a:t>
            </a:r>
            <a:r>
              <a:rPr lang="en-US" altLang="ko-KR" dirty="0" err="1" smtClean="0"/>
              <a:t>Java.util</a:t>
            </a:r>
            <a:r>
              <a:rPr lang="en-US" altLang="ko-KR" dirty="0"/>
              <a:t> </a:t>
            </a:r>
            <a:r>
              <a:rPr lang="ko-KR" altLang="en-US" dirty="0" smtClean="0"/>
              <a:t>패키지에 컬렉션과 관련된 인터페이스와 클래스 포함시켜놓았습니다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그걸 컬렉션 프레임 워크 합니다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9230272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55589"/>
          </a:xfrm>
        </p:spPr>
        <p:txBody>
          <a:bodyPr/>
          <a:lstStyle/>
          <a:p>
            <a:r>
              <a:rPr lang="ko-KR" altLang="en-US" dirty="0" smtClean="0"/>
              <a:t>컬렉션 프레임워크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0" y="1413732"/>
            <a:ext cx="12192000" cy="5444267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(1)List : </a:t>
            </a:r>
            <a:r>
              <a:rPr lang="ko-KR" altLang="en-US" dirty="0" smtClean="0"/>
              <a:t>배열과 유사한 인덱스 관리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(2)Set : </a:t>
            </a:r>
            <a:r>
              <a:rPr lang="ko-KR" altLang="en-US" dirty="0" smtClean="0"/>
              <a:t>집합과 유사</a:t>
            </a:r>
            <a:r>
              <a:rPr lang="en-US" altLang="ko-KR" dirty="0" smtClean="0"/>
              <a:t>(</a:t>
            </a:r>
            <a:r>
              <a:rPr lang="ko-KR" altLang="en-US" dirty="0" smtClean="0"/>
              <a:t>순서 </a:t>
            </a:r>
            <a:r>
              <a:rPr lang="en-US" altLang="ko-KR" dirty="0" smtClean="0"/>
              <a:t>&amp; </a:t>
            </a:r>
            <a:r>
              <a:rPr lang="ko-KR" altLang="en-US" dirty="0" smtClean="0"/>
              <a:t>중복 저장을 </a:t>
            </a:r>
            <a:r>
              <a:rPr lang="ko-KR" altLang="en-US" dirty="0" err="1" smtClean="0"/>
              <a:t>안함</a:t>
            </a:r>
            <a:r>
              <a:rPr lang="en-US" altLang="ko-KR" dirty="0" smtClean="0"/>
              <a:t>)</a:t>
            </a:r>
          </a:p>
          <a:p>
            <a:pPr marL="0" indent="0">
              <a:buNone/>
            </a:pPr>
            <a:r>
              <a:rPr lang="en-US" altLang="ko-KR" dirty="0" smtClean="0"/>
              <a:t>(3)Map : </a:t>
            </a:r>
            <a:r>
              <a:rPr lang="ko-KR" altLang="en-US" dirty="0" smtClean="0"/>
              <a:t>키와 값의 쌍으로 관리를 한다 </a:t>
            </a:r>
            <a:r>
              <a:rPr lang="en-US" altLang="ko-KR" dirty="0" smtClean="0"/>
              <a:t>( Key, Value, Key, Value, …)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특징</a:t>
            </a:r>
            <a:endParaRPr lang="en-US" altLang="ko-KR" dirty="0" smtClean="0"/>
          </a:p>
          <a:p>
            <a:pPr marL="514350" indent="-514350">
              <a:buAutoNum type="arabicParenBoth"/>
            </a:pPr>
            <a:r>
              <a:rPr lang="en-US" altLang="ko-KR" dirty="0" smtClean="0"/>
              <a:t>List : </a:t>
            </a:r>
            <a:r>
              <a:rPr lang="ko-KR" altLang="en-US" dirty="0" smtClean="0"/>
              <a:t>순서를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유지하고 저장</a:t>
            </a:r>
            <a:r>
              <a:rPr lang="en-US" altLang="ko-KR" dirty="0" smtClean="0"/>
              <a:t>, </a:t>
            </a:r>
            <a:r>
              <a:rPr lang="ko-KR" altLang="en-US" dirty="0" smtClean="0"/>
              <a:t>중복저장 가능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ArrayList</a:t>
            </a:r>
            <a:r>
              <a:rPr lang="en-US" altLang="ko-KR" dirty="0"/>
              <a:t>)</a:t>
            </a:r>
            <a:endParaRPr lang="en-US" altLang="ko-KR" dirty="0" smtClean="0"/>
          </a:p>
          <a:p>
            <a:pPr marL="514350" indent="-514350">
              <a:buAutoNum type="arabicParenBoth"/>
            </a:pPr>
            <a:r>
              <a:rPr lang="en-US" altLang="ko-KR" dirty="0" smtClean="0"/>
              <a:t>Set : </a:t>
            </a:r>
            <a:r>
              <a:rPr lang="ko-KR" altLang="en-US" dirty="0" smtClean="0"/>
              <a:t>순서를 유지하지 않고 저장</a:t>
            </a:r>
            <a:r>
              <a:rPr lang="en-US" altLang="ko-KR" dirty="0" smtClean="0"/>
              <a:t>, </a:t>
            </a:r>
            <a:r>
              <a:rPr lang="ko-KR" altLang="en-US" dirty="0" smtClean="0"/>
              <a:t>중복저장은 불가능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HashSet</a:t>
            </a:r>
            <a:r>
              <a:rPr lang="en-US" altLang="ko-KR" dirty="0" smtClean="0"/>
              <a:t>)</a:t>
            </a:r>
          </a:p>
          <a:p>
            <a:pPr marL="514350" indent="-514350">
              <a:buAutoNum type="arabicParenBoth"/>
            </a:pPr>
            <a:r>
              <a:rPr lang="en-US" altLang="ko-KR" dirty="0" smtClean="0"/>
              <a:t>Map </a:t>
            </a:r>
            <a:r>
              <a:rPr lang="ko-KR" altLang="en-US" dirty="0" smtClean="0"/>
              <a:t>계열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키와 값의 쌍으로 저장</a:t>
            </a:r>
            <a:r>
              <a:rPr lang="en-US" altLang="ko-KR" dirty="0" smtClean="0"/>
              <a:t>, </a:t>
            </a:r>
            <a:r>
              <a:rPr lang="ko-KR" altLang="en-US" dirty="0" smtClean="0"/>
              <a:t>키는 중복이 안됨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HashMap</a:t>
            </a:r>
            <a:r>
              <a:rPr lang="en-US" altLang="ko-KR" dirty="0"/>
              <a:t>)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175076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55589"/>
          </a:xfrm>
        </p:spPr>
        <p:txBody>
          <a:bodyPr/>
          <a:lstStyle/>
          <a:p>
            <a:r>
              <a:rPr lang="ko-KR" altLang="en-US" dirty="0" smtClean="0"/>
              <a:t>자바프로그램 실행구조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변수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0" y="1413732"/>
            <a:ext cx="12192000" cy="5444267"/>
          </a:xfrm>
        </p:spPr>
        <p:txBody>
          <a:bodyPr/>
          <a:lstStyle/>
          <a:p>
            <a:r>
              <a:rPr lang="ko-KR" altLang="en-US" dirty="0" smtClean="0"/>
              <a:t>일반적인 프로그램은 </a:t>
            </a:r>
            <a:r>
              <a:rPr lang="en-US" altLang="ko-KR" dirty="0" smtClean="0"/>
              <a:t>window</a:t>
            </a:r>
            <a:r>
              <a:rPr lang="ko-KR" altLang="en-US" dirty="0" smtClean="0"/>
              <a:t>나 </a:t>
            </a:r>
            <a:r>
              <a:rPr lang="en-US" altLang="ko-KR" dirty="0" smtClean="0"/>
              <a:t>Linux</a:t>
            </a:r>
            <a:r>
              <a:rPr lang="ko-KR" altLang="en-US" dirty="0" smtClean="0"/>
              <a:t>와 같은 운용프로그램에서 실행</a:t>
            </a:r>
            <a:endParaRPr lang="en-US" altLang="ko-KR" dirty="0" smtClean="0"/>
          </a:p>
          <a:p>
            <a:r>
              <a:rPr lang="en-US" altLang="ko-KR" dirty="0" smtClean="0"/>
              <a:t>Java </a:t>
            </a:r>
            <a:r>
              <a:rPr lang="ko-KR" altLang="en-US" dirty="0" err="1" smtClean="0"/>
              <a:t>가상머신으로</a:t>
            </a:r>
            <a:r>
              <a:rPr lang="ko-KR" altLang="en-US" dirty="0" smtClean="0"/>
              <a:t> 자바프로그램을 실행 </a:t>
            </a:r>
            <a:r>
              <a:rPr lang="en-US" altLang="ko-KR" dirty="0" smtClean="0"/>
              <a:t>(</a:t>
            </a:r>
            <a:r>
              <a:rPr lang="ko-KR" altLang="en-US" dirty="0" smtClean="0"/>
              <a:t>운영프로그램이 </a:t>
            </a:r>
            <a:r>
              <a:rPr lang="en-US" altLang="ko-KR" dirty="0" smtClean="0"/>
              <a:t>JAVA </a:t>
            </a:r>
            <a:r>
              <a:rPr lang="ko-KR" altLang="en-US" dirty="0" err="1" smtClean="0"/>
              <a:t>가상머신을</a:t>
            </a:r>
            <a:r>
              <a:rPr lang="ko-KR" altLang="en-US" dirty="0" smtClean="0"/>
              <a:t> 실행</a:t>
            </a:r>
            <a:r>
              <a:rPr lang="en-US" altLang="ko-KR" dirty="0" smtClean="0"/>
              <a:t>)</a:t>
            </a:r>
          </a:p>
          <a:p>
            <a:r>
              <a:rPr lang="ko-KR" altLang="en-US" dirty="0" err="1" smtClean="0"/>
              <a:t>가상머신</a:t>
            </a:r>
            <a:r>
              <a:rPr lang="en-US" altLang="ko-KR" dirty="0"/>
              <a:t>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운용체제 위에서 동작하는 일종의 소프트웨어</a:t>
            </a:r>
            <a:endParaRPr lang="en-US" altLang="ko-KR" dirty="0" smtClean="0"/>
          </a:p>
          <a:p>
            <a:r>
              <a:rPr lang="en-US" altLang="ko-KR" dirty="0" smtClean="0"/>
              <a:t>Why? </a:t>
            </a:r>
            <a:r>
              <a:rPr lang="ko-KR" altLang="en-US" dirty="0" smtClean="0"/>
              <a:t>운용체제에서 상관없이 실행을 하면서 사용하기 위해서</a:t>
            </a:r>
            <a:endParaRPr lang="en-US" altLang="ko-KR" dirty="0" smtClean="0"/>
          </a:p>
          <a:p>
            <a:r>
              <a:rPr lang="ko-KR" altLang="en-US" dirty="0" smtClean="0"/>
              <a:t>변수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할당하는 공간에 접근을 위해서 사용하는 이름</a:t>
            </a:r>
            <a:r>
              <a:rPr lang="en-US" altLang="ko-KR" dirty="0" smtClean="0"/>
              <a:t>(</a:t>
            </a:r>
            <a:r>
              <a:rPr lang="ko-KR" altLang="en-US" dirty="0" smtClean="0"/>
              <a:t>별명</a:t>
            </a:r>
            <a:r>
              <a:rPr lang="en-US" altLang="ko-KR" dirty="0" smtClean="0"/>
              <a:t>)</a:t>
            </a:r>
          </a:p>
          <a:p>
            <a:pPr marL="0" indent="0">
              <a:buNone/>
            </a:pPr>
            <a:r>
              <a:rPr lang="en-US" altLang="ko-KR" dirty="0" smtClean="0"/>
              <a:t>(</a:t>
            </a:r>
            <a:r>
              <a:rPr lang="ko-KR" altLang="en-US" dirty="0" smtClean="0"/>
              <a:t>단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자바의 문법을 구성하는 단어는 사용이 불가능하다</a:t>
            </a:r>
            <a:r>
              <a:rPr lang="en-US" altLang="ko-KR" dirty="0" smtClean="0"/>
              <a:t>. )</a:t>
            </a:r>
          </a:p>
          <a:p>
            <a:pPr marL="0" indent="0">
              <a:buNone/>
            </a:pPr>
            <a:r>
              <a:rPr lang="en-US" altLang="ko-KR" dirty="0" smtClean="0"/>
              <a:t>Ex) </a:t>
            </a:r>
            <a:r>
              <a:rPr lang="en-US" altLang="ko-KR" dirty="0" err="1" smtClean="0"/>
              <a:t>import,int,double,char</a:t>
            </a:r>
            <a:r>
              <a:rPr lang="en-US" altLang="ko-KR" dirty="0" smtClean="0"/>
              <a:t> </a:t>
            </a:r>
            <a:r>
              <a:rPr lang="ko-KR" altLang="en-US" dirty="0" smtClean="0"/>
              <a:t>등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534122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55589"/>
          </a:xfrm>
        </p:spPr>
        <p:txBody>
          <a:bodyPr/>
          <a:lstStyle/>
          <a:p>
            <a:r>
              <a:rPr lang="ko-KR" altLang="en-US" dirty="0" err="1" smtClean="0"/>
              <a:t>자료형의</a:t>
            </a:r>
            <a:r>
              <a:rPr lang="ko-KR" altLang="en-US" dirty="0" smtClean="0"/>
              <a:t> 종류와 구분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변환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0" y="1413732"/>
            <a:ext cx="12192000" cy="5444267"/>
          </a:xfrm>
        </p:spPr>
        <p:txBody>
          <a:bodyPr/>
          <a:lstStyle/>
          <a:p>
            <a:r>
              <a:rPr lang="ko-KR" altLang="en-US" dirty="0" err="1" smtClean="0"/>
              <a:t>자료형은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boolean</a:t>
            </a:r>
            <a:r>
              <a:rPr lang="en-US" altLang="ko-KR" dirty="0" smtClean="0"/>
              <a:t>, char, byte, short,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, long, float, double</a:t>
            </a:r>
          </a:p>
          <a:p>
            <a:pPr marL="0" indent="0">
              <a:buNone/>
            </a:pPr>
            <a:r>
              <a:rPr lang="en-US" altLang="ko-KR" dirty="0" smtClean="0"/>
              <a:t>Boolean : </a:t>
            </a:r>
            <a:r>
              <a:rPr lang="ko-KR" altLang="en-US" dirty="0" smtClean="0"/>
              <a:t>참</a:t>
            </a:r>
            <a:r>
              <a:rPr lang="en-US" altLang="ko-KR" dirty="0" smtClean="0"/>
              <a:t>,</a:t>
            </a:r>
            <a:r>
              <a:rPr lang="ko-KR" altLang="en-US" dirty="0" smtClean="0"/>
              <a:t>거짓을 확인하기 위함 </a:t>
            </a:r>
            <a:r>
              <a:rPr lang="en-US" altLang="ko-KR" dirty="0" smtClean="0"/>
              <a:t>(1</a:t>
            </a:r>
            <a:r>
              <a:rPr lang="ko-KR" altLang="en-US" dirty="0" smtClean="0"/>
              <a:t>바이트</a:t>
            </a:r>
            <a:r>
              <a:rPr lang="en-US" altLang="ko-KR" dirty="0" smtClean="0"/>
              <a:t>)</a:t>
            </a:r>
          </a:p>
          <a:p>
            <a:pPr marL="0" indent="0">
              <a:buNone/>
            </a:pPr>
            <a:r>
              <a:rPr lang="en-US" altLang="ko-KR" dirty="0" smtClean="0"/>
              <a:t>Char : </a:t>
            </a:r>
            <a:r>
              <a:rPr lang="ko-KR" altLang="en-US" dirty="0" smtClean="0"/>
              <a:t>문자</a:t>
            </a:r>
            <a:r>
              <a:rPr lang="en-US" altLang="ko-KR" dirty="0" smtClean="0"/>
              <a:t>( 2</a:t>
            </a:r>
            <a:r>
              <a:rPr lang="ko-KR" altLang="en-US" dirty="0" smtClean="0"/>
              <a:t>바이트</a:t>
            </a:r>
            <a:r>
              <a:rPr lang="en-US" altLang="ko-KR" dirty="0" smtClean="0"/>
              <a:t>) , byte : </a:t>
            </a:r>
            <a:r>
              <a:rPr lang="ko-KR" altLang="en-US" dirty="0" smtClean="0"/>
              <a:t>정수 </a:t>
            </a:r>
            <a:r>
              <a:rPr lang="en-US" altLang="ko-KR" dirty="0" smtClean="0"/>
              <a:t>(1</a:t>
            </a:r>
            <a:r>
              <a:rPr lang="ko-KR" altLang="en-US" dirty="0" smtClean="0"/>
              <a:t>바이트</a:t>
            </a:r>
            <a:r>
              <a:rPr lang="en-US" altLang="ko-KR" dirty="0" smtClean="0"/>
              <a:t>)</a:t>
            </a:r>
          </a:p>
          <a:p>
            <a:pPr marL="0" indent="0">
              <a:buNone/>
            </a:pPr>
            <a:r>
              <a:rPr lang="en-US" altLang="ko-KR" dirty="0" smtClean="0"/>
              <a:t>Short : </a:t>
            </a:r>
            <a:r>
              <a:rPr lang="ko-KR" altLang="en-US" dirty="0" smtClean="0"/>
              <a:t>정수 </a:t>
            </a:r>
            <a:r>
              <a:rPr lang="en-US" altLang="ko-KR" dirty="0" smtClean="0"/>
              <a:t>(2</a:t>
            </a:r>
            <a:r>
              <a:rPr lang="ko-KR" altLang="en-US" dirty="0" smtClean="0"/>
              <a:t>바이트</a:t>
            </a:r>
            <a:r>
              <a:rPr lang="en-US" altLang="ko-KR" dirty="0" smtClean="0"/>
              <a:t>) 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정수</a:t>
            </a:r>
            <a:r>
              <a:rPr lang="en-US" altLang="ko-KR" dirty="0" smtClean="0"/>
              <a:t>(4</a:t>
            </a:r>
            <a:r>
              <a:rPr lang="ko-KR" altLang="en-US" dirty="0" smtClean="0"/>
              <a:t>바이트</a:t>
            </a:r>
            <a:r>
              <a:rPr lang="en-US" altLang="ko-KR" dirty="0" smtClean="0"/>
              <a:t>)</a:t>
            </a:r>
          </a:p>
          <a:p>
            <a:pPr marL="0" indent="0">
              <a:buNone/>
            </a:pPr>
            <a:r>
              <a:rPr lang="en-US" altLang="ko-KR" dirty="0" smtClean="0"/>
              <a:t>Long : </a:t>
            </a:r>
            <a:r>
              <a:rPr lang="ko-KR" altLang="en-US" dirty="0" smtClean="0"/>
              <a:t>정수</a:t>
            </a:r>
            <a:r>
              <a:rPr lang="en-US" altLang="ko-KR" dirty="0" smtClean="0"/>
              <a:t>(8</a:t>
            </a:r>
            <a:r>
              <a:rPr lang="ko-KR" altLang="en-US" dirty="0" smtClean="0"/>
              <a:t>바이트</a:t>
            </a:r>
            <a:r>
              <a:rPr lang="en-US" altLang="ko-KR" dirty="0" smtClean="0"/>
              <a:t>), float : </a:t>
            </a:r>
            <a:r>
              <a:rPr lang="ko-KR" altLang="en-US" dirty="0" smtClean="0"/>
              <a:t>실수</a:t>
            </a:r>
            <a:r>
              <a:rPr lang="en-US" altLang="ko-KR" dirty="0" smtClean="0"/>
              <a:t>(4</a:t>
            </a:r>
            <a:r>
              <a:rPr lang="ko-KR" altLang="en-US" dirty="0" smtClean="0"/>
              <a:t>바이트</a:t>
            </a:r>
            <a:r>
              <a:rPr lang="en-US" altLang="ko-KR" dirty="0" smtClean="0"/>
              <a:t>), double : </a:t>
            </a:r>
            <a:r>
              <a:rPr lang="ko-KR" altLang="en-US" dirty="0" smtClean="0"/>
              <a:t>실수</a:t>
            </a:r>
            <a:r>
              <a:rPr lang="en-US" altLang="ko-KR" dirty="0" smtClean="0"/>
              <a:t>(8</a:t>
            </a:r>
            <a:r>
              <a:rPr lang="ko-KR" altLang="en-US" dirty="0" smtClean="0"/>
              <a:t>바이트</a:t>
            </a:r>
            <a:r>
              <a:rPr lang="en-US" altLang="ko-KR" dirty="0" smtClean="0"/>
              <a:t>)</a:t>
            </a:r>
          </a:p>
          <a:p>
            <a:r>
              <a:rPr lang="ko-KR" altLang="en-US" dirty="0" err="1" smtClean="0"/>
              <a:t>자료형의</a:t>
            </a:r>
            <a:r>
              <a:rPr lang="ko-KR" altLang="en-US" dirty="0" smtClean="0"/>
              <a:t> 변환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(1)</a:t>
            </a:r>
            <a:r>
              <a:rPr lang="ko-KR" altLang="en-US" dirty="0" err="1" smtClean="0"/>
              <a:t>자동형</a:t>
            </a:r>
            <a:r>
              <a:rPr lang="ko-KR" altLang="en-US" dirty="0" smtClean="0"/>
              <a:t> 변환</a:t>
            </a:r>
            <a:r>
              <a:rPr lang="en-US" altLang="ko-KR" dirty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별도의 형 변환 명령을 내리지 않아도 자동으로 발생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(</a:t>
            </a:r>
            <a:r>
              <a:rPr lang="ko-KR" altLang="en-US" dirty="0" smtClean="0"/>
              <a:t>자동변환 규칙은 바이트기준으로 하는 것이 아니라 표현 범위의 기준</a:t>
            </a:r>
            <a:r>
              <a:rPr lang="en-US" altLang="ko-KR" dirty="0" smtClean="0"/>
              <a:t>)</a:t>
            </a:r>
          </a:p>
          <a:p>
            <a:pPr marL="0" indent="0">
              <a:buNone/>
            </a:pPr>
            <a:r>
              <a:rPr lang="en-US" altLang="ko-KR" dirty="0" smtClean="0"/>
              <a:t>(2)</a:t>
            </a:r>
            <a:r>
              <a:rPr lang="ko-KR" altLang="en-US" dirty="0" smtClean="0"/>
              <a:t>명시적 형 변환 </a:t>
            </a:r>
            <a:r>
              <a:rPr lang="en-US" altLang="ko-KR" dirty="0" smtClean="0"/>
              <a:t>: Ex)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num</a:t>
            </a:r>
            <a:r>
              <a:rPr lang="en-US" altLang="ko-KR" dirty="0" smtClean="0"/>
              <a:t> = 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)3.15;</a:t>
            </a:r>
          </a:p>
          <a:p>
            <a:pPr marL="0" indent="0">
              <a:buNone/>
            </a:pPr>
            <a:r>
              <a:rPr lang="en-US" altLang="ko-KR" dirty="0" smtClean="0"/>
              <a:t>-&gt;3.15</a:t>
            </a:r>
            <a:r>
              <a:rPr lang="ko-KR" altLang="en-US" dirty="0" smtClean="0"/>
              <a:t>는 원래 </a:t>
            </a:r>
            <a:r>
              <a:rPr lang="en-US" altLang="ko-KR" dirty="0" err="1" smtClean="0"/>
              <a:t>dublt</a:t>
            </a:r>
            <a:r>
              <a:rPr lang="ko-KR" altLang="en-US" dirty="0" smtClean="0"/>
              <a:t>형</a:t>
            </a:r>
            <a:r>
              <a:rPr lang="en-US" altLang="ko-KR" dirty="0" smtClean="0"/>
              <a:t> </a:t>
            </a:r>
            <a:r>
              <a:rPr lang="ko-KR" altLang="en-US" dirty="0" smtClean="0"/>
              <a:t>상수를 지니고 있지만 </a:t>
            </a:r>
            <a:r>
              <a:rPr lang="en-US" altLang="ko-KR" dirty="0" err="1" smtClean="0"/>
              <a:t>int</a:t>
            </a:r>
            <a:r>
              <a:rPr lang="ko-KR" altLang="en-US" dirty="0" smtClean="0"/>
              <a:t>형으로 명시적으로 제시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316713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55589"/>
          </a:xfrm>
        </p:spPr>
        <p:txBody>
          <a:bodyPr/>
          <a:lstStyle/>
          <a:p>
            <a:r>
              <a:rPr lang="ko-KR" altLang="en-US" smtClean="0"/>
              <a:t>연산자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0" y="1413732"/>
            <a:ext cx="12192000" cy="5444267"/>
          </a:xfrm>
        </p:spPr>
        <p:txBody>
          <a:bodyPr/>
          <a:lstStyle/>
          <a:p>
            <a:pPr marL="514350" indent="-514350">
              <a:buAutoNum type="arabicParenBoth"/>
            </a:pPr>
            <a:r>
              <a:rPr lang="ko-KR" altLang="en-US" dirty="0" smtClean="0"/>
              <a:t>대입연산자와 산술연산자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-&gt; =, +, -, *, / , %</a:t>
            </a:r>
          </a:p>
          <a:p>
            <a:pPr marL="0" indent="0">
              <a:buNone/>
            </a:pPr>
            <a:r>
              <a:rPr lang="en-US" altLang="ko-KR" dirty="0" smtClean="0"/>
              <a:t>(2) </a:t>
            </a:r>
            <a:r>
              <a:rPr lang="ko-KR" altLang="en-US" dirty="0" smtClean="0"/>
              <a:t>관계연산자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-&gt; &lt;, &gt;, &lt;=, =&gt;, ==. !=</a:t>
            </a:r>
          </a:p>
          <a:p>
            <a:pPr marL="0" indent="0">
              <a:buNone/>
            </a:pPr>
            <a:r>
              <a:rPr lang="en-US" altLang="ko-KR" dirty="0" smtClean="0"/>
              <a:t>(3)</a:t>
            </a:r>
            <a:r>
              <a:rPr lang="ko-KR" altLang="en-US" dirty="0" smtClean="0"/>
              <a:t>논리 연산자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-&gt; &amp;&amp;, ||, !</a:t>
            </a:r>
          </a:p>
          <a:p>
            <a:pPr marL="0" indent="0">
              <a:buNone/>
            </a:pPr>
            <a:r>
              <a:rPr lang="en-US" altLang="ko-KR" dirty="0" smtClean="0"/>
              <a:t>(4)</a:t>
            </a:r>
            <a:r>
              <a:rPr lang="ko-KR" altLang="en-US" dirty="0" smtClean="0"/>
              <a:t>증가</a:t>
            </a:r>
            <a:r>
              <a:rPr lang="en-US" altLang="ko-KR" dirty="0" smtClean="0"/>
              <a:t>,</a:t>
            </a:r>
            <a:r>
              <a:rPr lang="ko-KR" altLang="en-US" dirty="0" smtClean="0"/>
              <a:t>감소 연산자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-&gt; ++, --</a:t>
            </a:r>
          </a:p>
        </p:txBody>
      </p:sp>
    </p:spTree>
    <p:extLst>
      <p:ext uri="{BB962C8B-B14F-4D97-AF65-F5344CB8AC3E}">
        <p14:creationId xmlns:p14="http://schemas.microsoft.com/office/powerpoint/2010/main" val="20894428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55589"/>
          </a:xfrm>
        </p:spPr>
        <p:txBody>
          <a:bodyPr/>
          <a:lstStyle/>
          <a:p>
            <a:r>
              <a:rPr lang="ko-KR" altLang="en-US" dirty="0" err="1" smtClean="0"/>
              <a:t>메소드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0" y="1413732"/>
            <a:ext cx="12192000" cy="544426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dirty="0" smtClean="0"/>
              <a:t>(1)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객체의 동작 기능</a:t>
            </a:r>
            <a:r>
              <a:rPr lang="en-US" altLang="ko-KR" dirty="0" smtClean="0"/>
              <a:t>, </a:t>
            </a:r>
            <a:r>
              <a:rPr lang="ko-KR" altLang="en-US" dirty="0" smtClean="0"/>
              <a:t>호출해서 실행할 수 있는 중괄호 </a:t>
            </a:r>
            <a:r>
              <a:rPr lang="en-US" altLang="ko-KR" dirty="0" smtClean="0"/>
              <a:t>{} </a:t>
            </a:r>
            <a:r>
              <a:rPr lang="ko-KR" altLang="en-US" dirty="0" smtClean="0"/>
              <a:t>블록을 말함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(2)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리턴 타입</a:t>
            </a:r>
            <a:r>
              <a:rPr lang="en-US" altLang="ko-KR" dirty="0"/>
              <a:t> </a:t>
            </a:r>
          </a:p>
          <a:p>
            <a:pPr marL="0" indent="0">
              <a:buNone/>
            </a:pPr>
            <a:r>
              <a:rPr lang="en-US" altLang="ko-KR" dirty="0" smtClean="0"/>
              <a:t>-&gt;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실행 된 후 </a:t>
            </a:r>
            <a:r>
              <a:rPr lang="ko-KR" altLang="en-US" dirty="0" err="1" smtClean="0"/>
              <a:t>리턴하는</a:t>
            </a:r>
            <a:r>
              <a:rPr lang="ko-KR" altLang="en-US" dirty="0" smtClean="0"/>
              <a:t> 값의 타입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-&gt;</a:t>
            </a:r>
            <a:r>
              <a:rPr lang="ko-KR" altLang="en-US" dirty="0" err="1" smtClean="0"/>
              <a:t>메소드의</a:t>
            </a:r>
            <a:r>
              <a:rPr lang="ko-KR" altLang="en-US" dirty="0" smtClean="0"/>
              <a:t> 리턴 값이 있을 수도 없을 수도 있다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 smtClean="0"/>
              <a:t>-&gt;</a:t>
            </a:r>
            <a:r>
              <a:rPr lang="ko-KR" altLang="en-US" dirty="0" smtClean="0"/>
              <a:t>리턴 값이 있을 경우에는 </a:t>
            </a:r>
            <a:r>
              <a:rPr lang="ko-KR" altLang="en-US" dirty="0" err="1" smtClean="0"/>
              <a:t>리턴값을</a:t>
            </a:r>
            <a:r>
              <a:rPr lang="ko-KR" altLang="en-US" dirty="0" smtClean="0"/>
              <a:t> 받기 위해 저장할 변수가 있어야 한다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 smtClean="0"/>
              <a:t>(3) </a:t>
            </a:r>
            <a:r>
              <a:rPr lang="ko-KR" altLang="en-US" dirty="0" err="1" smtClean="0"/>
              <a:t>메소드의</a:t>
            </a:r>
            <a:r>
              <a:rPr lang="ko-KR" altLang="en-US" dirty="0" smtClean="0"/>
              <a:t> 매개변수 선언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-&gt;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실행할 때 필요한 데이터를 외부에서 받기 위해 사용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(4) </a:t>
            </a:r>
            <a:r>
              <a:rPr lang="ko-KR" altLang="en-US" dirty="0" smtClean="0"/>
              <a:t>리턴 문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-&gt;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실행을 중지하고 </a:t>
            </a:r>
            <a:r>
              <a:rPr lang="ko-KR" altLang="en-US" dirty="0" err="1" smtClean="0"/>
              <a:t>리턴값을</a:t>
            </a:r>
            <a:r>
              <a:rPr lang="ko-KR" altLang="en-US" dirty="0" smtClean="0"/>
              <a:t> 지정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(</a:t>
            </a:r>
            <a:r>
              <a:rPr lang="ko-KR" altLang="en-US" dirty="0" smtClean="0"/>
              <a:t>단</a:t>
            </a:r>
            <a:r>
              <a:rPr lang="en-US" altLang="ko-KR" dirty="0" smtClean="0"/>
              <a:t>, </a:t>
            </a:r>
            <a:r>
              <a:rPr lang="ko-KR" altLang="en-US" dirty="0" smtClean="0"/>
              <a:t>리턴 값이 있는 </a:t>
            </a:r>
            <a:r>
              <a:rPr lang="ko-KR" altLang="en-US" dirty="0" err="1" smtClean="0"/>
              <a:t>메소드는</a:t>
            </a:r>
            <a:r>
              <a:rPr lang="ko-KR" altLang="en-US" dirty="0" smtClean="0"/>
              <a:t> 지정을 해줘야 한다</a:t>
            </a:r>
            <a:r>
              <a:rPr lang="en-US" altLang="ko-KR" dirty="0" smtClean="0"/>
              <a:t>.)</a:t>
            </a:r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0145555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55589"/>
          </a:xfrm>
        </p:spPr>
        <p:txBody>
          <a:bodyPr/>
          <a:lstStyle/>
          <a:p>
            <a:r>
              <a:rPr lang="ko-KR" altLang="en-US" dirty="0" smtClean="0"/>
              <a:t>클래스와 </a:t>
            </a:r>
            <a:r>
              <a:rPr lang="ko-KR" altLang="en-US" dirty="0" err="1" smtClean="0"/>
              <a:t>인스턴스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0" y="1413732"/>
            <a:ext cx="12192000" cy="544426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dirty="0" smtClean="0"/>
              <a:t>(1)</a:t>
            </a:r>
            <a:r>
              <a:rPr lang="ko-KR" altLang="en-US" dirty="0" smtClean="0"/>
              <a:t>클래스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-&gt; </a:t>
            </a:r>
            <a:r>
              <a:rPr lang="ko-KR" altLang="en-US" dirty="0" smtClean="0"/>
              <a:t>객체를 생성하기 위한 필드와 </a:t>
            </a:r>
            <a:r>
              <a:rPr lang="ko-KR" altLang="en-US" dirty="0" err="1" smtClean="0"/>
              <a:t>메소드가</a:t>
            </a:r>
            <a:r>
              <a:rPr lang="ko-KR" altLang="en-US" dirty="0" smtClean="0"/>
              <a:t> 정의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-&gt; </a:t>
            </a:r>
            <a:r>
              <a:rPr lang="ko-KR" altLang="en-US" dirty="0" smtClean="0"/>
              <a:t>클래스로부터 만들어진 객체를 해당 클래스의 </a:t>
            </a:r>
            <a:r>
              <a:rPr lang="ko-KR" altLang="en-US" dirty="0" err="1" smtClean="0"/>
              <a:t>인스턴스라</a:t>
            </a:r>
            <a:r>
              <a:rPr lang="ko-KR" altLang="en-US" dirty="0" smtClean="0"/>
              <a:t> 한다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 smtClean="0"/>
              <a:t>-&gt; </a:t>
            </a:r>
            <a:r>
              <a:rPr lang="ko-KR" altLang="en-US" dirty="0" smtClean="0"/>
              <a:t>하나의 클래스로 부터 여러 개의 </a:t>
            </a:r>
            <a:r>
              <a:rPr lang="ko-KR" altLang="en-US" dirty="0" err="1" smtClean="0"/>
              <a:t>인스턴스를</a:t>
            </a:r>
            <a:r>
              <a:rPr lang="ko-KR" altLang="en-US" dirty="0" smtClean="0"/>
              <a:t> 만들 수 있다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 smtClean="0"/>
              <a:t>(2) New </a:t>
            </a:r>
            <a:r>
              <a:rPr lang="ko-KR" altLang="en-US" dirty="0" smtClean="0"/>
              <a:t>연산자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-&gt; </a:t>
            </a:r>
            <a:r>
              <a:rPr lang="ko-KR" altLang="en-US" dirty="0" smtClean="0"/>
              <a:t>객체를 생성하는 역할</a:t>
            </a:r>
            <a:r>
              <a:rPr lang="en-US" altLang="ko-KR" dirty="0" smtClean="0"/>
              <a:t>, </a:t>
            </a:r>
            <a:r>
              <a:rPr lang="ko-KR" altLang="en-US" dirty="0" smtClean="0"/>
              <a:t>클래스 </a:t>
            </a:r>
            <a:r>
              <a:rPr lang="en-US" altLang="ko-KR" dirty="0" smtClean="0"/>
              <a:t>() </a:t>
            </a:r>
            <a:r>
              <a:rPr lang="ko-KR" altLang="en-US" dirty="0" err="1" smtClean="0"/>
              <a:t>생성자를</a:t>
            </a:r>
            <a:r>
              <a:rPr lang="ko-KR" altLang="en-US" dirty="0" smtClean="0"/>
              <a:t> 호출하는 코드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-&gt; </a:t>
            </a:r>
            <a:r>
              <a:rPr lang="ko-KR" altLang="en-US" dirty="0" smtClean="0"/>
              <a:t>자체적으로 실행되지 않으나 </a:t>
            </a:r>
            <a:r>
              <a:rPr lang="ko-KR" altLang="en-US" dirty="0" err="1" smtClean="0"/>
              <a:t>다른클래스에서</a:t>
            </a:r>
            <a:r>
              <a:rPr lang="ko-KR" altLang="en-US" dirty="0" smtClean="0"/>
              <a:t> 이용할 목적으로 만든 클래스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(3) </a:t>
            </a:r>
            <a:r>
              <a:rPr lang="ko-KR" altLang="en-US" dirty="0" smtClean="0"/>
              <a:t>필드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-&gt; </a:t>
            </a:r>
            <a:r>
              <a:rPr lang="ko-KR" altLang="en-US" dirty="0" smtClean="0"/>
              <a:t>객체의 데이터가 저장되는 곳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-&gt;</a:t>
            </a:r>
            <a:r>
              <a:rPr lang="ko-KR" altLang="en-US" dirty="0" smtClean="0"/>
              <a:t>필드 초기값은 필드 </a:t>
            </a:r>
            <a:r>
              <a:rPr lang="ko-KR" altLang="en-US" dirty="0" err="1" smtClean="0"/>
              <a:t>선언시</a:t>
            </a:r>
            <a:r>
              <a:rPr lang="ko-KR" altLang="en-US" dirty="0" smtClean="0"/>
              <a:t> 주어질 수 도 있고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생략될 수도 있다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7288123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55589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클래스와 </a:t>
            </a:r>
            <a:r>
              <a:rPr lang="ko-KR" altLang="en-US" dirty="0" err="1" smtClean="0"/>
              <a:t>인스턴스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0" y="1413732"/>
            <a:ext cx="12192000" cy="544426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dirty="0" smtClean="0"/>
              <a:t>(4)</a:t>
            </a:r>
            <a:r>
              <a:rPr lang="ko-KR" altLang="en-US" dirty="0" err="1" smtClean="0"/>
              <a:t>생성자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-&gt; new </a:t>
            </a:r>
            <a:r>
              <a:rPr lang="ko-KR" altLang="en-US" dirty="0" smtClean="0"/>
              <a:t>연산자에 의해 호출되어 객체의 초기화를 담당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-&gt; </a:t>
            </a:r>
            <a:r>
              <a:rPr lang="ko-KR" altLang="en-US" dirty="0" smtClean="0"/>
              <a:t>필드의 값을 설정하거나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호출해서 객체를 사용할 수 있도록 준비하는 역할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(5) </a:t>
            </a:r>
            <a:r>
              <a:rPr lang="ko-KR" altLang="en-US" dirty="0" smtClean="0"/>
              <a:t>기본 </a:t>
            </a:r>
            <a:r>
              <a:rPr lang="ko-KR" altLang="en-US" dirty="0" err="1" smtClean="0"/>
              <a:t>생성자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-&gt; </a:t>
            </a:r>
            <a:r>
              <a:rPr lang="ko-KR" altLang="en-US" dirty="0" smtClean="0"/>
              <a:t>모든 클래스는 생성자가 반드시 존재하며 하나 이상 가질 수 있음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-&gt; </a:t>
            </a:r>
            <a:r>
              <a:rPr lang="ko-KR" altLang="en-US" dirty="0" err="1" smtClean="0"/>
              <a:t>생성자</a:t>
            </a:r>
            <a:r>
              <a:rPr lang="ko-KR" altLang="en-US" dirty="0" smtClean="0"/>
              <a:t> 선언을 생략하면 컴파일러는 기본 </a:t>
            </a:r>
            <a:r>
              <a:rPr lang="ko-KR" altLang="en-US" dirty="0" err="1" smtClean="0"/>
              <a:t>생성자를</a:t>
            </a:r>
            <a:r>
              <a:rPr lang="ko-KR" altLang="en-US" dirty="0" smtClean="0"/>
              <a:t> 바이트코드에 자동으로 추가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(6) </a:t>
            </a:r>
            <a:r>
              <a:rPr lang="ko-KR" altLang="en-US" dirty="0" err="1" smtClean="0"/>
              <a:t>인스턴스</a:t>
            </a:r>
            <a:r>
              <a:rPr lang="ko-KR" altLang="en-US" dirty="0" smtClean="0"/>
              <a:t> 멤버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-&gt;</a:t>
            </a:r>
            <a:r>
              <a:rPr lang="ko-KR" altLang="en-US" dirty="0" smtClean="0"/>
              <a:t>객체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인스턴스</a:t>
            </a:r>
            <a:r>
              <a:rPr lang="en-US" altLang="ko-KR" dirty="0" smtClean="0"/>
              <a:t>)</a:t>
            </a:r>
            <a:r>
              <a:rPr lang="ko-KR" altLang="en-US" dirty="0" smtClean="0"/>
              <a:t>마다 가지고 있는 필드와 </a:t>
            </a:r>
            <a:r>
              <a:rPr lang="ko-KR" altLang="en-US" dirty="0" err="1" smtClean="0"/>
              <a:t>메소드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-&gt;</a:t>
            </a:r>
            <a:r>
              <a:rPr lang="ko-KR" altLang="en-US" dirty="0" err="1" smtClean="0"/>
              <a:t>인스턴스</a:t>
            </a:r>
            <a:r>
              <a:rPr lang="ko-KR" altLang="en-US" dirty="0" smtClean="0"/>
              <a:t> 멤버는 객체에 소속되어 있는 멤버이기 때문에 객체가 없이는 사용 불가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2318968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55589"/>
          </a:xfrm>
        </p:spPr>
        <p:txBody>
          <a:bodyPr/>
          <a:lstStyle/>
          <a:p>
            <a:r>
              <a:rPr lang="ko-KR" altLang="en-US" dirty="0" smtClean="0"/>
              <a:t>클래스와 </a:t>
            </a:r>
            <a:r>
              <a:rPr lang="ko-KR" altLang="en-US" dirty="0" err="1" smtClean="0"/>
              <a:t>인스턴스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0" y="1413732"/>
            <a:ext cx="12192000" cy="5444267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(7) This</a:t>
            </a:r>
          </a:p>
          <a:p>
            <a:pPr marL="0" indent="0">
              <a:buNone/>
            </a:pPr>
            <a:r>
              <a:rPr lang="en-US" altLang="ko-KR" dirty="0" smtClean="0"/>
              <a:t>-&gt; </a:t>
            </a:r>
            <a:r>
              <a:rPr lang="ko-KR" altLang="en-US" dirty="0" smtClean="0"/>
              <a:t>객체내부에서 </a:t>
            </a:r>
            <a:r>
              <a:rPr lang="ko-KR" altLang="en-US" dirty="0" err="1" smtClean="0"/>
              <a:t>인스턴스</a:t>
            </a:r>
            <a:r>
              <a:rPr lang="ko-KR" altLang="en-US" dirty="0" smtClean="0"/>
              <a:t> 멤버임을 명확히 하기 위해 </a:t>
            </a:r>
            <a:r>
              <a:rPr lang="en-US" altLang="ko-KR" dirty="0" smtClean="0"/>
              <a:t>this.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-&gt; </a:t>
            </a:r>
            <a:r>
              <a:rPr lang="ko-KR" altLang="en-US" dirty="0" err="1" smtClean="0"/>
              <a:t>인스턴스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안에서만 </a:t>
            </a:r>
            <a:r>
              <a:rPr lang="en-US" altLang="ko-KR" dirty="0" smtClean="0"/>
              <a:t>this. </a:t>
            </a:r>
            <a:r>
              <a:rPr lang="ko-KR" altLang="en-US" dirty="0" smtClean="0"/>
              <a:t>사용가능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-&gt; static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안에서는 사용이 불가능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8879803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55589"/>
          </a:xfrm>
        </p:spPr>
        <p:txBody>
          <a:bodyPr/>
          <a:lstStyle/>
          <a:p>
            <a:r>
              <a:rPr lang="ko-KR" altLang="en-US" dirty="0" err="1" smtClean="0"/>
              <a:t>정적멤버와</a:t>
            </a:r>
            <a:r>
              <a:rPr lang="ko-KR" altLang="en-US" dirty="0" smtClean="0"/>
              <a:t> </a:t>
            </a:r>
            <a:r>
              <a:rPr lang="en-US" altLang="ko-KR" dirty="0" smtClean="0"/>
              <a:t>Static, final</a:t>
            </a:r>
            <a:r>
              <a:rPr lang="ko-KR" altLang="en-US" dirty="0" smtClean="0"/>
              <a:t>필드와 상수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0" y="1413732"/>
            <a:ext cx="12192000" cy="544426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dirty="0" smtClean="0"/>
              <a:t>(1)</a:t>
            </a:r>
            <a:r>
              <a:rPr lang="ko-KR" altLang="en-US" dirty="0" smtClean="0"/>
              <a:t>정적</a:t>
            </a:r>
            <a:r>
              <a:rPr lang="en-US" altLang="ko-KR" dirty="0" smtClean="0"/>
              <a:t>(Static) </a:t>
            </a:r>
            <a:r>
              <a:rPr lang="ko-KR" altLang="en-US" dirty="0" smtClean="0"/>
              <a:t>멤버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-&gt;</a:t>
            </a:r>
            <a:r>
              <a:rPr lang="ko-KR" altLang="en-US" dirty="0" smtClean="0"/>
              <a:t>클래스에 고정된 필드와 </a:t>
            </a:r>
            <a:r>
              <a:rPr lang="ko-KR" altLang="en-US" dirty="0" err="1" smtClean="0"/>
              <a:t>메소드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-&gt;</a:t>
            </a:r>
            <a:r>
              <a:rPr lang="ko-KR" altLang="en-US" dirty="0" smtClean="0"/>
              <a:t>클래스에 소속된 멤버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객체내부에 존재</a:t>
            </a:r>
            <a:r>
              <a:rPr lang="en-US" altLang="ko-KR" dirty="0" smtClean="0"/>
              <a:t>X, </a:t>
            </a:r>
            <a:r>
              <a:rPr lang="ko-KR" altLang="en-US" dirty="0" err="1" smtClean="0"/>
              <a:t>메소드영역에</a:t>
            </a:r>
            <a:r>
              <a:rPr lang="ko-KR" altLang="en-US" dirty="0" smtClean="0"/>
              <a:t> 존재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-&gt;</a:t>
            </a:r>
            <a:r>
              <a:rPr lang="ko-KR" altLang="en-US" dirty="0" smtClean="0"/>
              <a:t>클래스에 바로 접근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(2)Final </a:t>
            </a:r>
            <a:r>
              <a:rPr lang="ko-KR" altLang="en-US" dirty="0" smtClean="0"/>
              <a:t>필드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-&gt;</a:t>
            </a:r>
            <a:r>
              <a:rPr lang="ko-KR" altLang="en-US" dirty="0" smtClean="0"/>
              <a:t>최종적인 값을 갖고 있는 필드 </a:t>
            </a:r>
            <a:r>
              <a:rPr lang="en-US" altLang="ko-KR" dirty="0" smtClean="0"/>
              <a:t>= </a:t>
            </a:r>
            <a:r>
              <a:rPr lang="ko-KR" altLang="en-US" dirty="0" smtClean="0"/>
              <a:t>값을 변경할 수가 없음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-&gt;final </a:t>
            </a:r>
            <a:r>
              <a:rPr lang="ko-KR" altLang="en-US" dirty="0" smtClean="0"/>
              <a:t>필드의 딱 한번의 초기값 지정방법 </a:t>
            </a:r>
            <a:r>
              <a:rPr lang="en-US" altLang="ko-KR" dirty="0" smtClean="0"/>
              <a:t>( </a:t>
            </a:r>
            <a:r>
              <a:rPr lang="ko-KR" altLang="en-US" dirty="0" smtClean="0"/>
              <a:t>필드 </a:t>
            </a:r>
            <a:r>
              <a:rPr lang="ko-KR" altLang="en-US" dirty="0" err="1" smtClean="0"/>
              <a:t>선언시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생성자</a:t>
            </a:r>
            <a:r>
              <a:rPr lang="en-US" altLang="ko-KR" dirty="0" smtClean="0"/>
              <a:t>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(3) </a:t>
            </a:r>
            <a:r>
              <a:rPr lang="ko-KR" altLang="en-US" dirty="0" smtClean="0"/>
              <a:t>상 수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-&gt; </a:t>
            </a:r>
            <a:r>
              <a:rPr lang="ko-KR" altLang="en-US" dirty="0" smtClean="0"/>
              <a:t>상수 </a:t>
            </a:r>
            <a:r>
              <a:rPr lang="en-US" altLang="ko-KR" dirty="0" smtClean="0"/>
              <a:t>= </a:t>
            </a:r>
            <a:r>
              <a:rPr lang="ko-KR" altLang="en-US" dirty="0" smtClean="0"/>
              <a:t>정적 </a:t>
            </a:r>
            <a:r>
              <a:rPr lang="en-US" altLang="ko-KR" dirty="0" smtClean="0"/>
              <a:t>final </a:t>
            </a:r>
            <a:r>
              <a:rPr lang="ko-KR" altLang="en-US" dirty="0" smtClean="0"/>
              <a:t>필드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-&gt; </a:t>
            </a:r>
            <a:r>
              <a:rPr lang="ko-KR" altLang="en-US" dirty="0" smtClean="0"/>
              <a:t>객체마다 저장되지 않고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영역에 클래스만 포함되어 </a:t>
            </a:r>
            <a:r>
              <a:rPr lang="ko-KR" altLang="en-US" dirty="0" err="1" smtClean="0"/>
              <a:t>클래스별로</a:t>
            </a:r>
            <a:r>
              <a:rPr lang="ko-KR" altLang="en-US" dirty="0" smtClean="0"/>
              <a:t> 관리되는 불변의 정적 필드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4001945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1031</Words>
  <Application>Microsoft Office PowerPoint</Application>
  <PresentationFormat>와이드스크린</PresentationFormat>
  <Paragraphs>136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7" baseType="lpstr">
      <vt:lpstr>맑은 고딕</vt:lpstr>
      <vt:lpstr>Arial</vt:lpstr>
      <vt:lpstr>Office 테마</vt:lpstr>
      <vt:lpstr>목차</vt:lpstr>
      <vt:lpstr>자바프로그램 실행구조, 변수</vt:lpstr>
      <vt:lpstr>자료형의 종류와 구분, 변환</vt:lpstr>
      <vt:lpstr>연산자</vt:lpstr>
      <vt:lpstr>메소드</vt:lpstr>
      <vt:lpstr>클래스와 인스턴스</vt:lpstr>
      <vt:lpstr>클래스와 인스턴스</vt:lpstr>
      <vt:lpstr>클래스와 인스턴스</vt:lpstr>
      <vt:lpstr>정적멤버와 Static, final필드와 상수</vt:lpstr>
      <vt:lpstr>접근 제한자</vt:lpstr>
      <vt:lpstr>배열</vt:lpstr>
      <vt:lpstr>객체지향 프로그램의 특징</vt:lpstr>
      <vt:lpstr>컬렉션 프레임워크</vt:lpstr>
      <vt:lpstr>컬렉션 프레임워크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목차</dc:title>
  <dc:creator>k</dc:creator>
  <cp:lastModifiedBy>k</cp:lastModifiedBy>
  <cp:revision>16</cp:revision>
  <dcterms:created xsi:type="dcterms:W3CDTF">2018-05-17T10:27:41Z</dcterms:created>
  <dcterms:modified xsi:type="dcterms:W3CDTF">2018-05-17T12:34:57Z</dcterms:modified>
</cp:coreProperties>
</file>