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6" r:id="rId7"/>
    <p:sldId id="260" r:id="rId8"/>
    <p:sldId id="261" r:id="rId9"/>
    <p:sldId id="269" r:id="rId10"/>
    <p:sldId id="262" r:id="rId11"/>
    <p:sldId id="263" r:id="rId12"/>
    <p:sldId id="264" r:id="rId13"/>
    <p:sldId id="265" r:id="rId14"/>
    <p:sldId id="270" r:id="rId15"/>
    <p:sldId id="271" r:id="rId16"/>
    <p:sldId id="274" r:id="rId17"/>
    <p:sldId id="273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2" autoAdjust="0"/>
    <p:restoredTop sz="94601" autoAdjust="0"/>
  </p:normalViewPr>
  <p:slideViewPr>
    <p:cSldViewPr>
      <p:cViewPr varScale="1">
        <p:scale>
          <a:sx n="110" d="100"/>
          <a:sy n="110" d="100"/>
        </p:scale>
        <p:origin x="-509" y="-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578-B1D2-4B66-8619-0B4B9947BF86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2413-46D2-4461-B484-A16880193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9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578-B1D2-4B66-8619-0B4B9947BF86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2413-46D2-4461-B484-A16880193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578-B1D2-4B66-8619-0B4B9947BF86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2413-46D2-4461-B484-A16880193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9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578-B1D2-4B66-8619-0B4B9947BF86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2413-46D2-4461-B484-A16880193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7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578-B1D2-4B66-8619-0B4B9947BF86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2413-46D2-4461-B484-A16880193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37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578-B1D2-4B66-8619-0B4B9947BF86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2413-46D2-4461-B484-A16880193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578-B1D2-4B66-8619-0B4B9947BF86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2413-46D2-4461-B484-A16880193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6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578-B1D2-4B66-8619-0B4B9947BF86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2413-46D2-4461-B484-A16880193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16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578-B1D2-4B66-8619-0B4B9947BF86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2413-46D2-4461-B484-A16880193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578-B1D2-4B66-8619-0B4B9947BF86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2413-46D2-4461-B484-A16880193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56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578-B1D2-4B66-8619-0B4B9947BF86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2413-46D2-4461-B484-A16880193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0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65578-B1D2-4B66-8619-0B4B9947BF86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2413-46D2-4461-B484-A16880193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61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91780" y="1109805"/>
            <a:ext cx="3960440" cy="3024336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8192" y="1347614"/>
            <a:ext cx="107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JAVA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35798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이민</a:t>
            </a:r>
            <a:r>
              <a:rPr lang="ko-KR" altLang="en-US" dirty="0"/>
              <a:t>상</a:t>
            </a:r>
          </a:p>
        </p:txBody>
      </p:sp>
    </p:spTree>
    <p:extLst>
      <p:ext uri="{BB962C8B-B14F-4D97-AF65-F5344CB8AC3E}">
        <p14:creationId xmlns:p14="http://schemas.microsoft.com/office/powerpoint/2010/main" val="10664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83518"/>
            <a:ext cx="8496944" cy="43204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67844" y="195486"/>
            <a:ext cx="2808312" cy="64807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6420" y="288690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/>
              <a:t>생성자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/ </a:t>
            </a:r>
            <a:r>
              <a:rPr lang="ko-KR" altLang="en-US" sz="2400" dirty="0" smtClean="0"/>
              <a:t>초기화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707664" y="976831"/>
            <a:ext cx="3216264" cy="361201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03728" y="688800"/>
            <a:ext cx="122413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20072" y="976832"/>
            <a:ext cx="3216264" cy="361201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16136" y="688800"/>
            <a:ext cx="122413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3922" y="1282430"/>
            <a:ext cx="26837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값이 생</a:t>
            </a:r>
            <a:r>
              <a:rPr lang="ko-KR" altLang="en-US" sz="1400" dirty="0" smtClean="0"/>
              <a:t>성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값을 반환하지 않는다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생성자명은 클래스와 동일하다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생성자는</a:t>
            </a:r>
            <a:r>
              <a:rPr lang="ko-KR" altLang="en-US" sz="1400" dirty="0"/>
              <a:t> 매개변수에 따라서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여러 </a:t>
            </a:r>
            <a:r>
              <a:rPr lang="ko-KR" altLang="en-US" sz="1400" dirty="0"/>
              <a:t>개를 만들 수 있다</a:t>
            </a:r>
            <a:r>
              <a:rPr lang="en-US" altLang="ko-KR" sz="1400" dirty="0"/>
              <a:t>.</a:t>
            </a:r>
            <a:endParaRPr lang="en-US" altLang="ko-K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23011" y="1282430"/>
            <a:ext cx="28584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생성자를</a:t>
            </a:r>
            <a:r>
              <a:rPr lang="ko-KR" altLang="en-US" sz="1400" dirty="0" smtClean="0"/>
              <a:t> 호출 할 때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heap </a:t>
            </a:r>
            <a:r>
              <a:rPr lang="ko-KR" altLang="en-US" sz="1400" dirty="0" smtClean="0"/>
              <a:t>영역에 메모리 할당 해주는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연산자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객체 객체변수 </a:t>
            </a:r>
            <a:r>
              <a:rPr lang="en-US" altLang="ko-KR" sz="1400" dirty="0" smtClean="0"/>
              <a:t>= new </a:t>
            </a:r>
            <a:r>
              <a:rPr lang="ko-KR" altLang="en-US" sz="1400" dirty="0" smtClean="0"/>
              <a:t>객체</a:t>
            </a:r>
            <a:r>
              <a:rPr lang="en-US" altLang="ko-KR" sz="1400" dirty="0" smtClean="0"/>
              <a:t>();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객체변수는 </a:t>
            </a:r>
            <a:r>
              <a:rPr lang="en-US" altLang="ko-KR" sz="1400" dirty="0" smtClean="0"/>
              <a:t>new </a:t>
            </a:r>
            <a:r>
              <a:rPr lang="ko-KR" altLang="en-US" sz="1400" dirty="0" smtClean="0"/>
              <a:t>연산자가 할당한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메모리의 주소를 가지고 있다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1702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83518"/>
            <a:ext cx="8496944" cy="43204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67844" y="195486"/>
            <a:ext cx="2808312" cy="64807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0308" y="288690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상속 </a:t>
            </a:r>
            <a:r>
              <a:rPr lang="en-US" altLang="ko-KR" sz="2400" dirty="0"/>
              <a:t>/ </a:t>
            </a:r>
            <a:r>
              <a:rPr lang="ko-KR" altLang="en-US" sz="2400" dirty="0" err="1"/>
              <a:t>다형성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707664" y="976831"/>
            <a:ext cx="3216264" cy="361201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20072" y="976832"/>
            <a:ext cx="3216264" cy="361201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2100" y="1337483"/>
            <a:ext cx="334739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부모 클래스의 </a:t>
            </a:r>
            <a:r>
              <a:rPr lang="ko-KR" altLang="en-US" sz="1400" dirty="0" err="1"/>
              <a:t>맴버</a:t>
            </a:r>
            <a:r>
              <a:rPr lang="ko-KR" altLang="en-US" sz="1400" dirty="0"/>
              <a:t> 변수나 </a:t>
            </a:r>
            <a:r>
              <a:rPr lang="ko-KR" altLang="en-US" sz="1400" dirty="0" err="1"/>
              <a:t>메서드를</a:t>
            </a:r>
            <a:r>
              <a:rPr lang="ko-KR" altLang="en-US" sz="1400" dirty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자식 </a:t>
            </a:r>
            <a:r>
              <a:rPr lang="ko-KR" altLang="en-US" sz="1400" dirty="0"/>
              <a:t>클래스에서 사용할 수 있는 </a:t>
            </a:r>
            <a:r>
              <a:rPr lang="ko-KR" altLang="en-US" sz="1400" dirty="0" smtClean="0"/>
              <a:t>것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/>
              <a:t>기존의 클래스에 기능을 추가하거나 </a:t>
            </a:r>
            <a:endParaRPr lang="en-US" altLang="ko-KR" sz="1400" dirty="0" smtClean="0"/>
          </a:p>
          <a:p>
            <a:r>
              <a:rPr lang="ko-KR" altLang="en-US" sz="1400" dirty="0" smtClean="0"/>
              <a:t>재정의하여 </a:t>
            </a:r>
            <a:r>
              <a:rPr lang="ko-KR" altLang="en-US" sz="1400" dirty="0"/>
              <a:t>새로운 클래스를 </a:t>
            </a:r>
            <a:endParaRPr lang="en-US" altLang="ko-KR" sz="1400" dirty="0"/>
          </a:p>
          <a:p>
            <a:r>
              <a:rPr lang="ko-KR" altLang="en-US" sz="1400" dirty="0" smtClean="0"/>
              <a:t>정의 할 수 있다</a:t>
            </a:r>
            <a:r>
              <a:rPr lang="en-US" altLang="ko-KR" sz="1400" dirty="0"/>
              <a:t>.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자식 클래스 </a:t>
            </a:r>
            <a:r>
              <a:rPr lang="ko-KR" altLang="en-US" sz="1400" dirty="0" err="1" smtClean="0"/>
              <a:t>설계시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중복되는 부분을</a:t>
            </a:r>
            <a:endParaRPr lang="en-US" altLang="ko-KR" sz="1400" dirty="0" smtClean="0"/>
          </a:p>
          <a:p>
            <a:r>
              <a:rPr lang="ko-KR" altLang="en-US" sz="1400" dirty="0" smtClean="0"/>
              <a:t>부모 클래스에 작성하면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dirty="0" smtClean="0"/>
              <a:t>자식 클래스에서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작성하지 않아도 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클래스 간의 계층적 관계를 </a:t>
            </a:r>
            <a:r>
              <a:rPr lang="ko-KR" altLang="en-US" sz="1400" dirty="0" smtClean="0"/>
              <a:t>구성하여</a:t>
            </a:r>
            <a:endParaRPr lang="en-US" altLang="ko-KR" sz="1400" dirty="0" smtClean="0"/>
          </a:p>
          <a:p>
            <a:r>
              <a:rPr lang="ko-KR" altLang="en-US" sz="1400" dirty="0" smtClean="0"/>
              <a:t>다형성의 문법적 </a:t>
            </a:r>
            <a:r>
              <a:rPr lang="ko-KR" altLang="en-US" sz="1400" dirty="0"/>
              <a:t>토대를 마련</a:t>
            </a:r>
            <a:endParaRPr lang="en-US" altLang="ko-KR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1703728" y="688800"/>
            <a:ext cx="122413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상속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16136" y="688800"/>
            <a:ext cx="122413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다형성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37063" y="1347614"/>
            <a:ext cx="318228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여러 가지 형태를 가질 수 있는 것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오버로딩 </a:t>
            </a:r>
            <a:r>
              <a:rPr lang="en-US" altLang="ko-KR" sz="1400" dirty="0" smtClean="0"/>
              <a:t>/ </a:t>
            </a:r>
            <a:r>
              <a:rPr lang="ko-KR" altLang="en-US" sz="1400" dirty="0" err="1" smtClean="0"/>
              <a:t>오버라이딩</a:t>
            </a:r>
            <a:r>
              <a:rPr lang="ko-KR" altLang="en-US" sz="1400" dirty="0" smtClean="0"/>
              <a:t> 도 </a:t>
            </a:r>
            <a:endParaRPr lang="en-US" altLang="ko-KR" sz="1400" dirty="0" smtClean="0"/>
          </a:p>
          <a:p>
            <a:r>
              <a:rPr lang="ko-KR" altLang="en-US" sz="1400" dirty="0" smtClean="0"/>
              <a:t>다형성에 속한다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하나의 </a:t>
            </a:r>
            <a:r>
              <a:rPr lang="ko-KR" altLang="en-US" sz="1400" dirty="0" err="1" smtClean="0"/>
              <a:t>메서드가</a:t>
            </a:r>
            <a:r>
              <a:rPr lang="ko-KR" altLang="en-US" sz="1400" dirty="0" smtClean="0"/>
              <a:t> 여러 형태로 구현이</a:t>
            </a:r>
            <a:endParaRPr lang="en-US" altLang="ko-KR" sz="1400" dirty="0" smtClean="0"/>
          </a:p>
          <a:p>
            <a:r>
              <a:rPr lang="ko-KR" altLang="en-US" sz="1400" dirty="0" smtClean="0"/>
              <a:t>가능하기 때문에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인터페이스를 두고 구현하게 되면 </a:t>
            </a:r>
            <a:endParaRPr lang="en-US" altLang="ko-KR" sz="1400" dirty="0" smtClean="0"/>
          </a:p>
          <a:p>
            <a:r>
              <a:rPr lang="ko-KR" altLang="en-US" sz="1400" dirty="0" smtClean="0"/>
              <a:t>하나의 인터페이스 객체로 </a:t>
            </a:r>
            <a:r>
              <a:rPr lang="ko-KR" altLang="en-US" sz="1400" dirty="0" err="1" smtClean="0"/>
              <a:t>여러가지</a:t>
            </a:r>
            <a:endParaRPr lang="en-US" altLang="ko-KR" sz="1400" dirty="0" smtClean="0"/>
          </a:p>
          <a:p>
            <a:r>
              <a:rPr lang="ko-KR" altLang="en-US" sz="1400" dirty="0" smtClean="0"/>
              <a:t>다른 객체들을 만들 수 있는 것이</a:t>
            </a:r>
            <a:endParaRPr lang="en-US" altLang="ko-KR" sz="1400" dirty="0" smtClean="0"/>
          </a:p>
          <a:p>
            <a:r>
              <a:rPr lang="ko-KR" altLang="en-US" sz="1400" dirty="0" smtClean="0"/>
              <a:t>하나의 예이다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02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83518"/>
            <a:ext cx="8496944" cy="43204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39752" y="195486"/>
            <a:ext cx="4464496" cy="64807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70868" y="288690"/>
            <a:ext cx="3602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추상클래스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/ </a:t>
            </a:r>
            <a:r>
              <a:rPr lang="ko-KR" altLang="en-US" sz="2400" dirty="0" smtClean="0"/>
              <a:t>인터페이스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707664" y="976831"/>
            <a:ext cx="3216264" cy="361201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47664" y="688800"/>
            <a:ext cx="15362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추상클래스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20072" y="976832"/>
            <a:ext cx="3216264" cy="361201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84168" y="688800"/>
            <a:ext cx="148807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인터페이스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2933" y="1286530"/>
            <a:ext cx="2885726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abstract class – </a:t>
            </a:r>
            <a:r>
              <a:rPr lang="ko-KR" altLang="en-US" sz="1400" dirty="0" smtClean="0"/>
              <a:t>미완성 </a:t>
            </a:r>
            <a:r>
              <a:rPr lang="ko-KR" altLang="en-US" sz="1400" dirty="0" smtClean="0"/>
              <a:t>객</a:t>
            </a:r>
            <a:r>
              <a:rPr lang="ko-KR" altLang="en-US" sz="1400" dirty="0"/>
              <a:t>체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abstract method</a:t>
            </a:r>
            <a:r>
              <a:rPr lang="ko-KR" altLang="en-US" sz="1400" dirty="0" smtClean="0"/>
              <a:t>를 만들어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자식 클래스가 구현하도록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할 수 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추상클래스는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생성 불가</a:t>
            </a:r>
            <a:endParaRPr lang="en-US" altLang="ko-K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22823" y="1282430"/>
            <a:ext cx="3010761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하나의 규제로 사용할 수 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fontAlgn="base"/>
            <a:r>
              <a:rPr lang="ko-KR" altLang="en-US" sz="1400" dirty="0"/>
              <a:t>하나의 클래스가 </a:t>
            </a:r>
            <a:r>
              <a:rPr lang="ko-KR" altLang="en-US" sz="1400" dirty="0" smtClean="0"/>
              <a:t>여러 개의 </a:t>
            </a:r>
            <a:endParaRPr lang="en-US" altLang="ko-KR" sz="1400" dirty="0" smtClean="0"/>
          </a:p>
          <a:p>
            <a:pPr fontAlgn="base"/>
            <a:r>
              <a:rPr lang="ko-KR" altLang="en-US" sz="1400" dirty="0" smtClean="0"/>
              <a:t>인터페이스를 </a:t>
            </a:r>
            <a:r>
              <a:rPr lang="ko-KR" altLang="en-US" sz="1400" dirty="0"/>
              <a:t>구현 할 수 있다</a:t>
            </a:r>
            <a:r>
              <a:rPr lang="en-US" altLang="ko-KR" sz="1400" dirty="0"/>
              <a:t>. 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fontAlgn="base"/>
            <a:r>
              <a:rPr lang="ko-KR" altLang="en-US" sz="1400" dirty="0"/>
              <a:t>인터페이스도 상속이 된다</a:t>
            </a:r>
            <a:r>
              <a:rPr lang="en-US" altLang="ko-KR" sz="1400" dirty="0" smtClean="0"/>
              <a:t>.</a:t>
            </a:r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인터페이스의 </a:t>
            </a:r>
            <a:r>
              <a:rPr lang="ko-KR" altLang="en-US" sz="1400" dirty="0" err="1"/>
              <a:t>맴버는</a:t>
            </a:r>
            <a:r>
              <a:rPr lang="ko-KR" altLang="en-US" sz="1400" dirty="0"/>
              <a:t> </a:t>
            </a:r>
            <a:endParaRPr lang="en-US" altLang="ko-KR" sz="1400" dirty="0" smtClean="0"/>
          </a:p>
          <a:p>
            <a:pPr fontAlgn="base"/>
            <a:r>
              <a:rPr lang="ko-KR" altLang="en-US" sz="1400" dirty="0" smtClean="0"/>
              <a:t>반드시 </a:t>
            </a:r>
            <a:r>
              <a:rPr lang="en-US" altLang="ko-KR" sz="1400" dirty="0"/>
              <a:t>public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fontAlgn="base"/>
            <a:r>
              <a:rPr lang="en-US" altLang="ko-KR" sz="1400" dirty="0" smtClean="0"/>
              <a:t>(</a:t>
            </a:r>
            <a:r>
              <a:rPr lang="ko-KR" altLang="en-US" sz="1400" dirty="0" smtClean="0"/>
              <a:t>상속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구현을 위한 객체이기 때문에</a:t>
            </a:r>
            <a:endParaRPr lang="en-US" altLang="ko-KR" sz="1400" dirty="0" smtClean="0"/>
          </a:p>
          <a:p>
            <a:pPr fontAlgn="base"/>
            <a:r>
              <a:rPr lang="ko-KR" altLang="en-US" sz="1400" dirty="0" smtClean="0"/>
              <a:t>다른 접근 제어자가 올 수 없다</a:t>
            </a:r>
            <a:r>
              <a:rPr lang="en-US" altLang="ko-KR" sz="1400" dirty="0" smtClean="0"/>
              <a:t>.)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702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83518"/>
            <a:ext cx="8496944" cy="43204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67844" y="195486"/>
            <a:ext cx="2808312" cy="64807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39752" y="195486"/>
            <a:ext cx="4464496" cy="64807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52194" y="288690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 smtClean="0"/>
              <a:t>ArrayList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/ </a:t>
            </a:r>
            <a:r>
              <a:rPr lang="en-US" altLang="ko-KR" sz="2400" dirty="0" err="1" smtClean="0"/>
              <a:t>HashMap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707664" y="976831"/>
            <a:ext cx="3216264" cy="361201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688800"/>
            <a:ext cx="15362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ArrayList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20072" y="976832"/>
            <a:ext cx="3216264" cy="361201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84168" y="688800"/>
            <a:ext cx="148807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HashMap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0415" y="1286530"/>
            <a:ext cx="3010761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기존 배열의</a:t>
            </a:r>
            <a:r>
              <a:rPr lang="ko-KR" altLang="en-US" sz="1400" dirty="0" smtClean="0"/>
              <a:t> 발전된 형태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일반 배열과 다르게 인덱스 정의를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하지 않아도 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배열에 넣을 데이터 수가 동적일 때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사용이 용이하다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인덱스로 해당 값을 꺼낼 수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502360" y="1290630"/>
            <a:ext cx="2651688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/>
              <a:t>Key</a:t>
            </a:r>
            <a:r>
              <a:rPr lang="ko-KR" altLang="en-US" sz="1400" dirty="0"/>
              <a:t>와 </a:t>
            </a:r>
            <a:r>
              <a:rPr lang="en-US" altLang="ko-KR" sz="1400" dirty="0"/>
              <a:t>Value </a:t>
            </a:r>
            <a:r>
              <a:rPr lang="ko-KR" altLang="en-US" sz="1400" dirty="0"/>
              <a:t>값으로 데이터를 </a:t>
            </a:r>
            <a:endParaRPr lang="en-US" altLang="ko-KR" sz="140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1400" dirty="0" smtClean="0"/>
              <a:t>저장하는 형태</a:t>
            </a:r>
            <a:endParaRPr lang="en-US" altLang="ko-KR" sz="1400" dirty="0" smtClean="0"/>
          </a:p>
          <a:p>
            <a:pPr fontAlgn="base">
              <a:lnSpc>
                <a:spcPct val="150000"/>
              </a:lnSpc>
            </a:pPr>
            <a:endParaRPr lang="en-US" altLang="ko-KR" sz="1400" dirty="0"/>
          </a:p>
          <a:p>
            <a:pPr fontAlgn="base">
              <a:lnSpc>
                <a:spcPct val="150000"/>
              </a:lnSpc>
            </a:pPr>
            <a:r>
              <a:rPr lang="ko-KR" altLang="en-US" sz="1400" dirty="0" smtClean="0"/>
              <a:t>순서와 상관없이 키 값만 알고 </a:t>
            </a:r>
            <a:endParaRPr lang="en-US" altLang="ko-KR" sz="140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1400" dirty="0" smtClean="0"/>
              <a:t>있다면 값을 꺼낼 수 있다</a:t>
            </a:r>
            <a:r>
              <a:rPr lang="en-US" altLang="ko-KR" sz="1400" dirty="0" smtClean="0"/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1400" dirty="0"/>
          </a:p>
          <a:p>
            <a:pPr fontAlgn="base">
              <a:lnSpc>
                <a:spcPct val="150000"/>
              </a:lnSpc>
            </a:pPr>
            <a:r>
              <a:rPr lang="ko-KR" altLang="en-US" sz="1400" dirty="0" smtClean="0"/>
              <a:t>키는 중복되게 설정할 수 없다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702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55576" y="1924390"/>
            <a:ext cx="4868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객체에 담길 데이터타입을 지정하여 코드 </a:t>
            </a:r>
            <a:r>
              <a:rPr lang="ko-KR" altLang="en-US" sz="1400" dirty="0" err="1" smtClean="0"/>
              <a:t>가독성을</a:t>
            </a:r>
            <a:r>
              <a:rPr lang="ko-KR" altLang="en-US" sz="1400" dirty="0" smtClean="0"/>
              <a:t> 높인다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323528" y="483518"/>
            <a:ext cx="8496944" cy="43204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67844" y="195486"/>
            <a:ext cx="2808312" cy="64807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18005" y="28869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/>
              <a:t>제네</a:t>
            </a:r>
            <a:r>
              <a:rPr lang="ko-KR" altLang="en-US" sz="2400" dirty="0" err="1"/>
              <a:t>릭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1203598"/>
            <a:ext cx="635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클래스 내부에서 사용할 데이터 타입을 외부에서 지정하는 기법을 의미한다</a:t>
            </a:r>
            <a:r>
              <a:rPr lang="en-US" altLang="ko-KR" sz="1400" dirty="0"/>
              <a:t>. 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2632462"/>
            <a:ext cx="4057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형변환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캐스팅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하지 않고 사용할 수 있게 해준다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3364550"/>
            <a:ext cx="6353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메서드에도</a:t>
            </a:r>
            <a:r>
              <a:rPr lang="ko-KR" altLang="en-US" sz="1400" dirty="0" smtClean="0"/>
              <a:t> 사용 가능하며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다형성을</a:t>
            </a:r>
            <a:r>
              <a:rPr lang="ko-KR" altLang="en-US" sz="1400" dirty="0" smtClean="0"/>
              <a:t> 이용해 </a:t>
            </a:r>
            <a:r>
              <a:rPr lang="ko-KR" altLang="en-US" sz="1400" dirty="0" err="1" smtClean="0"/>
              <a:t>메서드를</a:t>
            </a:r>
            <a:r>
              <a:rPr lang="ko-KR" altLang="en-US" sz="1400" dirty="0" smtClean="0"/>
              <a:t> 사용할 때 객체타입을 </a:t>
            </a:r>
            <a:endParaRPr lang="en-US" altLang="ko-KR" sz="1400" dirty="0" smtClean="0"/>
          </a:p>
          <a:p>
            <a:r>
              <a:rPr lang="ko-KR" altLang="en-US" sz="1400" dirty="0" smtClean="0"/>
              <a:t>제한하기도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자유롭게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하기도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904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83518"/>
            <a:ext cx="8496944" cy="43204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67844" y="195486"/>
            <a:ext cx="2808312" cy="64807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18005" y="28869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/>
              <a:t>쓰레드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1203598"/>
            <a:ext cx="4509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동시에 </a:t>
            </a:r>
            <a:r>
              <a:rPr lang="ko-KR" altLang="en-US" sz="1400" dirty="0" err="1"/>
              <a:t>여러가지</a:t>
            </a:r>
            <a:r>
              <a:rPr lang="ko-KR" altLang="en-US" sz="1400" dirty="0"/>
              <a:t> 작업을 동시에 수행할 수 </a:t>
            </a:r>
            <a:r>
              <a:rPr lang="ko-KR" altLang="en-US" sz="1400" dirty="0" err="1"/>
              <a:t>있게하는것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2006577"/>
            <a:ext cx="7313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프로세스란 현재 실행되고 있는 </a:t>
            </a:r>
            <a:r>
              <a:rPr lang="ko-KR" altLang="en-US" sz="1400" dirty="0" smtClean="0"/>
              <a:t>프로그램인데 해당 프로세스가 여러 동작을 하게 해준다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576" y="2840618"/>
            <a:ext cx="7555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기본적으로 프로세스가 동작하면 하나의 </a:t>
            </a:r>
            <a:r>
              <a:rPr lang="ko-KR" altLang="en-US" sz="1400" dirty="0" err="1" smtClean="0"/>
              <a:t>스택으로</a:t>
            </a:r>
            <a:r>
              <a:rPr lang="ko-KR" altLang="en-US" sz="1400" dirty="0" smtClean="0"/>
              <a:t> 시작하나 </a:t>
            </a:r>
            <a:r>
              <a:rPr lang="en-US" altLang="ko-KR" sz="1400" dirty="0" smtClean="0"/>
              <a:t>thread</a:t>
            </a:r>
            <a:r>
              <a:rPr lang="ko-KR" altLang="en-US" sz="1400" dirty="0" smtClean="0"/>
              <a:t>를 사용하면 해당 </a:t>
            </a:r>
            <a:r>
              <a:rPr lang="ko-KR" altLang="en-US" sz="1400" dirty="0" err="1" smtClean="0"/>
              <a:t>스택이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동작중에도</a:t>
            </a:r>
            <a:r>
              <a:rPr lang="ko-KR" altLang="en-US" sz="1400" dirty="0" smtClean="0"/>
              <a:t> 다른 </a:t>
            </a:r>
            <a:r>
              <a:rPr lang="ko-KR" altLang="en-US" sz="1400" dirty="0" err="1" smtClean="0"/>
              <a:t>스택을</a:t>
            </a:r>
            <a:r>
              <a:rPr lang="ko-KR" altLang="en-US" sz="1400" dirty="0" smtClean="0"/>
              <a:t> 만들어 다른 </a:t>
            </a:r>
            <a:r>
              <a:rPr lang="ko-KR" altLang="en-US" sz="1400" dirty="0" err="1" smtClean="0"/>
              <a:t>메서드</a:t>
            </a:r>
            <a:r>
              <a:rPr lang="ko-KR" altLang="en-US" sz="1400" dirty="0" smtClean="0"/>
              <a:t> 동작도 할 수 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576" y="3795886"/>
            <a:ext cx="7650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대표적으로 </a:t>
            </a:r>
            <a:r>
              <a:rPr lang="ko-KR" altLang="en-US" sz="1400" dirty="0" err="1" smtClean="0"/>
              <a:t>안드로이드에서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UI</a:t>
            </a:r>
            <a:r>
              <a:rPr lang="ko-KR" altLang="en-US" sz="1400" dirty="0" smtClean="0"/>
              <a:t>작업을 담당하는 </a:t>
            </a:r>
            <a:r>
              <a:rPr lang="ko-KR" altLang="en-US" sz="1400" dirty="0" err="1" smtClean="0"/>
              <a:t>메인쓰레드</a:t>
            </a:r>
            <a:r>
              <a:rPr lang="ko-KR" altLang="en-US" sz="1400" dirty="0" smtClean="0"/>
              <a:t> 와 따로 동작하기 위해 </a:t>
            </a:r>
            <a:r>
              <a:rPr lang="en-US" altLang="ko-KR" sz="1400" dirty="0" err="1" smtClean="0"/>
              <a:t>AsyncTask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사용하여 서버에 접속하거나 기존 </a:t>
            </a:r>
            <a:r>
              <a:rPr lang="en-US" altLang="ko-KR" sz="1400" dirty="0" smtClean="0"/>
              <a:t>UI</a:t>
            </a:r>
            <a:r>
              <a:rPr lang="ko-KR" altLang="en-US" sz="1400" dirty="0" smtClean="0"/>
              <a:t>작업중인 </a:t>
            </a:r>
            <a:r>
              <a:rPr lang="ko-KR" altLang="en-US" sz="1400" dirty="0" err="1" smtClean="0"/>
              <a:t>메인쓰레드에</a:t>
            </a:r>
            <a:r>
              <a:rPr lang="ko-KR" altLang="en-US" sz="1400" dirty="0" smtClean="0"/>
              <a:t> 간섭한다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04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83518"/>
            <a:ext cx="8496944" cy="43204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67844" y="195486"/>
            <a:ext cx="2808312" cy="64807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18005" y="28869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/>
              <a:t>쓰레드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1203598"/>
            <a:ext cx="4181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Thread</a:t>
            </a:r>
            <a:r>
              <a:rPr lang="ko-KR" altLang="en-US" sz="1400" dirty="0" smtClean="0"/>
              <a:t>상속객체</a:t>
            </a:r>
            <a:r>
              <a:rPr lang="en-US" altLang="ko-KR" sz="1400" dirty="0" smtClean="0"/>
              <a:t> thread = new </a:t>
            </a:r>
            <a:r>
              <a:rPr lang="en-US" altLang="ko-KR" sz="1400" dirty="0" smtClean="0"/>
              <a:t>Thread</a:t>
            </a:r>
            <a:r>
              <a:rPr lang="ko-KR" altLang="en-US" sz="1400" dirty="0" smtClean="0"/>
              <a:t>상속객체</a:t>
            </a:r>
            <a:r>
              <a:rPr lang="en-US" altLang="ko-KR" sz="1400" dirty="0" smtClean="0"/>
              <a:t>();</a:t>
            </a:r>
            <a:endParaRPr lang="en-US" altLang="ko-KR" sz="1400" dirty="0" smtClean="0"/>
          </a:p>
          <a:p>
            <a:r>
              <a:rPr lang="en-US" altLang="ko-KR" sz="1400" dirty="0" err="1" smtClean="0"/>
              <a:t>thread.start</a:t>
            </a:r>
            <a:r>
              <a:rPr lang="en-US" altLang="ko-KR" sz="1400" dirty="0" smtClean="0"/>
              <a:t>();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2014556"/>
            <a:ext cx="33489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Runnable</a:t>
            </a:r>
            <a:r>
              <a:rPr lang="en-US" altLang="ko-KR" sz="1400" dirty="0" smtClean="0"/>
              <a:t> r = </a:t>
            </a:r>
            <a:r>
              <a:rPr lang="en-US" altLang="ko-KR" sz="1400" dirty="0"/>
              <a:t>new Runnable</a:t>
            </a:r>
            <a:r>
              <a:rPr lang="ko-KR" altLang="en-US" sz="1400" dirty="0" smtClean="0"/>
              <a:t>상속객체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Thread </a:t>
            </a:r>
            <a:r>
              <a:rPr lang="en-US" altLang="ko-KR" sz="1400" dirty="0" err="1" smtClean="0"/>
              <a:t>thread</a:t>
            </a:r>
            <a:r>
              <a:rPr lang="en-US" altLang="ko-KR" sz="1400" dirty="0" smtClean="0"/>
              <a:t> = new 	Thread(r);</a:t>
            </a:r>
            <a:endParaRPr lang="en-US" altLang="ko-KR" sz="1400" dirty="0" smtClean="0"/>
          </a:p>
          <a:p>
            <a:r>
              <a:rPr lang="en-US" altLang="ko-KR" sz="1400" dirty="0" err="1" smtClean="0"/>
              <a:t>thread.start</a:t>
            </a:r>
            <a:r>
              <a:rPr lang="en-US" altLang="ko-KR" sz="1400" dirty="0" smtClean="0"/>
              <a:t>();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3075806"/>
            <a:ext cx="72811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해당 </a:t>
            </a:r>
            <a:r>
              <a:rPr lang="ko-KR" altLang="en-US" sz="1400" dirty="0" err="1" smtClean="0"/>
              <a:t>쓰레드를</a:t>
            </a:r>
            <a:r>
              <a:rPr lang="ko-KR" altLang="en-US" sz="1400" dirty="0" smtClean="0"/>
              <a:t> 사용할 객체에 바로 </a:t>
            </a:r>
            <a:r>
              <a:rPr lang="ko-KR" altLang="en-US" sz="1400" dirty="0" err="1" smtClean="0"/>
              <a:t>쓰레드를</a:t>
            </a:r>
            <a:r>
              <a:rPr lang="ko-KR" altLang="en-US" sz="1400" dirty="0" smtClean="0"/>
              <a:t> 상속받으면  다른 객체를 더 이상 상속받지 </a:t>
            </a:r>
            <a:endParaRPr lang="en-US" altLang="ko-KR" sz="1400" dirty="0" smtClean="0"/>
          </a:p>
          <a:p>
            <a:r>
              <a:rPr lang="ko-KR" altLang="en-US" sz="1400" dirty="0" smtClean="0"/>
              <a:t>못하지만 </a:t>
            </a:r>
            <a:r>
              <a:rPr lang="en-US" altLang="ko-KR" sz="1400" dirty="0" smtClean="0"/>
              <a:t>Runnable</a:t>
            </a:r>
            <a:r>
              <a:rPr lang="ko-KR" altLang="en-US" sz="1400" dirty="0" smtClean="0"/>
              <a:t>을 구현하면 다른 객체를 상속 받아 사용할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또한 </a:t>
            </a:r>
            <a:r>
              <a:rPr lang="en-US" altLang="ko-KR" sz="1400" dirty="0" smtClean="0"/>
              <a:t>Runnable</a:t>
            </a:r>
            <a:r>
              <a:rPr lang="ko-KR" altLang="en-US" sz="1400" dirty="0" smtClean="0"/>
              <a:t>구현 객체는 재사용이 가능하다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39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83518"/>
            <a:ext cx="8496944" cy="43204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67844" y="195486"/>
            <a:ext cx="2808312" cy="64807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39752" y="195486"/>
            <a:ext cx="4464496" cy="64807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51070" y="288690"/>
            <a:ext cx="284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IO Stream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/ </a:t>
            </a:r>
            <a:r>
              <a:rPr lang="ko-KR" altLang="en-US" sz="2400" dirty="0" smtClean="0"/>
              <a:t>직렬</a:t>
            </a:r>
            <a:r>
              <a:rPr lang="ko-KR" altLang="en-US" sz="2400" dirty="0"/>
              <a:t>화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1203598"/>
            <a:ext cx="4436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Stream</a:t>
            </a:r>
            <a:r>
              <a:rPr lang="ko-KR" altLang="en-US" sz="1400" dirty="0" smtClean="0"/>
              <a:t>은 일방 통행이라 </a:t>
            </a:r>
            <a:r>
              <a:rPr lang="en-US" altLang="ko-KR" sz="1400" dirty="0" smtClean="0"/>
              <a:t>input/output </a:t>
            </a:r>
            <a:r>
              <a:rPr lang="ko-KR" altLang="en-US" sz="1400" dirty="0" smtClean="0"/>
              <a:t>으로 구별한다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2006577"/>
            <a:ext cx="5150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데이터를 </a:t>
            </a:r>
            <a:r>
              <a:rPr lang="ko-KR" altLang="en-US" sz="1400" dirty="0" smtClean="0"/>
              <a:t>바이트 단위로 외부에서 </a:t>
            </a:r>
            <a:r>
              <a:rPr lang="ko-KR" altLang="en-US" sz="1400" dirty="0"/>
              <a:t>읽고</a:t>
            </a:r>
            <a:r>
              <a:rPr lang="en-US" altLang="ko-KR" sz="1400" dirty="0"/>
              <a:t>, </a:t>
            </a:r>
            <a:r>
              <a:rPr lang="ko-KR" altLang="en-US" sz="1400" dirty="0"/>
              <a:t>외부로 출력하는 작업</a:t>
            </a:r>
            <a:endParaRPr lang="en-US" altLang="ko-KR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55576" y="2715766"/>
            <a:ext cx="64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소켓 통신에서도 사용되며 여러 데이터가 포함되는 컬렉션 객체들 같은 경우엔</a:t>
            </a:r>
            <a:endParaRPr lang="en-US" altLang="ko-KR" sz="1400" dirty="0" smtClean="0"/>
          </a:p>
          <a:p>
            <a:r>
              <a:rPr lang="ko-KR" altLang="en-US" sz="1400" dirty="0" smtClean="0"/>
              <a:t>직렬화를 통해 </a:t>
            </a:r>
            <a:r>
              <a:rPr lang="en-US" altLang="ko-KR" sz="1400" dirty="0" smtClean="0"/>
              <a:t>stream</a:t>
            </a:r>
            <a:r>
              <a:rPr lang="ko-KR" altLang="en-US" sz="1400" dirty="0" smtClean="0"/>
              <a:t>에 사용할 수 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3651870"/>
            <a:ext cx="6533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Reader / Writer </a:t>
            </a:r>
            <a:r>
              <a:rPr lang="ko-KR" altLang="en-US" sz="1400" dirty="0" smtClean="0"/>
              <a:t>등으로 바이트단위가 아닌 문자 단위로 읽고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쓰고 할 </a:t>
            </a:r>
            <a:r>
              <a:rPr lang="ko-KR" altLang="en-US" sz="1400" dirty="0" err="1" smtClean="0"/>
              <a:t>수있으며</a:t>
            </a:r>
            <a:endParaRPr lang="en-US" altLang="ko-KR" sz="1400" dirty="0" smtClean="0"/>
          </a:p>
          <a:p>
            <a:r>
              <a:rPr lang="en-US" altLang="ko-KR" sz="1400" dirty="0"/>
              <a:t>Reader / </a:t>
            </a:r>
            <a:r>
              <a:rPr lang="en-US" altLang="ko-KR" sz="1400" dirty="0" smtClean="0"/>
              <a:t>Writer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Buffer</a:t>
            </a:r>
            <a:r>
              <a:rPr lang="ko-KR" altLang="en-US" sz="1400" dirty="0" smtClean="0"/>
              <a:t>를 장착하여 더 많은 단위로 끊어서 읽고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쓸 수 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04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707904" y="447514"/>
            <a:ext cx="0" cy="4248472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9752" y="227936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목차</a:t>
            </a:r>
            <a:endParaRPr lang="ko-KR" altLang="en-US" sz="3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3995935" y="337081"/>
            <a:ext cx="3026791" cy="4469338"/>
            <a:chOff x="3995935" y="215615"/>
            <a:chExt cx="3026791" cy="4469338"/>
          </a:xfrm>
        </p:grpSpPr>
        <p:sp>
          <p:nvSpPr>
            <p:cNvPr id="6" name="TextBox 5"/>
            <p:cNvSpPr txBox="1"/>
            <p:nvPr/>
          </p:nvSpPr>
          <p:spPr>
            <a:xfrm>
              <a:off x="3995935" y="625616"/>
              <a:ext cx="1872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en-US" altLang="ko-KR" dirty="0" smtClean="0"/>
                <a:t>) </a:t>
              </a:r>
              <a:r>
                <a:rPr lang="ko-KR" altLang="en-US" dirty="0" smtClean="0"/>
                <a:t>변수 </a:t>
              </a:r>
              <a:r>
                <a:rPr lang="en-US" altLang="ko-KR" dirty="0" smtClean="0"/>
                <a:t>/ </a:t>
              </a:r>
              <a:r>
                <a:rPr lang="ko-KR" altLang="en-US" dirty="0" err="1" smtClean="0"/>
                <a:t>메서드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95935" y="1035617"/>
              <a:ext cx="1156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en-US" altLang="ko-KR" dirty="0" smtClean="0"/>
                <a:t>) </a:t>
              </a:r>
              <a:r>
                <a:rPr lang="ko-KR" altLang="en-US" dirty="0" smtClean="0"/>
                <a:t>연산자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95935" y="1445618"/>
              <a:ext cx="2103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en-US" altLang="ko-KR" dirty="0" smtClean="0"/>
                <a:t>) </a:t>
              </a:r>
              <a:r>
                <a:rPr lang="ko-KR" altLang="en-US" dirty="0" err="1" smtClean="0"/>
                <a:t>조건문</a:t>
              </a:r>
              <a:r>
                <a:rPr lang="ko-KR" altLang="en-US" dirty="0"/>
                <a:t> </a:t>
              </a:r>
              <a:r>
                <a:rPr lang="en-US" altLang="ko-KR" dirty="0" smtClean="0"/>
                <a:t>/ </a:t>
              </a:r>
              <a:r>
                <a:rPr lang="ko-KR" altLang="en-US" dirty="0" err="1" smtClean="0"/>
                <a:t>반복문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95935" y="1855619"/>
              <a:ext cx="2103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r>
                <a:rPr lang="en-US" altLang="ko-KR" dirty="0" smtClean="0"/>
                <a:t>) </a:t>
              </a:r>
              <a:r>
                <a:rPr lang="ko-KR" altLang="en-US" dirty="0" err="1" smtClean="0"/>
                <a:t>생성자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초기화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95935" y="2265620"/>
              <a:ext cx="1872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6</a:t>
              </a:r>
              <a:r>
                <a:rPr lang="en-US" altLang="ko-KR" dirty="0" smtClean="0"/>
                <a:t>) </a:t>
              </a:r>
              <a:r>
                <a:rPr lang="ko-KR" altLang="en-US" dirty="0" smtClean="0"/>
                <a:t>상속 </a:t>
              </a:r>
              <a:r>
                <a:rPr lang="en-US" altLang="ko-KR" dirty="0" smtClean="0"/>
                <a:t>/ </a:t>
              </a:r>
              <a:r>
                <a:rPr lang="ko-KR" altLang="en-US" dirty="0" err="1" smtClean="0"/>
                <a:t>다형성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95935" y="2675621"/>
              <a:ext cx="3026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r>
                <a:rPr lang="en-US" altLang="ko-KR" dirty="0" smtClean="0"/>
                <a:t>) </a:t>
              </a:r>
              <a:r>
                <a:rPr lang="ko-KR" altLang="en-US" dirty="0" smtClean="0"/>
                <a:t>추상클래스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인터페이스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95935" y="3085622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</a:t>
              </a:r>
              <a:r>
                <a:rPr lang="en-US" altLang="ko-KR" dirty="0" smtClean="0"/>
                <a:t>) </a:t>
              </a:r>
              <a:r>
                <a:rPr lang="en-US" altLang="ko-KR" dirty="0" err="1" smtClean="0"/>
                <a:t>ArrayList</a:t>
              </a:r>
              <a:r>
                <a:rPr lang="en-US" altLang="ko-KR" dirty="0" smtClean="0"/>
                <a:t> / </a:t>
              </a:r>
              <a:r>
                <a:rPr lang="en-US" altLang="ko-KR" dirty="0" err="1" smtClean="0"/>
                <a:t>HashMap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95935" y="3905624"/>
              <a:ext cx="1282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10) </a:t>
              </a:r>
              <a:r>
                <a:rPr lang="ko-KR" altLang="en-US" dirty="0" err="1" smtClean="0"/>
                <a:t>쓰레드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95935" y="3495623"/>
              <a:ext cx="1156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</a:t>
              </a:r>
              <a:r>
                <a:rPr lang="en-US" altLang="ko-KR" dirty="0" smtClean="0"/>
                <a:t>) </a:t>
              </a:r>
              <a:r>
                <a:rPr lang="ko-KR" altLang="en-US" dirty="0" err="1" smtClean="0"/>
                <a:t>제네릭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5935" y="4315621"/>
              <a:ext cx="2582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11) IO Stream / </a:t>
              </a:r>
              <a:r>
                <a:rPr lang="ko-KR" altLang="en-US" dirty="0" smtClean="0"/>
                <a:t>직렬화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95935" y="215615"/>
              <a:ext cx="1446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1) JDK / JRE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55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83518"/>
            <a:ext cx="8496944" cy="43204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67844" y="195486"/>
            <a:ext cx="2808312" cy="64807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24840" y="288690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JDK / JRE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5190615" y="1203598"/>
            <a:ext cx="2304256" cy="273630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5290212" y="1706858"/>
            <a:ext cx="2105063" cy="1729785"/>
            <a:chOff x="5290212" y="1757164"/>
            <a:chExt cx="2105063" cy="1729785"/>
          </a:xfrm>
        </p:grpSpPr>
        <p:sp>
          <p:nvSpPr>
            <p:cNvPr id="10" name="TextBox 9"/>
            <p:cNvSpPr txBox="1"/>
            <p:nvPr/>
          </p:nvSpPr>
          <p:spPr>
            <a:xfrm>
              <a:off x="5680542" y="1757164"/>
              <a:ext cx="1324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자바 개발도구</a:t>
              </a:r>
              <a:endParaRPr lang="ko-KR" altLang="en-US" sz="1400" dirty="0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290212" y="2571567"/>
              <a:ext cx="2105063" cy="915382"/>
              <a:chOff x="5116739" y="2900249"/>
              <a:chExt cx="2105063" cy="91538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943888" y="2900249"/>
                <a:ext cx="450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JRE</a:t>
                </a:r>
                <a:endParaRPr lang="ko-KR" altLang="en-US" sz="1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995985" y="3173274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+</a:t>
                </a:r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116739" y="3507854"/>
                <a:ext cx="21050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개발에 필요한 실행파일</a:t>
                </a:r>
              </a:p>
            </p:txBody>
          </p:sp>
        </p:grpSp>
      </p:grpSp>
      <p:sp>
        <p:nvSpPr>
          <p:cNvPr id="7" name="직사각형 6"/>
          <p:cNvSpPr/>
          <p:nvPr/>
        </p:nvSpPr>
        <p:spPr>
          <a:xfrm>
            <a:off x="5730675" y="915566"/>
            <a:ext cx="122413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JDK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49129" y="1203598"/>
            <a:ext cx="2304256" cy="273630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959524" y="1599136"/>
            <a:ext cx="1683474" cy="1945228"/>
            <a:chOff x="1959524" y="1757164"/>
            <a:chExt cx="1683474" cy="1945228"/>
          </a:xfrm>
        </p:grpSpPr>
        <p:sp>
          <p:nvSpPr>
            <p:cNvPr id="20" name="TextBox 19"/>
            <p:cNvSpPr txBox="1"/>
            <p:nvPr/>
          </p:nvSpPr>
          <p:spPr>
            <a:xfrm>
              <a:off x="2139056" y="1757164"/>
              <a:ext cx="1324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/>
                <a:t>자바 실행환경</a:t>
              </a:r>
              <a:endParaRPr lang="ko-KR" altLang="en-US" sz="1400" dirty="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959524" y="2571567"/>
              <a:ext cx="1683474" cy="1130825"/>
              <a:chOff x="5327537" y="2900249"/>
              <a:chExt cx="1683474" cy="1130825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943888" y="2900249"/>
                <a:ext cx="5277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JVM</a:t>
                </a:r>
                <a:endParaRPr lang="ko-KR" altLang="en-US" sz="14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995985" y="3173274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+</a:t>
                </a:r>
                <a:endParaRPr lang="ko-KR" alt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327537" y="3507854"/>
                <a:ext cx="16834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클래스 라이브러리</a:t>
                </a:r>
                <a:endParaRPr lang="en-US" altLang="ko-KR" sz="1400" dirty="0" smtClean="0"/>
              </a:p>
              <a:p>
                <a:pPr algn="ctr"/>
                <a:r>
                  <a:rPr lang="en-US" altLang="ko-KR" sz="1400" dirty="0" smtClean="0"/>
                  <a:t>(API)</a:t>
                </a:r>
                <a:endParaRPr lang="ko-KR" altLang="en-US" sz="1400" dirty="0"/>
              </a:p>
            </p:txBody>
          </p:sp>
        </p:grpSp>
      </p:grpSp>
      <p:sp>
        <p:nvSpPr>
          <p:cNvPr id="22" name="직사각형 21"/>
          <p:cNvSpPr/>
          <p:nvPr/>
        </p:nvSpPr>
        <p:spPr>
          <a:xfrm>
            <a:off x="2189189" y="915566"/>
            <a:ext cx="122413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9552" y="4227934"/>
            <a:ext cx="5176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JVM : Java Virtual Machine - </a:t>
            </a:r>
            <a:r>
              <a:rPr lang="ko-KR" altLang="en-US" sz="1200" dirty="0" smtClean="0"/>
              <a:t>자바 실행을 위한 가상기계</a:t>
            </a:r>
            <a:r>
              <a:rPr lang="en-US" altLang="ko-KR" sz="1200" dirty="0" smtClean="0"/>
              <a:t>, OS</a:t>
            </a:r>
            <a:r>
              <a:rPr lang="ko-KR" altLang="en-US" sz="1200" dirty="0" smtClean="0"/>
              <a:t>에 독립적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39552" y="4454991"/>
            <a:ext cx="7392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en-US" altLang="ko-KR" sz="1200" dirty="0" smtClean="0"/>
              <a:t>API : (Java) </a:t>
            </a:r>
            <a:r>
              <a:rPr lang="en-US" altLang="ko-KR" sz="1200" dirty="0"/>
              <a:t>Application Programming </a:t>
            </a:r>
            <a:r>
              <a:rPr lang="en-US" altLang="ko-KR" sz="1200" dirty="0" smtClean="0"/>
              <a:t>Interface – </a:t>
            </a:r>
            <a:r>
              <a:rPr lang="ko-KR" altLang="en-US" sz="1200" dirty="0" smtClean="0"/>
              <a:t>응용프로그램 프로그래밍 인터페이스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소스코드 기반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469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83518"/>
            <a:ext cx="8496944" cy="43204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67844" y="195486"/>
            <a:ext cx="2808312" cy="64807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24840" y="288690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JDK / JRE</a:t>
            </a:r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831032" y="1491630"/>
            <a:ext cx="2304256" cy="273630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955482" y="1906913"/>
            <a:ext cx="2055371" cy="1422008"/>
            <a:chOff x="1773579" y="2064941"/>
            <a:chExt cx="2055371" cy="1422008"/>
          </a:xfrm>
        </p:grpSpPr>
        <p:sp>
          <p:nvSpPr>
            <p:cNvPr id="20" name="TextBox 19"/>
            <p:cNvSpPr txBox="1"/>
            <p:nvPr/>
          </p:nvSpPr>
          <p:spPr>
            <a:xfrm>
              <a:off x="1917845" y="2064941"/>
              <a:ext cx="17668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class</a:t>
              </a:r>
              <a:r>
                <a:rPr lang="ko-KR" altLang="en-US" sz="1400" dirty="0" smtClean="0"/>
                <a:t>에 관한 데이터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73579" y="3179172"/>
              <a:ext cx="2055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static </a:t>
              </a:r>
              <a:r>
                <a:rPr lang="ko-KR" altLang="en-US" sz="1400" dirty="0" smtClean="0"/>
                <a:t>과 관련된 데이터</a:t>
              </a:r>
              <a:endParaRPr lang="ko-KR" altLang="en-US" sz="1400" dirty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346125" y="1205280"/>
            <a:ext cx="122413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</a:t>
            </a:r>
            <a:r>
              <a:rPr lang="en-US" altLang="ko-KR" sz="1400" dirty="0" smtClean="0">
                <a:solidFill>
                  <a:schemeClr val="tx1"/>
                </a:solidFill>
              </a:rPr>
              <a:t>ethod area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5158" y="4371950"/>
            <a:ext cx="5924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en-US" altLang="ko-KR" sz="1200" dirty="0" smtClean="0"/>
              <a:t>GC : </a:t>
            </a:r>
            <a:r>
              <a:rPr lang="en-US" altLang="ko-KR" sz="1200" dirty="0"/>
              <a:t>Garbage </a:t>
            </a:r>
            <a:r>
              <a:rPr lang="en-US" altLang="ko-KR" sz="1200" dirty="0" smtClean="0"/>
              <a:t>Collector – </a:t>
            </a:r>
            <a:r>
              <a:rPr lang="ko-KR" altLang="en-US" sz="1200" dirty="0" smtClean="0"/>
              <a:t>더 이상 사용되지 않는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데이터 자동 삭제 해줌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55576" y="914854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JVM </a:t>
            </a:r>
            <a:r>
              <a:rPr lang="ko-KR" altLang="en-US" sz="1400" dirty="0" smtClean="0"/>
              <a:t>메모리 구조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3444839" y="1491630"/>
            <a:ext cx="2304256" cy="273630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3487540" y="1781344"/>
            <a:ext cx="2218877" cy="2280849"/>
            <a:chOff x="1691830" y="2021253"/>
            <a:chExt cx="2218877" cy="2280849"/>
          </a:xfrm>
        </p:grpSpPr>
        <p:sp>
          <p:nvSpPr>
            <p:cNvPr id="33" name="TextBox 32"/>
            <p:cNvSpPr txBox="1"/>
            <p:nvPr/>
          </p:nvSpPr>
          <p:spPr>
            <a:xfrm>
              <a:off x="1928272" y="2021253"/>
              <a:ext cx="17459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 smtClean="0"/>
                <a:t>메서드</a:t>
              </a:r>
              <a:r>
                <a:rPr lang="ko-KR" altLang="en-US" sz="1400" dirty="0" smtClean="0"/>
                <a:t> 작업에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필요한 메모리 공간</a:t>
              </a:r>
              <a:endParaRPr lang="ko-KR" altLang="en-US" sz="1400" dirty="0"/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1691830" y="2678944"/>
              <a:ext cx="2218877" cy="1623158"/>
              <a:chOff x="5059843" y="3007626"/>
              <a:chExt cx="2218877" cy="1623158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5271307" y="3007626"/>
                <a:ext cx="17459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smtClean="0"/>
                  <a:t>메모리 공간 한정적</a:t>
                </a:r>
                <a:endParaRPr lang="ko-KR" altLang="en-US" sz="14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06513" y="3449874"/>
                <a:ext cx="19255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 err="1" smtClean="0"/>
                  <a:t>메서드</a:t>
                </a:r>
                <a:r>
                  <a:rPr lang="ko-KR" altLang="en-US" sz="1400" dirty="0" smtClean="0"/>
                  <a:t> 작업을 마치면</a:t>
                </a:r>
                <a:endParaRPr lang="en-US" altLang="ko-KR" sz="1400" dirty="0" smtClean="0"/>
              </a:p>
              <a:p>
                <a:pPr algn="ctr"/>
                <a:r>
                  <a:rPr lang="ko-KR" altLang="en-US" sz="1400" dirty="0" smtClean="0"/>
                  <a:t>메모리 공간 반환</a:t>
                </a:r>
                <a:endParaRPr lang="ko-KR" altLang="en-US" sz="14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059843" y="4107564"/>
                <a:ext cx="22188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thread</a:t>
                </a:r>
                <a:r>
                  <a:rPr lang="ko-KR" altLang="en-US" sz="1400" dirty="0" smtClean="0"/>
                  <a:t>를 이용하면</a:t>
                </a:r>
                <a:endParaRPr lang="en-US" altLang="ko-KR" sz="1400" dirty="0" smtClean="0"/>
              </a:p>
              <a:p>
                <a:pPr algn="ctr"/>
                <a:r>
                  <a:rPr lang="ko-KR" altLang="en-US" sz="1400" dirty="0" smtClean="0"/>
                  <a:t>다른 </a:t>
                </a:r>
                <a:r>
                  <a:rPr lang="en-US" altLang="ko-KR" sz="1400" dirty="0" smtClean="0"/>
                  <a:t>stack</a:t>
                </a:r>
                <a:r>
                  <a:rPr lang="ko-KR" altLang="en-US" sz="1400" dirty="0" smtClean="0"/>
                  <a:t>을 동시에 운영</a:t>
                </a:r>
                <a:endParaRPr lang="ko-KR" altLang="en-US" sz="1400" dirty="0"/>
              </a:p>
            </p:txBody>
          </p:sp>
        </p:grpSp>
      </p:grpSp>
      <p:sp>
        <p:nvSpPr>
          <p:cNvPr id="38" name="직사각형 37"/>
          <p:cNvSpPr/>
          <p:nvPr/>
        </p:nvSpPr>
        <p:spPr>
          <a:xfrm>
            <a:off x="3959932" y="1205280"/>
            <a:ext cx="122413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stack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73131" y="1491630"/>
            <a:ext cx="2304256" cy="273630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588224" y="1205280"/>
            <a:ext cx="122413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heap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84908" y="241353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grpSp>
        <p:nvGrpSpPr>
          <p:cNvPr id="57" name="그룹 56"/>
          <p:cNvGrpSpPr/>
          <p:nvPr/>
        </p:nvGrpSpPr>
        <p:grpSpPr>
          <a:xfrm>
            <a:off x="6086032" y="1781344"/>
            <a:ext cx="2228495" cy="2280849"/>
            <a:chOff x="1662042" y="2021253"/>
            <a:chExt cx="2228495" cy="2280849"/>
          </a:xfrm>
        </p:grpSpPr>
        <p:sp>
          <p:nvSpPr>
            <p:cNvPr id="58" name="TextBox 57"/>
            <p:cNvSpPr txBox="1"/>
            <p:nvPr/>
          </p:nvSpPr>
          <p:spPr>
            <a:xfrm>
              <a:off x="2139068" y="2021253"/>
              <a:ext cx="1324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 smtClean="0"/>
                <a:t>인스턴스</a:t>
              </a:r>
              <a:r>
                <a:rPr lang="ko-KR" altLang="en-US" sz="1400" dirty="0" smtClean="0"/>
                <a:t> 관련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메모리 공간</a:t>
              </a:r>
              <a:endParaRPr lang="ko-KR" altLang="en-US" sz="1400" dirty="0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1662042" y="2678944"/>
              <a:ext cx="2228495" cy="1623158"/>
              <a:chOff x="5030055" y="3007626"/>
              <a:chExt cx="2228495" cy="1623158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5030055" y="3007626"/>
                <a:ext cx="2228495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메모리 공간 제한이</a:t>
                </a:r>
                <a:endParaRPr lang="en-US" altLang="ko-KR" sz="1400" dirty="0" smtClean="0"/>
              </a:p>
              <a:p>
                <a:pPr algn="ctr"/>
                <a:r>
                  <a:rPr lang="ko-KR" altLang="en-US" sz="1400" dirty="0" smtClean="0"/>
                  <a:t>있지만 </a:t>
                </a:r>
                <a:r>
                  <a:rPr lang="en-US" altLang="ko-KR" sz="1400" dirty="0" smtClean="0"/>
                  <a:t>GC</a:t>
                </a:r>
                <a:r>
                  <a:rPr lang="ko-KR" altLang="en-US" sz="1400" dirty="0" smtClean="0"/>
                  <a:t>의 관리 때문에</a:t>
                </a:r>
                <a:endParaRPr lang="en-US" altLang="ko-KR" sz="1400" dirty="0" smtClean="0"/>
              </a:p>
              <a:p>
                <a:pPr algn="ctr"/>
                <a:r>
                  <a:rPr lang="ko-KR" altLang="en-US" sz="1400" dirty="0" smtClean="0"/>
                  <a:t>사실상 큰 제약은 없음</a:t>
                </a:r>
                <a:endParaRPr lang="ko-KR" altLang="en-US" sz="14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180870" y="4107564"/>
                <a:ext cx="19768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stack</a:t>
                </a:r>
                <a:r>
                  <a:rPr lang="ko-KR" altLang="en-US" sz="1400" dirty="0" smtClean="0"/>
                  <a:t>에서 가져다 쓰는</a:t>
                </a:r>
                <a:endParaRPr lang="en-US" altLang="ko-KR" sz="1400" dirty="0" smtClean="0"/>
              </a:p>
              <a:p>
                <a:pPr algn="ctr"/>
                <a:r>
                  <a:rPr lang="ko-KR" altLang="en-US" sz="1400" dirty="0" smtClean="0"/>
                  <a:t>데이터 정보 저장</a:t>
                </a:r>
                <a:endParaRPr lang="ko-KR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484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83518"/>
            <a:ext cx="8496944" cy="43204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67844" y="195486"/>
            <a:ext cx="2808312" cy="64807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0308" y="288690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변수 </a:t>
            </a:r>
            <a:r>
              <a:rPr lang="en-US" altLang="ko-KR" sz="2400" dirty="0"/>
              <a:t>/ </a:t>
            </a:r>
            <a:r>
              <a:rPr lang="ko-KR" altLang="en-US" sz="2400" dirty="0" err="1"/>
              <a:t>메서드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914854"/>
            <a:ext cx="4198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변수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단 하나의 값을 저장할 수 있는 메모리 공간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1390122"/>
            <a:ext cx="4818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변수 선언  </a:t>
            </a:r>
            <a:r>
              <a:rPr lang="en-US" altLang="ko-KR" sz="1400" dirty="0" smtClean="0"/>
              <a:t>&gt;  </a:t>
            </a:r>
            <a:r>
              <a:rPr lang="en-US" altLang="ko-KR" sz="1400" dirty="0"/>
              <a:t>(</a:t>
            </a:r>
            <a:r>
              <a:rPr lang="ko-KR" altLang="en-US" sz="1400" dirty="0"/>
              <a:t>접근제어자</a:t>
            </a:r>
            <a:r>
              <a:rPr lang="en-US" altLang="ko-KR" sz="1400" dirty="0" smtClean="0"/>
              <a:t>) (final) (static)</a:t>
            </a:r>
            <a:r>
              <a:rPr lang="ko-KR" altLang="en-US" sz="1400" dirty="0" smtClean="0"/>
              <a:t>변수타입 </a:t>
            </a:r>
            <a:r>
              <a:rPr lang="ko-KR" altLang="en-US" sz="1400" dirty="0" err="1"/>
              <a:t>변수명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87624" y="1738967"/>
            <a:ext cx="3847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변수 초기화  </a:t>
            </a:r>
            <a:r>
              <a:rPr lang="en-US" altLang="ko-KR" sz="1400" dirty="0" smtClean="0"/>
              <a:t>&gt;  </a:t>
            </a:r>
            <a:r>
              <a:rPr lang="ko-KR" altLang="en-US" sz="1400" dirty="0"/>
              <a:t>변수타입 </a:t>
            </a:r>
            <a:r>
              <a:rPr lang="ko-KR" altLang="en-US" sz="1400" dirty="0" err="1"/>
              <a:t>변수명</a:t>
            </a:r>
            <a:r>
              <a:rPr lang="ko-KR" altLang="en-US" sz="1400" dirty="0"/>
              <a:t> </a:t>
            </a:r>
            <a:r>
              <a:rPr lang="en-US" altLang="ko-KR" sz="1400" dirty="0"/>
              <a:t>= </a:t>
            </a:r>
            <a:r>
              <a:rPr lang="ko-KR" altLang="en-US" sz="1400" dirty="0" err="1"/>
              <a:t>초기화값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87624" y="2087812"/>
            <a:ext cx="4190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초기화는 변수를 사용하기 전 반드시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해야하지만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클래스변수와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인스턴스변수는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생략할 수 있다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5576" y="278777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변수 타입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187624" y="3263042"/>
            <a:ext cx="7389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기본형  </a:t>
            </a:r>
            <a:r>
              <a:rPr lang="en-US" altLang="ko-KR" sz="1400" dirty="0" smtClean="0"/>
              <a:t>&gt;  </a:t>
            </a:r>
            <a:r>
              <a:rPr lang="ko-KR" altLang="en-US" sz="1400" dirty="0" smtClean="0"/>
              <a:t>논리형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boolean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문자형</a:t>
            </a:r>
            <a:r>
              <a:rPr lang="en-US" altLang="ko-KR" sz="1400" dirty="0" smtClean="0"/>
              <a:t>(char), </a:t>
            </a:r>
            <a:r>
              <a:rPr lang="ko-KR" altLang="en-US" sz="1400" dirty="0" smtClean="0"/>
              <a:t>정수형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byte,short,int,long</a:t>
            </a:r>
            <a:r>
              <a:rPr lang="en-US" altLang="ko-KR" sz="1400" dirty="0" smtClean="0"/>
              <a:t>), </a:t>
            </a:r>
            <a:r>
              <a:rPr lang="ko-KR" altLang="en-US" sz="1400" dirty="0" err="1" smtClean="0"/>
              <a:t>실수형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float,double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87624" y="3611887"/>
            <a:ext cx="2901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참조형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&gt;  </a:t>
            </a:r>
            <a:r>
              <a:rPr lang="ko-KR" altLang="en-US" sz="1400" dirty="0" smtClean="0"/>
              <a:t>객체의 주소 값을 저장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187624" y="3960732"/>
            <a:ext cx="6433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타입이 다를 경우엔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형변환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캐스팅을 사용하거나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특정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메소드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등을 사용한다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큰 타입에 작은 타입을 담을 때는 캐스팅 불필요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다형성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2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83518"/>
            <a:ext cx="8496944" cy="43204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67844" y="195486"/>
            <a:ext cx="2808312" cy="64807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0308" y="288690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변수 </a:t>
            </a:r>
            <a:r>
              <a:rPr lang="en-US" altLang="ko-KR" sz="2400" dirty="0"/>
              <a:t>/ </a:t>
            </a:r>
            <a:r>
              <a:rPr lang="ko-KR" altLang="en-US" sz="2400" dirty="0" err="1"/>
              <a:t>메서드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914854"/>
            <a:ext cx="5917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메서드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객체의 안에서 특정 작업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특정 기능을 담당하는 코드들의 집</a:t>
            </a:r>
            <a:r>
              <a:rPr lang="ko-KR" altLang="en-US" sz="1400" dirty="0"/>
              <a:t>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7624" y="3761391"/>
            <a:ext cx="6415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오버로딩 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같은 이름의 </a:t>
            </a:r>
            <a:r>
              <a:rPr lang="ko-KR" altLang="en-US" sz="1400" dirty="0" err="1" smtClean="0"/>
              <a:t>메서드가</a:t>
            </a:r>
            <a:r>
              <a:rPr lang="ko-KR" altLang="en-US" sz="1400" dirty="0" smtClean="0"/>
              <a:t> 매개변수타입과 개수를 다르게 여러 개 등록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87624" y="4136181"/>
            <a:ext cx="5993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오버라이딩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상위 클래스가 가지고 있는 </a:t>
            </a:r>
            <a:r>
              <a:rPr lang="ko-KR" altLang="en-US" sz="1400" dirty="0" err="1" smtClean="0"/>
              <a:t>메서드를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하위 클래스가 </a:t>
            </a:r>
            <a:r>
              <a:rPr lang="ko-KR" altLang="en-US" sz="1400" dirty="0" smtClean="0"/>
              <a:t>재설정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3277473"/>
            <a:ext cx="2597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오버로딩 </a:t>
            </a:r>
            <a:r>
              <a:rPr lang="en-US" altLang="ko-KR" sz="1400" dirty="0" smtClean="0"/>
              <a:t>/ </a:t>
            </a:r>
            <a:r>
              <a:rPr lang="ko-KR" altLang="en-US" sz="1400" dirty="0" err="1" smtClean="0"/>
              <a:t>오버라이딩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메서드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187624" y="1359986"/>
            <a:ext cx="1394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메서드</a:t>
            </a:r>
            <a:r>
              <a:rPr lang="ko-KR" altLang="en-US" sz="1400" dirty="0" smtClean="0"/>
              <a:t> 선언  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187624" y="2001473"/>
            <a:ext cx="4089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	/*</a:t>
            </a:r>
            <a:r>
              <a:rPr lang="ko-KR" altLang="en-US" sz="1400" dirty="0" err="1"/>
              <a:t>메서드</a:t>
            </a:r>
            <a:r>
              <a:rPr lang="ko-KR" altLang="en-US" sz="1400" dirty="0"/>
              <a:t> 수행 코드</a:t>
            </a:r>
            <a:r>
              <a:rPr lang="en-US" altLang="ko-KR" sz="1400" dirty="0" smtClean="0"/>
              <a:t>*/ (return </a:t>
            </a:r>
            <a:r>
              <a:rPr lang="ko-KR" altLang="en-US" sz="1400" dirty="0" err="1" smtClean="0"/>
              <a:t>반환값</a:t>
            </a:r>
            <a:r>
              <a:rPr lang="en-US" altLang="ko-KR" sz="1400" dirty="0" smtClean="0"/>
              <a:t>;)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87624" y="2308825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187624" y="2624013"/>
            <a:ext cx="4015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메서드</a:t>
            </a:r>
            <a:r>
              <a:rPr lang="ko-KR" altLang="en-US" sz="1400" dirty="0" smtClean="0"/>
              <a:t> 호출 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&gt;  (</a:t>
            </a:r>
            <a:r>
              <a:rPr lang="ko-KR" altLang="en-US" sz="1400" dirty="0" smtClean="0"/>
              <a:t>객체</a:t>
            </a:r>
            <a:r>
              <a:rPr lang="en-US" altLang="ko-KR" sz="1400" dirty="0" smtClean="0"/>
              <a:t>.)</a:t>
            </a:r>
            <a:r>
              <a:rPr lang="ko-KR" altLang="en-US" sz="1400" dirty="0" err="1" smtClean="0"/>
              <a:t>메서드명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매개변수값</a:t>
            </a:r>
            <a:r>
              <a:rPr lang="en-US" altLang="ko-KR" sz="1400" dirty="0" smtClean="0"/>
              <a:t>, …);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187624" y="1693696"/>
            <a:ext cx="7221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ko-KR" altLang="en-US" sz="1400" dirty="0"/>
              <a:t>접근제어자</a:t>
            </a:r>
            <a:r>
              <a:rPr lang="en-US" altLang="ko-KR" sz="1400" dirty="0"/>
              <a:t>) (final) (abstract || static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반환타입 </a:t>
            </a:r>
            <a:r>
              <a:rPr lang="ko-KR" altLang="en-US" sz="1400" dirty="0" err="1"/>
              <a:t>메서드명</a:t>
            </a:r>
            <a:r>
              <a:rPr lang="en-US" altLang="ko-KR" sz="1400" dirty="0"/>
              <a:t>(</a:t>
            </a:r>
            <a:r>
              <a:rPr lang="ko-KR" altLang="en-US" sz="1400" dirty="0"/>
              <a:t>매개변수타입 </a:t>
            </a:r>
            <a:r>
              <a:rPr lang="ko-KR" altLang="en-US" sz="1400" dirty="0" err="1"/>
              <a:t>매개변수명</a:t>
            </a:r>
            <a:r>
              <a:rPr lang="en-US" altLang="ko-KR" sz="1400" dirty="0"/>
              <a:t>, …){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85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83518"/>
            <a:ext cx="8496944" cy="43204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67844" y="195486"/>
            <a:ext cx="2808312" cy="64807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18002" y="28869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연산자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67682"/>
              </p:ext>
            </p:extLst>
          </p:nvPr>
        </p:nvGraphicFramePr>
        <p:xfrm>
          <a:off x="1187624" y="987572"/>
          <a:ext cx="6768752" cy="367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224136"/>
                <a:gridCol w="2880320"/>
                <a:gridCol w="1296144"/>
              </a:tblGrid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결합규칙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연산자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우선순위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2463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 smtClean="0"/>
                        <a:t>단항</a:t>
                      </a:r>
                      <a:r>
                        <a:rPr lang="ko-KR" altLang="en-US" sz="1400" dirty="0" smtClean="0"/>
                        <a:t> 연산자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&lt;--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++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--, +, -, ~, !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높음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산술 연산자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--&gt;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*, /,</a:t>
                      </a:r>
                      <a:r>
                        <a:rPr lang="en-US" altLang="ko-KR" sz="1400" baseline="0" dirty="0" smtClean="0"/>
                        <a:t> %, +, -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비교 연산자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--&gt;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&lt;, &gt;, &lt;=, &gt;=, ==, !=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논리 연산자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--&gt;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||,</a:t>
                      </a:r>
                      <a:r>
                        <a:rPr lang="en-US" altLang="ko-KR" sz="1400" baseline="0" dirty="0" smtClean="0"/>
                        <a:t> &amp;&amp;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삼항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연산자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--&gt;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?: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대입 연산자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&lt;--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=, +=,</a:t>
                      </a:r>
                      <a:r>
                        <a:rPr lang="en-US" altLang="ko-KR" sz="1400" baseline="0" dirty="0" smtClean="0"/>
                        <a:t> -=, *=, /=, %=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낮음</a:t>
                      </a:r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2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83518"/>
            <a:ext cx="8496944" cy="43204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67844" y="195486"/>
            <a:ext cx="2808312" cy="64807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6420" y="288690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/>
              <a:t>조건문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/ </a:t>
            </a:r>
            <a:r>
              <a:rPr lang="ko-KR" altLang="en-US" sz="2400" dirty="0" err="1" smtClean="0"/>
              <a:t>반복문</a:t>
            </a:r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707664" y="976831"/>
            <a:ext cx="3216264" cy="361201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03728" y="688800"/>
            <a:ext cx="122413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20072" y="976832"/>
            <a:ext cx="3216264" cy="361201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216136" y="688800"/>
            <a:ext cx="122413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switch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2657" y="1282430"/>
            <a:ext cx="2326278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if(</a:t>
            </a:r>
            <a:r>
              <a:rPr lang="ko-KR" altLang="en-US" sz="1400" dirty="0" err="1" smtClean="0"/>
              <a:t>조건문</a:t>
            </a:r>
            <a:r>
              <a:rPr lang="en-US" altLang="ko-KR" sz="1400" dirty="0" smtClean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//true </a:t>
            </a:r>
            <a:r>
              <a:rPr lang="ko-KR" altLang="en-US" sz="1400" dirty="0" smtClean="0"/>
              <a:t>값의 코드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} else if(</a:t>
            </a:r>
            <a:r>
              <a:rPr lang="ko-KR" altLang="en-US" sz="1400" dirty="0" err="1" smtClean="0"/>
              <a:t>조건문</a:t>
            </a:r>
            <a:r>
              <a:rPr lang="en-US" altLang="ko-KR" sz="1400" dirty="0" smtClean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//</a:t>
            </a:r>
            <a:r>
              <a:rPr lang="ko-KR" altLang="en-US" sz="1400" dirty="0" smtClean="0"/>
              <a:t>처음 조건에 </a:t>
            </a:r>
            <a:r>
              <a:rPr lang="en-US" altLang="ko-KR" sz="1400" dirty="0" smtClean="0"/>
              <a:t>false</a:t>
            </a:r>
            <a:r>
              <a:rPr lang="ko-KR" altLang="en-US" sz="1400" dirty="0" smtClean="0"/>
              <a:t>이고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//</a:t>
            </a:r>
            <a:r>
              <a:rPr lang="ko-KR" altLang="en-US" sz="1400" dirty="0" err="1" smtClean="0"/>
              <a:t>두번째</a:t>
            </a:r>
            <a:r>
              <a:rPr lang="ko-KR" altLang="en-US" sz="1400" dirty="0" smtClean="0"/>
              <a:t> 조건에 </a:t>
            </a:r>
            <a:r>
              <a:rPr lang="en-US" altLang="ko-KR" sz="1400" dirty="0" smtClean="0"/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} else{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//</a:t>
            </a:r>
            <a:r>
              <a:rPr lang="ko-KR" altLang="en-US" sz="1400" dirty="0" smtClean="0"/>
              <a:t>위에 모든 조건에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//false</a:t>
            </a:r>
            <a:r>
              <a:rPr lang="ko-KR" altLang="en-US" sz="1400" dirty="0" smtClean="0"/>
              <a:t>인 값의 코드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4608" y="1120848"/>
            <a:ext cx="238719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switch(</a:t>
            </a:r>
            <a:r>
              <a:rPr lang="ko-KR" altLang="en-US" sz="1400" dirty="0" err="1" smtClean="0"/>
              <a:t>조건</a:t>
            </a:r>
            <a:r>
              <a:rPr lang="ko-KR" altLang="en-US" sz="1400" dirty="0" err="1"/>
              <a:t>값</a:t>
            </a:r>
            <a:r>
              <a:rPr lang="en-US" altLang="ko-KR" sz="1400" dirty="0" smtClean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case </a:t>
            </a:r>
            <a:r>
              <a:rPr lang="ko-KR" altLang="en-US" sz="1400" dirty="0" err="1" smtClean="0"/>
              <a:t>비교</a:t>
            </a:r>
            <a:r>
              <a:rPr lang="ko-KR" altLang="en-US" sz="1400" dirty="0" err="1"/>
              <a:t>값</a:t>
            </a:r>
            <a:r>
              <a:rPr lang="en-US" altLang="ko-KR" sz="14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//</a:t>
            </a:r>
            <a:r>
              <a:rPr lang="ko-KR" altLang="en-US" sz="1400" dirty="0" err="1" smtClean="0"/>
              <a:t>조건값과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비교값이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//</a:t>
            </a:r>
            <a:r>
              <a:rPr lang="ko-KR" altLang="en-US" sz="1400" dirty="0" err="1" smtClean="0"/>
              <a:t>맞을때</a:t>
            </a:r>
            <a:r>
              <a:rPr lang="ko-KR" altLang="en-US" sz="1400" dirty="0" smtClean="0"/>
              <a:t> 수행 코드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break;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default: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//</a:t>
            </a:r>
            <a:r>
              <a:rPr lang="ko-KR" altLang="en-US" sz="1400" dirty="0" err="1" smtClean="0"/>
              <a:t>조건값과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비교값이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//</a:t>
            </a:r>
            <a:r>
              <a:rPr lang="ko-KR" altLang="en-US" sz="1400" dirty="0" err="1" smtClean="0"/>
              <a:t>맞는게</a:t>
            </a:r>
            <a:r>
              <a:rPr lang="ko-KR" altLang="en-US" sz="1400" dirty="0" smtClean="0"/>
              <a:t> 없을 때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//</a:t>
            </a:r>
            <a:r>
              <a:rPr lang="ko-KR" altLang="en-US" sz="1400" dirty="0" smtClean="0"/>
              <a:t>수행 코드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92678" y="6888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조</a:t>
            </a:r>
            <a:r>
              <a:rPr lang="ko-KR" altLang="en-US" sz="1400" dirty="0" err="1"/>
              <a:t>건</a:t>
            </a:r>
            <a:r>
              <a:rPr lang="ko-KR" altLang="en-US" sz="1400" dirty="0" err="1" smtClean="0"/>
              <a:t>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02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83518"/>
            <a:ext cx="8496944" cy="43204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67844" y="195486"/>
            <a:ext cx="2808312" cy="64807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6419" y="288690"/>
            <a:ext cx="2371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/>
              <a:t>조건문</a:t>
            </a:r>
            <a:r>
              <a:rPr lang="ko-KR" altLang="en-US" sz="2400" dirty="0"/>
              <a:t> </a:t>
            </a:r>
            <a:r>
              <a:rPr lang="en-US" altLang="ko-KR" sz="2400" dirty="0"/>
              <a:t>/ </a:t>
            </a:r>
            <a:r>
              <a:rPr lang="ko-KR" altLang="en-US" sz="2400" dirty="0" err="1"/>
              <a:t>반복문</a:t>
            </a:r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831032" y="1149752"/>
            <a:ext cx="2304256" cy="33662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46125" y="863402"/>
            <a:ext cx="122413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5576" y="71377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반복문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3444839" y="1149752"/>
            <a:ext cx="2304256" cy="33662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59932" y="863402"/>
            <a:ext cx="122413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while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73131" y="1149752"/>
            <a:ext cx="2304256" cy="33662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588224" y="863402"/>
            <a:ext cx="122413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do-while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0021" y="1596668"/>
            <a:ext cx="238238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i=0;i&lt;</a:t>
            </a:r>
            <a:r>
              <a:rPr lang="ko-KR" altLang="en-US" sz="1400" dirty="0" smtClean="0"/>
              <a:t>반복횟수</a:t>
            </a:r>
            <a:r>
              <a:rPr lang="en-US" altLang="ko-KR" sz="1400" dirty="0" smtClean="0"/>
              <a:t>;i++){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dirty="0" smtClean="0"/>
              <a:t>//</a:t>
            </a:r>
            <a:r>
              <a:rPr lang="ko-KR" altLang="en-US" sz="1400" dirty="0" smtClean="0"/>
              <a:t>반복 코드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820021" y="2927790"/>
            <a:ext cx="211468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for(</a:t>
            </a:r>
            <a:r>
              <a:rPr lang="ko-KR" altLang="en-US" sz="1400" dirty="0" smtClean="0"/>
              <a:t>객체 변수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객체배열</a:t>
            </a:r>
            <a:r>
              <a:rPr lang="en-US" altLang="ko-KR" sz="1400" dirty="0" smtClean="0"/>
              <a:t>){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dirty="0" smtClean="0"/>
              <a:t>//</a:t>
            </a:r>
            <a:r>
              <a:rPr lang="ko-KR" altLang="en-US" sz="1400" dirty="0" smtClean="0"/>
              <a:t>반복 코드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618173" y="1596668"/>
            <a:ext cx="19575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while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조건문</a:t>
            </a:r>
            <a:r>
              <a:rPr lang="en-US" altLang="ko-KR" sz="1400" dirty="0" smtClean="0"/>
              <a:t>){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dirty="0" smtClean="0"/>
              <a:t>//</a:t>
            </a:r>
            <a:r>
              <a:rPr lang="ko-KR" altLang="en-US" sz="1400" dirty="0" smtClean="0"/>
              <a:t>조건에 만족하지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//</a:t>
            </a:r>
            <a:r>
              <a:rPr lang="ko-KR" altLang="en-US" sz="1400" dirty="0" smtClean="0"/>
              <a:t>않을 때까지 반복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6277723" y="1596668"/>
            <a:ext cx="18950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do{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dirty="0" smtClean="0"/>
              <a:t>//</a:t>
            </a:r>
            <a:r>
              <a:rPr lang="ko-KR" altLang="en-US" sz="1400" dirty="0" smtClean="0"/>
              <a:t>일단 코드 실행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//</a:t>
            </a:r>
            <a:r>
              <a:rPr lang="ko-KR" altLang="en-US" sz="1400" dirty="0" smtClean="0"/>
              <a:t>후에 </a:t>
            </a:r>
            <a:r>
              <a:rPr lang="ko-KR" altLang="en-US" sz="1400" dirty="0" err="1" smtClean="0"/>
              <a:t>조건문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//</a:t>
            </a:r>
            <a:r>
              <a:rPr lang="ko-KR" altLang="en-US" sz="1400" dirty="0" smtClean="0"/>
              <a:t>만족하지 않으면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//</a:t>
            </a:r>
            <a:r>
              <a:rPr lang="ko-KR" altLang="en-US" sz="1400" dirty="0" smtClean="0"/>
              <a:t>반복 중단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}while(</a:t>
            </a:r>
            <a:r>
              <a:rPr lang="ko-KR" altLang="en-US" sz="1400" dirty="0" err="1" smtClean="0"/>
              <a:t>조건문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395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995</Words>
  <Application>Microsoft Office PowerPoint</Application>
  <PresentationFormat>화면 슬라이드 쇼(16:9)</PresentationFormat>
  <Paragraphs>257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xiwoo</dc:creator>
  <cp:lastModifiedBy>xiwoo</cp:lastModifiedBy>
  <cp:revision>33</cp:revision>
  <dcterms:created xsi:type="dcterms:W3CDTF">2018-07-03T12:28:40Z</dcterms:created>
  <dcterms:modified xsi:type="dcterms:W3CDTF">2018-07-05T13:37:19Z</dcterms:modified>
</cp:coreProperties>
</file>