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48"/>
  </p:notesMasterIdLst>
  <p:sldIdLst>
    <p:sldId id="256" r:id="rId2"/>
    <p:sldId id="257" r:id="rId3"/>
    <p:sldId id="270" r:id="rId4"/>
    <p:sldId id="296" r:id="rId5"/>
    <p:sldId id="258" r:id="rId6"/>
    <p:sldId id="259" r:id="rId7"/>
    <p:sldId id="260" r:id="rId8"/>
    <p:sldId id="261" r:id="rId9"/>
    <p:sldId id="262" r:id="rId10"/>
    <p:sldId id="265" r:id="rId11"/>
    <p:sldId id="263" r:id="rId12"/>
    <p:sldId id="264" r:id="rId13"/>
    <p:sldId id="266" r:id="rId14"/>
    <p:sldId id="267" r:id="rId15"/>
    <p:sldId id="277" r:id="rId16"/>
    <p:sldId id="278" r:id="rId17"/>
    <p:sldId id="276" r:id="rId18"/>
    <p:sldId id="268" r:id="rId19"/>
    <p:sldId id="269" r:id="rId20"/>
    <p:sldId id="271" r:id="rId21"/>
    <p:sldId id="272" r:id="rId22"/>
    <p:sldId id="273" r:id="rId23"/>
    <p:sldId id="274" r:id="rId24"/>
    <p:sldId id="275" r:id="rId25"/>
    <p:sldId id="279" r:id="rId26"/>
    <p:sldId id="280" r:id="rId27"/>
    <p:sldId id="281" r:id="rId28"/>
    <p:sldId id="282" r:id="rId29"/>
    <p:sldId id="283" r:id="rId30"/>
    <p:sldId id="284" r:id="rId31"/>
    <p:sldId id="285" r:id="rId32"/>
    <p:sldId id="288" r:id="rId33"/>
    <p:sldId id="289" r:id="rId34"/>
    <p:sldId id="290" r:id="rId35"/>
    <p:sldId id="291" r:id="rId36"/>
    <p:sldId id="287" r:id="rId37"/>
    <p:sldId id="292" r:id="rId38"/>
    <p:sldId id="293" r:id="rId39"/>
    <p:sldId id="294" r:id="rId40"/>
    <p:sldId id="295" r:id="rId41"/>
    <p:sldId id="298" r:id="rId42"/>
    <p:sldId id="297" r:id="rId43"/>
    <p:sldId id="299" r:id="rId44"/>
    <p:sldId id="300" r:id="rId45"/>
    <p:sldId id="301" r:id="rId46"/>
    <p:sldId id="302" r:id="rId47"/>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3ECA8E-5F7E-4C21-904F-72CCF4CF3DB9}" v="488" dt="2020-04-06T06:39:47.2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66419" autoAdjust="0"/>
  </p:normalViewPr>
  <p:slideViewPr>
    <p:cSldViewPr snapToGrid="0">
      <p:cViewPr varScale="1">
        <p:scale>
          <a:sx n="48" d="100"/>
          <a:sy n="48" d="100"/>
        </p:scale>
        <p:origin x="1578"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00AE70-E2C0-4ADD-A6E8-53069E15E60C}" type="datetimeFigureOut">
              <a:rPr lang="en-IL" smtClean="0"/>
              <a:t>06/04/2020</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198B3B-459A-495D-AE85-BAACC265D870}" type="slidenum">
              <a:rPr lang="en-IL" smtClean="0"/>
              <a:t>‹#›</a:t>
            </a:fld>
            <a:endParaRPr lang="en-IL"/>
          </a:p>
        </p:txBody>
      </p:sp>
    </p:spTree>
    <p:extLst>
      <p:ext uri="{BB962C8B-B14F-4D97-AF65-F5344CB8AC3E}">
        <p14:creationId xmlns:p14="http://schemas.microsoft.com/office/powerpoint/2010/main" val="2112784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github.com/roey-e/ghidra-class"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Gh</a:t>
            </a:r>
            <a:r>
              <a:rPr lang="en-US" dirty="0"/>
              <a:t> is an Italian digraph that denotes hard G sound.</a:t>
            </a:r>
          </a:p>
          <a:p>
            <a:r>
              <a:rPr lang="en-US" dirty="0"/>
              <a:t>Examples:</a:t>
            </a:r>
          </a:p>
          <a:p>
            <a:pPr marL="171450" indent="-171450">
              <a:buFont typeface="Arial" panose="020B0604020202020204" pitchFamily="34" charset="0"/>
              <a:buChar char="•"/>
            </a:pPr>
            <a:r>
              <a:rPr lang="en-US" dirty="0"/>
              <a:t>Pizza Margherita</a:t>
            </a:r>
          </a:p>
          <a:p>
            <a:pPr marL="171450" indent="-171450">
              <a:buFont typeface="Arial" panose="020B0604020202020204" pitchFamily="34" charset="0"/>
              <a:buChar char="•"/>
            </a:pPr>
            <a:r>
              <a:rPr lang="en-US" dirty="0"/>
              <a:t>Spaghetti</a:t>
            </a:r>
            <a:endParaRPr lang="en-IL" dirty="0"/>
          </a:p>
        </p:txBody>
      </p:sp>
      <p:sp>
        <p:nvSpPr>
          <p:cNvPr id="4" name="Slide Number Placeholder 3"/>
          <p:cNvSpPr>
            <a:spLocks noGrp="1"/>
          </p:cNvSpPr>
          <p:nvPr>
            <p:ph type="sldNum" sz="quarter" idx="5"/>
          </p:nvPr>
        </p:nvSpPr>
        <p:spPr/>
        <p:txBody>
          <a:bodyPr/>
          <a:lstStyle/>
          <a:p>
            <a:fld id="{63198B3B-459A-495D-AE85-BAACC265D870}" type="slidenum">
              <a:rPr lang="en-IL" smtClean="0"/>
              <a:t>2</a:t>
            </a:fld>
            <a:endParaRPr lang="en-IL"/>
          </a:p>
        </p:txBody>
      </p:sp>
    </p:spTree>
    <p:extLst>
      <p:ext uri="{BB962C8B-B14F-4D97-AF65-F5344CB8AC3E}">
        <p14:creationId xmlns:p14="http://schemas.microsoft.com/office/powerpoint/2010/main" val="592029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P-Code?</a:t>
            </a:r>
            <a:endParaRPr lang="en-IL" dirty="0"/>
          </a:p>
        </p:txBody>
      </p:sp>
      <p:sp>
        <p:nvSpPr>
          <p:cNvPr id="4" name="Slide Number Placeholder 3"/>
          <p:cNvSpPr>
            <a:spLocks noGrp="1"/>
          </p:cNvSpPr>
          <p:nvPr>
            <p:ph type="sldNum" sz="quarter" idx="5"/>
          </p:nvPr>
        </p:nvSpPr>
        <p:spPr/>
        <p:txBody>
          <a:bodyPr/>
          <a:lstStyle/>
          <a:p>
            <a:fld id="{63198B3B-459A-495D-AE85-BAACC265D870}" type="slidenum">
              <a:rPr lang="en-IL" smtClean="0"/>
              <a:t>14</a:t>
            </a:fld>
            <a:endParaRPr lang="en-IL"/>
          </a:p>
        </p:txBody>
      </p:sp>
    </p:spTree>
    <p:extLst>
      <p:ext uri="{BB962C8B-B14F-4D97-AF65-F5344CB8AC3E}">
        <p14:creationId xmlns:p14="http://schemas.microsoft.com/office/powerpoint/2010/main" val="12355439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63198B3B-459A-495D-AE85-BAACC265D870}" type="slidenum">
              <a:rPr lang="en-IL" smtClean="0"/>
              <a:t>17</a:t>
            </a:fld>
            <a:endParaRPr lang="en-IL"/>
          </a:p>
        </p:txBody>
      </p:sp>
    </p:spTree>
    <p:extLst>
      <p:ext uri="{BB962C8B-B14F-4D97-AF65-F5344CB8AC3E}">
        <p14:creationId xmlns:p14="http://schemas.microsoft.com/office/powerpoint/2010/main" val="3626122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63198B3B-459A-495D-AE85-BAACC265D870}" type="slidenum">
              <a:rPr lang="en-IL" smtClean="0"/>
              <a:t>18</a:t>
            </a:fld>
            <a:endParaRPr lang="en-IL"/>
          </a:p>
        </p:txBody>
      </p:sp>
    </p:spTree>
    <p:extLst>
      <p:ext uri="{BB962C8B-B14F-4D97-AF65-F5344CB8AC3E}">
        <p14:creationId xmlns:p14="http://schemas.microsoft.com/office/powerpoint/2010/main" val="29567622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real head slide.</a:t>
            </a:r>
            <a:endParaRPr lang="en-IL" dirty="0"/>
          </a:p>
        </p:txBody>
      </p:sp>
      <p:sp>
        <p:nvSpPr>
          <p:cNvPr id="4" name="Slide Number Placeholder 3"/>
          <p:cNvSpPr>
            <a:spLocks noGrp="1"/>
          </p:cNvSpPr>
          <p:nvPr>
            <p:ph type="sldNum" sz="quarter" idx="5"/>
          </p:nvPr>
        </p:nvSpPr>
        <p:spPr/>
        <p:txBody>
          <a:bodyPr/>
          <a:lstStyle/>
          <a:p>
            <a:fld id="{63198B3B-459A-495D-AE85-BAACC265D870}" type="slidenum">
              <a:rPr lang="en-IL" smtClean="0"/>
              <a:t>21</a:t>
            </a:fld>
            <a:endParaRPr lang="en-IL"/>
          </a:p>
        </p:txBody>
      </p:sp>
    </p:spTree>
    <p:extLst>
      <p:ext uri="{BB962C8B-B14F-4D97-AF65-F5344CB8AC3E}">
        <p14:creationId xmlns:p14="http://schemas.microsoft.com/office/powerpoint/2010/main" val="29165297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63198B3B-459A-495D-AE85-BAACC265D870}" type="slidenum">
              <a:rPr lang="en-IL" smtClean="0"/>
              <a:t>22</a:t>
            </a:fld>
            <a:endParaRPr lang="en-IL"/>
          </a:p>
        </p:txBody>
      </p:sp>
    </p:spTree>
    <p:extLst>
      <p:ext uri="{BB962C8B-B14F-4D97-AF65-F5344CB8AC3E}">
        <p14:creationId xmlns:p14="http://schemas.microsoft.com/office/powerpoint/2010/main" val="34161052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table_header</a:t>
            </a:r>
            <a:r>
              <a:rPr lang="en-US" sz="1200" kern="1200" dirty="0">
                <a:solidFill>
                  <a:schemeClr val="tx1"/>
                </a:solidFill>
                <a:effectLst/>
                <a:latin typeface="+mn-lt"/>
                <a:ea typeface="+mn-ea"/>
                <a:cs typeface="+mn-cs"/>
              </a:rPr>
              <a:t>' is the table the constructor will be added to. When omitted, the table is the root table that houses the instructions. Usually non-root table are auxiliary  to the root's content.</a:t>
            </a:r>
          </a:p>
          <a:p>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display_section</a:t>
            </a:r>
            <a:r>
              <a:rPr lang="en-US" sz="1200" kern="1200" dirty="0">
                <a:solidFill>
                  <a:schemeClr val="tx1"/>
                </a:solidFill>
                <a:effectLst/>
                <a:latin typeface="+mn-lt"/>
                <a:ea typeface="+mn-ea"/>
                <a:cs typeface="+mn-cs"/>
              </a:rPr>
              <a:t>' is the what will be displayed when disassembling the instruction.</a:t>
            </a:r>
          </a:p>
          <a:p>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bit_patten</a:t>
            </a:r>
            <a:r>
              <a:rPr lang="en-US" sz="1200" kern="1200" dirty="0">
                <a:solidFill>
                  <a:schemeClr val="tx1"/>
                </a:solidFill>
                <a:effectLst/>
                <a:latin typeface="+mn-lt"/>
                <a:ea typeface="+mn-ea"/>
                <a:cs typeface="+mn-cs"/>
              </a:rPr>
              <a:t>' is a patten that need to be matched to identify the instruction.</a:t>
            </a:r>
          </a:p>
          <a:p>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disassembly_section</a:t>
            </a:r>
            <a:r>
              <a:rPr lang="en-US" sz="1200" kern="1200" dirty="0">
                <a:solidFill>
                  <a:schemeClr val="tx1"/>
                </a:solidFill>
                <a:effectLst/>
                <a:latin typeface="+mn-lt"/>
                <a:ea typeface="+mn-ea"/>
                <a:cs typeface="+mn-cs"/>
              </a:rPr>
              <a:t>' is a section made of instruction to be executed in disassembly time. It is </a:t>
            </a:r>
            <a:r>
              <a:rPr lang="en-US" sz="1200" kern="1200" dirty="0" err="1">
                <a:solidFill>
                  <a:schemeClr val="tx1"/>
                </a:solidFill>
                <a:effectLst/>
                <a:latin typeface="+mn-lt"/>
                <a:ea typeface="+mn-ea"/>
                <a:cs typeface="+mn-cs"/>
              </a:rPr>
              <a:t>usefull</a:t>
            </a:r>
            <a:r>
              <a:rPr lang="en-US" sz="1200" kern="1200" dirty="0">
                <a:solidFill>
                  <a:schemeClr val="tx1"/>
                </a:solidFill>
                <a:effectLst/>
                <a:latin typeface="+mn-lt"/>
                <a:ea typeface="+mn-ea"/>
                <a:cs typeface="+mn-cs"/>
              </a:rPr>
              <a:t> for calculating branches for example.</a:t>
            </a:r>
          </a:p>
          <a:p>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semantic_section</a:t>
            </a:r>
            <a:r>
              <a:rPr lang="en-US" sz="1200" kern="1200" dirty="0">
                <a:solidFill>
                  <a:schemeClr val="tx1"/>
                </a:solidFill>
                <a:effectLst/>
                <a:latin typeface="+mn-lt"/>
                <a:ea typeface="+mn-ea"/>
                <a:cs typeface="+mn-cs"/>
              </a:rPr>
              <a:t>' is where a translation of the instruction into p-code would be added.</a:t>
            </a:r>
          </a:p>
          <a:p>
            <a:endParaRPr lang="en-IL" dirty="0"/>
          </a:p>
        </p:txBody>
      </p:sp>
      <p:sp>
        <p:nvSpPr>
          <p:cNvPr id="4" name="Slide Number Placeholder 3"/>
          <p:cNvSpPr>
            <a:spLocks noGrp="1"/>
          </p:cNvSpPr>
          <p:nvPr>
            <p:ph type="sldNum" sz="quarter" idx="5"/>
          </p:nvPr>
        </p:nvSpPr>
        <p:spPr/>
        <p:txBody>
          <a:bodyPr/>
          <a:lstStyle/>
          <a:p>
            <a:fld id="{63198B3B-459A-495D-AE85-BAACC265D870}" type="slidenum">
              <a:rPr lang="en-IL" smtClean="0"/>
              <a:t>31</a:t>
            </a:fld>
            <a:endParaRPr lang="en-IL"/>
          </a:p>
        </p:txBody>
      </p:sp>
    </p:spTree>
    <p:extLst>
      <p:ext uri="{BB962C8B-B14F-4D97-AF65-F5344CB8AC3E}">
        <p14:creationId xmlns:p14="http://schemas.microsoft.com/office/powerpoint/2010/main" val="5294484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the Z80 SLEIGH spec and </a:t>
            </a:r>
            <a:r>
              <a:rPr lang="en-US" dirty="0" err="1"/>
              <a:t>backtrace</a:t>
            </a:r>
            <a:r>
              <a:rPr lang="en-US" dirty="0"/>
              <a:t> from the constructors to the tokens </a:t>
            </a:r>
            <a:r>
              <a:rPr lang="en-US"/>
              <a:t>and the registers.</a:t>
            </a:r>
            <a:endParaRPr lang="en-IL" dirty="0"/>
          </a:p>
        </p:txBody>
      </p:sp>
      <p:sp>
        <p:nvSpPr>
          <p:cNvPr id="4" name="Slide Number Placeholder 3"/>
          <p:cNvSpPr>
            <a:spLocks noGrp="1"/>
          </p:cNvSpPr>
          <p:nvPr>
            <p:ph type="sldNum" sz="quarter" idx="5"/>
          </p:nvPr>
        </p:nvSpPr>
        <p:spPr/>
        <p:txBody>
          <a:bodyPr/>
          <a:lstStyle/>
          <a:p>
            <a:fld id="{63198B3B-459A-495D-AE85-BAACC265D870}" type="slidenum">
              <a:rPr lang="en-IL" smtClean="0"/>
              <a:t>32</a:t>
            </a:fld>
            <a:endParaRPr lang="en-IL"/>
          </a:p>
        </p:txBody>
      </p:sp>
    </p:spTree>
    <p:extLst>
      <p:ext uri="{BB962C8B-B14F-4D97-AF65-F5344CB8AC3E}">
        <p14:creationId xmlns:p14="http://schemas.microsoft.com/office/powerpoint/2010/main" val="5592893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63198B3B-459A-495D-AE85-BAACC265D870}" type="slidenum">
              <a:rPr lang="en-IL" smtClean="0"/>
              <a:t>33</a:t>
            </a:fld>
            <a:endParaRPr lang="en-IL"/>
          </a:p>
        </p:txBody>
      </p:sp>
    </p:spTree>
    <p:extLst>
      <p:ext uri="{BB962C8B-B14F-4D97-AF65-F5344CB8AC3E}">
        <p14:creationId xmlns:p14="http://schemas.microsoft.com/office/powerpoint/2010/main" val="12702225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Live demonstration</a:t>
            </a:r>
            <a:endParaRPr lang="en-IL" dirty="0"/>
          </a:p>
        </p:txBody>
      </p:sp>
      <p:sp>
        <p:nvSpPr>
          <p:cNvPr id="4" name="Slide Number Placeholder 3"/>
          <p:cNvSpPr>
            <a:spLocks noGrp="1"/>
          </p:cNvSpPr>
          <p:nvPr>
            <p:ph type="sldNum" sz="quarter" idx="5"/>
          </p:nvPr>
        </p:nvSpPr>
        <p:spPr/>
        <p:txBody>
          <a:bodyPr/>
          <a:lstStyle/>
          <a:p>
            <a:fld id="{63198B3B-459A-495D-AE85-BAACC265D870}" type="slidenum">
              <a:rPr lang="en-IL" smtClean="0"/>
              <a:t>35</a:t>
            </a:fld>
            <a:endParaRPr lang="en-IL"/>
          </a:p>
        </p:txBody>
      </p:sp>
    </p:spTree>
    <p:extLst>
      <p:ext uri="{BB962C8B-B14F-4D97-AF65-F5344CB8AC3E}">
        <p14:creationId xmlns:p14="http://schemas.microsoft.com/office/powerpoint/2010/main" val="28319537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the documentation</a:t>
            </a:r>
            <a:endParaRPr lang="en-IL" dirty="0"/>
          </a:p>
        </p:txBody>
      </p:sp>
      <p:sp>
        <p:nvSpPr>
          <p:cNvPr id="4" name="Slide Number Placeholder 3"/>
          <p:cNvSpPr>
            <a:spLocks noGrp="1"/>
          </p:cNvSpPr>
          <p:nvPr>
            <p:ph type="sldNum" sz="quarter" idx="5"/>
          </p:nvPr>
        </p:nvSpPr>
        <p:spPr/>
        <p:txBody>
          <a:bodyPr/>
          <a:lstStyle/>
          <a:p>
            <a:fld id="{63198B3B-459A-495D-AE85-BAACC265D870}" type="slidenum">
              <a:rPr lang="en-IL" smtClean="0"/>
              <a:t>40</a:t>
            </a:fld>
            <a:endParaRPr lang="en-IL"/>
          </a:p>
        </p:txBody>
      </p:sp>
    </p:spTree>
    <p:extLst>
      <p:ext uri="{BB962C8B-B14F-4D97-AF65-F5344CB8AC3E}">
        <p14:creationId xmlns:p14="http://schemas.microsoft.com/office/powerpoint/2010/main" val="3457489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63198B3B-459A-495D-AE85-BAACC265D870}" type="slidenum">
              <a:rPr lang="en-IL" smtClean="0"/>
              <a:t>3</a:t>
            </a:fld>
            <a:endParaRPr lang="en-IL"/>
          </a:p>
        </p:txBody>
      </p:sp>
    </p:spTree>
    <p:extLst>
      <p:ext uri="{BB962C8B-B14F-4D97-AF65-F5344CB8AC3E}">
        <p14:creationId xmlns:p14="http://schemas.microsoft.com/office/powerpoint/2010/main" val="26962992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https://github.com/roey-e/ghidra-class</a:t>
            </a:r>
            <a:endParaRPr lang="en-IL" dirty="0"/>
          </a:p>
        </p:txBody>
      </p:sp>
      <p:sp>
        <p:nvSpPr>
          <p:cNvPr id="4" name="Slide Number Placeholder 3"/>
          <p:cNvSpPr>
            <a:spLocks noGrp="1"/>
          </p:cNvSpPr>
          <p:nvPr>
            <p:ph type="sldNum" sz="quarter" idx="5"/>
          </p:nvPr>
        </p:nvSpPr>
        <p:spPr/>
        <p:txBody>
          <a:bodyPr/>
          <a:lstStyle/>
          <a:p>
            <a:fld id="{63198B3B-459A-495D-AE85-BAACC265D870}" type="slidenum">
              <a:rPr lang="en-IL" smtClean="0"/>
              <a:t>41</a:t>
            </a:fld>
            <a:endParaRPr lang="en-IL"/>
          </a:p>
        </p:txBody>
      </p:sp>
    </p:spTree>
    <p:extLst>
      <p:ext uri="{BB962C8B-B14F-4D97-AF65-F5344CB8AC3E}">
        <p14:creationId xmlns:p14="http://schemas.microsoft.com/office/powerpoint/2010/main" val="17852766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 10 minutes</a:t>
            </a:r>
            <a:endParaRPr lang="en-IL" dirty="0"/>
          </a:p>
        </p:txBody>
      </p:sp>
      <p:sp>
        <p:nvSpPr>
          <p:cNvPr id="4" name="Slide Number Placeholder 3"/>
          <p:cNvSpPr>
            <a:spLocks noGrp="1"/>
          </p:cNvSpPr>
          <p:nvPr>
            <p:ph type="sldNum" sz="quarter" idx="5"/>
          </p:nvPr>
        </p:nvSpPr>
        <p:spPr/>
        <p:txBody>
          <a:bodyPr/>
          <a:lstStyle/>
          <a:p>
            <a:fld id="{63198B3B-459A-495D-AE85-BAACC265D870}" type="slidenum">
              <a:rPr lang="en-IL" smtClean="0"/>
              <a:t>42</a:t>
            </a:fld>
            <a:endParaRPr lang="en-IL"/>
          </a:p>
        </p:txBody>
      </p:sp>
    </p:spTree>
    <p:extLst>
      <p:ext uri="{BB962C8B-B14F-4D97-AF65-F5344CB8AC3E}">
        <p14:creationId xmlns:p14="http://schemas.microsoft.com/office/powerpoint/2010/main" val="11615801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Suggestion: compile after every instruction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Give the class 10 minutes, take control afterwards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Total time: 15 minutes</a:t>
            </a:r>
            <a:endParaRPr lang="en-IL" dirty="0"/>
          </a:p>
          <a:p>
            <a:endParaRPr lang="en-IL" dirty="0"/>
          </a:p>
        </p:txBody>
      </p:sp>
      <p:sp>
        <p:nvSpPr>
          <p:cNvPr id="4" name="Slide Number Placeholder 3"/>
          <p:cNvSpPr>
            <a:spLocks noGrp="1"/>
          </p:cNvSpPr>
          <p:nvPr>
            <p:ph type="sldNum" sz="quarter" idx="5"/>
          </p:nvPr>
        </p:nvSpPr>
        <p:spPr/>
        <p:txBody>
          <a:bodyPr/>
          <a:lstStyle/>
          <a:p>
            <a:fld id="{63198B3B-459A-495D-AE85-BAACC265D870}" type="slidenum">
              <a:rPr lang="en-IL" smtClean="0"/>
              <a:t>43</a:t>
            </a:fld>
            <a:endParaRPr lang="en-IL"/>
          </a:p>
        </p:txBody>
      </p:sp>
    </p:spTree>
    <p:extLst>
      <p:ext uri="{BB962C8B-B14F-4D97-AF65-F5344CB8AC3E}">
        <p14:creationId xmlns:p14="http://schemas.microsoft.com/office/powerpoint/2010/main" val="37182154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Give the class 10 minutes.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Total time = 15 minutes.</a:t>
            </a:r>
            <a:endParaRPr lang="en-IL" dirty="0"/>
          </a:p>
          <a:p>
            <a:endParaRPr lang="en-IL" dirty="0"/>
          </a:p>
        </p:txBody>
      </p:sp>
      <p:sp>
        <p:nvSpPr>
          <p:cNvPr id="4" name="Slide Number Placeholder 3"/>
          <p:cNvSpPr>
            <a:spLocks noGrp="1"/>
          </p:cNvSpPr>
          <p:nvPr>
            <p:ph type="sldNum" sz="quarter" idx="5"/>
          </p:nvPr>
        </p:nvSpPr>
        <p:spPr/>
        <p:txBody>
          <a:bodyPr/>
          <a:lstStyle/>
          <a:p>
            <a:fld id="{63198B3B-459A-495D-AE85-BAACC265D870}" type="slidenum">
              <a:rPr lang="en-IL" smtClean="0"/>
              <a:t>44</a:t>
            </a:fld>
            <a:endParaRPr lang="en-IL"/>
          </a:p>
        </p:txBody>
      </p:sp>
    </p:spTree>
    <p:extLst>
      <p:ext uri="{BB962C8B-B14F-4D97-AF65-F5344CB8AC3E}">
        <p14:creationId xmlns:p14="http://schemas.microsoft.com/office/powerpoint/2010/main" val="19475183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Talk about what we did</a:t>
            </a:r>
          </a:p>
          <a:p>
            <a:pPr marL="171450" indent="-171450">
              <a:buFont typeface="Arial" panose="020B0604020202020204" pitchFamily="34" charset="0"/>
              <a:buChar char="•"/>
            </a:pPr>
            <a:r>
              <a:rPr lang="en-US" dirty="0"/>
              <a:t>What is sleigh and what makes it cool (declarative, allows </a:t>
            </a:r>
            <a:r>
              <a:rPr lang="en-US" dirty="0" err="1"/>
              <a:t>decompilation</a:t>
            </a:r>
            <a:r>
              <a:rPr lang="en-US" dirty="0"/>
              <a:t>)</a:t>
            </a:r>
          </a:p>
          <a:p>
            <a:pPr marL="171450" indent="-171450">
              <a:buFont typeface="Arial" panose="020B0604020202020204" pitchFamily="34" charset="0"/>
              <a:buChar char="•"/>
            </a:pPr>
            <a:r>
              <a:rPr lang="en-US" dirty="0"/>
              <a:t>Raise the question: Can we use Sleigh for emulating any processor? (yes and no.)</a:t>
            </a:r>
          </a:p>
        </p:txBody>
      </p:sp>
      <p:sp>
        <p:nvSpPr>
          <p:cNvPr id="4" name="Slide Number Placeholder 3"/>
          <p:cNvSpPr>
            <a:spLocks noGrp="1"/>
          </p:cNvSpPr>
          <p:nvPr>
            <p:ph type="sldNum" sz="quarter" idx="5"/>
          </p:nvPr>
        </p:nvSpPr>
        <p:spPr/>
        <p:txBody>
          <a:bodyPr/>
          <a:lstStyle/>
          <a:p>
            <a:fld id="{63198B3B-459A-495D-AE85-BAACC265D870}" type="slidenum">
              <a:rPr lang="en-IL" smtClean="0"/>
              <a:t>45</a:t>
            </a:fld>
            <a:endParaRPr lang="en-IL"/>
          </a:p>
        </p:txBody>
      </p:sp>
    </p:spTree>
    <p:extLst>
      <p:ext uri="{BB962C8B-B14F-4D97-AF65-F5344CB8AC3E}">
        <p14:creationId xmlns:p14="http://schemas.microsoft.com/office/powerpoint/2010/main" val="1939437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GitHub’s builds are different than the public releases that are available at </a:t>
            </a:r>
            <a:r>
              <a:rPr lang="en-US" dirty="0" err="1"/>
              <a:t>Ghidra’s</a:t>
            </a:r>
            <a:r>
              <a:rPr lang="en-US" dirty="0"/>
              <a:t> website.</a:t>
            </a:r>
            <a:endParaRPr lang="en-IL" dirty="0"/>
          </a:p>
        </p:txBody>
      </p:sp>
      <p:sp>
        <p:nvSpPr>
          <p:cNvPr id="4" name="Slide Number Placeholder 3"/>
          <p:cNvSpPr>
            <a:spLocks noGrp="1"/>
          </p:cNvSpPr>
          <p:nvPr>
            <p:ph type="sldNum" sz="quarter" idx="5"/>
          </p:nvPr>
        </p:nvSpPr>
        <p:spPr/>
        <p:txBody>
          <a:bodyPr/>
          <a:lstStyle/>
          <a:p>
            <a:fld id="{63198B3B-459A-495D-AE85-BAACC265D870}" type="slidenum">
              <a:rPr lang="en-IL" smtClean="0"/>
              <a:t>5</a:t>
            </a:fld>
            <a:endParaRPr lang="en-IL"/>
          </a:p>
        </p:txBody>
      </p:sp>
    </p:spTree>
    <p:extLst>
      <p:ext uri="{BB962C8B-B14F-4D97-AF65-F5344CB8AC3E}">
        <p14:creationId xmlns:p14="http://schemas.microsoft.com/office/powerpoint/2010/main" val="34763969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Ghidra</a:t>
            </a:r>
            <a:r>
              <a:rPr lang="en-US" dirty="0"/>
              <a:t> Class contains presentations for learning </a:t>
            </a:r>
            <a:r>
              <a:rPr lang="en-US" dirty="0" err="1"/>
              <a:t>Ghidra</a:t>
            </a:r>
            <a:r>
              <a:rPr lang="en-US" dirty="0"/>
              <a:t>.</a:t>
            </a:r>
            <a:endParaRPr lang="en-IL" dirty="0"/>
          </a:p>
        </p:txBody>
      </p:sp>
      <p:sp>
        <p:nvSpPr>
          <p:cNvPr id="4" name="Slide Number Placeholder 3"/>
          <p:cNvSpPr>
            <a:spLocks noGrp="1"/>
          </p:cNvSpPr>
          <p:nvPr>
            <p:ph type="sldNum" sz="quarter" idx="5"/>
          </p:nvPr>
        </p:nvSpPr>
        <p:spPr/>
        <p:txBody>
          <a:bodyPr/>
          <a:lstStyle/>
          <a:p>
            <a:fld id="{63198B3B-459A-495D-AE85-BAACC265D870}" type="slidenum">
              <a:rPr lang="en-IL" smtClean="0"/>
              <a:t>8</a:t>
            </a:fld>
            <a:endParaRPr lang="en-IL"/>
          </a:p>
        </p:txBody>
      </p:sp>
    </p:spTree>
    <p:extLst>
      <p:ext uri="{BB962C8B-B14F-4D97-AF65-F5344CB8AC3E}">
        <p14:creationId xmlns:p14="http://schemas.microsoft.com/office/powerpoint/2010/main" val="34431780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introduce “What is </a:t>
            </a:r>
            <a:r>
              <a:rPr lang="en-US" dirty="0" err="1"/>
              <a:t>Ghidra</a:t>
            </a:r>
            <a:r>
              <a:rPr lang="en-US" dirty="0"/>
              <a:t>?” (7)</a:t>
            </a:r>
          </a:p>
        </p:txBody>
      </p:sp>
      <p:sp>
        <p:nvSpPr>
          <p:cNvPr id="4" name="Slide Number Placeholder 3"/>
          <p:cNvSpPr>
            <a:spLocks noGrp="1"/>
          </p:cNvSpPr>
          <p:nvPr>
            <p:ph type="sldNum" sz="quarter" idx="5"/>
          </p:nvPr>
        </p:nvSpPr>
        <p:spPr/>
        <p:txBody>
          <a:bodyPr/>
          <a:lstStyle/>
          <a:p>
            <a:fld id="{63198B3B-459A-495D-AE85-BAACC265D870}" type="slidenum">
              <a:rPr lang="en-IL" smtClean="0"/>
              <a:t>9</a:t>
            </a:fld>
            <a:endParaRPr lang="en-IL"/>
          </a:p>
        </p:txBody>
      </p:sp>
    </p:spTree>
    <p:extLst>
      <p:ext uri="{BB962C8B-B14F-4D97-AF65-F5344CB8AC3E}">
        <p14:creationId xmlns:p14="http://schemas.microsoft.com/office/powerpoint/2010/main" val="2117512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First run the game, then go through the presentation.</a:t>
            </a:r>
          </a:p>
        </p:txBody>
      </p:sp>
      <p:sp>
        <p:nvSpPr>
          <p:cNvPr id="4" name="Slide Number Placeholder 3"/>
          <p:cNvSpPr>
            <a:spLocks noGrp="1"/>
          </p:cNvSpPr>
          <p:nvPr>
            <p:ph type="sldNum" sz="quarter" idx="5"/>
          </p:nvPr>
        </p:nvSpPr>
        <p:spPr/>
        <p:txBody>
          <a:bodyPr/>
          <a:lstStyle/>
          <a:p>
            <a:fld id="{63198B3B-459A-495D-AE85-BAACC265D870}" type="slidenum">
              <a:rPr lang="en-IL" smtClean="0"/>
              <a:t>10</a:t>
            </a:fld>
            <a:endParaRPr lang="en-IL"/>
          </a:p>
        </p:txBody>
      </p:sp>
    </p:spTree>
    <p:extLst>
      <p:ext uri="{BB962C8B-B14F-4D97-AF65-F5344CB8AC3E}">
        <p14:creationId xmlns:p14="http://schemas.microsoft.com/office/powerpoint/2010/main" val="36756213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through the different menus:</a:t>
            </a:r>
          </a:p>
          <a:p>
            <a:pPr marL="171450" indent="-171450">
              <a:buFont typeface="Arial" panose="020B0604020202020204" pitchFamily="34" charset="0"/>
              <a:buChar char="•"/>
            </a:pPr>
            <a:r>
              <a:rPr lang="en-US" dirty="0"/>
              <a:t>Help -&gt; installed processors.</a:t>
            </a:r>
          </a:p>
          <a:p>
            <a:pPr marL="171450" indent="-171450">
              <a:buFont typeface="Arial" panose="020B0604020202020204" pitchFamily="34" charset="0"/>
              <a:buChar char="•"/>
            </a:pPr>
            <a:r>
              <a:rPr lang="en-US" dirty="0"/>
              <a:t>Tool Chest – Code Browser is what we’re here for.</a:t>
            </a:r>
            <a:endParaRPr lang="en-IL" dirty="0"/>
          </a:p>
        </p:txBody>
      </p:sp>
      <p:sp>
        <p:nvSpPr>
          <p:cNvPr id="4" name="Slide Number Placeholder 3"/>
          <p:cNvSpPr>
            <a:spLocks noGrp="1"/>
          </p:cNvSpPr>
          <p:nvPr>
            <p:ph type="sldNum" sz="quarter" idx="5"/>
          </p:nvPr>
        </p:nvSpPr>
        <p:spPr/>
        <p:txBody>
          <a:bodyPr/>
          <a:lstStyle/>
          <a:p>
            <a:fld id="{63198B3B-459A-495D-AE85-BAACC265D870}" type="slidenum">
              <a:rPr lang="en-IL" smtClean="0"/>
              <a:t>11</a:t>
            </a:fld>
            <a:endParaRPr lang="en-IL"/>
          </a:p>
        </p:txBody>
      </p:sp>
    </p:spTree>
    <p:extLst>
      <p:ext uri="{BB962C8B-B14F-4D97-AF65-F5344CB8AC3E}">
        <p14:creationId xmlns:p14="http://schemas.microsoft.com/office/powerpoint/2010/main" val="20260255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through the different windows, focus on:</a:t>
            </a:r>
          </a:p>
          <a:p>
            <a:pPr marL="171450" indent="-171450">
              <a:buFont typeface="Arial" panose="020B0604020202020204" pitchFamily="34" charset="0"/>
              <a:buChar char="•"/>
            </a:pPr>
            <a:r>
              <a:rPr lang="en-US" dirty="0"/>
              <a:t>Navigation, commenting, labeling, highlighting.</a:t>
            </a:r>
          </a:p>
          <a:p>
            <a:pPr marL="171450" indent="-171450">
              <a:buFont typeface="Arial" panose="020B0604020202020204" pitchFamily="34" charset="0"/>
              <a:buChar char="•"/>
            </a:pPr>
            <a:r>
              <a:rPr lang="en-US" dirty="0"/>
              <a:t>Listing (also how to edit it)</a:t>
            </a:r>
          </a:p>
          <a:p>
            <a:pPr marL="171450" indent="-171450">
              <a:buFont typeface="Arial" panose="020B0604020202020204" pitchFamily="34" charset="0"/>
              <a:buChar char="•"/>
            </a:pPr>
            <a:r>
              <a:rPr lang="en-US" dirty="0"/>
              <a:t>Function Graph</a:t>
            </a:r>
          </a:p>
          <a:p>
            <a:pPr marL="171450" indent="-171450">
              <a:buFont typeface="Arial" panose="020B0604020202020204" pitchFamily="34" charset="0"/>
              <a:buChar char="•"/>
            </a:pPr>
            <a:r>
              <a:rPr lang="en-US" dirty="0"/>
              <a:t>Decompile</a:t>
            </a:r>
          </a:p>
          <a:p>
            <a:pPr marL="171450" indent="-171450">
              <a:buFont typeface="Arial" panose="020B0604020202020204" pitchFamily="34" charset="0"/>
              <a:buChar char="•"/>
            </a:pPr>
            <a:r>
              <a:rPr lang="en-US" dirty="0"/>
              <a:t>Symbol references</a:t>
            </a:r>
          </a:p>
          <a:p>
            <a:pPr marL="171450" indent="-171450">
              <a:buFont typeface="Arial" panose="020B0604020202020204" pitchFamily="34" charset="0"/>
              <a:buChar char="•"/>
            </a:pPr>
            <a:r>
              <a:rPr lang="en-US" strike="sngStrike" dirty="0"/>
              <a:t>Bonus: </a:t>
            </a:r>
            <a:r>
              <a:rPr lang="en-US" strike="sngStrike" dirty="0" err="1"/>
              <a:t>Jython</a:t>
            </a:r>
            <a:r>
              <a:rPr lang="en-US" strike="sngStrike" dirty="0"/>
              <a:t> interpreter.</a:t>
            </a:r>
            <a:endParaRPr lang="en-IL" strike="sngStrike" dirty="0"/>
          </a:p>
        </p:txBody>
      </p:sp>
      <p:sp>
        <p:nvSpPr>
          <p:cNvPr id="4" name="Slide Number Placeholder 3"/>
          <p:cNvSpPr>
            <a:spLocks noGrp="1"/>
          </p:cNvSpPr>
          <p:nvPr>
            <p:ph type="sldNum" sz="quarter" idx="5"/>
          </p:nvPr>
        </p:nvSpPr>
        <p:spPr/>
        <p:txBody>
          <a:bodyPr/>
          <a:lstStyle/>
          <a:p>
            <a:fld id="{63198B3B-459A-495D-AE85-BAACC265D870}" type="slidenum">
              <a:rPr lang="en-IL" smtClean="0"/>
              <a:t>12</a:t>
            </a:fld>
            <a:endParaRPr lang="en-IL"/>
          </a:p>
        </p:txBody>
      </p:sp>
    </p:spTree>
    <p:extLst>
      <p:ext uri="{BB962C8B-B14F-4D97-AF65-F5344CB8AC3E}">
        <p14:creationId xmlns:p14="http://schemas.microsoft.com/office/powerpoint/2010/main" val="1659778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vs </a:t>
            </a:r>
            <a:r>
              <a:rPr lang="en-US" dirty="0" err="1"/>
              <a:t>Decompilation</a:t>
            </a:r>
            <a:endParaRPr lang="en-IL" dirty="0"/>
          </a:p>
        </p:txBody>
      </p:sp>
      <p:sp>
        <p:nvSpPr>
          <p:cNvPr id="4" name="Slide Number Placeholder 3"/>
          <p:cNvSpPr>
            <a:spLocks noGrp="1"/>
          </p:cNvSpPr>
          <p:nvPr>
            <p:ph type="sldNum" sz="quarter" idx="5"/>
          </p:nvPr>
        </p:nvSpPr>
        <p:spPr/>
        <p:txBody>
          <a:bodyPr/>
          <a:lstStyle/>
          <a:p>
            <a:fld id="{63198B3B-459A-495D-AE85-BAACC265D870}" type="slidenum">
              <a:rPr lang="en-IL" smtClean="0"/>
              <a:t>13</a:t>
            </a:fld>
            <a:endParaRPr lang="en-IL"/>
          </a:p>
        </p:txBody>
      </p:sp>
    </p:spTree>
    <p:extLst>
      <p:ext uri="{BB962C8B-B14F-4D97-AF65-F5344CB8AC3E}">
        <p14:creationId xmlns:p14="http://schemas.microsoft.com/office/powerpoint/2010/main" val="945694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4/6/2020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624673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4/6/2020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60297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4/6/2020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19325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94517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4/6/2020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587536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032739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4/6/2020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871281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08157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495399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4/6/2020</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194197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4/6/2020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01712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4/6/2020</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4207955464"/>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67" r:id="rId5"/>
    <p:sldLayoutId id="2147483662" r:id="rId6"/>
    <p:sldLayoutId id="2147483663" r:id="rId7"/>
    <p:sldLayoutId id="2147483664" r:id="rId8"/>
    <p:sldLayoutId id="2147483665" r:id="rId9"/>
    <p:sldLayoutId id="2147483666" r:id="rId10"/>
    <p:sldLayoutId id="2147483668" r:id="rId11"/>
  </p:sldLayoutIdLst>
  <p:hf sldNum="0" hdr="0" ftr="0" dt="0"/>
  <p:txStyles>
    <p:titleStyle>
      <a:lvl1pPr algn="l" defTabSz="914400" rtl="0" eaLnBrk="1" latinLnBrk="0" hangingPunct="1">
        <a:lnSpc>
          <a:spcPct val="90000"/>
        </a:lnSpc>
        <a:spcBef>
          <a:spcPct val="0"/>
        </a:spcBef>
        <a:buNone/>
        <a:defRPr lang="en-US" sz="3600" b="1" i="0" kern="1200" cap="none" spc="-7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makzyt4/cpon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ghidra-sre.or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s://github.com/NationalSecurityAgency/ghidra" TargetMode="External"/><Relationship Id="rId4" Type="http://schemas.openxmlformats.org/officeDocument/2006/relationships/hyperlink" Target="https://www.hidemyass.com/he-il/proxy"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966A9CC-8650-4F91-B4E8-FF907705EEBD}"/>
              </a:ext>
            </a:extLst>
          </p:cNvPr>
          <p:cNvPicPr>
            <a:picLocks noChangeAspect="1"/>
          </p:cNvPicPr>
          <p:nvPr/>
        </p:nvPicPr>
        <p:blipFill rotWithShape="1">
          <a:blip r:embed="rId2"/>
          <a:srcRect t="6483" b="9247"/>
          <a:stretch/>
        </p:blipFill>
        <p:spPr>
          <a:xfrm>
            <a:off x="20" y="10"/>
            <a:ext cx="12191979" cy="6857990"/>
          </a:xfrm>
          <a:prstGeom prst="rect">
            <a:avLst/>
          </a:prstGeom>
        </p:spPr>
      </p:pic>
      <p:sp>
        <p:nvSpPr>
          <p:cNvPr id="9" name="Rectangle 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alpha val="30000"/>
            </a:schemeClr>
          </a:solidFill>
          <a:ln w="6350" cap="sq" cmpd="sng" algn="ctr">
            <a:noFill/>
            <a:prstDash val="solid"/>
            <a:miter lim="800000"/>
          </a:ln>
          <a:effectLst/>
        </p:spPr>
      </p:sp>
      <p:sp>
        <p:nvSpPr>
          <p:cNvPr id="11" name="Rectangle 10">
            <a:extLst>
              <a:ext uri="{FF2B5EF4-FFF2-40B4-BE49-F238E27FC236}">
                <a16:creationId xmlns:a16="http://schemas.microsoft.com/office/drawing/2014/main" id="{D58B5B03-F558-411B-B23E-B65754A89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rgbClr val="48B65F">
              <a:alpha val="40000"/>
            </a:srgbClr>
          </a:solidFill>
          <a:ln w="6350" cap="sq" cmpd="sng" algn="ctr">
            <a:noFill/>
            <a:prstDash val="solid"/>
            <a:miter lim="800000"/>
          </a:ln>
          <a:effectLst/>
        </p:spPr>
      </p:sp>
      <p:sp>
        <p:nvSpPr>
          <p:cNvPr id="13" name="Rectangle 12">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CDB9E9E1-C389-4743-BAA8-1478EA12E7F3}"/>
              </a:ext>
            </a:extLst>
          </p:cNvPr>
          <p:cNvSpPr>
            <a:spLocks noGrp="1"/>
          </p:cNvSpPr>
          <p:nvPr>
            <p:ph type="ctrTitle"/>
          </p:nvPr>
        </p:nvSpPr>
        <p:spPr>
          <a:xfrm>
            <a:off x="1276055" y="2350017"/>
            <a:ext cx="4775075" cy="1630906"/>
          </a:xfrm>
        </p:spPr>
        <p:txBody>
          <a:bodyPr>
            <a:normAutofit/>
          </a:bodyPr>
          <a:lstStyle/>
          <a:p>
            <a:r>
              <a:rPr lang="en-US" sz="4400" b="1" dirty="0" err="1">
                <a:solidFill>
                  <a:schemeClr val="tx1"/>
                </a:solidFill>
              </a:rPr>
              <a:t>Ghidra</a:t>
            </a:r>
            <a:endParaRPr lang="en-IL" sz="4400" b="1" dirty="0">
              <a:solidFill>
                <a:schemeClr val="tx1"/>
              </a:solidFill>
            </a:endParaRPr>
          </a:p>
        </p:txBody>
      </p:sp>
      <p:sp>
        <p:nvSpPr>
          <p:cNvPr id="3" name="Subtitle 2">
            <a:extLst>
              <a:ext uri="{FF2B5EF4-FFF2-40B4-BE49-F238E27FC236}">
                <a16:creationId xmlns:a16="http://schemas.microsoft.com/office/drawing/2014/main" id="{7262D2D3-2CFA-4430-9B9C-C515B40EEBA1}"/>
              </a:ext>
            </a:extLst>
          </p:cNvPr>
          <p:cNvSpPr>
            <a:spLocks noGrp="1"/>
          </p:cNvSpPr>
          <p:nvPr>
            <p:ph type="subTitle" idx="1"/>
          </p:nvPr>
        </p:nvSpPr>
        <p:spPr>
          <a:xfrm>
            <a:off x="1276055" y="3990546"/>
            <a:ext cx="4775075" cy="559656"/>
          </a:xfrm>
        </p:spPr>
        <p:txBody>
          <a:bodyPr>
            <a:normAutofit/>
          </a:bodyPr>
          <a:lstStyle/>
          <a:p>
            <a:r>
              <a:rPr lang="en-US" dirty="0">
                <a:solidFill>
                  <a:schemeClr val="tx1"/>
                </a:solidFill>
              </a:rPr>
              <a:t>&amp; Disassembly</a:t>
            </a:r>
            <a:endParaRPr lang="en-IL" dirty="0">
              <a:solidFill>
                <a:schemeClr val="tx1"/>
              </a:solidFill>
            </a:endParaRPr>
          </a:p>
        </p:txBody>
      </p:sp>
      <p:sp>
        <p:nvSpPr>
          <p:cNvPr id="15" name="Oval 14">
            <a:extLst>
              <a:ext uri="{FF2B5EF4-FFF2-40B4-BE49-F238E27FC236}">
                <a16:creationId xmlns:a16="http://schemas.microsoft.com/office/drawing/2014/main" id="{E96F2174-E60F-47D9-9BF3-8B9E7EF54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55814" y="5852160"/>
            <a:ext cx="548640" cy="548640"/>
          </a:xfrm>
          <a:prstGeom prst="ellipse">
            <a:avLst/>
          </a:prstGeom>
          <a:solidFill>
            <a:srgbClr val="48B65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638448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BA6C6-366E-4C79-9BF9-1A889A356E4A}"/>
              </a:ext>
            </a:extLst>
          </p:cNvPr>
          <p:cNvSpPr>
            <a:spLocks noGrp="1"/>
          </p:cNvSpPr>
          <p:nvPr>
            <p:ph type="title"/>
          </p:nvPr>
        </p:nvSpPr>
        <p:spPr/>
        <p:txBody>
          <a:bodyPr/>
          <a:lstStyle/>
          <a:p>
            <a:r>
              <a:rPr lang="en-US" dirty="0"/>
              <a:t>Example	</a:t>
            </a:r>
            <a:endParaRPr lang="en-IL" dirty="0"/>
          </a:p>
        </p:txBody>
      </p:sp>
      <p:sp>
        <p:nvSpPr>
          <p:cNvPr id="3" name="Content Placeholder 2">
            <a:extLst>
              <a:ext uri="{FF2B5EF4-FFF2-40B4-BE49-F238E27FC236}">
                <a16:creationId xmlns:a16="http://schemas.microsoft.com/office/drawing/2014/main" id="{E19ACF46-CB34-4EB1-8790-9AE2C9AF72B1}"/>
              </a:ext>
            </a:extLst>
          </p:cNvPr>
          <p:cNvSpPr>
            <a:spLocks noGrp="1"/>
          </p:cNvSpPr>
          <p:nvPr>
            <p:ph idx="1"/>
          </p:nvPr>
        </p:nvSpPr>
        <p:spPr/>
        <p:txBody>
          <a:bodyPr>
            <a:normAutofit/>
          </a:bodyPr>
          <a:lstStyle/>
          <a:p>
            <a:r>
              <a:rPr lang="en-US" sz="2000" dirty="0" err="1"/>
              <a:t>cpong</a:t>
            </a:r>
            <a:endParaRPr lang="en-US" sz="2000" dirty="0"/>
          </a:p>
          <a:p>
            <a:pPr lvl="1"/>
            <a:r>
              <a:rPr lang="en-US" sz="1800" dirty="0">
                <a:hlinkClick r:id="rId3"/>
              </a:rPr>
              <a:t>https://github.com/makzyt4/cpong</a:t>
            </a:r>
            <a:endParaRPr lang="en-US" sz="1800" dirty="0"/>
          </a:p>
          <a:p>
            <a:pPr lvl="1"/>
            <a:r>
              <a:rPr lang="en-US" sz="1800" dirty="0" err="1"/>
              <a:t>Makefile</a:t>
            </a:r>
            <a:r>
              <a:rPr lang="en-US" sz="1800" dirty="0"/>
              <a:t>, </a:t>
            </a:r>
            <a:r>
              <a:rPr lang="en-US" sz="1800" dirty="0" err="1"/>
              <a:t>gcc</a:t>
            </a:r>
            <a:r>
              <a:rPr lang="en-US" sz="1800" dirty="0"/>
              <a:t>, SDL2 library</a:t>
            </a:r>
          </a:p>
        </p:txBody>
      </p:sp>
      <p:pic>
        <p:nvPicPr>
          <p:cNvPr id="4" name="Picture 3">
            <a:extLst>
              <a:ext uri="{FF2B5EF4-FFF2-40B4-BE49-F238E27FC236}">
                <a16:creationId xmlns:a16="http://schemas.microsoft.com/office/drawing/2014/main" id="{3511FAB1-59AA-4A66-81D1-5E22542BDC05}"/>
              </a:ext>
            </a:extLst>
          </p:cNvPr>
          <p:cNvPicPr>
            <a:picLocks noChangeAspect="1"/>
          </p:cNvPicPr>
          <p:nvPr/>
        </p:nvPicPr>
        <p:blipFill>
          <a:blip r:embed="rId4"/>
          <a:stretch>
            <a:fillRect/>
          </a:stretch>
        </p:blipFill>
        <p:spPr>
          <a:xfrm>
            <a:off x="6266584" y="2166131"/>
            <a:ext cx="5138478" cy="4049275"/>
          </a:xfrm>
          <a:prstGeom prst="rect">
            <a:avLst/>
          </a:prstGeom>
        </p:spPr>
      </p:pic>
    </p:spTree>
    <p:extLst>
      <p:ext uri="{BB962C8B-B14F-4D97-AF65-F5344CB8AC3E}">
        <p14:creationId xmlns:p14="http://schemas.microsoft.com/office/powerpoint/2010/main" val="4094111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F5CFB-779E-460C-AD2C-B437F8DECA31}"/>
              </a:ext>
            </a:extLst>
          </p:cNvPr>
          <p:cNvSpPr>
            <a:spLocks noGrp="1"/>
          </p:cNvSpPr>
          <p:nvPr>
            <p:ph type="title"/>
          </p:nvPr>
        </p:nvSpPr>
        <p:spPr/>
        <p:txBody>
          <a:bodyPr/>
          <a:lstStyle/>
          <a:p>
            <a:r>
              <a:rPr lang="en-US" dirty="0"/>
              <a:t>Project Manager</a:t>
            </a:r>
            <a:endParaRPr lang="en-IL" dirty="0"/>
          </a:p>
        </p:txBody>
      </p:sp>
      <p:pic>
        <p:nvPicPr>
          <p:cNvPr id="4" name="Content Placeholder 3">
            <a:extLst>
              <a:ext uri="{FF2B5EF4-FFF2-40B4-BE49-F238E27FC236}">
                <a16:creationId xmlns:a16="http://schemas.microsoft.com/office/drawing/2014/main" id="{6B58E6EC-3AA4-4FB2-886E-082DD901D4B2}"/>
              </a:ext>
            </a:extLst>
          </p:cNvPr>
          <p:cNvPicPr>
            <a:picLocks noGrp="1" noChangeAspect="1"/>
          </p:cNvPicPr>
          <p:nvPr>
            <p:ph idx="1"/>
          </p:nvPr>
        </p:nvPicPr>
        <p:blipFill>
          <a:blip r:embed="rId3"/>
          <a:stretch>
            <a:fillRect/>
          </a:stretch>
        </p:blipFill>
        <p:spPr>
          <a:xfrm>
            <a:off x="3544690" y="2103438"/>
            <a:ext cx="5102620" cy="3849687"/>
          </a:xfrm>
          <a:prstGeom prst="rect">
            <a:avLst/>
          </a:prstGeom>
        </p:spPr>
      </p:pic>
    </p:spTree>
    <p:extLst>
      <p:ext uri="{BB962C8B-B14F-4D97-AF65-F5344CB8AC3E}">
        <p14:creationId xmlns:p14="http://schemas.microsoft.com/office/powerpoint/2010/main" val="2972369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7D466-3685-4CA3-B720-2DA9ACCC1050}"/>
              </a:ext>
            </a:extLst>
          </p:cNvPr>
          <p:cNvSpPr>
            <a:spLocks noGrp="1"/>
          </p:cNvSpPr>
          <p:nvPr>
            <p:ph type="title"/>
          </p:nvPr>
        </p:nvSpPr>
        <p:spPr/>
        <p:txBody>
          <a:bodyPr/>
          <a:lstStyle/>
          <a:p>
            <a:r>
              <a:rPr lang="en-US" dirty="0"/>
              <a:t>Code Browser</a:t>
            </a:r>
            <a:endParaRPr lang="en-IL" dirty="0"/>
          </a:p>
        </p:txBody>
      </p:sp>
      <p:pic>
        <p:nvPicPr>
          <p:cNvPr id="7" name="Content Placeholder 6">
            <a:extLst>
              <a:ext uri="{FF2B5EF4-FFF2-40B4-BE49-F238E27FC236}">
                <a16:creationId xmlns:a16="http://schemas.microsoft.com/office/drawing/2014/main" id="{768889B6-9AEB-4F70-9426-6C1ADA93D3D2}"/>
              </a:ext>
            </a:extLst>
          </p:cNvPr>
          <p:cNvPicPr>
            <a:picLocks noGrp="1" noChangeAspect="1"/>
          </p:cNvPicPr>
          <p:nvPr>
            <p:ph idx="1"/>
          </p:nvPr>
        </p:nvPicPr>
        <p:blipFill>
          <a:blip r:embed="rId3"/>
          <a:stretch>
            <a:fillRect/>
          </a:stretch>
        </p:blipFill>
        <p:spPr>
          <a:xfrm>
            <a:off x="1712730" y="1729048"/>
            <a:ext cx="8766540" cy="4672065"/>
          </a:xfrm>
          <a:prstGeom prst="rect">
            <a:avLst/>
          </a:prstGeom>
        </p:spPr>
      </p:pic>
    </p:spTree>
    <p:extLst>
      <p:ext uri="{BB962C8B-B14F-4D97-AF65-F5344CB8AC3E}">
        <p14:creationId xmlns:p14="http://schemas.microsoft.com/office/powerpoint/2010/main" val="1824988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F033A-1130-42BB-B5B2-5988FF51CE4C}"/>
              </a:ext>
            </a:extLst>
          </p:cNvPr>
          <p:cNvSpPr>
            <a:spLocks noGrp="1"/>
          </p:cNvSpPr>
          <p:nvPr>
            <p:ph type="title"/>
          </p:nvPr>
        </p:nvSpPr>
        <p:spPr/>
        <p:txBody>
          <a:bodyPr/>
          <a:lstStyle/>
          <a:p>
            <a:r>
              <a:rPr lang="en-US" dirty="0"/>
              <a:t>Example</a:t>
            </a:r>
            <a:endParaRPr lang="en-IL" dirty="0"/>
          </a:p>
        </p:txBody>
      </p:sp>
      <p:sp>
        <p:nvSpPr>
          <p:cNvPr id="3" name="Content Placeholder 2">
            <a:extLst>
              <a:ext uri="{FF2B5EF4-FFF2-40B4-BE49-F238E27FC236}">
                <a16:creationId xmlns:a16="http://schemas.microsoft.com/office/drawing/2014/main" id="{2116D09B-F1ED-4A74-8784-AB9BFBCBC40B}"/>
              </a:ext>
            </a:extLst>
          </p:cNvPr>
          <p:cNvSpPr>
            <a:spLocks noGrp="1"/>
          </p:cNvSpPr>
          <p:nvPr>
            <p:ph idx="1"/>
          </p:nvPr>
        </p:nvSpPr>
        <p:spPr/>
        <p:txBody>
          <a:bodyPr>
            <a:normAutofit/>
          </a:bodyPr>
          <a:lstStyle/>
          <a:p>
            <a:r>
              <a:rPr lang="en-US" sz="2000" dirty="0"/>
              <a:t>Source vs </a:t>
            </a:r>
            <a:r>
              <a:rPr lang="en-US" sz="2000" dirty="0" err="1"/>
              <a:t>Decompilation</a:t>
            </a:r>
            <a:endParaRPr lang="en-IL" sz="2000" dirty="0"/>
          </a:p>
        </p:txBody>
      </p:sp>
      <p:pic>
        <p:nvPicPr>
          <p:cNvPr id="5" name="Picture 4">
            <a:extLst>
              <a:ext uri="{FF2B5EF4-FFF2-40B4-BE49-F238E27FC236}">
                <a16:creationId xmlns:a16="http://schemas.microsoft.com/office/drawing/2014/main" id="{8ABC1D2B-1CAE-452F-908F-9C5162F41AC8}"/>
              </a:ext>
            </a:extLst>
          </p:cNvPr>
          <p:cNvPicPr>
            <a:picLocks noChangeAspect="1"/>
          </p:cNvPicPr>
          <p:nvPr/>
        </p:nvPicPr>
        <p:blipFill>
          <a:blip r:embed="rId3"/>
          <a:stretch>
            <a:fillRect/>
          </a:stretch>
        </p:blipFill>
        <p:spPr>
          <a:xfrm>
            <a:off x="780308" y="504417"/>
            <a:ext cx="10631384" cy="5849166"/>
          </a:xfrm>
          <a:prstGeom prst="rect">
            <a:avLst/>
          </a:prstGeom>
        </p:spPr>
      </p:pic>
      <p:pic>
        <p:nvPicPr>
          <p:cNvPr id="6" name="Picture 5">
            <a:extLst>
              <a:ext uri="{FF2B5EF4-FFF2-40B4-BE49-F238E27FC236}">
                <a16:creationId xmlns:a16="http://schemas.microsoft.com/office/drawing/2014/main" id="{17F03CE9-4A90-43EC-922F-B4C06F809644}"/>
              </a:ext>
            </a:extLst>
          </p:cNvPr>
          <p:cNvPicPr>
            <a:picLocks noChangeAspect="1"/>
          </p:cNvPicPr>
          <p:nvPr/>
        </p:nvPicPr>
        <p:blipFill>
          <a:blip r:embed="rId4"/>
          <a:stretch>
            <a:fillRect/>
          </a:stretch>
        </p:blipFill>
        <p:spPr>
          <a:xfrm>
            <a:off x="1066800" y="3957666"/>
            <a:ext cx="4229690" cy="2257740"/>
          </a:xfrm>
          <a:prstGeom prst="rect">
            <a:avLst/>
          </a:prstGeom>
        </p:spPr>
      </p:pic>
    </p:spTree>
    <p:extLst>
      <p:ext uri="{BB962C8B-B14F-4D97-AF65-F5344CB8AC3E}">
        <p14:creationId xmlns:p14="http://schemas.microsoft.com/office/powerpoint/2010/main" val="1787572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FD30A-17F8-4FFC-9F47-063F0C7F61CC}"/>
              </a:ext>
            </a:extLst>
          </p:cNvPr>
          <p:cNvSpPr>
            <a:spLocks noGrp="1"/>
          </p:cNvSpPr>
          <p:nvPr>
            <p:ph type="title"/>
          </p:nvPr>
        </p:nvSpPr>
        <p:spPr/>
        <p:txBody>
          <a:bodyPr/>
          <a:lstStyle/>
          <a:p>
            <a:r>
              <a:rPr lang="en-US" dirty="0"/>
              <a:t>How Does </a:t>
            </a:r>
            <a:r>
              <a:rPr lang="en-US" dirty="0" err="1"/>
              <a:t>Ghidra</a:t>
            </a:r>
            <a:r>
              <a:rPr lang="en-US" dirty="0"/>
              <a:t> Do That?</a:t>
            </a:r>
            <a:endParaRPr lang="en-IL" dirty="0"/>
          </a:p>
        </p:txBody>
      </p:sp>
      <p:sp>
        <p:nvSpPr>
          <p:cNvPr id="3" name="Content Placeholder 2">
            <a:extLst>
              <a:ext uri="{FF2B5EF4-FFF2-40B4-BE49-F238E27FC236}">
                <a16:creationId xmlns:a16="http://schemas.microsoft.com/office/drawing/2014/main" id="{ECC81477-6F84-4404-B1D7-063DAD163DC5}"/>
              </a:ext>
            </a:extLst>
          </p:cNvPr>
          <p:cNvSpPr>
            <a:spLocks noGrp="1"/>
          </p:cNvSpPr>
          <p:nvPr>
            <p:ph idx="1"/>
          </p:nvPr>
        </p:nvSpPr>
        <p:spPr/>
        <p:txBody>
          <a:bodyPr>
            <a:normAutofit/>
          </a:bodyPr>
          <a:lstStyle/>
          <a:p>
            <a:r>
              <a:rPr lang="en-US" sz="2000" b="1" dirty="0" err="1"/>
              <a:t>Ghidra</a:t>
            </a:r>
            <a:r>
              <a:rPr lang="en-US" sz="2000" b="1" dirty="0"/>
              <a:t> translates disassembly to P-Code and P-Code to C!</a:t>
            </a:r>
          </a:p>
          <a:p>
            <a:pPr marL="0" indent="0">
              <a:buNone/>
            </a:pPr>
            <a:endParaRPr lang="en-IL" sz="2000" b="1" dirty="0"/>
          </a:p>
        </p:txBody>
      </p:sp>
      <p:pic>
        <p:nvPicPr>
          <p:cNvPr id="4" name="Picture 3">
            <a:extLst>
              <a:ext uri="{FF2B5EF4-FFF2-40B4-BE49-F238E27FC236}">
                <a16:creationId xmlns:a16="http://schemas.microsoft.com/office/drawing/2014/main" id="{94AB99D4-3712-410C-9A20-332D85D17186}"/>
              </a:ext>
            </a:extLst>
          </p:cNvPr>
          <p:cNvPicPr>
            <a:picLocks noChangeAspect="1"/>
          </p:cNvPicPr>
          <p:nvPr/>
        </p:nvPicPr>
        <p:blipFill>
          <a:blip r:embed="rId3"/>
          <a:stretch>
            <a:fillRect/>
          </a:stretch>
        </p:blipFill>
        <p:spPr>
          <a:xfrm>
            <a:off x="2438568" y="5109759"/>
            <a:ext cx="7314864" cy="931911"/>
          </a:xfrm>
          <a:prstGeom prst="rect">
            <a:avLst/>
          </a:prstGeom>
        </p:spPr>
      </p:pic>
    </p:spTree>
    <p:extLst>
      <p:ext uri="{BB962C8B-B14F-4D97-AF65-F5344CB8AC3E}">
        <p14:creationId xmlns:p14="http://schemas.microsoft.com/office/powerpoint/2010/main" val="2243178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70DBD-A2BD-4B3A-AF9E-69DE0687FDAB}"/>
              </a:ext>
            </a:extLst>
          </p:cNvPr>
          <p:cNvSpPr>
            <a:spLocks noGrp="1"/>
          </p:cNvSpPr>
          <p:nvPr>
            <p:ph type="title"/>
          </p:nvPr>
        </p:nvSpPr>
        <p:spPr/>
        <p:txBody>
          <a:bodyPr/>
          <a:lstStyle/>
          <a:p>
            <a:r>
              <a:rPr lang="en-US" dirty="0"/>
              <a:t>P-Code</a:t>
            </a:r>
            <a:endParaRPr lang="en-IL" dirty="0"/>
          </a:p>
        </p:txBody>
      </p:sp>
      <p:sp>
        <p:nvSpPr>
          <p:cNvPr id="3" name="Content Placeholder 2">
            <a:extLst>
              <a:ext uri="{FF2B5EF4-FFF2-40B4-BE49-F238E27FC236}">
                <a16:creationId xmlns:a16="http://schemas.microsoft.com/office/drawing/2014/main" id="{09190369-8ECA-4260-BBFE-61C9B2E23F78}"/>
              </a:ext>
            </a:extLst>
          </p:cNvPr>
          <p:cNvSpPr>
            <a:spLocks noGrp="1"/>
          </p:cNvSpPr>
          <p:nvPr>
            <p:ph idx="1"/>
          </p:nvPr>
        </p:nvSpPr>
        <p:spPr/>
        <p:txBody>
          <a:bodyPr>
            <a:normAutofit/>
          </a:bodyPr>
          <a:lstStyle/>
          <a:p>
            <a:pPr marL="0" indent="0">
              <a:buNone/>
            </a:pPr>
            <a:r>
              <a:rPr lang="en-US" sz="2000" dirty="0"/>
              <a:t>“P-code is a </a:t>
            </a:r>
            <a:r>
              <a:rPr lang="en-US" sz="2000" i="1" dirty="0"/>
              <a:t>register transfer language</a:t>
            </a:r>
            <a:r>
              <a:rPr lang="en-US" sz="2000" dirty="0"/>
              <a:t> designed for reverse engineering applications. The language is general enough to model the behavior of many different processors. By modeling in this way, the analysis of different processors is put into a common framework, facilitating the development of retargetable analysis algorithms and applications.”</a:t>
            </a:r>
          </a:p>
          <a:p>
            <a:pPr marL="0" indent="0" algn="r">
              <a:buNone/>
            </a:pPr>
            <a:r>
              <a:rPr lang="en-US" sz="2000" dirty="0"/>
              <a:t>From </a:t>
            </a:r>
            <a:r>
              <a:rPr lang="en-US" sz="2000" dirty="0" err="1"/>
              <a:t>Ghidra’s</a:t>
            </a:r>
            <a:r>
              <a:rPr lang="en-US" sz="2000" dirty="0"/>
              <a:t> documentation</a:t>
            </a:r>
            <a:endParaRPr lang="en-IL" sz="2000" dirty="0"/>
          </a:p>
          <a:p>
            <a:pPr marL="0" indent="0" algn="r">
              <a:buNone/>
            </a:pPr>
            <a:endParaRPr lang="en-IL" sz="2000" dirty="0"/>
          </a:p>
        </p:txBody>
      </p:sp>
    </p:spTree>
    <p:extLst>
      <p:ext uri="{BB962C8B-B14F-4D97-AF65-F5344CB8AC3E}">
        <p14:creationId xmlns:p14="http://schemas.microsoft.com/office/powerpoint/2010/main" val="3305605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70DBD-A2BD-4B3A-AF9E-69DE0687FDAB}"/>
              </a:ext>
            </a:extLst>
          </p:cNvPr>
          <p:cNvSpPr>
            <a:spLocks noGrp="1"/>
          </p:cNvSpPr>
          <p:nvPr>
            <p:ph type="title"/>
          </p:nvPr>
        </p:nvSpPr>
        <p:spPr/>
        <p:txBody>
          <a:bodyPr/>
          <a:lstStyle/>
          <a:p>
            <a:r>
              <a:rPr lang="en-US" dirty="0"/>
              <a:t>P-Code</a:t>
            </a:r>
            <a:endParaRPr lang="en-IL" dirty="0"/>
          </a:p>
        </p:txBody>
      </p:sp>
      <p:pic>
        <p:nvPicPr>
          <p:cNvPr id="6" name="Content Placeholder 5">
            <a:extLst>
              <a:ext uri="{FF2B5EF4-FFF2-40B4-BE49-F238E27FC236}">
                <a16:creationId xmlns:a16="http://schemas.microsoft.com/office/drawing/2014/main" id="{C2CE65B8-B303-4D12-855C-234C00C91E5D}"/>
              </a:ext>
            </a:extLst>
          </p:cNvPr>
          <p:cNvPicPr>
            <a:picLocks noGrp="1" noChangeAspect="1"/>
          </p:cNvPicPr>
          <p:nvPr>
            <p:ph idx="1"/>
          </p:nvPr>
        </p:nvPicPr>
        <p:blipFill>
          <a:blip r:embed="rId2"/>
          <a:stretch>
            <a:fillRect/>
          </a:stretch>
        </p:blipFill>
        <p:spPr>
          <a:xfrm>
            <a:off x="2836336" y="1692773"/>
            <a:ext cx="6519327" cy="4522633"/>
          </a:xfrm>
          <a:prstGeom prst="rect">
            <a:avLst/>
          </a:prstGeom>
        </p:spPr>
      </p:pic>
    </p:spTree>
    <p:extLst>
      <p:ext uri="{BB962C8B-B14F-4D97-AF65-F5344CB8AC3E}">
        <p14:creationId xmlns:p14="http://schemas.microsoft.com/office/powerpoint/2010/main" val="29091678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FD30A-17F8-4FFC-9F47-063F0C7F61CC}"/>
              </a:ext>
            </a:extLst>
          </p:cNvPr>
          <p:cNvSpPr>
            <a:spLocks noGrp="1"/>
          </p:cNvSpPr>
          <p:nvPr>
            <p:ph type="title"/>
          </p:nvPr>
        </p:nvSpPr>
        <p:spPr/>
        <p:txBody>
          <a:bodyPr/>
          <a:lstStyle/>
          <a:p>
            <a:r>
              <a:rPr lang="en-US" dirty="0"/>
              <a:t>How Does </a:t>
            </a:r>
            <a:r>
              <a:rPr lang="en-US" dirty="0" err="1"/>
              <a:t>Ghidra</a:t>
            </a:r>
            <a:r>
              <a:rPr lang="en-US" dirty="0"/>
              <a:t> Do That?</a:t>
            </a:r>
            <a:endParaRPr lang="en-IL" dirty="0"/>
          </a:p>
        </p:txBody>
      </p:sp>
      <p:sp>
        <p:nvSpPr>
          <p:cNvPr id="3" name="Content Placeholder 2">
            <a:extLst>
              <a:ext uri="{FF2B5EF4-FFF2-40B4-BE49-F238E27FC236}">
                <a16:creationId xmlns:a16="http://schemas.microsoft.com/office/drawing/2014/main" id="{ECC81477-6F84-4404-B1D7-063DAD163DC5}"/>
              </a:ext>
            </a:extLst>
          </p:cNvPr>
          <p:cNvSpPr>
            <a:spLocks noGrp="1"/>
          </p:cNvSpPr>
          <p:nvPr>
            <p:ph idx="1"/>
          </p:nvPr>
        </p:nvSpPr>
        <p:spPr/>
        <p:txBody>
          <a:bodyPr>
            <a:normAutofit/>
          </a:bodyPr>
          <a:lstStyle/>
          <a:p>
            <a:r>
              <a:rPr lang="en-US" sz="2000" b="1" dirty="0" err="1"/>
              <a:t>Ghidra</a:t>
            </a:r>
            <a:r>
              <a:rPr lang="en-US" sz="2000" b="1" dirty="0"/>
              <a:t> translates disassembly to P-Code and P-Code to C!</a:t>
            </a:r>
          </a:p>
          <a:p>
            <a:pPr marL="0" indent="0">
              <a:buNone/>
            </a:pPr>
            <a:endParaRPr lang="en-IL" sz="2000" b="1" dirty="0"/>
          </a:p>
        </p:txBody>
      </p:sp>
      <p:pic>
        <p:nvPicPr>
          <p:cNvPr id="4" name="Picture 3">
            <a:extLst>
              <a:ext uri="{FF2B5EF4-FFF2-40B4-BE49-F238E27FC236}">
                <a16:creationId xmlns:a16="http://schemas.microsoft.com/office/drawing/2014/main" id="{94AB99D4-3712-410C-9A20-332D85D17186}"/>
              </a:ext>
            </a:extLst>
          </p:cNvPr>
          <p:cNvPicPr>
            <a:picLocks noChangeAspect="1"/>
          </p:cNvPicPr>
          <p:nvPr/>
        </p:nvPicPr>
        <p:blipFill>
          <a:blip r:embed="rId3"/>
          <a:stretch>
            <a:fillRect/>
          </a:stretch>
        </p:blipFill>
        <p:spPr>
          <a:xfrm>
            <a:off x="2438568" y="5109759"/>
            <a:ext cx="7314864" cy="931911"/>
          </a:xfrm>
          <a:prstGeom prst="rect">
            <a:avLst/>
          </a:prstGeom>
        </p:spPr>
      </p:pic>
    </p:spTree>
    <p:extLst>
      <p:ext uri="{BB962C8B-B14F-4D97-AF65-F5344CB8AC3E}">
        <p14:creationId xmlns:p14="http://schemas.microsoft.com/office/powerpoint/2010/main" val="2080031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FD30A-17F8-4FFC-9F47-063F0C7F61CC}"/>
              </a:ext>
            </a:extLst>
          </p:cNvPr>
          <p:cNvSpPr>
            <a:spLocks noGrp="1"/>
          </p:cNvSpPr>
          <p:nvPr>
            <p:ph type="title"/>
          </p:nvPr>
        </p:nvSpPr>
        <p:spPr/>
        <p:txBody>
          <a:bodyPr/>
          <a:lstStyle/>
          <a:p>
            <a:r>
              <a:rPr lang="en-US" dirty="0"/>
              <a:t>How Does </a:t>
            </a:r>
            <a:r>
              <a:rPr lang="en-US" dirty="0" err="1"/>
              <a:t>Ghidra</a:t>
            </a:r>
            <a:r>
              <a:rPr lang="en-US" dirty="0"/>
              <a:t> Do That?</a:t>
            </a:r>
            <a:endParaRPr lang="en-IL" dirty="0"/>
          </a:p>
        </p:txBody>
      </p:sp>
      <p:sp>
        <p:nvSpPr>
          <p:cNvPr id="3" name="Content Placeholder 2">
            <a:extLst>
              <a:ext uri="{FF2B5EF4-FFF2-40B4-BE49-F238E27FC236}">
                <a16:creationId xmlns:a16="http://schemas.microsoft.com/office/drawing/2014/main" id="{ECC81477-6F84-4404-B1D7-063DAD163DC5}"/>
              </a:ext>
            </a:extLst>
          </p:cNvPr>
          <p:cNvSpPr>
            <a:spLocks noGrp="1"/>
          </p:cNvSpPr>
          <p:nvPr>
            <p:ph idx="1"/>
          </p:nvPr>
        </p:nvSpPr>
        <p:spPr/>
        <p:txBody>
          <a:bodyPr>
            <a:normAutofit/>
          </a:bodyPr>
          <a:lstStyle/>
          <a:p>
            <a:r>
              <a:rPr lang="en-US" sz="2000" b="1" strike="sngStrike" dirty="0" err="1"/>
              <a:t>Ghidra</a:t>
            </a:r>
            <a:r>
              <a:rPr lang="en-US" sz="2000" b="1" strike="sngStrike" dirty="0"/>
              <a:t> translates disassembly to P-Code</a:t>
            </a:r>
            <a:r>
              <a:rPr lang="en-US" sz="2000" b="1" dirty="0"/>
              <a:t> and P-Code to C!</a:t>
            </a:r>
          </a:p>
          <a:p>
            <a:r>
              <a:rPr lang="en-US" sz="2000" b="1" dirty="0"/>
              <a:t>Disassembler modules translates disassembly to P-Code</a:t>
            </a:r>
          </a:p>
          <a:p>
            <a:pPr lvl="1"/>
            <a:r>
              <a:rPr lang="en-US" sz="2000" b="1" dirty="0"/>
              <a:t>Every supported processor code can be translated to P-Code</a:t>
            </a:r>
          </a:p>
          <a:p>
            <a:pPr lvl="2"/>
            <a:r>
              <a:rPr lang="en-US" sz="2000" b="1" dirty="0"/>
              <a:t>Every supported processor code can be decompiled</a:t>
            </a:r>
          </a:p>
        </p:txBody>
      </p:sp>
      <p:pic>
        <p:nvPicPr>
          <p:cNvPr id="5" name="Picture 4">
            <a:extLst>
              <a:ext uri="{FF2B5EF4-FFF2-40B4-BE49-F238E27FC236}">
                <a16:creationId xmlns:a16="http://schemas.microsoft.com/office/drawing/2014/main" id="{C61B437D-E1B9-4AFD-8950-42826FB374A5}"/>
              </a:ext>
            </a:extLst>
          </p:cNvPr>
          <p:cNvPicPr>
            <a:picLocks noChangeAspect="1"/>
          </p:cNvPicPr>
          <p:nvPr/>
        </p:nvPicPr>
        <p:blipFill>
          <a:blip r:embed="rId3"/>
          <a:stretch>
            <a:fillRect/>
          </a:stretch>
        </p:blipFill>
        <p:spPr>
          <a:xfrm>
            <a:off x="974080" y="5370286"/>
            <a:ext cx="10243840" cy="330447"/>
          </a:xfrm>
          <a:prstGeom prst="rect">
            <a:avLst/>
          </a:prstGeom>
        </p:spPr>
      </p:pic>
    </p:spTree>
    <p:extLst>
      <p:ext uri="{BB962C8B-B14F-4D97-AF65-F5344CB8AC3E}">
        <p14:creationId xmlns:p14="http://schemas.microsoft.com/office/powerpoint/2010/main" val="1132123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97349-BC60-4482-9FCB-DCE32D4AD883}"/>
              </a:ext>
            </a:extLst>
          </p:cNvPr>
          <p:cNvSpPr>
            <a:spLocks noGrp="1"/>
          </p:cNvSpPr>
          <p:nvPr>
            <p:ph type="title"/>
          </p:nvPr>
        </p:nvSpPr>
        <p:spPr/>
        <p:txBody>
          <a:bodyPr/>
          <a:lstStyle/>
          <a:p>
            <a:r>
              <a:rPr lang="en-US" dirty="0"/>
              <a:t>Processor Specification</a:t>
            </a:r>
            <a:endParaRPr lang="en-IL" dirty="0"/>
          </a:p>
        </p:txBody>
      </p:sp>
      <p:sp>
        <p:nvSpPr>
          <p:cNvPr id="3" name="Content Placeholder 2">
            <a:extLst>
              <a:ext uri="{FF2B5EF4-FFF2-40B4-BE49-F238E27FC236}">
                <a16:creationId xmlns:a16="http://schemas.microsoft.com/office/drawing/2014/main" id="{A11BC4B7-F13B-4B72-8CFA-6438FAB7A091}"/>
              </a:ext>
            </a:extLst>
          </p:cNvPr>
          <p:cNvSpPr>
            <a:spLocks noGrp="1"/>
          </p:cNvSpPr>
          <p:nvPr>
            <p:ph idx="1"/>
          </p:nvPr>
        </p:nvSpPr>
        <p:spPr>
          <a:xfrm>
            <a:off x="1066800" y="2103120"/>
            <a:ext cx="5592082" cy="3849624"/>
          </a:xfrm>
        </p:spPr>
        <p:txBody>
          <a:bodyPr>
            <a:normAutofit/>
          </a:bodyPr>
          <a:lstStyle/>
          <a:p>
            <a:r>
              <a:rPr lang="en-US" sz="2000" dirty="0" err="1"/>
              <a:t>Ghidra</a:t>
            </a:r>
            <a:r>
              <a:rPr lang="en-US" sz="2000" dirty="0"/>
              <a:t> support many popular processors</a:t>
            </a:r>
          </a:p>
          <a:p>
            <a:r>
              <a:rPr lang="en-US" sz="2000" dirty="0"/>
              <a:t>Processor modules located under “</a:t>
            </a:r>
            <a:r>
              <a:rPr lang="en-US" sz="2000" dirty="0" err="1"/>
              <a:t>Ghidra</a:t>
            </a:r>
            <a:r>
              <a:rPr lang="en-US" sz="2000" dirty="0"/>
              <a:t>/Processor”</a:t>
            </a:r>
          </a:p>
          <a:p>
            <a:r>
              <a:rPr lang="en-US" sz="2000" dirty="0"/>
              <a:t>For the basic specification, the </a:t>
            </a:r>
            <a:r>
              <a:rPr lang="en-US" sz="2000" b="1" dirty="0"/>
              <a:t>SLEIGH</a:t>
            </a:r>
            <a:r>
              <a:rPr lang="en-US" sz="2000" dirty="0"/>
              <a:t> language is used</a:t>
            </a:r>
            <a:endParaRPr lang="en-IL" sz="2000" dirty="0"/>
          </a:p>
        </p:txBody>
      </p:sp>
      <p:pic>
        <p:nvPicPr>
          <p:cNvPr id="5" name="Picture 4">
            <a:extLst>
              <a:ext uri="{FF2B5EF4-FFF2-40B4-BE49-F238E27FC236}">
                <a16:creationId xmlns:a16="http://schemas.microsoft.com/office/drawing/2014/main" id="{FAFD6AF5-98F5-4544-AD5D-2DB805C5CA48}"/>
              </a:ext>
            </a:extLst>
          </p:cNvPr>
          <p:cNvPicPr>
            <a:picLocks noChangeAspect="1"/>
          </p:cNvPicPr>
          <p:nvPr/>
        </p:nvPicPr>
        <p:blipFill>
          <a:blip r:embed="rId2"/>
          <a:stretch>
            <a:fillRect/>
          </a:stretch>
        </p:blipFill>
        <p:spPr>
          <a:xfrm>
            <a:off x="6658882" y="1944440"/>
            <a:ext cx="4865461" cy="4097230"/>
          </a:xfrm>
          <a:prstGeom prst="rect">
            <a:avLst/>
          </a:prstGeom>
        </p:spPr>
      </p:pic>
    </p:spTree>
    <p:extLst>
      <p:ext uri="{BB962C8B-B14F-4D97-AF65-F5344CB8AC3E}">
        <p14:creationId xmlns:p14="http://schemas.microsoft.com/office/powerpoint/2010/main" val="331108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D0E02-47F1-4458-8B41-46C5353CC32C}"/>
              </a:ext>
            </a:extLst>
          </p:cNvPr>
          <p:cNvSpPr>
            <a:spLocks noGrp="1"/>
          </p:cNvSpPr>
          <p:nvPr>
            <p:ph type="title"/>
          </p:nvPr>
        </p:nvSpPr>
        <p:spPr/>
        <p:txBody>
          <a:bodyPr/>
          <a:lstStyle/>
          <a:p>
            <a:r>
              <a:rPr lang="en-US" dirty="0"/>
              <a:t>How To Pronounce </a:t>
            </a:r>
            <a:r>
              <a:rPr lang="en-US" dirty="0" err="1"/>
              <a:t>Ghidra</a:t>
            </a:r>
            <a:r>
              <a:rPr lang="en-US" dirty="0"/>
              <a:t>?</a:t>
            </a:r>
            <a:endParaRPr lang="en-IL" dirty="0"/>
          </a:p>
        </p:txBody>
      </p:sp>
      <p:sp>
        <p:nvSpPr>
          <p:cNvPr id="3" name="Content Placeholder 2">
            <a:extLst>
              <a:ext uri="{FF2B5EF4-FFF2-40B4-BE49-F238E27FC236}">
                <a16:creationId xmlns:a16="http://schemas.microsoft.com/office/drawing/2014/main" id="{37FD5A4C-3392-4CE1-8353-DF7EB59A1A95}"/>
              </a:ext>
            </a:extLst>
          </p:cNvPr>
          <p:cNvSpPr>
            <a:spLocks noGrp="1"/>
          </p:cNvSpPr>
          <p:nvPr>
            <p:ph idx="1"/>
          </p:nvPr>
        </p:nvSpPr>
        <p:spPr/>
        <p:txBody>
          <a:bodyPr>
            <a:normAutofit/>
          </a:bodyPr>
          <a:lstStyle/>
          <a:p>
            <a:r>
              <a:rPr lang="en-US" sz="2000" dirty="0"/>
              <a:t>Hard G!</a:t>
            </a:r>
          </a:p>
          <a:p>
            <a:pPr marL="0" indent="0">
              <a:buNone/>
            </a:pPr>
            <a:endParaRPr lang="en-US" sz="2000" dirty="0"/>
          </a:p>
        </p:txBody>
      </p:sp>
      <p:pic>
        <p:nvPicPr>
          <p:cNvPr id="4" name="Picture 3">
            <a:extLst>
              <a:ext uri="{FF2B5EF4-FFF2-40B4-BE49-F238E27FC236}">
                <a16:creationId xmlns:a16="http://schemas.microsoft.com/office/drawing/2014/main" id="{2998A335-CD31-403D-B885-3462E3A495E8}"/>
              </a:ext>
            </a:extLst>
          </p:cNvPr>
          <p:cNvPicPr>
            <a:picLocks noChangeAspect="1"/>
          </p:cNvPicPr>
          <p:nvPr/>
        </p:nvPicPr>
        <p:blipFill>
          <a:blip r:embed="rId3"/>
          <a:stretch>
            <a:fillRect/>
          </a:stretch>
        </p:blipFill>
        <p:spPr>
          <a:xfrm>
            <a:off x="3060700" y="2667337"/>
            <a:ext cx="6070600" cy="3094302"/>
          </a:xfrm>
          <a:prstGeom prst="rect">
            <a:avLst/>
          </a:prstGeom>
        </p:spPr>
      </p:pic>
    </p:spTree>
    <p:extLst>
      <p:ext uri="{BB962C8B-B14F-4D97-AF65-F5344CB8AC3E}">
        <p14:creationId xmlns:p14="http://schemas.microsoft.com/office/powerpoint/2010/main" val="32545739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AA8FC-2EDA-4C46-8369-CEB02C72240E}"/>
              </a:ext>
            </a:extLst>
          </p:cNvPr>
          <p:cNvSpPr>
            <a:spLocks noGrp="1"/>
          </p:cNvSpPr>
          <p:nvPr>
            <p:ph type="title"/>
          </p:nvPr>
        </p:nvSpPr>
        <p:spPr/>
        <p:txBody>
          <a:bodyPr/>
          <a:lstStyle/>
          <a:p>
            <a:r>
              <a:rPr lang="en-US" dirty="0"/>
              <a:t>SLEIGH</a:t>
            </a:r>
            <a:endParaRPr lang="en-IL" dirty="0"/>
          </a:p>
        </p:txBody>
      </p:sp>
      <p:sp>
        <p:nvSpPr>
          <p:cNvPr id="3" name="Content Placeholder 2">
            <a:extLst>
              <a:ext uri="{FF2B5EF4-FFF2-40B4-BE49-F238E27FC236}">
                <a16:creationId xmlns:a16="http://schemas.microsoft.com/office/drawing/2014/main" id="{BEAE2725-B096-4986-8067-750A093EBBF8}"/>
              </a:ext>
            </a:extLst>
          </p:cNvPr>
          <p:cNvSpPr>
            <a:spLocks noGrp="1"/>
          </p:cNvSpPr>
          <p:nvPr>
            <p:ph idx="1"/>
          </p:nvPr>
        </p:nvSpPr>
        <p:spPr/>
        <p:txBody>
          <a:bodyPr>
            <a:normAutofit/>
          </a:bodyPr>
          <a:lstStyle/>
          <a:p>
            <a:pPr marL="0" indent="0">
              <a:buNone/>
            </a:pPr>
            <a:r>
              <a:rPr lang="en-US" sz="2000" dirty="0"/>
              <a:t>“SLEIGH is a language for describing the instruction sets of general purpose microprocessors, in order to facilitate the reverse engineering of software written for them. SLEIGH was designed for the GHIDRA reverse engineering platform and is used to describe microprocessors with enough detail to facilitate two major components of GHIDRA, the disassembly and </a:t>
            </a:r>
            <a:r>
              <a:rPr lang="en-US" sz="2000" dirty="0" err="1"/>
              <a:t>decompilation</a:t>
            </a:r>
            <a:r>
              <a:rPr lang="en-US" sz="2000" dirty="0"/>
              <a:t> engines”</a:t>
            </a:r>
          </a:p>
          <a:p>
            <a:pPr marL="0" indent="0" algn="r">
              <a:buNone/>
            </a:pPr>
            <a:r>
              <a:rPr lang="en-US" sz="2000" dirty="0"/>
              <a:t>From SLEIGH’s documentation</a:t>
            </a:r>
            <a:endParaRPr lang="en-IL" sz="2000" dirty="0"/>
          </a:p>
        </p:txBody>
      </p:sp>
    </p:spTree>
    <p:extLst>
      <p:ext uri="{BB962C8B-B14F-4D97-AF65-F5344CB8AC3E}">
        <p14:creationId xmlns:p14="http://schemas.microsoft.com/office/powerpoint/2010/main" val="40459998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966A9CC-8650-4F91-B4E8-FF907705EEBD}"/>
              </a:ext>
            </a:extLst>
          </p:cNvPr>
          <p:cNvPicPr>
            <a:picLocks noChangeAspect="1"/>
          </p:cNvPicPr>
          <p:nvPr/>
        </p:nvPicPr>
        <p:blipFill rotWithShape="1">
          <a:blip r:embed="rId3"/>
          <a:srcRect t="6483" b="9247"/>
          <a:stretch/>
        </p:blipFill>
        <p:spPr>
          <a:xfrm>
            <a:off x="20" y="10"/>
            <a:ext cx="12191979" cy="6857990"/>
          </a:xfrm>
          <a:prstGeom prst="rect">
            <a:avLst/>
          </a:prstGeom>
        </p:spPr>
      </p:pic>
      <p:sp>
        <p:nvSpPr>
          <p:cNvPr id="9" name="Rectangle 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alpha val="30000"/>
            </a:schemeClr>
          </a:solidFill>
          <a:ln w="6350" cap="sq" cmpd="sng" algn="ctr">
            <a:noFill/>
            <a:prstDash val="solid"/>
            <a:miter lim="800000"/>
          </a:ln>
          <a:effectLst/>
        </p:spPr>
      </p:sp>
      <p:sp>
        <p:nvSpPr>
          <p:cNvPr id="11" name="Rectangle 10">
            <a:extLst>
              <a:ext uri="{FF2B5EF4-FFF2-40B4-BE49-F238E27FC236}">
                <a16:creationId xmlns:a16="http://schemas.microsoft.com/office/drawing/2014/main" id="{D58B5B03-F558-411B-B23E-B65754A89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rgbClr val="48B65F">
              <a:alpha val="40000"/>
            </a:srgbClr>
          </a:solidFill>
          <a:ln w="6350" cap="sq" cmpd="sng" algn="ctr">
            <a:noFill/>
            <a:prstDash val="solid"/>
            <a:miter lim="800000"/>
          </a:ln>
          <a:effectLst/>
        </p:spPr>
      </p:sp>
      <p:sp>
        <p:nvSpPr>
          <p:cNvPr id="13" name="Rectangle 12">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CDB9E9E1-C389-4743-BAA8-1478EA12E7F3}"/>
              </a:ext>
            </a:extLst>
          </p:cNvPr>
          <p:cNvSpPr>
            <a:spLocks noGrp="1"/>
          </p:cNvSpPr>
          <p:nvPr>
            <p:ph type="ctrTitle"/>
          </p:nvPr>
        </p:nvSpPr>
        <p:spPr>
          <a:xfrm>
            <a:off x="1276055" y="2350017"/>
            <a:ext cx="4775075" cy="1630906"/>
          </a:xfrm>
        </p:spPr>
        <p:txBody>
          <a:bodyPr>
            <a:normAutofit/>
          </a:bodyPr>
          <a:lstStyle/>
          <a:p>
            <a:r>
              <a:rPr lang="en-US" sz="4400" b="1" dirty="0">
                <a:solidFill>
                  <a:schemeClr val="tx1"/>
                </a:solidFill>
              </a:rPr>
              <a:t>SLEIGH</a:t>
            </a:r>
            <a:endParaRPr lang="en-IL" sz="4400" b="1" dirty="0">
              <a:solidFill>
                <a:schemeClr val="tx1"/>
              </a:solidFill>
            </a:endParaRPr>
          </a:p>
        </p:txBody>
      </p:sp>
      <p:sp>
        <p:nvSpPr>
          <p:cNvPr id="3" name="Subtitle 2">
            <a:extLst>
              <a:ext uri="{FF2B5EF4-FFF2-40B4-BE49-F238E27FC236}">
                <a16:creationId xmlns:a16="http://schemas.microsoft.com/office/drawing/2014/main" id="{7262D2D3-2CFA-4430-9B9C-C515B40EEBA1}"/>
              </a:ext>
            </a:extLst>
          </p:cNvPr>
          <p:cNvSpPr>
            <a:spLocks noGrp="1"/>
          </p:cNvSpPr>
          <p:nvPr>
            <p:ph type="subTitle" idx="1"/>
          </p:nvPr>
        </p:nvSpPr>
        <p:spPr>
          <a:xfrm>
            <a:off x="1276055" y="3990546"/>
            <a:ext cx="4775075" cy="559656"/>
          </a:xfrm>
        </p:spPr>
        <p:txBody>
          <a:bodyPr>
            <a:normAutofit/>
          </a:bodyPr>
          <a:lstStyle/>
          <a:p>
            <a:r>
              <a:rPr lang="en-US" dirty="0">
                <a:solidFill>
                  <a:schemeClr val="tx1"/>
                </a:solidFill>
              </a:rPr>
              <a:t>&amp; </a:t>
            </a:r>
            <a:r>
              <a:rPr lang="en-US" dirty="0" err="1">
                <a:solidFill>
                  <a:schemeClr val="tx1"/>
                </a:solidFill>
              </a:rPr>
              <a:t>Ghidra</a:t>
            </a:r>
            <a:endParaRPr lang="en-IL" dirty="0">
              <a:solidFill>
                <a:schemeClr val="tx1"/>
              </a:solidFill>
            </a:endParaRPr>
          </a:p>
        </p:txBody>
      </p:sp>
      <p:sp>
        <p:nvSpPr>
          <p:cNvPr id="15" name="Oval 14">
            <a:extLst>
              <a:ext uri="{FF2B5EF4-FFF2-40B4-BE49-F238E27FC236}">
                <a16:creationId xmlns:a16="http://schemas.microsoft.com/office/drawing/2014/main" id="{E96F2174-E60F-47D9-9BF3-8B9E7EF54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55814" y="5852160"/>
            <a:ext cx="548640" cy="548640"/>
          </a:xfrm>
          <a:prstGeom prst="ellipse">
            <a:avLst/>
          </a:prstGeom>
          <a:solidFill>
            <a:srgbClr val="48B65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0069191"/>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F5559-7708-44A9-8EDF-E916A885CCD4}"/>
              </a:ext>
            </a:extLst>
          </p:cNvPr>
          <p:cNvSpPr>
            <a:spLocks noGrp="1"/>
          </p:cNvSpPr>
          <p:nvPr>
            <p:ph type="title"/>
          </p:nvPr>
        </p:nvSpPr>
        <p:spPr/>
        <p:txBody>
          <a:bodyPr/>
          <a:lstStyle/>
          <a:p>
            <a:r>
              <a:rPr lang="en-US" dirty="0"/>
              <a:t>How Do I Learn SLEIGH?</a:t>
            </a:r>
            <a:endParaRPr lang="en-IL" dirty="0"/>
          </a:p>
        </p:txBody>
      </p:sp>
      <p:sp>
        <p:nvSpPr>
          <p:cNvPr id="3" name="Content Placeholder 2">
            <a:extLst>
              <a:ext uri="{FF2B5EF4-FFF2-40B4-BE49-F238E27FC236}">
                <a16:creationId xmlns:a16="http://schemas.microsoft.com/office/drawing/2014/main" id="{BF8B9F5F-2C8B-4DB0-B849-B085A8ECC2BA}"/>
              </a:ext>
            </a:extLst>
          </p:cNvPr>
          <p:cNvSpPr>
            <a:spLocks noGrp="1"/>
          </p:cNvSpPr>
          <p:nvPr>
            <p:ph idx="1"/>
          </p:nvPr>
        </p:nvSpPr>
        <p:spPr/>
        <p:txBody>
          <a:bodyPr>
            <a:normAutofit/>
          </a:bodyPr>
          <a:lstStyle/>
          <a:p>
            <a:r>
              <a:rPr lang="en-US" sz="2000" dirty="0"/>
              <a:t>A documentation is bundled with </a:t>
            </a:r>
            <a:r>
              <a:rPr lang="en-US" sz="2000" dirty="0" err="1"/>
              <a:t>Ghidra</a:t>
            </a:r>
            <a:endParaRPr lang="en-IL" sz="2000" dirty="0"/>
          </a:p>
        </p:txBody>
      </p:sp>
      <p:pic>
        <p:nvPicPr>
          <p:cNvPr id="4" name="Picture 3">
            <a:extLst>
              <a:ext uri="{FF2B5EF4-FFF2-40B4-BE49-F238E27FC236}">
                <a16:creationId xmlns:a16="http://schemas.microsoft.com/office/drawing/2014/main" id="{F3448CF1-1DA3-4278-9094-7207AB5DB298}"/>
              </a:ext>
            </a:extLst>
          </p:cNvPr>
          <p:cNvPicPr>
            <a:picLocks noChangeAspect="1"/>
          </p:cNvPicPr>
          <p:nvPr/>
        </p:nvPicPr>
        <p:blipFill>
          <a:blip r:embed="rId3"/>
          <a:stretch>
            <a:fillRect/>
          </a:stretch>
        </p:blipFill>
        <p:spPr>
          <a:xfrm>
            <a:off x="3023759" y="2840823"/>
            <a:ext cx="6144482" cy="3200847"/>
          </a:xfrm>
          <a:prstGeom prst="rect">
            <a:avLst/>
          </a:prstGeom>
        </p:spPr>
      </p:pic>
    </p:spTree>
    <p:extLst>
      <p:ext uri="{BB962C8B-B14F-4D97-AF65-F5344CB8AC3E}">
        <p14:creationId xmlns:p14="http://schemas.microsoft.com/office/powerpoint/2010/main" val="29728224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BBA85-0A37-4C65-BCC6-B8EADBBA18BE}"/>
              </a:ext>
            </a:extLst>
          </p:cNvPr>
          <p:cNvSpPr>
            <a:spLocks noGrp="1"/>
          </p:cNvSpPr>
          <p:nvPr>
            <p:ph type="title"/>
          </p:nvPr>
        </p:nvSpPr>
        <p:spPr/>
        <p:txBody>
          <a:bodyPr/>
          <a:lstStyle/>
          <a:p>
            <a:r>
              <a:rPr lang="en-US" dirty="0"/>
              <a:t>What Do I Need To Know First?</a:t>
            </a:r>
            <a:endParaRPr lang="en-IL" dirty="0"/>
          </a:p>
        </p:txBody>
      </p:sp>
      <p:sp>
        <p:nvSpPr>
          <p:cNvPr id="3" name="Content Placeholder 2">
            <a:extLst>
              <a:ext uri="{FF2B5EF4-FFF2-40B4-BE49-F238E27FC236}">
                <a16:creationId xmlns:a16="http://schemas.microsoft.com/office/drawing/2014/main" id="{3B7C1744-DE25-45A1-8E4E-CE7B7FA1D97E}"/>
              </a:ext>
            </a:extLst>
          </p:cNvPr>
          <p:cNvSpPr>
            <a:spLocks noGrp="1"/>
          </p:cNvSpPr>
          <p:nvPr>
            <p:ph idx="1"/>
          </p:nvPr>
        </p:nvSpPr>
        <p:spPr>
          <a:xfrm>
            <a:off x="1066799" y="2103120"/>
            <a:ext cx="5609771" cy="3849624"/>
          </a:xfrm>
        </p:spPr>
        <p:txBody>
          <a:bodyPr>
            <a:normAutofit/>
          </a:bodyPr>
          <a:lstStyle/>
          <a:p>
            <a:r>
              <a:rPr lang="en-US" sz="2000" dirty="0"/>
              <a:t>SLEIGH is not a programming language</a:t>
            </a:r>
          </a:p>
          <a:p>
            <a:r>
              <a:rPr lang="en-US" sz="2000" dirty="0"/>
              <a:t>SLEIGH is written to ‘.</a:t>
            </a:r>
            <a:r>
              <a:rPr lang="en-US" sz="2000" dirty="0" err="1"/>
              <a:t>slaspec</a:t>
            </a:r>
            <a:r>
              <a:rPr lang="en-US" sz="2000" dirty="0"/>
              <a:t>’ extended files</a:t>
            </a:r>
          </a:p>
          <a:p>
            <a:r>
              <a:rPr lang="en-US" sz="2000" dirty="0"/>
              <a:t>SLEIGH compiles to a nasty XML (‘.</a:t>
            </a:r>
            <a:r>
              <a:rPr lang="en-US" sz="2000" dirty="0" err="1"/>
              <a:t>sla</a:t>
            </a:r>
            <a:r>
              <a:rPr lang="en-US" sz="2000" dirty="0"/>
              <a:t>’)</a:t>
            </a:r>
          </a:p>
          <a:p>
            <a:r>
              <a:rPr lang="en-US" sz="2000" dirty="0"/>
              <a:t>The SLEIGH compiler comes bundled with </a:t>
            </a:r>
            <a:r>
              <a:rPr lang="en-US" sz="2000" dirty="0" err="1"/>
              <a:t>Ghidra</a:t>
            </a:r>
            <a:endParaRPr lang="en-IL" sz="2000" dirty="0"/>
          </a:p>
        </p:txBody>
      </p:sp>
      <p:pic>
        <p:nvPicPr>
          <p:cNvPr id="4" name="Picture 3">
            <a:extLst>
              <a:ext uri="{FF2B5EF4-FFF2-40B4-BE49-F238E27FC236}">
                <a16:creationId xmlns:a16="http://schemas.microsoft.com/office/drawing/2014/main" id="{1D0F90EB-3CAC-4D3C-924E-9345618DC384}"/>
              </a:ext>
            </a:extLst>
          </p:cNvPr>
          <p:cNvPicPr>
            <a:picLocks noChangeAspect="1"/>
          </p:cNvPicPr>
          <p:nvPr/>
        </p:nvPicPr>
        <p:blipFill rotWithShape="1">
          <a:blip r:embed="rId2"/>
          <a:srcRect r="30368"/>
          <a:stretch/>
        </p:blipFill>
        <p:spPr>
          <a:xfrm>
            <a:off x="6796996" y="1726819"/>
            <a:ext cx="4622800" cy="4124325"/>
          </a:xfrm>
          <a:prstGeom prst="rect">
            <a:avLst/>
          </a:prstGeom>
        </p:spPr>
      </p:pic>
    </p:spTree>
    <p:extLst>
      <p:ext uri="{BB962C8B-B14F-4D97-AF65-F5344CB8AC3E}">
        <p14:creationId xmlns:p14="http://schemas.microsoft.com/office/powerpoint/2010/main" val="16534352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622A7-BDF9-477A-AE75-DB57BE2F5C72}"/>
              </a:ext>
            </a:extLst>
          </p:cNvPr>
          <p:cNvSpPr>
            <a:spLocks noGrp="1"/>
          </p:cNvSpPr>
          <p:nvPr>
            <p:ph type="title"/>
          </p:nvPr>
        </p:nvSpPr>
        <p:spPr/>
        <p:txBody>
          <a:bodyPr/>
          <a:lstStyle/>
          <a:p>
            <a:r>
              <a:rPr lang="en-US" dirty="0"/>
              <a:t>TL;DR</a:t>
            </a:r>
            <a:endParaRPr lang="en-IL" dirty="0"/>
          </a:p>
        </p:txBody>
      </p:sp>
      <p:sp>
        <p:nvSpPr>
          <p:cNvPr id="3" name="Content Placeholder 2">
            <a:extLst>
              <a:ext uri="{FF2B5EF4-FFF2-40B4-BE49-F238E27FC236}">
                <a16:creationId xmlns:a16="http://schemas.microsoft.com/office/drawing/2014/main" id="{7986B84D-1CD0-4AC9-83FE-3C41C40C55B2}"/>
              </a:ext>
            </a:extLst>
          </p:cNvPr>
          <p:cNvSpPr>
            <a:spLocks noGrp="1"/>
          </p:cNvSpPr>
          <p:nvPr>
            <p:ph idx="1"/>
          </p:nvPr>
        </p:nvSpPr>
        <p:spPr/>
        <p:txBody>
          <a:bodyPr>
            <a:normAutofit/>
          </a:bodyPr>
          <a:lstStyle/>
          <a:p>
            <a:r>
              <a:rPr lang="en-US" sz="2000" dirty="0"/>
              <a:t>A SLEIGH spec file is made of the following:</a:t>
            </a:r>
          </a:p>
          <a:p>
            <a:pPr lvl="1"/>
            <a:r>
              <a:rPr lang="en-US" sz="1800" dirty="0"/>
              <a:t>Endianness and Alignment definitions</a:t>
            </a:r>
          </a:p>
          <a:p>
            <a:pPr lvl="1"/>
            <a:r>
              <a:rPr lang="en-US" sz="1800" dirty="0"/>
              <a:t>Memory spaces definitions</a:t>
            </a:r>
          </a:p>
          <a:p>
            <a:pPr lvl="1"/>
            <a:r>
              <a:rPr lang="en-US" sz="1800" dirty="0"/>
              <a:t>Registers definitions</a:t>
            </a:r>
          </a:p>
          <a:p>
            <a:pPr lvl="1"/>
            <a:r>
              <a:rPr lang="en-US" sz="1800" dirty="0"/>
              <a:t>Tokens and Attachments definitions</a:t>
            </a:r>
          </a:p>
          <a:p>
            <a:pPr lvl="1"/>
            <a:r>
              <a:rPr lang="en-US" sz="1800" dirty="0"/>
              <a:t>Special P-Code definitions</a:t>
            </a:r>
          </a:p>
          <a:p>
            <a:pPr lvl="1"/>
            <a:r>
              <a:rPr lang="en-US" sz="1800" dirty="0"/>
              <a:t>Macros definitions</a:t>
            </a:r>
          </a:p>
          <a:p>
            <a:pPr lvl="1"/>
            <a:r>
              <a:rPr lang="en-US" sz="1800" dirty="0"/>
              <a:t>Constructors</a:t>
            </a:r>
            <a:endParaRPr lang="en-IL" sz="1800" dirty="0"/>
          </a:p>
        </p:txBody>
      </p:sp>
    </p:spTree>
    <p:extLst>
      <p:ext uri="{BB962C8B-B14F-4D97-AF65-F5344CB8AC3E}">
        <p14:creationId xmlns:p14="http://schemas.microsoft.com/office/powerpoint/2010/main" val="35408658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97A90-CB8B-497D-BCD7-84F42F7CF3F4}"/>
              </a:ext>
            </a:extLst>
          </p:cNvPr>
          <p:cNvSpPr>
            <a:spLocks noGrp="1"/>
          </p:cNvSpPr>
          <p:nvPr>
            <p:ph type="title"/>
          </p:nvPr>
        </p:nvSpPr>
        <p:spPr/>
        <p:txBody>
          <a:bodyPr/>
          <a:lstStyle/>
          <a:p>
            <a:r>
              <a:rPr lang="en-US" dirty="0"/>
              <a:t>Endianness and Alignment Definitions</a:t>
            </a:r>
            <a:endParaRPr lang="en-IL" dirty="0"/>
          </a:p>
        </p:txBody>
      </p:sp>
      <p:sp>
        <p:nvSpPr>
          <p:cNvPr id="3" name="Content Placeholder 2">
            <a:extLst>
              <a:ext uri="{FF2B5EF4-FFF2-40B4-BE49-F238E27FC236}">
                <a16:creationId xmlns:a16="http://schemas.microsoft.com/office/drawing/2014/main" id="{BCEC1A97-B93D-4A77-9FF3-5246218F9F61}"/>
              </a:ext>
            </a:extLst>
          </p:cNvPr>
          <p:cNvSpPr>
            <a:spLocks noGrp="1"/>
          </p:cNvSpPr>
          <p:nvPr>
            <p:ph idx="1"/>
          </p:nvPr>
        </p:nvSpPr>
        <p:spPr/>
        <p:txBody>
          <a:bodyPr>
            <a:normAutofit/>
          </a:bodyPr>
          <a:lstStyle/>
          <a:p>
            <a:r>
              <a:rPr lang="en-US" sz="2000" dirty="0"/>
              <a:t>Endianness – big or small</a:t>
            </a:r>
          </a:p>
          <a:p>
            <a:endParaRPr lang="en-US" sz="2000" dirty="0"/>
          </a:p>
          <a:p>
            <a:endParaRPr lang="en-US" sz="2000" dirty="0"/>
          </a:p>
          <a:p>
            <a:pPr marL="0" indent="0">
              <a:buNone/>
            </a:pPr>
            <a:endParaRPr lang="en-US" sz="2000" dirty="0"/>
          </a:p>
          <a:p>
            <a:r>
              <a:rPr lang="en-US" sz="2000" dirty="0"/>
              <a:t>Alignment – whether instruction shall be aligned</a:t>
            </a:r>
          </a:p>
          <a:p>
            <a:endParaRPr lang="en-US" sz="2000" dirty="0"/>
          </a:p>
        </p:txBody>
      </p:sp>
      <p:pic>
        <p:nvPicPr>
          <p:cNvPr id="6" name="Picture 5">
            <a:extLst>
              <a:ext uri="{FF2B5EF4-FFF2-40B4-BE49-F238E27FC236}">
                <a16:creationId xmlns:a16="http://schemas.microsoft.com/office/drawing/2014/main" id="{C839C658-8A2A-4821-9529-0A89DAA47659}"/>
              </a:ext>
            </a:extLst>
          </p:cNvPr>
          <p:cNvPicPr>
            <a:picLocks noChangeAspect="1"/>
          </p:cNvPicPr>
          <p:nvPr/>
        </p:nvPicPr>
        <p:blipFill>
          <a:blip r:embed="rId2"/>
          <a:stretch>
            <a:fillRect/>
          </a:stretch>
        </p:blipFill>
        <p:spPr>
          <a:xfrm>
            <a:off x="2995659" y="2856023"/>
            <a:ext cx="3354284" cy="708127"/>
          </a:xfrm>
          <a:prstGeom prst="rect">
            <a:avLst/>
          </a:prstGeom>
        </p:spPr>
      </p:pic>
      <p:pic>
        <p:nvPicPr>
          <p:cNvPr id="7" name="Picture 6">
            <a:extLst>
              <a:ext uri="{FF2B5EF4-FFF2-40B4-BE49-F238E27FC236}">
                <a16:creationId xmlns:a16="http://schemas.microsoft.com/office/drawing/2014/main" id="{19C39126-950F-4E4B-A4AA-D7A288897B28}"/>
              </a:ext>
            </a:extLst>
          </p:cNvPr>
          <p:cNvPicPr>
            <a:picLocks noChangeAspect="1"/>
          </p:cNvPicPr>
          <p:nvPr/>
        </p:nvPicPr>
        <p:blipFill>
          <a:blip r:embed="rId3"/>
          <a:stretch>
            <a:fillRect/>
          </a:stretch>
        </p:blipFill>
        <p:spPr>
          <a:xfrm>
            <a:off x="3009282" y="5080000"/>
            <a:ext cx="3225938" cy="460849"/>
          </a:xfrm>
          <a:prstGeom prst="rect">
            <a:avLst/>
          </a:prstGeom>
        </p:spPr>
      </p:pic>
    </p:spTree>
    <p:extLst>
      <p:ext uri="{BB962C8B-B14F-4D97-AF65-F5344CB8AC3E}">
        <p14:creationId xmlns:p14="http://schemas.microsoft.com/office/powerpoint/2010/main" val="38292698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D705C-10AC-4D57-B439-90D384F85F64}"/>
              </a:ext>
            </a:extLst>
          </p:cNvPr>
          <p:cNvSpPr>
            <a:spLocks noGrp="1"/>
          </p:cNvSpPr>
          <p:nvPr>
            <p:ph type="title"/>
          </p:nvPr>
        </p:nvSpPr>
        <p:spPr/>
        <p:txBody>
          <a:bodyPr/>
          <a:lstStyle/>
          <a:p>
            <a:r>
              <a:rPr lang="en-US" dirty="0"/>
              <a:t>Memory Spaces Definitions</a:t>
            </a:r>
            <a:endParaRPr lang="en-IL" dirty="0"/>
          </a:p>
        </p:txBody>
      </p:sp>
      <p:sp>
        <p:nvSpPr>
          <p:cNvPr id="3" name="Content Placeholder 2">
            <a:extLst>
              <a:ext uri="{FF2B5EF4-FFF2-40B4-BE49-F238E27FC236}">
                <a16:creationId xmlns:a16="http://schemas.microsoft.com/office/drawing/2014/main" id="{27C97864-9D6B-49EF-BEBC-E9B3A3F779DA}"/>
              </a:ext>
            </a:extLst>
          </p:cNvPr>
          <p:cNvSpPr>
            <a:spLocks noGrp="1"/>
          </p:cNvSpPr>
          <p:nvPr>
            <p:ph idx="1"/>
          </p:nvPr>
        </p:nvSpPr>
        <p:spPr/>
        <p:txBody>
          <a:bodyPr>
            <a:normAutofit/>
          </a:bodyPr>
          <a:lstStyle/>
          <a:p>
            <a:r>
              <a:rPr lang="en-US" sz="2000" dirty="0"/>
              <a:t>The RAM, ROM, Registers </a:t>
            </a:r>
            <a:r>
              <a:rPr lang="en-US" sz="2000" dirty="0" err="1"/>
              <a:t>apaces</a:t>
            </a:r>
            <a:r>
              <a:rPr lang="en-US" sz="2000" dirty="0"/>
              <a:t> are declared here</a:t>
            </a:r>
            <a:endParaRPr lang="en-IL" sz="2000" dirty="0"/>
          </a:p>
        </p:txBody>
      </p:sp>
      <p:pic>
        <p:nvPicPr>
          <p:cNvPr id="4" name="Picture 3">
            <a:extLst>
              <a:ext uri="{FF2B5EF4-FFF2-40B4-BE49-F238E27FC236}">
                <a16:creationId xmlns:a16="http://schemas.microsoft.com/office/drawing/2014/main" id="{C95924E0-E919-4B53-AF45-54D1B78DBF02}"/>
              </a:ext>
            </a:extLst>
          </p:cNvPr>
          <p:cNvPicPr>
            <a:picLocks noChangeAspect="1"/>
          </p:cNvPicPr>
          <p:nvPr/>
        </p:nvPicPr>
        <p:blipFill>
          <a:blip r:embed="rId2"/>
          <a:stretch>
            <a:fillRect/>
          </a:stretch>
        </p:blipFill>
        <p:spPr>
          <a:xfrm>
            <a:off x="5050897" y="3368163"/>
            <a:ext cx="5947173" cy="2584581"/>
          </a:xfrm>
          <a:prstGeom prst="rect">
            <a:avLst/>
          </a:prstGeom>
        </p:spPr>
      </p:pic>
    </p:spTree>
    <p:extLst>
      <p:ext uri="{BB962C8B-B14F-4D97-AF65-F5344CB8AC3E}">
        <p14:creationId xmlns:p14="http://schemas.microsoft.com/office/powerpoint/2010/main" val="26550517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76DAD-A1BF-4912-876D-A85E4AB3DF64}"/>
              </a:ext>
            </a:extLst>
          </p:cNvPr>
          <p:cNvSpPr>
            <a:spLocks noGrp="1"/>
          </p:cNvSpPr>
          <p:nvPr>
            <p:ph type="title"/>
          </p:nvPr>
        </p:nvSpPr>
        <p:spPr/>
        <p:txBody>
          <a:bodyPr/>
          <a:lstStyle/>
          <a:p>
            <a:r>
              <a:rPr lang="en-US" dirty="0"/>
              <a:t>Registers Definitions</a:t>
            </a:r>
            <a:endParaRPr lang="en-IL" dirty="0"/>
          </a:p>
        </p:txBody>
      </p:sp>
      <p:sp>
        <p:nvSpPr>
          <p:cNvPr id="3" name="Content Placeholder 2">
            <a:extLst>
              <a:ext uri="{FF2B5EF4-FFF2-40B4-BE49-F238E27FC236}">
                <a16:creationId xmlns:a16="http://schemas.microsoft.com/office/drawing/2014/main" id="{FBB911E4-900E-4B90-A367-D14D2C2CC9AE}"/>
              </a:ext>
            </a:extLst>
          </p:cNvPr>
          <p:cNvSpPr>
            <a:spLocks noGrp="1"/>
          </p:cNvSpPr>
          <p:nvPr>
            <p:ph idx="1"/>
          </p:nvPr>
        </p:nvSpPr>
        <p:spPr/>
        <p:txBody>
          <a:bodyPr>
            <a:normAutofit/>
          </a:bodyPr>
          <a:lstStyle/>
          <a:p>
            <a:r>
              <a:rPr lang="en-US" sz="2000" dirty="0"/>
              <a:t>It is possible to define different registers on the same register spaces</a:t>
            </a:r>
            <a:endParaRPr lang="en-IL" sz="2000" dirty="0"/>
          </a:p>
        </p:txBody>
      </p:sp>
      <p:pic>
        <p:nvPicPr>
          <p:cNvPr id="5" name="Picture 4">
            <a:extLst>
              <a:ext uri="{FF2B5EF4-FFF2-40B4-BE49-F238E27FC236}">
                <a16:creationId xmlns:a16="http://schemas.microsoft.com/office/drawing/2014/main" id="{8CF815D6-9276-4846-8F6C-15A4DE2CFBD6}"/>
              </a:ext>
            </a:extLst>
          </p:cNvPr>
          <p:cNvPicPr>
            <a:picLocks noChangeAspect="1"/>
          </p:cNvPicPr>
          <p:nvPr/>
        </p:nvPicPr>
        <p:blipFill>
          <a:blip r:embed="rId2"/>
          <a:stretch>
            <a:fillRect/>
          </a:stretch>
        </p:blipFill>
        <p:spPr>
          <a:xfrm>
            <a:off x="1365695" y="4818744"/>
            <a:ext cx="9328837" cy="783128"/>
          </a:xfrm>
          <a:prstGeom prst="rect">
            <a:avLst/>
          </a:prstGeom>
        </p:spPr>
      </p:pic>
    </p:spTree>
    <p:extLst>
      <p:ext uri="{BB962C8B-B14F-4D97-AF65-F5344CB8AC3E}">
        <p14:creationId xmlns:p14="http://schemas.microsoft.com/office/powerpoint/2010/main" val="26905950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23992-11B7-4A8B-AA92-2748423FBE89}"/>
              </a:ext>
            </a:extLst>
          </p:cNvPr>
          <p:cNvSpPr>
            <a:spLocks noGrp="1"/>
          </p:cNvSpPr>
          <p:nvPr>
            <p:ph type="title"/>
          </p:nvPr>
        </p:nvSpPr>
        <p:spPr/>
        <p:txBody>
          <a:bodyPr/>
          <a:lstStyle/>
          <a:p>
            <a:r>
              <a:rPr lang="en-US" dirty="0"/>
              <a:t>Tokens and Attachments Definitions</a:t>
            </a:r>
            <a:endParaRPr lang="en-IL" dirty="0"/>
          </a:p>
        </p:txBody>
      </p:sp>
      <p:sp>
        <p:nvSpPr>
          <p:cNvPr id="3" name="Content Placeholder 2">
            <a:extLst>
              <a:ext uri="{FF2B5EF4-FFF2-40B4-BE49-F238E27FC236}">
                <a16:creationId xmlns:a16="http://schemas.microsoft.com/office/drawing/2014/main" id="{14C56E1E-C0AB-4A5F-BF34-D8C8E2A47E38}"/>
              </a:ext>
            </a:extLst>
          </p:cNvPr>
          <p:cNvSpPr>
            <a:spLocks noGrp="1"/>
          </p:cNvSpPr>
          <p:nvPr>
            <p:ph idx="1"/>
          </p:nvPr>
        </p:nvSpPr>
        <p:spPr/>
        <p:txBody>
          <a:bodyPr>
            <a:normAutofit/>
          </a:bodyPr>
          <a:lstStyle/>
          <a:p>
            <a:r>
              <a:rPr lang="en-US" sz="2000" dirty="0"/>
              <a:t>Tokens are the instruction building blocks</a:t>
            </a:r>
          </a:p>
          <a:p>
            <a:endParaRPr lang="en-US" sz="2000" dirty="0"/>
          </a:p>
          <a:p>
            <a:endParaRPr lang="en-US" sz="2000" dirty="0"/>
          </a:p>
          <a:p>
            <a:endParaRPr lang="en-US" sz="2000" dirty="0"/>
          </a:p>
          <a:p>
            <a:endParaRPr lang="en-US" sz="2000" dirty="0"/>
          </a:p>
          <a:p>
            <a:r>
              <a:rPr lang="en-US" sz="2000" dirty="0"/>
              <a:t>Attachment’s role is attaching a token to a register</a:t>
            </a:r>
            <a:endParaRPr lang="en-IL" sz="2000" dirty="0"/>
          </a:p>
        </p:txBody>
      </p:sp>
      <p:pic>
        <p:nvPicPr>
          <p:cNvPr id="5" name="Picture 4">
            <a:extLst>
              <a:ext uri="{FF2B5EF4-FFF2-40B4-BE49-F238E27FC236}">
                <a16:creationId xmlns:a16="http://schemas.microsoft.com/office/drawing/2014/main" id="{3218B5B5-653E-410C-8764-D8375E3F9C47}"/>
              </a:ext>
            </a:extLst>
          </p:cNvPr>
          <p:cNvPicPr>
            <a:picLocks noChangeAspect="1"/>
          </p:cNvPicPr>
          <p:nvPr/>
        </p:nvPicPr>
        <p:blipFill>
          <a:blip r:embed="rId2"/>
          <a:stretch>
            <a:fillRect/>
          </a:stretch>
        </p:blipFill>
        <p:spPr>
          <a:xfrm>
            <a:off x="6876453" y="1696780"/>
            <a:ext cx="2543318" cy="2852318"/>
          </a:xfrm>
          <a:prstGeom prst="rect">
            <a:avLst/>
          </a:prstGeom>
        </p:spPr>
      </p:pic>
      <p:pic>
        <p:nvPicPr>
          <p:cNvPr id="6" name="Picture 5">
            <a:extLst>
              <a:ext uri="{FF2B5EF4-FFF2-40B4-BE49-F238E27FC236}">
                <a16:creationId xmlns:a16="http://schemas.microsoft.com/office/drawing/2014/main" id="{CC263E96-0054-41BF-95CE-628508692A61}"/>
              </a:ext>
            </a:extLst>
          </p:cNvPr>
          <p:cNvPicPr>
            <a:picLocks noChangeAspect="1"/>
          </p:cNvPicPr>
          <p:nvPr/>
        </p:nvPicPr>
        <p:blipFill>
          <a:blip r:embed="rId3"/>
          <a:stretch>
            <a:fillRect/>
          </a:stretch>
        </p:blipFill>
        <p:spPr>
          <a:xfrm>
            <a:off x="2128284" y="5298441"/>
            <a:ext cx="7935432" cy="609685"/>
          </a:xfrm>
          <a:prstGeom prst="rect">
            <a:avLst/>
          </a:prstGeom>
        </p:spPr>
      </p:pic>
    </p:spTree>
    <p:extLst>
      <p:ext uri="{BB962C8B-B14F-4D97-AF65-F5344CB8AC3E}">
        <p14:creationId xmlns:p14="http://schemas.microsoft.com/office/powerpoint/2010/main" val="41411282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C6429-2D19-4FAB-A44E-E55EFDB69D5D}"/>
              </a:ext>
            </a:extLst>
          </p:cNvPr>
          <p:cNvSpPr>
            <a:spLocks noGrp="1"/>
          </p:cNvSpPr>
          <p:nvPr>
            <p:ph type="title"/>
          </p:nvPr>
        </p:nvSpPr>
        <p:spPr/>
        <p:txBody>
          <a:bodyPr/>
          <a:lstStyle/>
          <a:p>
            <a:r>
              <a:rPr lang="en-US" dirty="0"/>
              <a:t>Special P-Code Definitions</a:t>
            </a:r>
            <a:endParaRPr lang="en-IL" dirty="0"/>
          </a:p>
        </p:txBody>
      </p:sp>
      <p:sp>
        <p:nvSpPr>
          <p:cNvPr id="3" name="Content Placeholder 2">
            <a:extLst>
              <a:ext uri="{FF2B5EF4-FFF2-40B4-BE49-F238E27FC236}">
                <a16:creationId xmlns:a16="http://schemas.microsoft.com/office/drawing/2014/main" id="{BF8FDB35-8436-42C7-B3C0-F03C64541E01}"/>
              </a:ext>
            </a:extLst>
          </p:cNvPr>
          <p:cNvSpPr>
            <a:spLocks noGrp="1"/>
          </p:cNvSpPr>
          <p:nvPr>
            <p:ph idx="1"/>
          </p:nvPr>
        </p:nvSpPr>
        <p:spPr/>
        <p:txBody>
          <a:bodyPr>
            <a:normAutofit/>
          </a:bodyPr>
          <a:lstStyle/>
          <a:p>
            <a:r>
              <a:rPr lang="en-US" sz="2000" dirty="0"/>
              <a:t>Standard P-Code is a defined set and can’t cover the whole Instruction Set</a:t>
            </a:r>
          </a:p>
          <a:p>
            <a:endParaRPr lang="en-IL" sz="2000" dirty="0"/>
          </a:p>
        </p:txBody>
      </p:sp>
      <p:pic>
        <p:nvPicPr>
          <p:cNvPr id="5" name="Picture 4">
            <a:extLst>
              <a:ext uri="{FF2B5EF4-FFF2-40B4-BE49-F238E27FC236}">
                <a16:creationId xmlns:a16="http://schemas.microsoft.com/office/drawing/2014/main" id="{9106B29C-92F2-49A4-9DD1-D46A4CD3FBBF}"/>
              </a:ext>
            </a:extLst>
          </p:cNvPr>
          <p:cNvPicPr>
            <a:picLocks noChangeAspect="1"/>
          </p:cNvPicPr>
          <p:nvPr/>
        </p:nvPicPr>
        <p:blipFill>
          <a:blip r:embed="rId2"/>
          <a:stretch>
            <a:fillRect/>
          </a:stretch>
        </p:blipFill>
        <p:spPr>
          <a:xfrm>
            <a:off x="2821822" y="3066507"/>
            <a:ext cx="6548356" cy="2521493"/>
          </a:xfrm>
          <a:prstGeom prst="rect">
            <a:avLst/>
          </a:prstGeom>
        </p:spPr>
      </p:pic>
    </p:spTree>
    <p:extLst>
      <p:ext uri="{BB962C8B-B14F-4D97-AF65-F5344CB8AC3E}">
        <p14:creationId xmlns:p14="http://schemas.microsoft.com/office/powerpoint/2010/main" val="3870533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9A06D-E33C-4601-A597-0611AE7F658A}"/>
              </a:ext>
            </a:extLst>
          </p:cNvPr>
          <p:cNvSpPr>
            <a:spLocks noGrp="1"/>
          </p:cNvSpPr>
          <p:nvPr>
            <p:ph type="title"/>
          </p:nvPr>
        </p:nvSpPr>
        <p:spPr/>
        <p:txBody>
          <a:bodyPr/>
          <a:lstStyle/>
          <a:p>
            <a:r>
              <a:rPr lang="en-US" dirty="0"/>
              <a:t>Agenda</a:t>
            </a:r>
            <a:endParaRPr lang="en-IL" dirty="0"/>
          </a:p>
        </p:txBody>
      </p:sp>
      <p:sp>
        <p:nvSpPr>
          <p:cNvPr id="3" name="Content Placeholder 2">
            <a:extLst>
              <a:ext uri="{FF2B5EF4-FFF2-40B4-BE49-F238E27FC236}">
                <a16:creationId xmlns:a16="http://schemas.microsoft.com/office/drawing/2014/main" id="{F1159C84-1FDE-4DA8-8B58-C459F2158EB2}"/>
              </a:ext>
            </a:extLst>
          </p:cNvPr>
          <p:cNvSpPr>
            <a:spLocks noGrp="1"/>
          </p:cNvSpPr>
          <p:nvPr>
            <p:ph idx="1"/>
          </p:nvPr>
        </p:nvSpPr>
        <p:spPr/>
        <p:txBody>
          <a:bodyPr>
            <a:normAutofit/>
          </a:bodyPr>
          <a:lstStyle/>
          <a:p>
            <a:r>
              <a:rPr lang="en-US" sz="2000" dirty="0" err="1"/>
              <a:t>Ghidra</a:t>
            </a:r>
            <a:r>
              <a:rPr lang="en-US" sz="2000" dirty="0"/>
              <a:t> Setup (14:00)</a:t>
            </a:r>
          </a:p>
          <a:p>
            <a:r>
              <a:rPr lang="en-US" sz="2000" dirty="0"/>
              <a:t>Getting familiar  with </a:t>
            </a:r>
            <a:r>
              <a:rPr lang="en-US" sz="2000" dirty="0" err="1"/>
              <a:t>Ghidra</a:t>
            </a:r>
            <a:r>
              <a:rPr lang="en-US" sz="2000" dirty="0"/>
              <a:t> (14:15)</a:t>
            </a:r>
          </a:p>
          <a:p>
            <a:r>
              <a:rPr lang="en-US" sz="2000" dirty="0"/>
              <a:t>Disassembly and </a:t>
            </a:r>
            <a:r>
              <a:rPr lang="en-US" sz="2000" dirty="0" err="1"/>
              <a:t>Decompilation</a:t>
            </a:r>
            <a:r>
              <a:rPr lang="en-US" sz="2000" dirty="0"/>
              <a:t> in </a:t>
            </a:r>
            <a:r>
              <a:rPr lang="en-US" sz="2000" dirty="0" err="1"/>
              <a:t>Ghidra</a:t>
            </a:r>
            <a:r>
              <a:rPr lang="en-US" sz="2000" dirty="0"/>
              <a:t> (14:40)</a:t>
            </a:r>
          </a:p>
          <a:p>
            <a:r>
              <a:rPr lang="en-US" sz="2000" dirty="0"/>
              <a:t>Exercise – writing a processor module (15:20)</a:t>
            </a:r>
          </a:p>
          <a:p>
            <a:r>
              <a:rPr lang="en-US" sz="2000" dirty="0"/>
              <a:t>Wrap Up (16:00)</a:t>
            </a:r>
          </a:p>
          <a:p>
            <a:endParaRPr lang="en-IL" sz="2000" dirty="0"/>
          </a:p>
        </p:txBody>
      </p:sp>
    </p:spTree>
    <p:extLst>
      <p:ext uri="{BB962C8B-B14F-4D97-AF65-F5344CB8AC3E}">
        <p14:creationId xmlns:p14="http://schemas.microsoft.com/office/powerpoint/2010/main" val="18217141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6FB5F-579A-49CF-8A8D-D14D3E30FB4E}"/>
              </a:ext>
            </a:extLst>
          </p:cNvPr>
          <p:cNvSpPr>
            <a:spLocks noGrp="1"/>
          </p:cNvSpPr>
          <p:nvPr>
            <p:ph type="title"/>
          </p:nvPr>
        </p:nvSpPr>
        <p:spPr/>
        <p:txBody>
          <a:bodyPr/>
          <a:lstStyle/>
          <a:p>
            <a:r>
              <a:rPr lang="en-US" dirty="0"/>
              <a:t>Macros Definitions</a:t>
            </a:r>
            <a:endParaRPr lang="en-IL" dirty="0"/>
          </a:p>
        </p:txBody>
      </p:sp>
      <p:sp>
        <p:nvSpPr>
          <p:cNvPr id="3" name="Content Placeholder 2">
            <a:extLst>
              <a:ext uri="{FF2B5EF4-FFF2-40B4-BE49-F238E27FC236}">
                <a16:creationId xmlns:a16="http://schemas.microsoft.com/office/drawing/2014/main" id="{5CB2EB5B-A451-4E6A-8AFB-54DFC1724E37}"/>
              </a:ext>
            </a:extLst>
          </p:cNvPr>
          <p:cNvSpPr>
            <a:spLocks noGrp="1"/>
          </p:cNvSpPr>
          <p:nvPr>
            <p:ph idx="1"/>
          </p:nvPr>
        </p:nvSpPr>
        <p:spPr/>
        <p:txBody>
          <a:bodyPr>
            <a:normAutofit/>
          </a:bodyPr>
          <a:lstStyle/>
          <a:p>
            <a:r>
              <a:rPr lang="en-US" sz="2000" dirty="0"/>
              <a:t>They behave like functions, but they are macros as SLEIGH is not a programming language</a:t>
            </a:r>
          </a:p>
          <a:p>
            <a:endParaRPr lang="en-IL" sz="2000" dirty="0"/>
          </a:p>
        </p:txBody>
      </p:sp>
      <p:pic>
        <p:nvPicPr>
          <p:cNvPr id="5" name="Picture 4">
            <a:extLst>
              <a:ext uri="{FF2B5EF4-FFF2-40B4-BE49-F238E27FC236}">
                <a16:creationId xmlns:a16="http://schemas.microsoft.com/office/drawing/2014/main" id="{607141B7-FBD7-44E0-BC4E-43A2FAA6BB99}"/>
              </a:ext>
            </a:extLst>
          </p:cNvPr>
          <p:cNvPicPr>
            <a:picLocks noChangeAspect="1"/>
          </p:cNvPicPr>
          <p:nvPr/>
        </p:nvPicPr>
        <p:blipFill>
          <a:blip r:embed="rId2"/>
          <a:stretch>
            <a:fillRect/>
          </a:stretch>
        </p:blipFill>
        <p:spPr>
          <a:xfrm>
            <a:off x="1003184" y="3512456"/>
            <a:ext cx="10185631" cy="2028371"/>
          </a:xfrm>
          <a:prstGeom prst="rect">
            <a:avLst/>
          </a:prstGeom>
        </p:spPr>
      </p:pic>
    </p:spTree>
    <p:extLst>
      <p:ext uri="{BB962C8B-B14F-4D97-AF65-F5344CB8AC3E}">
        <p14:creationId xmlns:p14="http://schemas.microsoft.com/office/powerpoint/2010/main" val="23157231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EFBC5-49D3-4D73-BE65-15FAFC07D314}"/>
              </a:ext>
            </a:extLst>
          </p:cNvPr>
          <p:cNvSpPr>
            <a:spLocks noGrp="1"/>
          </p:cNvSpPr>
          <p:nvPr>
            <p:ph type="title"/>
          </p:nvPr>
        </p:nvSpPr>
        <p:spPr/>
        <p:txBody>
          <a:bodyPr/>
          <a:lstStyle/>
          <a:p>
            <a:r>
              <a:rPr lang="en-US" dirty="0"/>
              <a:t>Constructors</a:t>
            </a:r>
            <a:endParaRPr lang="en-IL" dirty="0"/>
          </a:p>
        </p:txBody>
      </p:sp>
      <p:sp>
        <p:nvSpPr>
          <p:cNvPr id="3" name="Content Placeholder 2">
            <a:extLst>
              <a:ext uri="{FF2B5EF4-FFF2-40B4-BE49-F238E27FC236}">
                <a16:creationId xmlns:a16="http://schemas.microsoft.com/office/drawing/2014/main" id="{0CF6FBBB-4537-4A71-B528-F676452A2AC7}"/>
              </a:ext>
            </a:extLst>
          </p:cNvPr>
          <p:cNvSpPr>
            <a:spLocks noGrp="1"/>
          </p:cNvSpPr>
          <p:nvPr>
            <p:ph idx="1"/>
          </p:nvPr>
        </p:nvSpPr>
        <p:spPr/>
        <p:txBody>
          <a:bodyPr>
            <a:normAutofit/>
          </a:bodyPr>
          <a:lstStyle/>
          <a:p>
            <a:r>
              <a:rPr lang="en-US" sz="2000" dirty="0"/>
              <a:t>Constructor is the heart of SLEIGH</a:t>
            </a:r>
          </a:p>
          <a:p>
            <a:r>
              <a:rPr lang="en-US" sz="2000" dirty="0"/>
              <a:t>They are used to construct instruction and auxiliary rules</a:t>
            </a:r>
          </a:p>
          <a:p>
            <a:pPr marL="0" indent="0" algn="ctr">
              <a:buNone/>
            </a:pPr>
            <a:r>
              <a:rPr lang="en-US" sz="3200" b="1" dirty="0" err="1">
                <a:latin typeface="Consolas" panose="020B0609020204030204" pitchFamily="49" charset="0"/>
              </a:rPr>
              <a:t>table_header</a:t>
            </a:r>
            <a:r>
              <a:rPr lang="en-US" sz="3200" b="1" dirty="0">
                <a:latin typeface="Consolas" panose="020B0609020204030204" pitchFamily="49" charset="0"/>
              </a:rPr>
              <a:t>: </a:t>
            </a:r>
            <a:r>
              <a:rPr lang="en-US" sz="3200" b="1" dirty="0" err="1">
                <a:latin typeface="Consolas" panose="020B0609020204030204" pitchFamily="49" charset="0"/>
              </a:rPr>
              <a:t>display_section</a:t>
            </a:r>
            <a:r>
              <a:rPr lang="en-US" sz="3200" b="1" dirty="0">
                <a:latin typeface="Consolas" panose="020B0609020204030204" pitchFamily="49" charset="0"/>
              </a:rPr>
              <a:t> is </a:t>
            </a:r>
            <a:r>
              <a:rPr lang="en-US" sz="3200" b="1" dirty="0" err="1">
                <a:latin typeface="Consolas" panose="020B0609020204030204" pitchFamily="49" charset="0"/>
              </a:rPr>
              <a:t>bit_pattern</a:t>
            </a:r>
            <a:r>
              <a:rPr lang="en-US" sz="3200" b="1" dirty="0">
                <a:latin typeface="Consolas" panose="020B0609020204030204" pitchFamily="49" charset="0"/>
              </a:rPr>
              <a:t> [ </a:t>
            </a:r>
            <a:r>
              <a:rPr lang="en-US" sz="3200" b="1" dirty="0" err="1">
                <a:latin typeface="Consolas" panose="020B0609020204030204" pitchFamily="49" charset="0"/>
              </a:rPr>
              <a:t>disassembly_section</a:t>
            </a:r>
            <a:r>
              <a:rPr lang="en-US" sz="3200" b="1" dirty="0">
                <a:latin typeface="Consolas" panose="020B0609020204030204" pitchFamily="49" charset="0"/>
              </a:rPr>
              <a:t> ] { </a:t>
            </a:r>
            <a:r>
              <a:rPr lang="en-US" sz="3200" b="1" dirty="0" err="1">
                <a:latin typeface="Consolas" panose="020B0609020204030204" pitchFamily="49" charset="0"/>
              </a:rPr>
              <a:t>semantic_section</a:t>
            </a:r>
            <a:r>
              <a:rPr lang="en-US" sz="3200" b="1" dirty="0">
                <a:latin typeface="Consolas" panose="020B0609020204030204" pitchFamily="49" charset="0"/>
              </a:rPr>
              <a:t> }</a:t>
            </a:r>
          </a:p>
        </p:txBody>
      </p:sp>
    </p:spTree>
    <p:extLst>
      <p:ext uri="{BB962C8B-B14F-4D97-AF65-F5344CB8AC3E}">
        <p14:creationId xmlns:p14="http://schemas.microsoft.com/office/powerpoint/2010/main" val="17665526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17898-5688-41DD-A8D2-52DFE701146C}"/>
              </a:ext>
            </a:extLst>
          </p:cNvPr>
          <p:cNvSpPr>
            <a:spLocks noGrp="1"/>
          </p:cNvSpPr>
          <p:nvPr>
            <p:ph type="title"/>
          </p:nvPr>
        </p:nvSpPr>
        <p:spPr/>
        <p:txBody>
          <a:bodyPr/>
          <a:lstStyle/>
          <a:p>
            <a:r>
              <a:rPr lang="en-US" dirty="0"/>
              <a:t>Constructors Example</a:t>
            </a:r>
            <a:endParaRPr lang="en-IL" dirty="0"/>
          </a:p>
        </p:txBody>
      </p:sp>
      <p:sp>
        <p:nvSpPr>
          <p:cNvPr id="3" name="Content Placeholder 2">
            <a:extLst>
              <a:ext uri="{FF2B5EF4-FFF2-40B4-BE49-F238E27FC236}">
                <a16:creationId xmlns:a16="http://schemas.microsoft.com/office/drawing/2014/main" id="{250C4224-7D7B-4611-BF5E-7EDAF51BF564}"/>
              </a:ext>
            </a:extLst>
          </p:cNvPr>
          <p:cNvSpPr>
            <a:spLocks noGrp="1"/>
          </p:cNvSpPr>
          <p:nvPr>
            <p:ph idx="1"/>
          </p:nvPr>
        </p:nvSpPr>
        <p:spPr/>
        <p:txBody>
          <a:bodyPr>
            <a:normAutofit/>
          </a:bodyPr>
          <a:lstStyle/>
          <a:p>
            <a:r>
              <a:rPr lang="en-US" sz="2000" dirty="0"/>
              <a:t>Auxiliary constructors:</a:t>
            </a:r>
          </a:p>
          <a:p>
            <a:pPr marL="0" indent="0">
              <a:buNone/>
            </a:pPr>
            <a:endParaRPr lang="en-US" sz="2000" dirty="0"/>
          </a:p>
          <a:p>
            <a:pPr marL="0" indent="0">
              <a:buNone/>
            </a:pPr>
            <a:endParaRPr lang="en-US" sz="2000" dirty="0"/>
          </a:p>
          <a:p>
            <a:pPr marL="0" indent="0">
              <a:buNone/>
            </a:pPr>
            <a:endParaRPr lang="en-US" sz="2000" dirty="0"/>
          </a:p>
          <a:p>
            <a:r>
              <a:rPr lang="en-US" sz="2000" dirty="0"/>
              <a:t>Instruction constructor:</a:t>
            </a:r>
          </a:p>
        </p:txBody>
      </p:sp>
      <p:pic>
        <p:nvPicPr>
          <p:cNvPr id="4" name="Content Placeholder 8">
            <a:extLst>
              <a:ext uri="{FF2B5EF4-FFF2-40B4-BE49-F238E27FC236}">
                <a16:creationId xmlns:a16="http://schemas.microsoft.com/office/drawing/2014/main" id="{37F8B2DE-F545-4AB0-888D-9E832D0B2D05}"/>
              </a:ext>
            </a:extLst>
          </p:cNvPr>
          <p:cNvPicPr>
            <a:picLocks noChangeAspect="1"/>
          </p:cNvPicPr>
          <p:nvPr/>
        </p:nvPicPr>
        <p:blipFill>
          <a:blip r:embed="rId3"/>
          <a:stretch>
            <a:fillRect/>
          </a:stretch>
        </p:blipFill>
        <p:spPr>
          <a:xfrm>
            <a:off x="2223398" y="2656332"/>
            <a:ext cx="5781232" cy="1371600"/>
          </a:xfrm>
          <a:prstGeom prst="rect">
            <a:avLst/>
          </a:prstGeom>
        </p:spPr>
      </p:pic>
      <p:pic>
        <p:nvPicPr>
          <p:cNvPr id="5" name="Picture 4">
            <a:extLst>
              <a:ext uri="{FF2B5EF4-FFF2-40B4-BE49-F238E27FC236}">
                <a16:creationId xmlns:a16="http://schemas.microsoft.com/office/drawing/2014/main" id="{989AE3F1-8007-4ADB-9C43-B7D63726DF6E}"/>
              </a:ext>
            </a:extLst>
          </p:cNvPr>
          <p:cNvPicPr>
            <a:picLocks noChangeAspect="1"/>
          </p:cNvPicPr>
          <p:nvPr/>
        </p:nvPicPr>
        <p:blipFill>
          <a:blip r:embed="rId4"/>
          <a:stretch>
            <a:fillRect/>
          </a:stretch>
        </p:blipFill>
        <p:spPr>
          <a:xfrm>
            <a:off x="2223398" y="4720771"/>
            <a:ext cx="6207247" cy="1080222"/>
          </a:xfrm>
          <a:prstGeom prst="rect">
            <a:avLst/>
          </a:prstGeom>
        </p:spPr>
      </p:pic>
    </p:spTree>
    <p:extLst>
      <p:ext uri="{BB962C8B-B14F-4D97-AF65-F5344CB8AC3E}">
        <p14:creationId xmlns:p14="http://schemas.microsoft.com/office/powerpoint/2010/main" val="13341686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17898-5688-41DD-A8D2-52DFE701146C}"/>
              </a:ext>
            </a:extLst>
          </p:cNvPr>
          <p:cNvSpPr>
            <a:spLocks noGrp="1"/>
          </p:cNvSpPr>
          <p:nvPr>
            <p:ph type="title"/>
          </p:nvPr>
        </p:nvSpPr>
        <p:spPr/>
        <p:txBody>
          <a:bodyPr/>
          <a:lstStyle/>
          <a:p>
            <a:r>
              <a:rPr lang="en-US" dirty="0"/>
              <a:t>Constructors Example</a:t>
            </a:r>
            <a:endParaRPr lang="en-IL" dirty="0"/>
          </a:p>
        </p:txBody>
      </p:sp>
      <p:sp>
        <p:nvSpPr>
          <p:cNvPr id="3" name="Content Placeholder 2">
            <a:extLst>
              <a:ext uri="{FF2B5EF4-FFF2-40B4-BE49-F238E27FC236}">
                <a16:creationId xmlns:a16="http://schemas.microsoft.com/office/drawing/2014/main" id="{250C4224-7D7B-4611-BF5E-7EDAF51BF564}"/>
              </a:ext>
            </a:extLst>
          </p:cNvPr>
          <p:cNvSpPr>
            <a:spLocks noGrp="1"/>
          </p:cNvSpPr>
          <p:nvPr>
            <p:ph idx="1"/>
          </p:nvPr>
        </p:nvSpPr>
        <p:spPr/>
        <p:txBody>
          <a:bodyPr>
            <a:normAutofit/>
          </a:bodyPr>
          <a:lstStyle/>
          <a:p>
            <a:r>
              <a:rPr lang="en-US" sz="2000" dirty="0"/>
              <a:t>Auxiliary constructors:</a:t>
            </a:r>
          </a:p>
          <a:p>
            <a:pPr marL="0" indent="0">
              <a:buNone/>
            </a:pPr>
            <a:endParaRPr lang="en-US" sz="2000" dirty="0"/>
          </a:p>
          <a:p>
            <a:pPr marL="0" indent="0">
              <a:buNone/>
            </a:pPr>
            <a:endParaRPr lang="en-US" sz="2000" dirty="0"/>
          </a:p>
          <a:p>
            <a:r>
              <a:rPr lang="en-US" sz="2000" dirty="0"/>
              <a:t>Instruction constructor:</a:t>
            </a:r>
          </a:p>
        </p:txBody>
      </p:sp>
      <p:pic>
        <p:nvPicPr>
          <p:cNvPr id="7" name="Picture 6">
            <a:extLst>
              <a:ext uri="{FF2B5EF4-FFF2-40B4-BE49-F238E27FC236}">
                <a16:creationId xmlns:a16="http://schemas.microsoft.com/office/drawing/2014/main" id="{298186A5-83EA-4E8F-9AE5-2D856FA2AF70}"/>
              </a:ext>
            </a:extLst>
          </p:cNvPr>
          <p:cNvPicPr>
            <a:picLocks noChangeAspect="1"/>
          </p:cNvPicPr>
          <p:nvPr/>
        </p:nvPicPr>
        <p:blipFill>
          <a:blip r:embed="rId3"/>
          <a:stretch>
            <a:fillRect/>
          </a:stretch>
        </p:blipFill>
        <p:spPr>
          <a:xfrm>
            <a:off x="828368" y="2685561"/>
            <a:ext cx="10535264" cy="659982"/>
          </a:xfrm>
          <a:prstGeom prst="rect">
            <a:avLst/>
          </a:prstGeom>
        </p:spPr>
      </p:pic>
      <p:pic>
        <p:nvPicPr>
          <p:cNvPr id="8" name="Picture 7">
            <a:extLst>
              <a:ext uri="{FF2B5EF4-FFF2-40B4-BE49-F238E27FC236}">
                <a16:creationId xmlns:a16="http://schemas.microsoft.com/office/drawing/2014/main" id="{05BED581-50AB-4612-A86B-7BF17C3B62B2}"/>
              </a:ext>
            </a:extLst>
          </p:cNvPr>
          <p:cNvPicPr>
            <a:picLocks noChangeAspect="1"/>
          </p:cNvPicPr>
          <p:nvPr/>
        </p:nvPicPr>
        <p:blipFill>
          <a:blip r:embed="rId4"/>
          <a:stretch>
            <a:fillRect/>
          </a:stretch>
        </p:blipFill>
        <p:spPr>
          <a:xfrm>
            <a:off x="828368" y="4483513"/>
            <a:ext cx="6808253" cy="959344"/>
          </a:xfrm>
          <a:prstGeom prst="rect">
            <a:avLst/>
          </a:prstGeom>
        </p:spPr>
      </p:pic>
    </p:spTree>
    <p:extLst>
      <p:ext uri="{BB962C8B-B14F-4D97-AF65-F5344CB8AC3E}">
        <p14:creationId xmlns:p14="http://schemas.microsoft.com/office/powerpoint/2010/main" val="28970525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A9F8F-FD37-4B5E-A4E6-B0AA6F035788}"/>
              </a:ext>
            </a:extLst>
          </p:cNvPr>
          <p:cNvSpPr>
            <a:spLocks noGrp="1"/>
          </p:cNvSpPr>
          <p:nvPr>
            <p:ph type="title"/>
          </p:nvPr>
        </p:nvSpPr>
        <p:spPr/>
        <p:txBody>
          <a:bodyPr/>
          <a:lstStyle/>
          <a:p>
            <a:r>
              <a:rPr lang="en-US" dirty="0"/>
              <a:t>Compilation</a:t>
            </a:r>
            <a:endParaRPr lang="en-IL" dirty="0"/>
          </a:p>
        </p:txBody>
      </p:sp>
      <p:pic>
        <p:nvPicPr>
          <p:cNvPr id="4" name="Content Placeholder 3">
            <a:extLst>
              <a:ext uri="{FF2B5EF4-FFF2-40B4-BE49-F238E27FC236}">
                <a16:creationId xmlns:a16="http://schemas.microsoft.com/office/drawing/2014/main" id="{4ACDAF31-A3B5-4523-843A-43943EA73622}"/>
              </a:ext>
            </a:extLst>
          </p:cNvPr>
          <p:cNvPicPr>
            <a:picLocks noGrp="1" noChangeAspect="1"/>
          </p:cNvPicPr>
          <p:nvPr>
            <p:ph idx="1"/>
          </p:nvPr>
        </p:nvPicPr>
        <p:blipFill>
          <a:blip r:embed="rId2"/>
          <a:stretch>
            <a:fillRect/>
          </a:stretch>
        </p:blipFill>
        <p:spPr>
          <a:xfrm>
            <a:off x="1066800" y="2601883"/>
            <a:ext cx="9758311" cy="2572426"/>
          </a:xfrm>
          <a:prstGeom prst="rect">
            <a:avLst/>
          </a:prstGeom>
        </p:spPr>
      </p:pic>
    </p:spTree>
    <p:extLst>
      <p:ext uri="{BB962C8B-B14F-4D97-AF65-F5344CB8AC3E}">
        <p14:creationId xmlns:p14="http://schemas.microsoft.com/office/powerpoint/2010/main" val="24596148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DE645-3219-4371-B8C4-6BE6095F20C7}"/>
              </a:ext>
            </a:extLst>
          </p:cNvPr>
          <p:cNvSpPr>
            <a:spLocks noGrp="1"/>
          </p:cNvSpPr>
          <p:nvPr>
            <p:ph type="title"/>
          </p:nvPr>
        </p:nvSpPr>
        <p:spPr/>
        <p:txBody>
          <a:bodyPr/>
          <a:lstStyle/>
          <a:p>
            <a:r>
              <a:rPr lang="en-US" dirty="0"/>
              <a:t>Compilation Example</a:t>
            </a:r>
            <a:endParaRPr lang="en-IL" dirty="0"/>
          </a:p>
        </p:txBody>
      </p:sp>
      <p:sp>
        <p:nvSpPr>
          <p:cNvPr id="3" name="Content Placeholder 2">
            <a:extLst>
              <a:ext uri="{FF2B5EF4-FFF2-40B4-BE49-F238E27FC236}">
                <a16:creationId xmlns:a16="http://schemas.microsoft.com/office/drawing/2014/main" id="{A0CE5151-2E85-4BC0-B744-2132BB7A6B1B}"/>
              </a:ext>
            </a:extLst>
          </p:cNvPr>
          <p:cNvSpPr>
            <a:spLocks noGrp="1"/>
          </p:cNvSpPr>
          <p:nvPr>
            <p:ph idx="1"/>
          </p:nvPr>
        </p:nvSpPr>
        <p:spPr/>
        <p:txBody>
          <a:bodyPr>
            <a:normAutofit/>
          </a:bodyPr>
          <a:lstStyle/>
          <a:p>
            <a:r>
              <a:rPr lang="en-US" sz="2000" dirty="0"/>
              <a:t>Let’s Compile Z80 spec</a:t>
            </a:r>
            <a:endParaRPr lang="en-IL" sz="2000" dirty="0"/>
          </a:p>
        </p:txBody>
      </p:sp>
      <p:pic>
        <p:nvPicPr>
          <p:cNvPr id="4" name="Picture 3">
            <a:extLst>
              <a:ext uri="{FF2B5EF4-FFF2-40B4-BE49-F238E27FC236}">
                <a16:creationId xmlns:a16="http://schemas.microsoft.com/office/drawing/2014/main" id="{1DC9BB36-2EBB-4C69-ABA4-790E997C3BB9}"/>
              </a:ext>
            </a:extLst>
          </p:cNvPr>
          <p:cNvPicPr>
            <a:picLocks noChangeAspect="1"/>
          </p:cNvPicPr>
          <p:nvPr/>
        </p:nvPicPr>
        <p:blipFill>
          <a:blip r:embed="rId3"/>
          <a:stretch>
            <a:fillRect/>
          </a:stretch>
        </p:blipFill>
        <p:spPr>
          <a:xfrm>
            <a:off x="1101656" y="4196891"/>
            <a:ext cx="9988688" cy="1472389"/>
          </a:xfrm>
          <a:prstGeom prst="rect">
            <a:avLst/>
          </a:prstGeom>
        </p:spPr>
      </p:pic>
    </p:spTree>
    <p:extLst>
      <p:ext uri="{BB962C8B-B14F-4D97-AF65-F5344CB8AC3E}">
        <p14:creationId xmlns:p14="http://schemas.microsoft.com/office/powerpoint/2010/main" val="24477365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8761C-D5B6-47B6-9CEC-5EA083166006}"/>
              </a:ext>
            </a:extLst>
          </p:cNvPr>
          <p:cNvSpPr>
            <a:spLocks noGrp="1"/>
          </p:cNvSpPr>
          <p:nvPr>
            <p:ph type="title"/>
          </p:nvPr>
        </p:nvSpPr>
        <p:spPr/>
        <p:txBody>
          <a:bodyPr/>
          <a:lstStyle/>
          <a:p>
            <a:r>
              <a:rPr lang="en-US" dirty="0"/>
              <a:t>Exercise</a:t>
            </a:r>
            <a:endParaRPr lang="en-IL" dirty="0"/>
          </a:p>
        </p:txBody>
      </p:sp>
      <p:sp>
        <p:nvSpPr>
          <p:cNvPr id="3" name="Text Placeholder 2">
            <a:extLst>
              <a:ext uri="{FF2B5EF4-FFF2-40B4-BE49-F238E27FC236}">
                <a16:creationId xmlns:a16="http://schemas.microsoft.com/office/drawing/2014/main" id="{2C956BD6-F5CB-4DD5-8A7E-2391E7A7262C}"/>
              </a:ext>
            </a:extLst>
          </p:cNvPr>
          <p:cNvSpPr>
            <a:spLocks noGrp="1"/>
          </p:cNvSpPr>
          <p:nvPr>
            <p:ph type="body" idx="1"/>
          </p:nvPr>
        </p:nvSpPr>
        <p:spPr/>
        <p:txBody>
          <a:bodyPr/>
          <a:lstStyle/>
          <a:p>
            <a:r>
              <a:rPr lang="en-US" dirty="0"/>
              <a:t>X86 is hard, lets go Z80, </a:t>
            </a:r>
            <a:r>
              <a:rPr lang="en-US" dirty="0" err="1"/>
              <a:t>kinda</a:t>
            </a:r>
            <a:r>
              <a:rPr lang="en-US" dirty="0"/>
              <a:t>…</a:t>
            </a:r>
            <a:endParaRPr lang="en-IL" dirty="0"/>
          </a:p>
        </p:txBody>
      </p:sp>
    </p:spTree>
    <p:extLst>
      <p:ext uri="{BB962C8B-B14F-4D97-AF65-F5344CB8AC3E}">
        <p14:creationId xmlns:p14="http://schemas.microsoft.com/office/powerpoint/2010/main" val="41403908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AAE58-7617-437A-970F-BD865D13037C}"/>
              </a:ext>
            </a:extLst>
          </p:cNvPr>
          <p:cNvSpPr>
            <a:spLocks noGrp="1"/>
          </p:cNvSpPr>
          <p:nvPr>
            <p:ph type="title"/>
          </p:nvPr>
        </p:nvSpPr>
        <p:spPr/>
        <p:txBody>
          <a:bodyPr/>
          <a:lstStyle/>
          <a:p>
            <a:r>
              <a:rPr lang="en-US" dirty="0"/>
              <a:t>Z80</a:t>
            </a:r>
            <a:endParaRPr lang="en-IL" dirty="0"/>
          </a:p>
        </p:txBody>
      </p:sp>
      <p:sp>
        <p:nvSpPr>
          <p:cNvPr id="3" name="Content Placeholder 2">
            <a:extLst>
              <a:ext uri="{FF2B5EF4-FFF2-40B4-BE49-F238E27FC236}">
                <a16:creationId xmlns:a16="http://schemas.microsoft.com/office/drawing/2014/main" id="{E70EC600-734B-4798-84F8-61C8FE2D6D59}"/>
              </a:ext>
            </a:extLst>
          </p:cNvPr>
          <p:cNvSpPr>
            <a:spLocks noGrp="1"/>
          </p:cNvSpPr>
          <p:nvPr>
            <p:ph idx="1"/>
          </p:nvPr>
        </p:nvSpPr>
        <p:spPr/>
        <p:txBody>
          <a:bodyPr>
            <a:normAutofit/>
          </a:bodyPr>
          <a:lstStyle/>
          <a:p>
            <a:r>
              <a:rPr lang="en-US" sz="2000" dirty="0"/>
              <a:t>The Z80 is an 8-bit microprocessor launched in 1976</a:t>
            </a:r>
          </a:p>
          <a:p>
            <a:r>
              <a:rPr lang="en-US" sz="2000" dirty="0"/>
              <a:t>It was used back then for desktop computers and later for embedded systems, calculators and other handheld devices</a:t>
            </a:r>
          </a:p>
          <a:p>
            <a:r>
              <a:rPr lang="en-US" sz="2000" dirty="0" err="1"/>
              <a:t>Ghidra</a:t>
            </a:r>
            <a:r>
              <a:rPr lang="en-US" sz="2000" dirty="0"/>
              <a:t> has a SLEIGH spec for the Z80</a:t>
            </a:r>
            <a:endParaRPr lang="en-IL" sz="2000" dirty="0"/>
          </a:p>
        </p:txBody>
      </p:sp>
      <p:pic>
        <p:nvPicPr>
          <p:cNvPr id="1026" name="Picture 2">
            <a:extLst>
              <a:ext uri="{FF2B5EF4-FFF2-40B4-BE49-F238E27FC236}">
                <a16:creationId xmlns:a16="http://schemas.microsoft.com/office/drawing/2014/main" id="{0BC0A0D1-4E31-4440-9166-9512B3F15E9E}"/>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7167" b="92833" l="10000" r="90000">
                        <a14:foregroundMark x1="19500" y1="8667" x2="34000" y2="7917"/>
                        <a14:foregroundMark x1="34000" y1="7917" x2="49125" y2="7917"/>
                        <a14:foregroundMark x1="49125" y1="7917" x2="66125" y2="7167"/>
                        <a14:foregroundMark x1="66125" y1="7167" x2="78750" y2="7667"/>
                        <a14:foregroundMark x1="19250" y1="89500" x2="34625" y2="92667"/>
                        <a14:foregroundMark x1="34625" y1="92667" x2="65625" y2="93250"/>
                        <a14:foregroundMark x1="65625" y1="93250" x2="79875" y2="91167"/>
                        <a14:foregroundMark x1="79875" y1="91167" x2="79625" y2="87500"/>
                        <a14:foregroundMark x1="77125" y1="94917" x2="17750" y2="92833"/>
                        <a14:foregroundMark x1="17750" y1="92833" x2="17750" y2="92833"/>
                      </a14:backgroundRemoval>
                    </a14:imgEffect>
                  </a14:imgLayer>
                </a14:imgProps>
              </a:ext>
              <a:ext uri="{28A0092B-C50C-407E-A947-70E740481C1C}">
                <a14:useLocalDpi xmlns:a14="http://schemas.microsoft.com/office/drawing/2010/main" val="0"/>
              </a:ext>
            </a:extLst>
          </a:blip>
          <a:srcRect/>
          <a:stretch>
            <a:fillRect/>
          </a:stretch>
        </p:blipFill>
        <p:spPr bwMode="auto">
          <a:xfrm rot="5400000">
            <a:off x="7308963" y="2399169"/>
            <a:ext cx="3051290" cy="4581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37597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8FDB6-0C30-44D3-8084-D620B77D1CF1}"/>
              </a:ext>
            </a:extLst>
          </p:cNvPr>
          <p:cNvSpPr>
            <a:spLocks noGrp="1"/>
          </p:cNvSpPr>
          <p:nvPr>
            <p:ph type="title"/>
          </p:nvPr>
        </p:nvSpPr>
        <p:spPr/>
        <p:txBody>
          <a:bodyPr/>
          <a:lstStyle/>
          <a:p>
            <a:r>
              <a:rPr lang="en-US" dirty="0"/>
              <a:t>Game Boy</a:t>
            </a:r>
            <a:endParaRPr lang="en-IL" dirty="0"/>
          </a:p>
        </p:txBody>
      </p:sp>
      <p:sp>
        <p:nvSpPr>
          <p:cNvPr id="3" name="Content Placeholder 2">
            <a:extLst>
              <a:ext uri="{FF2B5EF4-FFF2-40B4-BE49-F238E27FC236}">
                <a16:creationId xmlns:a16="http://schemas.microsoft.com/office/drawing/2014/main" id="{DCE51A5C-7521-4A21-937A-5A13F9A3D38D}"/>
              </a:ext>
            </a:extLst>
          </p:cNvPr>
          <p:cNvSpPr>
            <a:spLocks noGrp="1"/>
          </p:cNvSpPr>
          <p:nvPr>
            <p:ph idx="1"/>
          </p:nvPr>
        </p:nvSpPr>
        <p:spPr/>
        <p:txBody>
          <a:bodyPr>
            <a:normAutofit/>
          </a:bodyPr>
          <a:lstStyle/>
          <a:p>
            <a:r>
              <a:rPr lang="en-US" sz="2000" dirty="0"/>
              <a:t>Game Boy is an 8-bit handheld game console released by Nintendo in 1989</a:t>
            </a:r>
          </a:p>
          <a:p>
            <a:r>
              <a:rPr lang="en-US" sz="2000" dirty="0"/>
              <a:t>It uses Sharp’s custom LR35902 microprocessor which is based on Z80</a:t>
            </a:r>
          </a:p>
          <a:p>
            <a:r>
              <a:rPr lang="en-US" sz="2000" dirty="0" err="1"/>
              <a:t>Ghidra</a:t>
            </a:r>
            <a:r>
              <a:rPr lang="en-US" sz="2000" dirty="0"/>
              <a:t> doesn’t have Game Boy’s SLEIGH spec </a:t>
            </a:r>
            <a:r>
              <a:rPr lang="en-US" sz="2000" dirty="0">
                <a:sym typeface="Wingdings" panose="05000000000000000000" pitchFamily="2" charset="2"/>
              </a:rPr>
              <a:t>😢 (IDA Pro does 😠)</a:t>
            </a:r>
          </a:p>
          <a:p>
            <a:endParaRPr lang="en-IL" sz="2000" dirty="0"/>
          </a:p>
        </p:txBody>
      </p:sp>
    </p:spTree>
    <p:extLst>
      <p:ext uri="{BB962C8B-B14F-4D97-AF65-F5344CB8AC3E}">
        <p14:creationId xmlns:p14="http://schemas.microsoft.com/office/powerpoint/2010/main" val="24613481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C69D6-F095-40C1-A09C-E9EFF36D404E}"/>
              </a:ext>
            </a:extLst>
          </p:cNvPr>
          <p:cNvSpPr>
            <a:spLocks noGrp="1"/>
          </p:cNvSpPr>
          <p:nvPr>
            <p:ph type="title"/>
          </p:nvPr>
        </p:nvSpPr>
        <p:spPr/>
        <p:txBody>
          <a:bodyPr/>
          <a:lstStyle/>
          <a:p>
            <a:r>
              <a:rPr lang="en-US" dirty="0"/>
              <a:t>Our Mission</a:t>
            </a:r>
            <a:endParaRPr lang="en-IL" dirty="0"/>
          </a:p>
        </p:txBody>
      </p:sp>
      <p:sp>
        <p:nvSpPr>
          <p:cNvPr id="3" name="Content Placeholder 2">
            <a:extLst>
              <a:ext uri="{FF2B5EF4-FFF2-40B4-BE49-F238E27FC236}">
                <a16:creationId xmlns:a16="http://schemas.microsoft.com/office/drawing/2014/main" id="{FB18A425-C930-4139-BE3A-49873BABAAD0}"/>
              </a:ext>
            </a:extLst>
          </p:cNvPr>
          <p:cNvSpPr>
            <a:spLocks noGrp="1"/>
          </p:cNvSpPr>
          <p:nvPr>
            <p:ph idx="1"/>
          </p:nvPr>
        </p:nvSpPr>
        <p:spPr/>
        <p:txBody>
          <a:bodyPr>
            <a:normAutofit/>
          </a:bodyPr>
          <a:lstStyle/>
          <a:p>
            <a:r>
              <a:rPr lang="en-US" sz="2000" dirty="0"/>
              <a:t>The NSA intercepted a malicious payload in the presidential Game Boy of the White House</a:t>
            </a:r>
          </a:p>
          <a:p>
            <a:r>
              <a:rPr lang="en-US" sz="2000" dirty="0"/>
              <a:t>NSA refuses to use IDA Pro, they insist using </a:t>
            </a:r>
            <a:r>
              <a:rPr lang="en-US" sz="2000" dirty="0" err="1"/>
              <a:t>Ghidra</a:t>
            </a:r>
            <a:endParaRPr lang="en-US" sz="2000" dirty="0"/>
          </a:p>
          <a:p>
            <a:pPr marL="0" indent="0">
              <a:buNone/>
            </a:pPr>
            <a:endParaRPr lang="en-US" sz="2000" dirty="0"/>
          </a:p>
          <a:p>
            <a:pPr marL="0" indent="0" algn="ctr">
              <a:buNone/>
            </a:pPr>
            <a:r>
              <a:rPr lang="en-US" sz="2000" b="1" dirty="0"/>
              <a:t>Our mission is to </a:t>
            </a:r>
            <a:r>
              <a:rPr lang="en-US" sz="2000" b="1" u="sng" dirty="0"/>
              <a:t>write a SLEIGH spec </a:t>
            </a:r>
            <a:r>
              <a:rPr lang="en-US" sz="2000" b="1" dirty="0"/>
              <a:t>for the Game Boy and </a:t>
            </a:r>
            <a:r>
              <a:rPr lang="en-US" sz="2000" b="1" u="sng" dirty="0"/>
              <a:t>reverse engineer the payload</a:t>
            </a:r>
            <a:r>
              <a:rPr lang="en-US" sz="2000" b="1" dirty="0"/>
              <a:t>!</a:t>
            </a:r>
          </a:p>
        </p:txBody>
      </p:sp>
    </p:spTree>
    <p:extLst>
      <p:ext uri="{BB962C8B-B14F-4D97-AF65-F5344CB8AC3E}">
        <p14:creationId xmlns:p14="http://schemas.microsoft.com/office/powerpoint/2010/main" val="2345259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6E094-3571-4B90-B19C-247C15E74F20}"/>
              </a:ext>
            </a:extLst>
          </p:cNvPr>
          <p:cNvSpPr>
            <a:spLocks noGrp="1"/>
          </p:cNvSpPr>
          <p:nvPr>
            <p:ph type="title"/>
          </p:nvPr>
        </p:nvSpPr>
        <p:spPr/>
        <p:txBody>
          <a:bodyPr/>
          <a:lstStyle/>
          <a:p>
            <a:r>
              <a:rPr lang="en-US" dirty="0"/>
              <a:t>Goal</a:t>
            </a:r>
            <a:endParaRPr lang="en-IL" dirty="0"/>
          </a:p>
        </p:txBody>
      </p:sp>
      <p:sp>
        <p:nvSpPr>
          <p:cNvPr id="3" name="Content Placeholder 2">
            <a:extLst>
              <a:ext uri="{FF2B5EF4-FFF2-40B4-BE49-F238E27FC236}">
                <a16:creationId xmlns:a16="http://schemas.microsoft.com/office/drawing/2014/main" id="{AB1B66F4-F077-45B7-BD9A-8E6D91F696FA}"/>
              </a:ext>
            </a:extLst>
          </p:cNvPr>
          <p:cNvSpPr>
            <a:spLocks noGrp="1"/>
          </p:cNvSpPr>
          <p:nvPr>
            <p:ph idx="1"/>
          </p:nvPr>
        </p:nvSpPr>
        <p:spPr/>
        <p:txBody>
          <a:bodyPr>
            <a:normAutofit/>
          </a:bodyPr>
          <a:lstStyle/>
          <a:p>
            <a:r>
              <a:rPr lang="en-US" sz="2000" dirty="0"/>
              <a:t>Get familiar with </a:t>
            </a:r>
            <a:r>
              <a:rPr lang="en-US" sz="2000" dirty="0" err="1"/>
              <a:t>Ghidra’s</a:t>
            </a:r>
            <a:r>
              <a:rPr lang="en-US" sz="2000" dirty="0"/>
              <a:t> basics</a:t>
            </a:r>
          </a:p>
          <a:p>
            <a:r>
              <a:rPr lang="en-US" sz="2000" dirty="0"/>
              <a:t>Learn how disassemblers work</a:t>
            </a:r>
          </a:p>
        </p:txBody>
      </p:sp>
    </p:spTree>
    <p:extLst>
      <p:ext uri="{BB962C8B-B14F-4D97-AF65-F5344CB8AC3E}">
        <p14:creationId xmlns:p14="http://schemas.microsoft.com/office/powerpoint/2010/main" val="10158605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CF5C4-EF56-4783-B5EA-FD74FDE6EFDA}"/>
              </a:ext>
            </a:extLst>
          </p:cNvPr>
          <p:cNvSpPr>
            <a:spLocks noGrp="1"/>
          </p:cNvSpPr>
          <p:nvPr>
            <p:ph type="title"/>
          </p:nvPr>
        </p:nvSpPr>
        <p:spPr/>
        <p:txBody>
          <a:bodyPr/>
          <a:lstStyle/>
          <a:p>
            <a:r>
              <a:rPr lang="en-US" dirty="0"/>
              <a:t>Exercise Details</a:t>
            </a:r>
            <a:endParaRPr lang="en-IL" dirty="0"/>
          </a:p>
        </p:txBody>
      </p:sp>
      <p:sp>
        <p:nvSpPr>
          <p:cNvPr id="3" name="Content Placeholder 2">
            <a:extLst>
              <a:ext uri="{FF2B5EF4-FFF2-40B4-BE49-F238E27FC236}">
                <a16:creationId xmlns:a16="http://schemas.microsoft.com/office/drawing/2014/main" id="{7F21B282-CACB-4B8D-84C0-E4495AC9CC7A}"/>
              </a:ext>
            </a:extLst>
          </p:cNvPr>
          <p:cNvSpPr>
            <a:spLocks noGrp="1"/>
          </p:cNvSpPr>
          <p:nvPr>
            <p:ph idx="1"/>
          </p:nvPr>
        </p:nvSpPr>
        <p:spPr/>
        <p:txBody>
          <a:bodyPr>
            <a:normAutofit/>
          </a:bodyPr>
          <a:lstStyle/>
          <a:p>
            <a:r>
              <a:rPr lang="en-US" sz="2000" dirty="0"/>
              <a:t>We will not implement the whole SLEIGH spec, </a:t>
            </a:r>
            <a:r>
              <a:rPr lang="en-US" sz="2000" b="1" dirty="0"/>
              <a:t>only a subset</a:t>
            </a:r>
          </a:p>
          <a:p>
            <a:r>
              <a:rPr lang="en-US" sz="2000" dirty="0"/>
              <a:t>The microprocessor’s documentation is provided. </a:t>
            </a:r>
            <a:endParaRPr lang="en-IL" sz="2000" dirty="0"/>
          </a:p>
        </p:txBody>
      </p:sp>
      <p:pic>
        <p:nvPicPr>
          <p:cNvPr id="4" name="Picture 3">
            <a:extLst>
              <a:ext uri="{FF2B5EF4-FFF2-40B4-BE49-F238E27FC236}">
                <a16:creationId xmlns:a16="http://schemas.microsoft.com/office/drawing/2014/main" id="{947ED888-9CFF-46A0-956B-D91C5004BD5C}"/>
              </a:ext>
            </a:extLst>
          </p:cNvPr>
          <p:cNvPicPr>
            <a:picLocks noChangeAspect="1"/>
          </p:cNvPicPr>
          <p:nvPr/>
        </p:nvPicPr>
        <p:blipFill>
          <a:blip r:embed="rId3"/>
          <a:stretch>
            <a:fillRect/>
          </a:stretch>
        </p:blipFill>
        <p:spPr>
          <a:xfrm>
            <a:off x="2818213" y="3139169"/>
            <a:ext cx="6555574" cy="3254374"/>
          </a:xfrm>
          <a:prstGeom prst="rect">
            <a:avLst/>
          </a:prstGeom>
        </p:spPr>
      </p:pic>
    </p:spTree>
    <p:extLst>
      <p:ext uri="{BB962C8B-B14F-4D97-AF65-F5344CB8AC3E}">
        <p14:creationId xmlns:p14="http://schemas.microsoft.com/office/powerpoint/2010/main" val="6374083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Winrar Logo Png ,HD PNG . (+) Pictures - vhv.rs">
            <a:extLst>
              <a:ext uri="{FF2B5EF4-FFF2-40B4-BE49-F238E27FC236}">
                <a16:creationId xmlns:a16="http://schemas.microsoft.com/office/drawing/2014/main" id="{E0E0F4C5-D2EB-4F0C-A3DC-BBB5B161F7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5771" y="2946835"/>
            <a:ext cx="3733862" cy="309483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73611A7-D026-4FFF-B49A-F736EFD5F885}"/>
              </a:ext>
            </a:extLst>
          </p:cNvPr>
          <p:cNvSpPr>
            <a:spLocks noGrp="1"/>
          </p:cNvSpPr>
          <p:nvPr>
            <p:ph type="title"/>
          </p:nvPr>
        </p:nvSpPr>
        <p:spPr/>
        <p:txBody>
          <a:bodyPr/>
          <a:lstStyle/>
          <a:p>
            <a:r>
              <a:rPr lang="en-US" dirty="0"/>
              <a:t>Exercise Resources</a:t>
            </a:r>
            <a:endParaRPr lang="en-IL" dirty="0"/>
          </a:p>
        </p:txBody>
      </p:sp>
      <p:sp>
        <p:nvSpPr>
          <p:cNvPr id="3" name="Content Placeholder 2">
            <a:extLst>
              <a:ext uri="{FF2B5EF4-FFF2-40B4-BE49-F238E27FC236}">
                <a16:creationId xmlns:a16="http://schemas.microsoft.com/office/drawing/2014/main" id="{2EA3E53A-97B4-4562-AD5C-E796839360F4}"/>
              </a:ext>
            </a:extLst>
          </p:cNvPr>
          <p:cNvSpPr>
            <a:spLocks noGrp="1"/>
          </p:cNvSpPr>
          <p:nvPr>
            <p:ph idx="1"/>
          </p:nvPr>
        </p:nvSpPr>
        <p:spPr>
          <a:xfrm>
            <a:off x="1066800" y="2103120"/>
            <a:ext cx="6828971" cy="3849624"/>
          </a:xfrm>
        </p:spPr>
        <p:txBody>
          <a:bodyPr>
            <a:normAutofit/>
          </a:bodyPr>
          <a:lstStyle/>
          <a:p>
            <a:r>
              <a:rPr lang="en-US" sz="2000" dirty="0"/>
              <a:t>Solution is provided in the ‘solution’ directory</a:t>
            </a:r>
          </a:p>
          <a:p>
            <a:r>
              <a:rPr lang="en-US" sz="2000" dirty="0"/>
              <a:t>The malicious payload is ‘</a:t>
            </a:r>
            <a:r>
              <a:rPr lang="en-US" sz="2000" dirty="0" err="1"/>
              <a:t>malicious.bin</a:t>
            </a:r>
            <a:r>
              <a:rPr lang="en-US" sz="2000" dirty="0"/>
              <a:t>’</a:t>
            </a:r>
          </a:p>
          <a:p>
            <a:r>
              <a:rPr lang="en-US" sz="2000" dirty="0"/>
              <a:t>The SLEIGH spec template is given at ‘</a:t>
            </a:r>
            <a:r>
              <a:rPr lang="it-IT" sz="2000" dirty="0"/>
              <a:t>Ghidra\Processors\GB\data\languages\GB.slaspec’</a:t>
            </a:r>
          </a:p>
          <a:p>
            <a:r>
              <a:rPr lang="it-IT" sz="2000" dirty="0"/>
              <a:t>The Game Boy documentation is provided as a PDF</a:t>
            </a:r>
          </a:p>
          <a:p>
            <a:r>
              <a:rPr lang="it-IT" sz="2000" dirty="0"/>
              <a:t>x86 slaspec for reference (‘ia.sinc’)</a:t>
            </a:r>
            <a:endParaRPr lang="en-US" sz="1800" dirty="0"/>
          </a:p>
          <a:p>
            <a:endParaRPr lang="en-IL" sz="2000" dirty="0"/>
          </a:p>
        </p:txBody>
      </p:sp>
    </p:spTree>
    <p:extLst>
      <p:ext uri="{BB962C8B-B14F-4D97-AF65-F5344CB8AC3E}">
        <p14:creationId xmlns:p14="http://schemas.microsoft.com/office/powerpoint/2010/main" val="7651658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3875E-0050-4AAB-BE54-DBAB7E1532CD}"/>
              </a:ext>
            </a:extLst>
          </p:cNvPr>
          <p:cNvSpPr>
            <a:spLocks noGrp="1"/>
          </p:cNvSpPr>
          <p:nvPr>
            <p:ph type="title"/>
          </p:nvPr>
        </p:nvSpPr>
        <p:spPr/>
        <p:txBody>
          <a:bodyPr/>
          <a:lstStyle/>
          <a:p>
            <a:r>
              <a:rPr lang="en-US" dirty="0"/>
              <a:t>Steps</a:t>
            </a:r>
            <a:endParaRPr lang="en-IL" dirty="0"/>
          </a:p>
        </p:txBody>
      </p:sp>
      <p:sp>
        <p:nvSpPr>
          <p:cNvPr id="3" name="Content Placeholder 2">
            <a:extLst>
              <a:ext uri="{FF2B5EF4-FFF2-40B4-BE49-F238E27FC236}">
                <a16:creationId xmlns:a16="http://schemas.microsoft.com/office/drawing/2014/main" id="{A2D2028E-4B6D-470D-A603-1B550CA5ECB0}"/>
              </a:ext>
            </a:extLst>
          </p:cNvPr>
          <p:cNvSpPr>
            <a:spLocks noGrp="1"/>
          </p:cNvSpPr>
          <p:nvPr>
            <p:ph idx="1"/>
          </p:nvPr>
        </p:nvSpPr>
        <p:spPr/>
        <p:txBody>
          <a:bodyPr>
            <a:normAutofit/>
          </a:bodyPr>
          <a:lstStyle/>
          <a:p>
            <a:pPr marL="342900" indent="-342900">
              <a:buAutoNum type="arabicPeriod"/>
            </a:pPr>
            <a:r>
              <a:rPr lang="en-US" sz="2000" dirty="0"/>
              <a:t>Complete the registers definitions.</a:t>
            </a:r>
          </a:p>
          <a:p>
            <a:pPr marL="342900" indent="-342900">
              <a:buAutoNum type="arabicPeriod"/>
            </a:pPr>
            <a:r>
              <a:rPr lang="en-US" sz="2000" dirty="0"/>
              <a:t>Go  over the binary’s HEX representation and list the used instructions using the documentation.</a:t>
            </a:r>
          </a:p>
          <a:p>
            <a:pPr marL="342900" indent="-342900">
              <a:buAutoNum type="arabicPeriod"/>
            </a:pPr>
            <a:endParaRPr lang="en-US" sz="2000" dirty="0"/>
          </a:p>
          <a:p>
            <a:pPr marL="0" indent="0" algn="ctr">
              <a:buNone/>
            </a:pPr>
            <a:r>
              <a:rPr lang="en-US" sz="2000" dirty="0"/>
              <a:t>~SYNC~</a:t>
            </a:r>
          </a:p>
        </p:txBody>
      </p:sp>
    </p:spTree>
    <p:extLst>
      <p:ext uri="{BB962C8B-B14F-4D97-AF65-F5344CB8AC3E}">
        <p14:creationId xmlns:p14="http://schemas.microsoft.com/office/powerpoint/2010/main" val="18722056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F7AC6-13E3-430D-8E96-4774F379DCAE}"/>
              </a:ext>
            </a:extLst>
          </p:cNvPr>
          <p:cNvSpPr>
            <a:spLocks noGrp="1"/>
          </p:cNvSpPr>
          <p:nvPr>
            <p:ph type="title"/>
          </p:nvPr>
        </p:nvSpPr>
        <p:spPr/>
        <p:txBody>
          <a:bodyPr/>
          <a:lstStyle/>
          <a:p>
            <a:r>
              <a:rPr lang="en-US" dirty="0"/>
              <a:t>Steps</a:t>
            </a:r>
            <a:endParaRPr lang="en-IL" dirty="0"/>
          </a:p>
        </p:txBody>
      </p:sp>
      <p:sp>
        <p:nvSpPr>
          <p:cNvPr id="3" name="Content Placeholder 2">
            <a:extLst>
              <a:ext uri="{FF2B5EF4-FFF2-40B4-BE49-F238E27FC236}">
                <a16:creationId xmlns:a16="http://schemas.microsoft.com/office/drawing/2014/main" id="{EE18F070-856F-4F44-93EA-DE7028118100}"/>
              </a:ext>
            </a:extLst>
          </p:cNvPr>
          <p:cNvSpPr>
            <a:spLocks noGrp="1"/>
          </p:cNvSpPr>
          <p:nvPr>
            <p:ph idx="1"/>
          </p:nvPr>
        </p:nvSpPr>
        <p:spPr/>
        <p:txBody>
          <a:bodyPr>
            <a:normAutofit/>
          </a:bodyPr>
          <a:lstStyle/>
          <a:p>
            <a:pPr marL="457200" indent="-457200">
              <a:buFont typeface="+mj-lt"/>
              <a:buAutoNum type="arabicPeriod" startAt="3"/>
            </a:pPr>
            <a:r>
              <a:rPr lang="en-US" sz="2000" dirty="0"/>
              <a:t>Write the instructions in the appropriate place in the ‘</a:t>
            </a:r>
            <a:r>
              <a:rPr lang="en-US" sz="2000" dirty="0" err="1"/>
              <a:t>slaspec</a:t>
            </a:r>
            <a:r>
              <a:rPr lang="en-US" sz="2000" dirty="0"/>
              <a:t>’.</a:t>
            </a:r>
          </a:p>
          <a:p>
            <a:pPr marL="342900" indent="-342900">
              <a:buAutoNum type="arabicPeriod" startAt="3"/>
            </a:pPr>
            <a:r>
              <a:rPr lang="en-US" sz="2000" dirty="0"/>
              <a:t>Compile the ‘</a:t>
            </a:r>
            <a:r>
              <a:rPr lang="en-US" sz="2000" dirty="0" err="1"/>
              <a:t>slaspec</a:t>
            </a:r>
            <a:r>
              <a:rPr lang="en-US" sz="2000" dirty="0"/>
              <a:t>’ to ‘</a:t>
            </a:r>
            <a:r>
              <a:rPr lang="en-US" sz="2000" dirty="0" err="1"/>
              <a:t>sla</a:t>
            </a:r>
            <a:r>
              <a:rPr lang="en-US" sz="2000" dirty="0"/>
              <a:t>’.</a:t>
            </a:r>
          </a:p>
          <a:p>
            <a:pPr marL="0" indent="0">
              <a:buNone/>
            </a:pPr>
            <a:endParaRPr lang="en-US" sz="2000" dirty="0"/>
          </a:p>
          <a:p>
            <a:pPr marL="0" indent="0" algn="ctr">
              <a:buNone/>
            </a:pPr>
            <a:r>
              <a:rPr lang="en-US" sz="2000" dirty="0"/>
              <a:t>~SYNC~</a:t>
            </a:r>
          </a:p>
          <a:p>
            <a:pPr marL="0" indent="0">
              <a:buNone/>
            </a:pPr>
            <a:endParaRPr lang="en-IL" sz="2000" dirty="0"/>
          </a:p>
        </p:txBody>
      </p:sp>
    </p:spTree>
    <p:extLst>
      <p:ext uri="{BB962C8B-B14F-4D97-AF65-F5344CB8AC3E}">
        <p14:creationId xmlns:p14="http://schemas.microsoft.com/office/powerpoint/2010/main" val="25617275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E7AD7-EE1E-453A-9D51-845DCAD54DB9}"/>
              </a:ext>
            </a:extLst>
          </p:cNvPr>
          <p:cNvSpPr>
            <a:spLocks noGrp="1"/>
          </p:cNvSpPr>
          <p:nvPr>
            <p:ph type="title"/>
          </p:nvPr>
        </p:nvSpPr>
        <p:spPr/>
        <p:txBody>
          <a:bodyPr/>
          <a:lstStyle/>
          <a:p>
            <a:r>
              <a:rPr lang="en-US" dirty="0"/>
              <a:t>Steps</a:t>
            </a:r>
            <a:endParaRPr lang="en-IL" dirty="0"/>
          </a:p>
        </p:txBody>
      </p:sp>
      <p:sp>
        <p:nvSpPr>
          <p:cNvPr id="3" name="Content Placeholder 2">
            <a:extLst>
              <a:ext uri="{FF2B5EF4-FFF2-40B4-BE49-F238E27FC236}">
                <a16:creationId xmlns:a16="http://schemas.microsoft.com/office/drawing/2014/main" id="{EB3D544D-F165-4BB4-9938-6A99EC08D939}"/>
              </a:ext>
            </a:extLst>
          </p:cNvPr>
          <p:cNvSpPr>
            <a:spLocks noGrp="1"/>
          </p:cNvSpPr>
          <p:nvPr>
            <p:ph idx="1"/>
          </p:nvPr>
        </p:nvSpPr>
        <p:spPr/>
        <p:txBody>
          <a:bodyPr>
            <a:normAutofit/>
          </a:bodyPr>
          <a:lstStyle/>
          <a:p>
            <a:pPr marL="342900" indent="-342900">
              <a:buFont typeface="+mj-lt"/>
              <a:buAutoNum type="arabicPeriod" startAt="5"/>
            </a:pPr>
            <a:r>
              <a:rPr lang="en-US" sz="2000" dirty="0"/>
              <a:t>Copy the GB directory to </a:t>
            </a:r>
            <a:r>
              <a:rPr lang="en-US" sz="2000" dirty="0" err="1"/>
              <a:t>Ghidra</a:t>
            </a:r>
            <a:r>
              <a:rPr lang="en-US" sz="2000" dirty="0"/>
              <a:t>/Processor directory.</a:t>
            </a:r>
          </a:p>
          <a:p>
            <a:pPr marL="342900" indent="-342900">
              <a:buAutoNum type="arabicPeriod" startAt="5"/>
            </a:pPr>
            <a:r>
              <a:rPr lang="en-US" sz="2000" dirty="0"/>
              <a:t>Disassemble the payload using </a:t>
            </a:r>
            <a:r>
              <a:rPr lang="en-US" sz="2000" dirty="0" err="1"/>
              <a:t>Ghidra</a:t>
            </a:r>
            <a:r>
              <a:rPr lang="en-US" sz="2000" dirty="0"/>
              <a:t>.</a:t>
            </a:r>
            <a:endParaRPr lang="en-IL" sz="2000" dirty="0"/>
          </a:p>
          <a:p>
            <a:pPr marL="0" indent="0">
              <a:buNone/>
            </a:pPr>
            <a:endParaRPr lang="en-US" sz="2000" dirty="0"/>
          </a:p>
          <a:p>
            <a:pPr marL="0" indent="0" algn="ctr">
              <a:buNone/>
            </a:pPr>
            <a:r>
              <a:rPr lang="en-US" sz="2000" dirty="0"/>
              <a:t>~SYNC~</a:t>
            </a:r>
          </a:p>
          <a:p>
            <a:pPr marL="0" indent="0">
              <a:buNone/>
            </a:pPr>
            <a:endParaRPr lang="en-IL" sz="2000" dirty="0"/>
          </a:p>
        </p:txBody>
      </p:sp>
    </p:spTree>
    <p:extLst>
      <p:ext uri="{BB962C8B-B14F-4D97-AF65-F5344CB8AC3E}">
        <p14:creationId xmlns:p14="http://schemas.microsoft.com/office/powerpoint/2010/main" val="41078293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B798F-2FA9-4B19-AA7A-2F7F7A2C39A6}"/>
              </a:ext>
            </a:extLst>
          </p:cNvPr>
          <p:cNvSpPr>
            <a:spLocks noGrp="1"/>
          </p:cNvSpPr>
          <p:nvPr>
            <p:ph type="title"/>
          </p:nvPr>
        </p:nvSpPr>
        <p:spPr/>
        <p:txBody>
          <a:bodyPr/>
          <a:lstStyle/>
          <a:p>
            <a:r>
              <a:rPr lang="en-US" dirty="0"/>
              <a:t>Wrap Up</a:t>
            </a:r>
            <a:endParaRPr lang="en-IL" dirty="0"/>
          </a:p>
        </p:txBody>
      </p:sp>
      <p:sp>
        <p:nvSpPr>
          <p:cNvPr id="3" name="Text Placeholder 2">
            <a:extLst>
              <a:ext uri="{FF2B5EF4-FFF2-40B4-BE49-F238E27FC236}">
                <a16:creationId xmlns:a16="http://schemas.microsoft.com/office/drawing/2014/main" id="{69A39DBD-C9D6-43C7-BC21-0981C4BC2510}"/>
              </a:ext>
            </a:extLst>
          </p:cNvPr>
          <p:cNvSpPr>
            <a:spLocks noGrp="1"/>
          </p:cNvSpPr>
          <p:nvPr>
            <p:ph type="body" idx="1"/>
          </p:nvPr>
        </p:nvSpPr>
        <p:spPr/>
        <p:txBody>
          <a:bodyPr/>
          <a:lstStyle/>
          <a:p>
            <a:endParaRPr lang="en-IL"/>
          </a:p>
        </p:txBody>
      </p:sp>
    </p:spTree>
    <p:extLst>
      <p:ext uri="{BB962C8B-B14F-4D97-AF65-F5344CB8AC3E}">
        <p14:creationId xmlns:p14="http://schemas.microsoft.com/office/powerpoint/2010/main" val="13993883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6C9D1-2408-4B3E-88C8-B1C423984AAF}"/>
              </a:ext>
            </a:extLst>
          </p:cNvPr>
          <p:cNvSpPr>
            <a:spLocks noGrp="1"/>
          </p:cNvSpPr>
          <p:nvPr>
            <p:ph type="title"/>
          </p:nvPr>
        </p:nvSpPr>
        <p:spPr/>
        <p:txBody>
          <a:bodyPr/>
          <a:lstStyle/>
          <a:p>
            <a:r>
              <a:rPr lang="en-US" dirty="0"/>
              <a:t>Questions?</a:t>
            </a:r>
            <a:endParaRPr lang="en-IL" dirty="0"/>
          </a:p>
        </p:txBody>
      </p:sp>
      <p:sp>
        <p:nvSpPr>
          <p:cNvPr id="3" name="Text Placeholder 2">
            <a:extLst>
              <a:ext uri="{FF2B5EF4-FFF2-40B4-BE49-F238E27FC236}">
                <a16:creationId xmlns:a16="http://schemas.microsoft.com/office/drawing/2014/main" id="{3CFA28C2-CC9B-40E8-96B9-3946D0A0EDC5}"/>
              </a:ext>
            </a:extLst>
          </p:cNvPr>
          <p:cNvSpPr>
            <a:spLocks noGrp="1"/>
          </p:cNvSpPr>
          <p:nvPr>
            <p:ph type="body" idx="1"/>
          </p:nvPr>
        </p:nvSpPr>
        <p:spPr/>
        <p:txBody>
          <a:bodyPr/>
          <a:lstStyle/>
          <a:p>
            <a:endParaRPr lang="en-IL"/>
          </a:p>
        </p:txBody>
      </p:sp>
    </p:spTree>
    <p:extLst>
      <p:ext uri="{BB962C8B-B14F-4D97-AF65-F5344CB8AC3E}">
        <p14:creationId xmlns:p14="http://schemas.microsoft.com/office/powerpoint/2010/main" val="2883795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E350C-C6FD-4737-BE5D-4C09B11F313C}"/>
              </a:ext>
            </a:extLst>
          </p:cNvPr>
          <p:cNvSpPr>
            <a:spLocks noGrp="1"/>
          </p:cNvSpPr>
          <p:nvPr>
            <p:ph type="title"/>
          </p:nvPr>
        </p:nvSpPr>
        <p:spPr/>
        <p:txBody>
          <a:bodyPr/>
          <a:lstStyle/>
          <a:p>
            <a:r>
              <a:rPr lang="en-US" dirty="0"/>
              <a:t>How do I Get </a:t>
            </a:r>
            <a:r>
              <a:rPr lang="en-US" dirty="0" err="1"/>
              <a:t>Ghidra</a:t>
            </a:r>
            <a:r>
              <a:rPr lang="en-US" dirty="0"/>
              <a:t>?</a:t>
            </a:r>
            <a:endParaRPr lang="en-IL" dirty="0"/>
          </a:p>
        </p:txBody>
      </p:sp>
      <p:sp>
        <p:nvSpPr>
          <p:cNvPr id="3" name="Content Placeholder 2">
            <a:extLst>
              <a:ext uri="{FF2B5EF4-FFF2-40B4-BE49-F238E27FC236}">
                <a16:creationId xmlns:a16="http://schemas.microsoft.com/office/drawing/2014/main" id="{EC37EA51-C095-44F6-895D-AD67F061A414}"/>
              </a:ext>
            </a:extLst>
          </p:cNvPr>
          <p:cNvSpPr>
            <a:spLocks noGrp="1"/>
          </p:cNvSpPr>
          <p:nvPr>
            <p:ph idx="1"/>
          </p:nvPr>
        </p:nvSpPr>
        <p:spPr/>
        <p:txBody>
          <a:bodyPr>
            <a:normAutofit/>
          </a:bodyPr>
          <a:lstStyle/>
          <a:p>
            <a:r>
              <a:rPr lang="en-US" sz="2000" dirty="0">
                <a:hlinkClick r:id="rId3"/>
              </a:rPr>
              <a:t>https://ghidra-sre.org/</a:t>
            </a:r>
            <a:r>
              <a:rPr lang="en-US" sz="2000" dirty="0"/>
              <a:t> - Blocked in Israel(?) (Error 403).</a:t>
            </a:r>
          </a:p>
          <a:p>
            <a:pPr lvl="1"/>
            <a:r>
              <a:rPr lang="en-US" sz="1800" dirty="0"/>
              <a:t>Can be accessed using a web proxy service like  </a:t>
            </a:r>
            <a:r>
              <a:rPr lang="en-US" sz="1800" dirty="0">
                <a:hlinkClick r:id="rId4"/>
              </a:rPr>
              <a:t>HMA</a:t>
            </a:r>
            <a:r>
              <a:rPr lang="en-US" sz="1800" dirty="0"/>
              <a:t>.</a:t>
            </a:r>
          </a:p>
          <a:p>
            <a:r>
              <a:rPr lang="en-US" sz="2000" dirty="0" err="1"/>
              <a:t>Ghidra</a:t>
            </a:r>
            <a:r>
              <a:rPr lang="en-US" sz="2000" dirty="0"/>
              <a:t> is open source!</a:t>
            </a:r>
          </a:p>
          <a:p>
            <a:pPr lvl="1"/>
            <a:r>
              <a:rPr lang="en-US" sz="1800" dirty="0"/>
              <a:t>It’s hosted on GitHub: </a:t>
            </a:r>
            <a:r>
              <a:rPr lang="en-US" sz="1800" dirty="0">
                <a:hlinkClick r:id="rId5"/>
              </a:rPr>
              <a:t>https://github.com/NationalSecurityAgency/ghidra</a:t>
            </a:r>
            <a:endParaRPr lang="en-US" sz="1800" dirty="0"/>
          </a:p>
          <a:p>
            <a:pPr lvl="1"/>
            <a:endParaRPr lang="en-US" sz="2000" dirty="0"/>
          </a:p>
        </p:txBody>
      </p:sp>
      <p:pic>
        <p:nvPicPr>
          <p:cNvPr id="4" name="Picture 3">
            <a:extLst>
              <a:ext uri="{FF2B5EF4-FFF2-40B4-BE49-F238E27FC236}">
                <a16:creationId xmlns:a16="http://schemas.microsoft.com/office/drawing/2014/main" id="{FA206CE9-CA26-4548-9B69-543977662796}"/>
              </a:ext>
            </a:extLst>
          </p:cNvPr>
          <p:cNvPicPr>
            <a:picLocks noChangeAspect="1"/>
          </p:cNvPicPr>
          <p:nvPr/>
        </p:nvPicPr>
        <p:blipFill>
          <a:blip r:embed="rId6"/>
          <a:stretch>
            <a:fillRect/>
          </a:stretch>
        </p:blipFill>
        <p:spPr>
          <a:xfrm>
            <a:off x="2791264" y="3862092"/>
            <a:ext cx="6609471" cy="2353314"/>
          </a:xfrm>
          <a:prstGeom prst="rect">
            <a:avLst/>
          </a:prstGeom>
        </p:spPr>
      </p:pic>
    </p:spTree>
    <p:extLst>
      <p:ext uri="{BB962C8B-B14F-4D97-AF65-F5344CB8AC3E}">
        <p14:creationId xmlns:p14="http://schemas.microsoft.com/office/powerpoint/2010/main" val="3371074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CFEEC-A76C-4643-A38A-649721FA0771}"/>
              </a:ext>
            </a:extLst>
          </p:cNvPr>
          <p:cNvSpPr>
            <a:spLocks noGrp="1"/>
          </p:cNvSpPr>
          <p:nvPr>
            <p:ph type="title"/>
          </p:nvPr>
        </p:nvSpPr>
        <p:spPr/>
        <p:txBody>
          <a:bodyPr/>
          <a:lstStyle/>
          <a:p>
            <a:r>
              <a:rPr lang="en-US" dirty="0"/>
              <a:t>What Does </a:t>
            </a:r>
            <a:r>
              <a:rPr lang="en-US" dirty="0" err="1"/>
              <a:t>Ghidra</a:t>
            </a:r>
            <a:r>
              <a:rPr lang="en-US" dirty="0"/>
              <a:t> Require?</a:t>
            </a:r>
            <a:endParaRPr lang="en-IL" dirty="0"/>
          </a:p>
        </p:txBody>
      </p:sp>
      <p:pic>
        <p:nvPicPr>
          <p:cNvPr id="4" name="Content Placeholder 3">
            <a:extLst>
              <a:ext uri="{FF2B5EF4-FFF2-40B4-BE49-F238E27FC236}">
                <a16:creationId xmlns:a16="http://schemas.microsoft.com/office/drawing/2014/main" id="{3633C982-95BA-427A-B6C8-A189A4E5A34E}"/>
              </a:ext>
            </a:extLst>
          </p:cNvPr>
          <p:cNvPicPr>
            <a:picLocks noGrp="1" noChangeAspect="1"/>
          </p:cNvPicPr>
          <p:nvPr>
            <p:ph idx="1"/>
          </p:nvPr>
        </p:nvPicPr>
        <p:blipFill>
          <a:blip r:embed="rId2"/>
          <a:stretch>
            <a:fillRect/>
          </a:stretch>
        </p:blipFill>
        <p:spPr>
          <a:xfrm>
            <a:off x="3280969" y="2251621"/>
            <a:ext cx="5630061" cy="3553321"/>
          </a:xfrm>
          <a:prstGeom prst="rect">
            <a:avLst/>
          </a:prstGeom>
        </p:spPr>
      </p:pic>
    </p:spTree>
    <p:extLst>
      <p:ext uri="{BB962C8B-B14F-4D97-AF65-F5344CB8AC3E}">
        <p14:creationId xmlns:p14="http://schemas.microsoft.com/office/powerpoint/2010/main" val="313132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996C5-1873-49FB-878E-6ADC5C7C297E}"/>
              </a:ext>
            </a:extLst>
          </p:cNvPr>
          <p:cNvSpPr>
            <a:spLocks noGrp="1"/>
          </p:cNvSpPr>
          <p:nvPr>
            <p:ph type="title"/>
          </p:nvPr>
        </p:nvSpPr>
        <p:spPr/>
        <p:txBody>
          <a:bodyPr/>
          <a:lstStyle/>
          <a:p>
            <a:r>
              <a:rPr lang="en-US" dirty="0"/>
              <a:t>Navigating </a:t>
            </a:r>
            <a:r>
              <a:rPr lang="en-US" dirty="0" err="1"/>
              <a:t>Ghidra</a:t>
            </a:r>
            <a:endParaRPr lang="en-IL" dirty="0"/>
          </a:p>
        </p:txBody>
      </p:sp>
      <p:pic>
        <p:nvPicPr>
          <p:cNvPr id="4" name="Content Placeholder 3">
            <a:extLst>
              <a:ext uri="{FF2B5EF4-FFF2-40B4-BE49-F238E27FC236}">
                <a16:creationId xmlns:a16="http://schemas.microsoft.com/office/drawing/2014/main" id="{0AEFB2ED-EE6E-475A-841F-64F6EB73C349}"/>
              </a:ext>
            </a:extLst>
          </p:cNvPr>
          <p:cNvPicPr>
            <a:picLocks noGrp="1" noChangeAspect="1"/>
          </p:cNvPicPr>
          <p:nvPr>
            <p:ph idx="1"/>
          </p:nvPr>
        </p:nvPicPr>
        <p:blipFill>
          <a:blip r:embed="rId2"/>
          <a:stretch>
            <a:fillRect/>
          </a:stretch>
        </p:blipFill>
        <p:spPr>
          <a:xfrm>
            <a:off x="2581712" y="2014194"/>
            <a:ext cx="7028576" cy="4366390"/>
          </a:xfrm>
          <a:prstGeom prst="rect">
            <a:avLst/>
          </a:prstGeom>
        </p:spPr>
      </p:pic>
      <p:sp>
        <p:nvSpPr>
          <p:cNvPr id="5" name="Rectangle 4">
            <a:extLst>
              <a:ext uri="{FF2B5EF4-FFF2-40B4-BE49-F238E27FC236}">
                <a16:creationId xmlns:a16="http://schemas.microsoft.com/office/drawing/2014/main" id="{8F1C7418-1D08-4FCC-9880-C4AF18611698}"/>
              </a:ext>
            </a:extLst>
          </p:cNvPr>
          <p:cNvSpPr/>
          <p:nvPr/>
        </p:nvSpPr>
        <p:spPr>
          <a:xfrm>
            <a:off x="4356099" y="3252444"/>
            <a:ext cx="573089" cy="266700"/>
          </a:xfrm>
          <a:prstGeom prst="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6" name="Rectangle 5">
            <a:extLst>
              <a:ext uri="{FF2B5EF4-FFF2-40B4-BE49-F238E27FC236}">
                <a16:creationId xmlns:a16="http://schemas.microsoft.com/office/drawing/2014/main" id="{B6B2FEEE-0370-4AEF-983A-486A29F53D99}"/>
              </a:ext>
            </a:extLst>
          </p:cNvPr>
          <p:cNvSpPr/>
          <p:nvPr/>
        </p:nvSpPr>
        <p:spPr>
          <a:xfrm>
            <a:off x="4356099" y="5191469"/>
            <a:ext cx="1063625" cy="266700"/>
          </a:xfrm>
          <a:prstGeom prst="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7" name="Rectangle 6">
            <a:extLst>
              <a:ext uri="{FF2B5EF4-FFF2-40B4-BE49-F238E27FC236}">
                <a16:creationId xmlns:a16="http://schemas.microsoft.com/office/drawing/2014/main" id="{E0E4BE04-5238-482D-A98D-D141E5C0364D}"/>
              </a:ext>
            </a:extLst>
          </p:cNvPr>
          <p:cNvSpPr/>
          <p:nvPr/>
        </p:nvSpPr>
        <p:spPr>
          <a:xfrm>
            <a:off x="4356098" y="4757394"/>
            <a:ext cx="1063625" cy="266700"/>
          </a:xfrm>
          <a:prstGeom prst="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8" name="TextBox 7">
            <a:extLst>
              <a:ext uri="{FF2B5EF4-FFF2-40B4-BE49-F238E27FC236}">
                <a16:creationId xmlns:a16="http://schemas.microsoft.com/office/drawing/2014/main" id="{7AE71974-1E58-4945-9B90-A5D489FCFA25}"/>
              </a:ext>
            </a:extLst>
          </p:cNvPr>
          <p:cNvSpPr txBox="1"/>
          <p:nvPr/>
        </p:nvSpPr>
        <p:spPr>
          <a:xfrm>
            <a:off x="5059680" y="3216238"/>
            <a:ext cx="2072640" cy="369332"/>
          </a:xfrm>
          <a:prstGeom prst="rect">
            <a:avLst/>
          </a:prstGeom>
          <a:noFill/>
        </p:spPr>
        <p:txBody>
          <a:bodyPr wrap="square" rtlCol="0">
            <a:spAutoFit/>
          </a:bodyPr>
          <a:lstStyle/>
          <a:p>
            <a:r>
              <a:rPr lang="en-US" dirty="0"/>
              <a:t>Documentation</a:t>
            </a:r>
            <a:endParaRPr lang="en-IL" dirty="0"/>
          </a:p>
        </p:txBody>
      </p:sp>
      <p:sp>
        <p:nvSpPr>
          <p:cNvPr id="9" name="TextBox 8">
            <a:extLst>
              <a:ext uri="{FF2B5EF4-FFF2-40B4-BE49-F238E27FC236}">
                <a16:creationId xmlns:a16="http://schemas.microsoft.com/office/drawing/2014/main" id="{B2CED731-829A-4C23-8843-D8ED71ADB648}"/>
              </a:ext>
            </a:extLst>
          </p:cNvPr>
          <p:cNvSpPr txBox="1"/>
          <p:nvPr/>
        </p:nvSpPr>
        <p:spPr>
          <a:xfrm>
            <a:off x="5392614" y="4336745"/>
            <a:ext cx="1783080" cy="646331"/>
          </a:xfrm>
          <a:prstGeom prst="rect">
            <a:avLst/>
          </a:prstGeom>
          <a:noFill/>
        </p:spPr>
        <p:txBody>
          <a:bodyPr wrap="square" rtlCol="0">
            <a:spAutoFit/>
          </a:bodyPr>
          <a:lstStyle/>
          <a:p>
            <a:r>
              <a:rPr lang="en-US" dirty="0"/>
              <a:t>Running on Linux/MacOS</a:t>
            </a:r>
            <a:endParaRPr lang="en-IL" dirty="0"/>
          </a:p>
        </p:txBody>
      </p:sp>
      <p:sp>
        <p:nvSpPr>
          <p:cNvPr id="10" name="TextBox 9">
            <a:extLst>
              <a:ext uri="{FF2B5EF4-FFF2-40B4-BE49-F238E27FC236}">
                <a16:creationId xmlns:a16="http://schemas.microsoft.com/office/drawing/2014/main" id="{FBF59E65-77DD-43AE-A831-317716ADC833}"/>
              </a:ext>
            </a:extLst>
          </p:cNvPr>
          <p:cNvSpPr txBox="1"/>
          <p:nvPr/>
        </p:nvSpPr>
        <p:spPr>
          <a:xfrm>
            <a:off x="5392614" y="5191469"/>
            <a:ext cx="1783080" cy="646331"/>
          </a:xfrm>
          <a:prstGeom prst="rect">
            <a:avLst/>
          </a:prstGeom>
          <a:noFill/>
        </p:spPr>
        <p:txBody>
          <a:bodyPr wrap="square" rtlCol="0">
            <a:spAutoFit/>
          </a:bodyPr>
          <a:lstStyle/>
          <a:p>
            <a:r>
              <a:rPr lang="en-US" dirty="0"/>
              <a:t>Running on Windows</a:t>
            </a:r>
            <a:endParaRPr lang="en-IL" dirty="0"/>
          </a:p>
        </p:txBody>
      </p:sp>
    </p:spTree>
    <p:extLst>
      <p:ext uri="{BB962C8B-B14F-4D97-AF65-F5344CB8AC3E}">
        <p14:creationId xmlns:p14="http://schemas.microsoft.com/office/powerpoint/2010/main" val="1054106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1ACBE-A6E6-4A38-9B46-01A86FAFC79B}"/>
              </a:ext>
            </a:extLst>
          </p:cNvPr>
          <p:cNvSpPr>
            <a:spLocks noGrp="1"/>
          </p:cNvSpPr>
          <p:nvPr>
            <p:ph type="title"/>
          </p:nvPr>
        </p:nvSpPr>
        <p:spPr/>
        <p:txBody>
          <a:bodyPr/>
          <a:lstStyle/>
          <a:p>
            <a:r>
              <a:rPr lang="en-US" dirty="0"/>
              <a:t>Documentation</a:t>
            </a:r>
            <a:endParaRPr lang="en-IL" dirty="0"/>
          </a:p>
        </p:txBody>
      </p:sp>
      <p:sp>
        <p:nvSpPr>
          <p:cNvPr id="3" name="Content Placeholder 2">
            <a:extLst>
              <a:ext uri="{FF2B5EF4-FFF2-40B4-BE49-F238E27FC236}">
                <a16:creationId xmlns:a16="http://schemas.microsoft.com/office/drawing/2014/main" id="{B9A498BE-CE7A-4024-BBB7-4A4EC9A33DD5}"/>
              </a:ext>
            </a:extLst>
          </p:cNvPr>
          <p:cNvSpPr>
            <a:spLocks noGrp="1"/>
          </p:cNvSpPr>
          <p:nvPr>
            <p:ph idx="1"/>
          </p:nvPr>
        </p:nvSpPr>
        <p:spPr/>
        <p:txBody>
          <a:bodyPr>
            <a:normAutofit/>
          </a:bodyPr>
          <a:lstStyle/>
          <a:p>
            <a:r>
              <a:rPr lang="en-US" sz="2000" dirty="0"/>
              <a:t>Installation guide</a:t>
            </a:r>
          </a:p>
          <a:p>
            <a:r>
              <a:rPr lang="en-US" sz="2000" dirty="0"/>
              <a:t>Coding standards for </a:t>
            </a:r>
            <a:r>
              <a:rPr lang="en-US" sz="2000" dirty="0" err="1"/>
              <a:t>Ghidra</a:t>
            </a:r>
            <a:r>
              <a:rPr lang="en-US" sz="2000" dirty="0"/>
              <a:t> development</a:t>
            </a:r>
          </a:p>
          <a:p>
            <a:r>
              <a:rPr lang="en-US" sz="2000" dirty="0"/>
              <a:t>Cheat Sheet</a:t>
            </a:r>
          </a:p>
          <a:p>
            <a:r>
              <a:rPr lang="en-US" sz="2000" dirty="0"/>
              <a:t>SLEIGH &amp; p-code reference</a:t>
            </a:r>
          </a:p>
          <a:p>
            <a:r>
              <a:rPr lang="en-US" sz="2000" dirty="0" err="1"/>
              <a:t>Ghidra</a:t>
            </a:r>
            <a:r>
              <a:rPr lang="en-US" sz="2000" dirty="0"/>
              <a:t> Class</a:t>
            </a:r>
            <a:endParaRPr lang="en-IL" sz="2000" dirty="0"/>
          </a:p>
        </p:txBody>
      </p:sp>
      <p:sp>
        <p:nvSpPr>
          <p:cNvPr id="4" name="Rectangle 3">
            <a:extLst>
              <a:ext uri="{FF2B5EF4-FFF2-40B4-BE49-F238E27FC236}">
                <a16:creationId xmlns:a16="http://schemas.microsoft.com/office/drawing/2014/main" id="{043936B6-7050-44BB-81FB-1E398C6B69B7}"/>
              </a:ext>
            </a:extLst>
          </p:cNvPr>
          <p:cNvSpPr/>
          <p:nvPr/>
        </p:nvSpPr>
        <p:spPr>
          <a:xfrm>
            <a:off x="1346661" y="3529168"/>
            <a:ext cx="3507971" cy="498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TOP SECRET</a:t>
            </a:r>
            <a:endParaRPr lang="en-IL" dirty="0"/>
          </a:p>
        </p:txBody>
      </p:sp>
    </p:spTree>
    <p:extLst>
      <p:ext uri="{BB962C8B-B14F-4D97-AF65-F5344CB8AC3E}">
        <p14:creationId xmlns:p14="http://schemas.microsoft.com/office/powerpoint/2010/main" val="2801327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B0476-2F4D-4585-8DD5-6AAC2506A76D}"/>
              </a:ext>
            </a:extLst>
          </p:cNvPr>
          <p:cNvSpPr>
            <a:spLocks noGrp="1"/>
          </p:cNvSpPr>
          <p:nvPr>
            <p:ph type="title"/>
          </p:nvPr>
        </p:nvSpPr>
        <p:spPr/>
        <p:txBody>
          <a:bodyPr/>
          <a:lstStyle/>
          <a:p>
            <a:r>
              <a:rPr lang="en-US" dirty="0"/>
              <a:t>Let’s jump to  the </a:t>
            </a:r>
            <a:r>
              <a:rPr lang="en-US" dirty="0" err="1"/>
              <a:t>Ghidra</a:t>
            </a:r>
            <a:r>
              <a:rPr lang="en-US" dirty="0"/>
              <a:t> Class!</a:t>
            </a:r>
            <a:endParaRPr lang="en-IL" dirty="0"/>
          </a:p>
        </p:txBody>
      </p:sp>
      <p:pic>
        <p:nvPicPr>
          <p:cNvPr id="4" name="Content Placeholder 3">
            <a:extLst>
              <a:ext uri="{FF2B5EF4-FFF2-40B4-BE49-F238E27FC236}">
                <a16:creationId xmlns:a16="http://schemas.microsoft.com/office/drawing/2014/main" id="{7CF44DEE-B41D-4450-8408-317DBE1F9CFE}"/>
              </a:ext>
            </a:extLst>
          </p:cNvPr>
          <p:cNvPicPr>
            <a:picLocks noGrp="1" noChangeAspect="1"/>
          </p:cNvPicPr>
          <p:nvPr>
            <p:ph idx="1"/>
          </p:nvPr>
        </p:nvPicPr>
        <p:blipFill>
          <a:blip r:embed="rId3"/>
          <a:stretch>
            <a:fillRect/>
          </a:stretch>
        </p:blipFill>
        <p:spPr>
          <a:xfrm>
            <a:off x="2635928" y="2014194"/>
            <a:ext cx="6920143" cy="4299027"/>
          </a:xfrm>
          <a:prstGeom prst="rect">
            <a:avLst/>
          </a:prstGeom>
        </p:spPr>
      </p:pic>
      <p:sp>
        <p:nvSpPr>
          <p:cNvPr id="5" name="Rectangle 4">
            <a:extLst>
              <a:ext uri="{FF2B5EF4-FFF2-40B4-BE49-F238E27FC236}">
                <a16:creationId xmlns:a16="http://schemas.microsoft.com/office/drawing/2014/main" id="{9AE8D97A-CE3C-4326-9714-BC2F31A76E3F}"/>
              </a:ext>
            </a:extLst>
          </p:cNvPr>
          <p:cNvSpPr/>
          <p:nvPr/>
        </p:nvSpPr>
        <p:spPr>
          <a:xfrm>
            <a:off x="4327963" y="3486150"/>
            <a:ext cx="2682437" cy="228600"/>
          </a:xfrm>
          <a:prstGeom prst="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Tree>
    <p:extLst>
      <p:ext uri="{BB962C8B-B14F-4D97-AF65-F5344CB8AC3E}">
        <p14:creationId xmlns:p14="http://schemas.microsoft.com/office/powerpoint/2010/main" val="10717840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DarkSeedLeftStep">
      <a:dk1>
        <a:srgbClr val="000000"/>
      </a:dk1>
      <a:lt1>
        <a:srgbClr val="FFFFFF"/>
      </a:lt1>
      <a:dk2>
        <a:srgbClr val="413524"/>
      </a:dk2>
      <a:lt2>
        <a:srgbClr val="E8E2E7"/>
      </a:lt2>
      <a:accent1>
        <a:srgbClr val="48B65F"/>
      </a:accent1>
      <a:accent2>
        <a:srgbClr val="54B13B"/>
      </a:accent2>
      <a:accent3>
        <a:srgbClr val="86AE44"/>
      </a:accent3>
      <a:accent4>
        <a:srgbClr val="A9A438"/>
      </a:accent4>
      <a:accent5>
        <a:srgbClr val="C38D4D"/>
      </a:accent5>
      <a:accent6>
        <a:srgbClr val="B14A3B"/>
      </a:accent6>
      <a:hlink>
        <a:srgbClr val="9C7E34"/>
      </a:hlink>
      <a:folHlink>
        <a:srgbClr val="828282"/>
      </a:folHlink>
    </a:clrScheme>
    <a:fontScheme name="Savon">
      <a:majorFont>
        <a:latin typeface="Sagona Extra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agona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995</TotalTime>
  <Words>1294</Words>
  <Application>Microsoft Office PowerPoint</Application>
  <PresentationFormat>Widescreen</PresentationFormat>
  <Paragraphs>221</Paragraphs>
  <Slides>46</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Calibri</vt:lpstr>
      <vt:lpstr>Consolas</vt:lpstr>
      <vt:lpstr>Garamond</vt:lpstr>
      <vt:lpstr>Sagona Book</vt:lpstr>
      <vt:lpstr>Sagona ExtraLight</vt:lpstr>
      <vt:lpstr>SavonVTI</vt:lpstr>
      <vt:lpstr>Ghidra</vt:lpstr>
      <vt:lpstr>How To Pronounce Ghidra?</vt:lpstr>
      <vt:lpstr>Agenda</vt:lpstr>
      <vt:lpstr>Goal</vt:lpstr>
      <vt:lpstr>How do I Get Ghidra?</vt:lpstr>
      <vt:lpstr>What Does Ghidra Require?</vt:lpstr>
      <vt:lpstr>Navigating Ghidra</vt:lpstr>
      <vt:lpstr>Documentation</vt:lpstr>
      <vt:lpstr>Let’s jump to  the Ghidra Class!</vt:lpstr>
      <vt:lpstr>Example </vt:lpstr>
      <vt:lpstr>Project Manager</vt:lpstr>
      <vt:lpstr>Code Browser</vt:lpstr>
      <vt:lpstr>Example</vt:lpstr>
      <vt:lpstr>How Does Ghidra Do That?</vt:lpstr>
      <vt:lpstr>P-Code</vt:lpstr>
      <vt:lpstr>P-Code</vt:lpstr>
      <vt:lpstr>How Does Ghidra Do That?</vt:lpstr>
      <vt:lpstr>How Does Ghidra Do That?</vt:lpstr>
      <vt:lpstr>Processor Specification</vt:lpstr>
      <vt:lpstr>SLEIGH</vt:lpstr>
      <vt:lpstr>SLEIGH</vt:lpstr>
      <vt:lpstr>How Do I Learn SLEIGH?</vt:lpstr>
      <vt:lpstr>What Do I Need To Know First?</vt:lpstr>
      <vt:lpstr>TL;DR</vt:lpstr>
      <vt:lpstr>Endianness and Alignment Definitions</vt:lpstr>
      <vt:lpstr>Memory Spaces Definitions</vt:lpstr>
      <vt:lpstr>Registers Definitions</vt:lpstr>
      <vt:lpstr>Tokens and Attachments Definitions</vt:lpstr>
      <vt:lpstr>Special P-Code Definitions</vt:lpstr>
      <vt:lpstr>Macros Definitions</vt:lpstr>
      <vt:lpstr>Constructors</vt:lpstr>
      <vt:lpstr>Constructors Example</vt:lpstr>
      <vt:lpstr>Constructors Example</vt:lpstr>
      <vt:lpstr>Compilation</vt:lpstr>
      <vt:lpstr>Compilation Example</vt:lpstr>
      <vt:lpstr>Exercise</vt:lpstr>
      <vt:lpstr>Z80</vt:lpstr>
      <vt:lpstr>Game Boy</vt:lpstr>
      <vt:lpstr>Our Mission</vt:lpstr>
      <vt:lpstr>Exercise Details</vt:lpstr>
      <vt:lpstr>Exercise Resources</vt:lpstr>
      <vt:lpstr>Steps</vt:lpstr>
      <vt:lpstr>Steps</vt:lpstr>
      <vt:lpstr>Steps</vt:lpstr>
      <vt:lpstr>Wrap Up</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Ghidra</dc:title>
  <dc:creator>Roey Elimelech</dc:creator>
  <cp:lastModifiedBy>Roey Elimelech</cp:lastModifiedBy>
  <cp:revision>4</cp:revision>
  <dcterms:created xsi:type="dcterms:W3CDTF">2020-03-30T08:45:20Z</dcterms:created>
  <dcterms:modified xsi:type="dcterms:W3CDTF">2020-04-06T06:45:42Z</dcterms:modified>
</cp:coreProperties>
</file>