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179928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53016-CDA9-42F2-B87C-96AB82366B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37238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86974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188351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59339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853016-CDA9-42F2-B87C-96AB82366B15}"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364213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853016-CDA9-42F2-B87C-96AB82366B15}" type="datetimeFigureOut">
              <a:rPr lang="en-US" smtClean="0"/>
              <a:t>12/27/2023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4206888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3519963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138699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208765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53016-CDA9-42F2-B87C-96AB82366B15}"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174275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853016-CDA9-42F2-B87C-96AB82366B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303041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853016-CDA9-42F2-B87C-96AB82366B15}"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267246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853016-CDA9-42F2-B87C-96AB82366B15}" type="datetimeFigureOut">
              <a:rPr lang="en-US" smtClean="0"/>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208791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3016-CDA9-42F2-B87C-96AB82366B15}" type="datetimeFigureOut">
              <a:rPr lang="en-US" smtClean="0"/>
              <a:t>12/27/2023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265557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53016-CDA9-42F2-B87C-96AB82366B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270959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53016-CDA9-42F2-B87C-96AB82366B15}"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D98599-3439-4C1C-AB7F-63F00C291D64}" type="slidenum">
              <a:rPr lang="en-US" smtClean="0"/>
              <a:t>‹#›</a:t>
            </a:fld>
            <a:endParaRPr lang="en-US"/>
          </a:p>
        </p:txBody>
      </p:sp>
    </p:spTree>
    <p:extLst>
      <p:ext uri="{BB962C8B-B14F-4D97-AF65-F5344CB8AC3E}">
        <p14:creationId xmlns:p14="http://schemas.microsoft.com/office/powerpoint/2010/main" val="4385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853016-CDA9-42F2-B87C-96AB82366B15}" type="datetimeFigureOut">
              <a:rPr lang="en-US" smtClean="0"/>
              <a:t>12/27/2023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D98599-3439-4C1C-AB7F-63F00C291D64}" type="slidenum">
              <a:rPr lang="en-US" smtClean="0"/>
              <a:t>‹#›</a:t>
            </a:fld>
            <a:endParaRPr lang="en-US"/>
          </a:p>
        </p:txBody>
      </p:sp>
    </p:spTree>
    <p:extLst>
      <p:ext uri="{BB962C8B-B14F-4D97-AF65-F5344CB8AC3E}">
        <p14:creationId xmlns:p14="http://schemas.microsoft.com/office/powerpoint/2010/main" val="19742773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windows-hardware/drivers/debugger/bug-check-0xc4--driver-verifier-detected-viol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7559-94D1-E2C8-6E77-C43D0851D5FB}"/>
              </a:ext>
            </a:extLst>
          </p:cNvPr>
          <p:cNvSpPr>
            <a:spLocks noGrp="1"/>
          </p:cNvSpPr>
          <p:nvPr>
            <p:ph type="ctrTitle"/>
          </p:nvPr>
        </p:nvSpPr>
        <p:spPr/>
        <p:txBody>
          <a:bodyPr>
            <a:normAutofit fontScale="90000"/>
          </a:bodyPr>
          <a:lstStyle/>
          <a:p>
            <a:r>
              <a:rPr lang="en-US" dirty="0">
                <a:latin typeface="Abadi" panose="020F0502020204030204" pitchFamily="34" charset="0"/>
              </a:rPr>
              <a:t>Name: </a:t>
            </a:r>
            <a:r>
              <a:rPr lang="en-US" dirty="0" err="1">
                <a:latin typeface="Abadi" panose="020F0502020204030204" pitchFamily="34" charset="0"/>
              </a:rPr>
              <a:t>rofaida</a:t>
            </a:r>
            <a:r>
              <a:rPr lang="en-US" dirty="0">
                <a:latin typeface="Abadi" panose="020F0502020204030204" pitchFamily="34" charset="0"/>
              </a:rPr>
              <a:t> </a:t>
            </a:r>
            <a:r>
              <a:rPr lang="en-US" dirty="0" err="1">
                <a:latin typeface="Abadi" panose="020F0502020204030204" pitchFamily="34" charset="0"/>
              </a:rPr>
              <a:t>ezzat</a:t>
            </a:r>
            <a:r>
              <a:rPr lang="en-US" dirty="0">
                <a:latin typeface="Abadi" panose="020F0502020204030204" pitchFamily="34" charset="0"/>
              </a:rPr>
              <a:t> Mansour</a:t>
            </a:r>
            <a:br>
              <a:rPr lang="en-US" dirty="0"/>
            </a:br>
            <a:r>
              <a:rPr lang="en-US" dirty="0"/>
              <a:t> </a:t>
            </a:r>
            <a:r>
              <a:rPr lang="en-US" dirty="0">
                <a:latin typeface="Abadi" panose="020F0502020204030204" pitchFamily="34" charset="0"/>
              </a:rPr>
              <a:t>id: 20221453055</a:t>
            </a:r>
            <a:br>
              <a:rPr lang="en-US" dirty="0">
                <a:latin typeface="Abadi" panose="020F0502020204030204" pitchFamily="34" charset="0"/>
              </a:rPr>
            </a:br>
            <a:r>
              <a:rPr lang="en-US" dirty="0" err="1">
                <a:latin typeface="Abadi" panose="020F0502020204030204" pitchFamily="34" charset="0"/>
              </a:rPr>
              <a:t>subject:process</a:t>
            </a:r>
            <a:r>
              <a:rPr lang="en-US" dirty="0">
                <a:latin typeface="Abadi" panose="020F0502020204030204" pitchFamily="34" charset="0"/>
              </a:rPr>
              <a:t> management about windows 10</a:t>
            </a:r>
          </a:p>
        </p:txBody>
      </p:sp>
      <p:sp>
        <p:nvSpPr>
          <p:cNvPr id="3" name="Subtitle 2">
            <a:extLst>
              <a:ext uri="{FF2B5EF4-FFF2-40B4-BE49-F238E27FC236}">
                <a16:creationId xmlns:a16="http://schemas.microsoft.com/office/drawing/2014/main" id="{93DAF8D3-B12B-2C43-D9ED-91D457F25603}"/>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75812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F5824-FC84-F9A2-3665-4F557701D105}"/>
              </a:ext>
            </a:extLst>
          </p:cNvPr>
          <p:cNvSpPr txBox="1"/>
          <p:nvPr/>
        </p:nvSpPr>
        <p:spPr>
          <a:xfrm>
            <a:off x="289367" y="243069"/>
            <a:ext cx="11551534" cy="6124754"/>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Two or more threads involved in a lock hierarchy violation</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thread that tries to exclusively acquire a resource for which it is already a shared owner (exclusively owned resources can be acquired shared; shared resources cannot be acquired exclusively).</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a:t>
            </a:r>
            <a:r>
              <a:rPr lang="en-US" sz="2800" b="0" i="0" dirty="0">
                <a:solidFill>
                  <a:srgbClr val="161616"/>
                </a:solidFill>
                <a:effectLst/>
                <a:latin typeface="Amasis MT Pro Black" panose="02040A04050005020304" pitchFamily="18" charset="0"/>
                <a:ea typeface="Segoe UI Black" panose="020B0A02040204020203" pitchFamily="34" charset="0"/>
              </a:rPr>
              <a:t>thread</a:t>
            </a:r>
            <a:r>
              <a:rPr lang="en-US" sz="2800" b="0" i="0" dirty="0">
                <a:solidFill>
                  <a:srgbClr val="161616"/>
                </a:solidFill>
                <a:effectLst/>
                <a:latin typeface="Amasis MT Pro Black" panose="02040A04050005020304" pitchFamily="18" charset="0"/>
              </a:rPr>
              <a:t> that tries to acquire the same resource twice (a self-deadlock)</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resource that is released without having been acquired first</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resource that is released by a different thread than the one that acquired it</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resource that is initialized more than once, or not initialized at all</a:t>
            </a:r>
          </a:p>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A thread that is deleted while still owning resources</a:t>
            </a:r>
          </a:p>
          <a:p>
            <a:endParaRPr lang="en-US" sz="2800" dirty="0">
              <a:latin typeface="Amasis MT Pro Black" panose="02040A04050005020304" pitchFamily="18" charset="0"/>
            </a:endParaRPr>
          </a:p>
        </p:txBody>
      </p:sp>
    </p:spTree>
    <p:extLst>
      <p:ext uri="{BB962C8B-B14F-4D97-AF65-F5344CB8AC3E}">
        <p14:creationId xmlns:p14="http://schemas.microsoft.com/office/powerpoint/2010/main" val="76721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79534-6E4D-FA18-0E02-119744CFB177}"/>
              </a:ext>
            </a:extLst>
          </p:cNvPr>
          <p:cNvSpPr txBox="1"/>
          <p:nvPr/>
        </p:nvSpPr>
        <p:spPr>
          <a:xfrm>
            <a:off x="231494" y="243069"/>
            <a:ext cx="11644131" cy="3108543"/>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161616"/>
                </a:solidFill>
                <a:effectLst/>
                <a:latin typeface="Amasis MT Pro Black" panose="02040A04050005020304" pitchFamily="18" charset="0"/>
              </a:rPr>
              <a:t>Starting in Windows 7, Driver Verifier can predict possible deadlocks. For example, trying to use the same KSPIN_LOCK data structure both as a regular spin lock and as a stack queued spin lock.</a:t>
            </a:r>
          </a:p>
          <a:p>
            <a:pPr marL="457200" indent="-457200" algn="l">
              <a:buFont typeface="Wingdings" panose="05000000000000000000" pitchFamily="2" charset="2"/>
              <a:buChar char="Ø"/>
            </a:pPr>
            <a:r>
              <a:rPr lang="en-US" sz="2800" b="0" i="0" dirty="0">
                <a:solidFill>
                  <a:srgbClr val="161616"/>
                </a:solidFill>
                <a:effectLst/>
                <a:latin typeface="Amasis MT Pro Black" panose="02040A04050005020304" pitchFamily="18" charset="0"/>
              </a:rPr>
              <a:t>See </a:t>
            </a:r>
            <a:r>
              <a:rPr lang="en-US" sz="2800" b="1" i="0" u="none" strike="noStrike" dirty="0">
                <a:solidFill>
                  <a:srgbClr val="161616"/>
                </a:solidFill>
                <a:effectLst/>
                <a:latin typeface="Amasis MT Pro Black" panose="02040A04050005020304" pitchFamily="18" charset="0"/>
                <a:hlinkClick r:id="rId2"/>
              </a:rPr>
              <a:t>Bug Check 0xC4</a:t>
            </a:r>
            <a:r>
              <a:rPr lang="en-US" sz="2800" b="0" i="0" dirty="0">
                <a:solidFill>
                  <a:srgbClr val="161616"/>
                </a:solidFill>
                <a:effectLst/>
                <a:latin typeface="Amasis MT Pro Black" panose="02040A04050005020304" pitchFamily="18" charset="0"/>
              </a:rPr>
              <a:t> (DRIVER_VERIFIER_DETECTED_VIOLATION) for a list of the bug check parameters.</a:t>
            </a:r>
          </a:p>
        </p:txBody>
      </p:sp>
    </p:spTree>
    <p:extLst>
      <p:ext uri="{BB962C8B-B14F-4D97-AF65-F5344CB8AC3E}">
        <p14:creationId xmlns:p14="http://schemas.microsoft.com/office/powerpoint/2010/main" val="256778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D2251-21AA-6AB8-C7F0-6D03B5DCEF5B}"/>
              </a:ext>
            </a:extLst>
          </p:cNvPr>
          <p:cNvSpPr/>
          <p:nvPr/>
        </p:nvSpPr>
        <p:spPr>
          <a:xfrm>
            <a:off x="0" y="1377389"/>
            <a:ext cx="11966294" cy="60361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3200" b="1" dirty="0">
                <a:solidFill>
                  <a:schemeClr val="tx1"/>
                </a:solidFill>
              </a:rPr>
              <a:t>process a program in execution and has many such process running on computer</a:t>
            </a:r>
          </a:p>
          <a:p>
            <a:pPr marL="342900" indent="-342900">
              <a:buFont typeface="Wingdings" panose="05000000000000000000" pitchFamily="2" charset="2"/>
              <a:buChar char="Ø"/>
            </a:pPr>
            <a:r>
              <a:rPr lang="en-US" sz="3200" b="1" dirty="0">
                <a:solidFill>
                  <a:schemeClr val="tx1"/>
                </a:solidFill>
              </a:rPr>
              <a:t>To do this programs require resource such the CPU, memory and many others</a:t>
            </a:r>
          </a:p>
          <a:p>
            <a:pPr marL="342900" indent="-342900">
              <a:buFont typeface="Wingdings" panose="05000000000000000000" pitchFamily="2" charset="2"/>
              <a:buChar char="Ø"/>
            </a:pPr>
            <a:r>
              <a:rPr lang="en-US" sz="3200" b="1" dirty="0">
                <a:solidFill>
                  <a:schemeClr val="tx1"/>
                </a:solidFill>
              </a:rPr>
              <a:t>Resource shorting among the process running on a computer</a:t>
            </a:r>
          </a:p>
          <a:p>
            <a:pPr marL="342900" indent="-342900">
              <a:buFont typeface="Wingdings" panose="05000000000000000000" pitchFamily="2" charset="2"/>
              <a:buChar char="Ø"/>
            </a:pPr>
            <a:r>
              <a:rPr lang="en-US" sz="3200" b="1" dirty="0">
                <a:solidFill>
                  <a:schemeClr val="tx1"/>
                </a:solidFill>
              </a:rPr>
              <a:t>This way every process gets a chance to execute and not stay in the queue for long</a:t>
            </a:r>
          </a:p>
          <a:p>
            <a:pPr marL="342900" indent="-342900">
              <a:buFont typeface="Wingdings" panose="05000000000000000000" pitchFamily="2" charset="2"/>
              <a:buChar char="Ø"/>
            </a:pPr>
            <a:r>
              <a:rPr lang="en-US" sz="3200" b="1" dirty="0">
                <a:solidFill>
                  <a:schemeClr val="tx1"/>
                </a:solidFill>
              </a:rPr>
              <a:t>To see the process currently running [if you are on Windows], you need to launch the task manager app. Note that launching this app will mean that this same app [Task manager] will also be utilizing the resources of your machine.</a:t>
            </a:r>
          </a:p>
          <a:p>
            <a:pPr marL="342900" indent="-342900">
              <a:buFont typeface="Wingdings" panose="05000000000000000000" pitchFamily="2" charset="2"/>
              <a:buChar char="Ø"/>
            </a:pPr>
            <a:endParaRPr lang="en-US" sz="3200" b="1" dirty="0">
              <a:solidFill>
                <a:schemeClr val="tx1"/>
              </a:solidFill>
            </a:endParaRPr>
          </a:p>
          <a:p>
            <a:pPr marL="342900" indent="-342900">
              <a:buFont typeface="Wingdings" panose="05000000000000000000" pitchFamily="2" charset="2"/>
              <a:buChar char="Ø"/>
            </a:pPr>
            <a:endParaRPr lang="en-US" sz="3200" b="1" dirty="0">
              <a:solidFill>
                <a:schemeClr val="tx1"/>
              </a:solidFill>
            </a:endParaRPr>
          </a:p>
          <a:p>
            <a:pPr marL="342900" indent="-342900">
              <a:buFont typeface="Wingdings" panose="05000000000000000000" pitchFamily="2" charset="2"/>
              <a:buChar char="Ø"/>
            </a:pPr>
            <a:endParaRPr lang="en-US" sz="3200" b="1" dirty="0">
              <a:solidFill>
                <a:schemeClr val="tx1"/>
              </a:solidFill>
            </a:endParaRPr>
          </a:p>
          <a:p>
            <a:pPr marL="342900" indent="-342900">
              <a:buFont typeface="Wingdings" panose="05000000000000000000" pitchFamily="2" charset="2"/>
              <a:buChar char="Ø"/>
            </a:pPr>
            <a:endParaRPr lang="en-US" sz="3200" b="1" dirty="0">
              <a:solidFill>
                <a:schemeClr val="tx1"/>
              </a:solidFill>
            </a:endParaRPr>
          </a:p>
        </p:txBody>
      </p:sp>
    </p:spTree>
    <p:extLst>
      <p:ext uri="{BB962C8B-B14F-4D97-AF65-F5344CB8AC3E}">
        <p14:creationId xmlns:p14="http://schemas.microsoft.com/office/powerpoint/2010/main" val="173068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B5E27C-BBB0-6515-3124-E3945F4B2547}"/>
              </a:ext>
            </a:extLst>
          </p:cNvPr>
          <p:cNvSpPr>
            <a:spLocks noChangeArrowheads="1"/>
          </p:cNvSpPr>
          <p:nvPr/>
        </p:nvSpPr>
        <p:spPr bwMode="auto">
          <a:xfrm rot="1904500">
            <a:off x="857001" y="2346399"/>
            <a:ext cx="912390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2" descr="W">
            <a:extLst>
              <a:ext uri="{FF2B5EF4-FFF2-40B4-BE49-F238E27FC236}">
                <a16:creationId xmlns:a16="http://schemas.microsoft.com/office/drawing/2014/main" id="{0595D4DE-CD25-D924-D21A-47AA3151A9D6}"/>
              </a:ext>
            </a:extLst>
          </p:cNvPr>
          <p:cNvSpPr>
            <a:spLocks noChangeAspect="1" noChangeArrowheads="1"/>
          </p:cNvSpPr>
          <p:nvPr/>
        </p:nvSpPr>
        <p:spPr bwMode="auto">
          <a:xfrm>
            <a:off x="2449513" y="-511175"/>
            <a:ext cx="1809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3" descr="V">
            <a:extLst>
              <a:ext uri="{FF2B5EF4-FFF2-40B4-BE49-F238E27FC236}">
                <a16:creationId xmlns:a16="http://schemas.microsoft.com/office/drawing/2014/main" id="{63B3A114-E8BA-E423-DD33-6EF2DFFB384A}"/>
              </a:ext>
            </a:extLst>
          </p:cNvPr>
          <p:cNvSpPr>
            <a:spLocks noChangeAspect="1" noChangeArrowheads="1"/>
          </p:cNvSpPr>
          <p:nvPr/>
        </p:nvSpPr>
        <p:spPr bwMode="auto">
          <a:xfrm>
            <a:off x="3041650" y="-51117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X \subseteq \{1,2,..,n\}">
            <a:extLst>
              <a:ext uri="{FF2B5EF4-FFF2-40B4-BE49-F238E27FC236}">
                <a16:creationId xmlns:a16="http://schemas.microsoft.com/office/drawing/2014/main" id="{BD0D7010-C450-B6EE-B369-94DE8FEBAF88}"/>
              </a:ext>
            </a:extLst>
          </p:cNvPr>
          <p:cNvSpPr>
            <a:spLocks noChangeAspect="1" noChangeArrowheads="1"/>
          </p:cNvSpPr>
          <p:nvPr/>
        </p:nvSpPr>
        <p:spPr bwMode="auto">
          <a:xfrm>
            <a:off x="5689600" y="-511175"/>
            <a:ext cx="11334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Sigma_{i \in X} v_i \geq V \]">
            <a:extLst>
              <a:ext uri="{FF2B5EF4-FFF2-40B4-BE49-F238E27FC236}">
                <a16:creationId xmlns:a16="http://schemas.microsoft.com/office/drawing/2014/main" id="{32E969D4-1914-988F-51EC-A27082A7DB32}"/>
              </a:ext>
            </a:extLst>
          </p:cNvPr>
          <p:cNvSpPr>
            <a:spLocks noChangeAspect="1" noChangeArrowheads="1"/>
          </p:cNvSpPr>
          <p:nvPr/>
        </p:nvSpPr>
        <p:spPr bwMode="auto">
          <a:xfrm>
            <a:off x="155575" y="-312738"/>
            <a:ext cx="86677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Sigma_{i \in X} w_i \leq W\]">
            <a:extLst>
              <a:ext uri="{FF2B5EF4-FFF2-40B4-BE49-F238E27FC236}">
                <a16:creationId xmlns:a16="http://schemas.microsoft.com/office/drawing/2014/main" id="{E265B372-D643-68B0-C016-8F95CA12A1B6}"/>
              </a:ext>
            </a:extLst>
          </p:cNvPr>
          <p:cNvSpPr>
            <a:spLocks noChangeAspect="1" noChangeArrowheads="1"/>
          </p:cNvSpPr>
          <p:nvPr/>
        </p:nvSpPr>
        <p:spPr bwMode="auto">
          <a:xfrm>
            <a:off x="155575" y="-98425"/>
            <a:ext cx="96202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v_i's">
            <a:extLst>
              <a:ext uri="{FF2B5EF4-FFF2-40B4-BE49-F238E27FC236}">
                <a16:creationId xmlns:a16="http://schemas.microsoft.com/office/drawing/2014/main" id="{84804342-A94A-3674-13AC-90471904B233}"/>
              </a:ext>
            </a:extLst>
          </p:cNvPr>
          <p:cNvSpPr>
            <a:spLocks noChangeAspect="1" noChangeArrowheads="1"/>
          </p:cNvSpPr>
          <p:nvPr/>
        </p:nvSpPr>
        <p:spPr bwMode="auto">
          <a:xfrm>
            <a:off x="5448300" y="312738"/>
            <a:ext cx="20955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w_i's">
            <a:extLst>
              <a:ext uri="{FF2B5EF4-FFF2-40B4-BE49-F238E27FC236}">
                <a16:creationId xmlns:a16="http://schemas.microsoft.com/office/drawing/2014/main" id="{1D7F25A0-0EF6-16B9-C224-CA01852A7BC1}"/>
              </a:ext>
            </a:extLst>
          </p:cNvPr>
          <p:cNvSpPr>
            <a:spLocks noChangeAspect="1" noChangeArrowheads="1"/>
          </p:cNvSpPr>
          <p:nvPr/>
        </p:nvSpPr>
        <p:spPr bwMode="auto">
          <a:xfrm>
            <a:off x="5826125" y="312738"/>
            <a:ext cx="24765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760BA6A4-9B0D-9C62-167A-810F11A71770}"/>
              </a:ext>
            </a:extLst>
          </p:cNvPr>
          <p:cNvSpPr txBox="1"/>
          <p:nvPr/>
        </p:nvSpPr>
        <p:spPr>
          <a:xfrm>
            <a:off x="824" y="201032"/>
            <a:ext cx="12191176" cy="6555641"/>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t>Once the app is launched, you are only able to see the current applications that you have opened. To get more details, you need to click on the “More details” button at the bottom.</a:t>
            </a:r>
          </a:p>
          <a:p>
            <a:pPr marL="285750" indent="-285750">
              <a:buFont typeface="Wingdings" panose="05000000000000000000" pitchFamily="2" charset="2"/>
              <a:buChar char="Ø"/>
            </a:pPr>
            <a:r>
              <a:rPr lang="en-US" sz="2800" b="1" dirty="0"/>
              <a:t>Process state:</a:t>
            </a:r>
          </a:p>
          <a:p>
            <a:pPr marL="514350" indent="-514350">
              <a:buFont typeface="+mj-lt"/>
              <a:buAutoNum type="arabicPeriod"/>
            </a:pPr>
            <a:r>
              <a:rPr lang="en-US" sz="2800" b="1" dirty="0"/>
              <a:t>new/created</a:t>
            </a:r>
          </a:p>
          <a:p>
            <a:pPr marL="514350" indent="-514350">
              <a:buFont typeface="+mj-lt"/>
              <a:buAutoNum type="arabicPeriod"/>
            </a:pPr>
            <a:r>
              <a:rPr lang="en-US" sz="2800" b="1" dirty="0"/>
              <a:t>Ready/waiting: waiting execution on </a:t>
            </a:r>
            <a:r>
              <a:rPr lang="en-US" sz="2800" b="1" dirty="0" err="1"/>
              <a:t>cpu</a:t>
            </a:r>
            <a:r>
              <a:rPr lang="en-US" sz="2800" b="1" dirty="0"/>
              <a:t> (to be context switched onto the CPU by dispatcher or short term scheduler</a:t>
            </a:r>
          </a:p>
          <a:p>
            <a:pPr marL="514350" indent="-514350">
              <a:buFont typeface="+mj-lt"/>
              <a:buAutoNum type="arabicPeriod"/>
            </a:pPr>
            <a:r>
              <a:rPr lang="en-US" sz="2800" b="1" dirty="0"/>
              <a:t>Running</a:t>
            </a:r>
          </a:p>
          <a:p>
            <a:pPr marL="514350" indent="-514350">
              <a:buFont typeface="+mj-lt"/>
              <a:buAutoNum type="arabicPeriod"/>
            </a:pPr>
            <a:r>
              <a:rPr lang="en-US" sz="2800" b="1" dirty="0"/>
              <a:t>Blocked</a:t>
            </a:r>
          </a:p>
          <a:p>
            <a:pPr marL="514350" indent="-514350">
              <a:buFont typeface="+mj-lt"/>
              <a:buAutoNum type="arabicPeriod"/>
            </a:pPr>
            <a:r>
              <a:rPr lang="en-US" sz="2800" b="1" dirty="0"/>
              <a:t>Terminated</a:t>
            </a:r>
          </a:p>
          <a:p>
            <a:pPr marL="457200" indent="-457200">
              <a:buFont typeface="Wingdings" panose="05000000000000000000" pitchFamily="2" charset="2"/>
              <a:buChar char="Ø"/>
            </a:pPr>
            <a:r>
              <a:rPr lang="en-US" sz="2800" b="1" dirty="0"/>
              <a:t>Process scheduling queue</a:t>
            </a:r>
          </a:p>
          <a:p>
            <a:pPr marL="571500" indent="-571500">
              <a:buFont typeface="+mj-lt"/>
              <a:buAutoNum type="romanUcPeriod"/>
            </a:pPr>
            <a:r>
              <a:rPr lang="en-US" sz="2800" b="1" dirty="0"/>
              <a:t>Job queue :set of all process in the system </a:t>
            </a:r>
          </a:p>
          <a:p>
            <a:pPr marL="571500" indent="-571500">
              <a:buFont typeface="+mj-lt"/>
              <a:buAutoNum type="romanUcPeriod"/>
            </a:pPr>
            <a:r>
              <a:rPr lang="en-US" sz="2800" b="1" dirty="0"/>
              <a:t>Ready queue :set of all process in the main memory</a:t>
            </a:r>
          </a:p>
          <a:p>
            <a:pPr marL="571500" indent="-571500">
              <a:buFont typeface="+mj-lt"/>
              <a:buAutoNum type="romanUcPeriod"/>
            </a:pPr>
            <a:r>
              <a:rPr lang="en-US" sz="2800" b="1" dirty="0"/>
              <a:t>Device queue :set of all process waiting for I/O device</a:t>
            </a:r>
            <a:br>
              <a:rPr lang="en-US" sz="2800" b="1" dirty="0"/>
            </a:br>
            <a:endParaRPr lang="en-US" sz="2800" b="1" dirty="0"/>
          </a:p>
        </p:txBody>
      </p:sp>
    </p:spTree>
    <p:extLst>
      <p:ext uri="{BB962C8B-B14F-4D97-AF65-F5344CB8AC3E}">
        <p14:creationId xmlns:p14="http://schemas.microsoft.com/office/powerpoint/2010/main" val="226762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F1743-6689-7F52-D35A-E6B07BC63E61}"/>
              </a:ext>
            </a:extLst>
          </p:cNvPr>
          <p:cNvSpPr txBox="1"/>
          <p:nvPr/>
        </p:nvSpPr>
        <p:spPr>
          <a:xfrm>
            <a:off x="370390" y="219918"/>
            <a:ext cx="11505235" cy="784830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Amasis MT Pro Black" panose="020F0502020204030204" pitchFamily="18" charset="0"/>
                <a:cs typeface="Aharoni" panose="02010803020104030203" pitchFamily="2" charset="-79"/>
              </a:rPr>
              <a:t>Schedulers</a:t>
            </a:r>
          </a:p>
          <a:p>
            <a:pPr eaLnBrk="1" hangingPunct="1"/>
            <a:r>
              <a:rPr lang="en-US" altLang="en-US" sz="2800" dirty="0">
                <a:solidFill>
                  <a:srgbClr val="CC3300"/>
                </a:solidFill>
                <a:latin typeface="Amasis MT Pro Black" panose="020F0502020204030204" pitchFamily="18" charset="0"/>
                <a:cs typeface="Aharoni" panose="02010803020104030203" pitchFamily="2" charset="-79"/>
              </a:rPr>
              <a:t>Long-term scheduler</a:t>
            </a:r>
            <a:r>
              <a:rPr lang="en-US" altLang="en-US" sz="2800" dirty="0">
                <a:latin typeface="Amasis MT Pro Black" panose="020F0502020204030204" pitchFamily="18" charset="0"/>
                <a:cs typeface="Aharoni" panose="02010803020104030203" pitchFamily="2" charset="-79"/>
              </a:rPr>
              <a:t> (or job scheduler) – selects which processes should be </a:t>
            </a:r>
            <a:r>
              <a:rPr lang="en-US" altLang="en-US" sz="2800" u="sng" dirty="0">
                <a:latin typeface="Amasis MT Pro Black" panose="020F0502020204030204" pitchFamily="18" charset="0"/>
                <a:cs typeface="Aharoni" panose="02010803020104030203" pitchFamily="2" charset="-79"/>
              </a:rPr>
              <a:t>brought into the ready queue</a:t>
            </a:r>
            <a:r>
              <a:rPr lang="en-US" altLang="en-US" sz="2800" dirty="0">
                <a:latin typeface="Amasis MT Pro Black" panose="020F0502020204030204" pitchFamily="18" charset="0"/>
                <a:cs typeface="Aharoni" panose="02010803020104030203" pitchFamily="2" charset="-79"/>
              </a:rPr>
              <a:t>.</a:t>
            </a:r>
          </a:p>
          <a:p>
            <a:pPr eaLnBrk="1" hangingPunct="1"/>
            <a:r>
              <a:rPr lang="en-US" altLang="en-US" sz="2800" dirty="0">
                <a:solidFill>
                  <a:srgbClr val="CC3300"/>
                </a:solidFill>
                <a:latin typeface="Amasis MT Pro Black" panose="020F0502020204030204" pitchFamily="18" charset="0"/>
                <a:cs typeface="Aharoni" panose="02010803020104030203" pitchFamily="2" charset="-79"/>
              </a:rPr>
              <a:t>Short-term scheduler</a:t>
            </a:r>
            <a:r>
              <a:rPr lang="en-US" altLang="en-US" sz="2800" dirty="0">
                <a:latin typeface="Amasis MT Pro Black" panose="020F0502020204030204" pitchFamily="18" charset="0"/>
                <a:cs typeface="Aharoni" panose="02010803020104030203" pitchFamily="2" charset="-79"/>
              </a:rPr>
              <a:t> (or CPU scheduler) – selects which process should be </a:t>
            </a:r>
            <a:r>
              <a:rPr lang="en-US" altLang="en-US" sz="2800" u="sng" dirty="0">
                <a:latin typeface="Amasis MT Pro Black" panose="020F0502020204030204" pitchFamily="18" charset="0"/>
                <a:cs typeface="Aharoni" panose="02010803020104030203" pitchFamily="2" charset="-79"/>
              </a:rPr>
              <a:t>executed next</a:t>
            </a:r>
            <a:r>
              <a:rPr lang="en-US" altLang="en-US" sz="2800" dirty="0">
                <a:latin typeface="Amasis MT Pro Black" panose="020F0502020204030204" pitchFamily="18" charset="0"/>
                <a:cs typeface="Aharoni" panose="02010803020104030203" pitchFamily="2" charset="-79"/>
              </a:rPr>
              <a:t> and allocates CPU.</a:t>
            </a:r>
          </a:p>
          <a:p>
            <a:pPr eaLnBrk="1" hangingPunct="1"/>
            <a:r>
              <a:rPr lang="en-US" altLang="en-US" sz="2800" dirty="0">
                <a:solidFill>
                  <a:srgbClr val="CC3300"/>
                </a:solidFill>
                <a:latin typeface="Amasis MT Pro Black" panose="020F0502020204030204" pitchFamily="18" charset="0"/>
                <a:cs typeface="Aharoni" panose="02010803020104030203" pitchFamily="2" charset="-79"/>
              </a:rPr>
              <a:t>Medium Term Scheduling</a:t>
            </a:r>
          </a:p>
          <a:p>
            <a:pPr marL="285750" indent="-285750" eaLnBrk="1" hangingPunct="1">
              <a:buFont typeface="Wingdings" panose="05000000000000000000" pitchFamily="2" charset="2"/>
              <a:buChar char="Ø"/>
            </a:pPr>
            <a:r>
              <a:rPr lang="en-US" altLang="en-US" sz="2800" dirty="0">
                <a:latin typeface="Amasis MT Pro Black" panose="020F0502020204030204" pitchFamily="18" charset="0"/>
                <a:cs typeface="Aharoni" panose="02010803020104030203" pitchFamily="2" charset="-79"/>
              </a:rPr>
              <a:t>A thread  an object that identifiers which part of program is running each thread has an Id  64 core(threads)divide number of identifier</a:t>
            </a:r>
          </a:p>
          <a:p>
            <a:pPr marL="285750" indent="-285750" eaLnBrk="1" hangingPunct="1">
              <a:buFont typeface="Wingdings" panose="05000000000000000000" pitchFamily="2" charset="2"/>
              <a:buChar char="v"/>
            </a:pPr>
            <a:r>
              <a:rPr lang="en-US" altLang="en-US" sz="2800" dirty="0">
                <a:latin typeface="Amasis MT Pro Black" panose="020F0502020204030204" pitchFamily="18" charset="0"/>
                <a:cs typeface="Aharoni" panose="02010803020104030203" pitchFamily="2" charset="-79"/>
              </a:rPr>
              <a:t>Multi threads</a:t>
            </a:r>
          </a:p>
          <a:p>
            <a:pPr marL="285750" indent="-285750" eaLnBrk="1" hangingPunct="1">
              <a:buFont typeface="Wingdings" panose="05000000000000000000" pitchFamily="2" charset="2"/>
              <a:buChar char="Ø"/>
            </a:pPr>
            <a:r>
              <a:rPr lang="en-US" altLang="en-US" sz="2800" dirty="0">
                <a:latin typeface="Amasis MT Pro Black" panose="020F0502020204030204" pitchFamily="18" charset="0"/>
                <a:cs typeface="Aharoni" panose="02010803020104030203" pitchFamily="2" charset="-79"/>
              </a:rPr>
              <a:t>Windows support preemptive multi tasking</a:t>
            </a:r>
          </a:p>
          <a:p>
            <a:pPr marL="285750" indent="-285750" eaLnBrk="1" hangingPunct="1">
              <a:buFont typeface="Wingdings" panose="05000000000000000000" pitchFamily="2" charset="2"/>
              <a:buChar char="Ø"/>
            </a:pPr>
            <a:r>
              <a:rPr lang="en-US" altLang="en-US" sz="2800" dirty="0">
                <a:latin typeface="Amasis MT Pro Black" panose="020F0502020204030204" pitchFamily="18" charset="0"/>
                <a:cs typeface="Aharoni" panose="02010803020104030203" pitchFamily="2" charset="-79"/>
              </a:rPr>
              <a:t>Threads are very useful in modern programming </a:t>
            </a:r>
          </a:p>
          <a:p>
            <a:pPr marL="285750" indent="-285750" eaLnBrk="1" hangingPunct="1">
              <a:buFont typeface="Wingdings" panose="05000000000000000000" pitchFamily="2" charset="2"/>
              <a:buChar char="Ø"/>
            </a:pPr>
            <a:r>
              <a:rPr lang="en-US" altLang="en-US" sz="2800" dirty="0">
                <a:latin typeface="Amasis MT Pro Black" panose="020F0502020204030204" pitchFamily="18" charset="0"/>
                <a:cs typeface="Aharoni" panose="02010803020104030203" pitchFamily="2" charset="-79"/>
              </a:rPr>
              <a:t>A process has multiple tasks to perform independently of the other</a:t>
            </a:r>
          </a:p>
          <a:p>
            <a:pPr marL="285750" indent="-285750" eaLnBrk="1" hangingPunct="1">
              <a:buFont typeface="Wingdings" panose="05000000000000000000" pitchFamily="2" charset="2"/>
              <a:buChar char="Ø"/>
            </a:pPr>
            <a:endParaRPr lang="en-US" altLang="en-US" sz="2800" dirty="0">
              <a:latin typeface="Amasis MT Pro Black" panose="020F0502020204030204" pitchFamily="18" charset="0"/>
              <a:cs typeface="Aharoni" panose="02010803020104030203" pitchFamily="2" charset="-79"/>
            </a:endParaRPr>
          </a:p>
          <a:p>
            <a:pPr marL="285750" indent="-285750" eaLnBrk="1" hangingPunct="1">
              <a:buFont typeface="Wingdings" panose="05000000000000000000" pitchFamily="2" charset="2"/>
              <a:buChar char="Ø"/>
            </a:pPr>
            <a:endParaRPr lang="en-US" altLang="en-US" sz="2800" dirty="0">
              <a:latin typeface="Amasis MT Pro Black" panose="020F0502020204030204" pitchFamily="18" charset="0"/>
              <a:cs typeface="Aharoni" panose="02010803020104030203" pitchFamily="2" charset="-79"/>
            </a:endParaRPr>
          </a:p>
          <a:p>
            <a:endParaRPr lang="en-US" sz="2800" dirty="0">
              <a:latin typeface="Amasis MT Pro Black" panose="020F0502020204030204" pitchFamily="18" charset="0"/>
              <a:cs typeface="Aharoni" panose="02010803020104030203" pitchFamily="2" charset="-79"/>
            </a:endParaRPr>
          </a:p>
          <a:p>
            <a:endParaRPr lang="en-US" sz="2800" dirty="0">
              <a:latin typeface="Amasis MT Pro Black" panose="020F0502020204030204" pitchFamily="18" charset="0"/>
              <a:cs typeface="Aharoni" panose="02010803020104030203" pitchFamily="2" charset="-79"/>
            </a:endParaRPr>
          </a:p>
        </p:txBody>
      </p:sp>
    </p:spTree>
    <p:extLst>
      <p:ext uri="{BB962C8B-B14F-4D97-AF65-F5344CB8AC3E}">
        <p14:creationId xmlns:p14="http://schemas.microsoft.com/office/powerpoint/2010/main" val="9499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FC5C8-C292-FA41-B3FF-574307C7AF06}"/>
              </a:ext>
            </a:extLst>
          </p:cNvPr>
          <p:cNvSpPr txBox="1"/>
          <p:nvPr/>
        </p:nvSpPr>
        <p:spPr>
          <a:xfrm>
            <a:off x="250784" y="162047"/>
            <a:ext cx="11659565" cy="7417415"/>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IPC (inter process communication)</a:t>
            </a:r>
          </a:p>
          <a:p>
            <a:pPr marL="285750" indent="-285750">
              <a:buFont typeface="Wingdings" panose="05000000000000000000" pitchFamily="2" charset="2"/>
              <a:buChar char="Ø"/>
            </a:pPr>
            <a:r>
              <a:rPr lang="en-US" sz="2800" dirty="0">
                <a:latin typeface="Aharoni" panose="02010803020104030203" pitchFamily="2" charset="-79"/>
                <a:cs typeface="Aharoni" panose="02010803020104030203" pitchFamily="2" charset="-79"/>
              </a:rPr>
              <a:t>The window provides mechanism for facilitating communication and data sharing between application </a:t>
            </a:r>
          </a:p>
          <a:p>
            <a:pPr marL="285750" indent="-285750">
              <a:buFont typeface="Wingdings" panose="05000000000000000000" pitchFamily="2" charset="2"/>
              <a:buChar char="Ø"/>
            </a:pPr>
            <a:r>
              <a:rPr lang="en-US" sz="2800" dirty="0">
                <a:latin typeface="Aharoni" panose="02010803020104030203" pitchFamily="2" charset="-79"/>
                <a:cs typeface="Aharoni" panose="02010803020104030203" pitchFamily="2" charset="-79"/>
              </a:rPr>
              <a:t>Processes can communication with each other through both </a:t>
            </a:r>
          </a:p>
          <a:p>
            <a:pPr marL="514350" indent="-514350">
              <a:buFont typeface="+mj-lt"/>
              <a:buAutoNum type="arabicParenR"/>
            </a:pPr>
            <a:r>
              <a:rPr lang="en-US" sz="2800" dirty="0">
                <a:latin typeface="Aharoni" panose="02010803020104030203" pitchFamily="2" charset="-79"/>
                <a:cs typeface="Aharoni" panose="02010803020104030203" pitchFamily="2" charset="-79"/>
              </a:rPr>
              <a:t>Physical (shared memory)</a:t>
            </a:r>
          </a:p>
          <a:p>
            <a:pPr marL="514350" indent="-514350">
              <a:buFont typeface="+mj-lt"/>
              <a:buAutoNum type="arabicParenR"/>
            </a:pPr>
            <a:r>
              <a:rPr lang="en-US" sz="2800" dirty="0">
                <a:latin typeface="Aharoni" panose="02010803020104030203" pitchFamily="2" charset="-79"/>
                <a:cs typeface="Aharoni" panose="02010803020104030203" pitchFamily="2" charset="-79"/>
              </a:rPr>
              <a:t>Message</a:t>
            </a:r>
          </a:p>
          <a:p>
            <a:pPr marL="514350" indent="-514350">
              <a:buFont typeface="Wingdings" panose="05000000000000000000" pitchFamily="2" charset="2"/>
              <a:buChar char="Ø"/>
            </a:pPr>
            <a:r>
              <a:rPr lang="en-US" sz="2800" dirty="0">
                <a:latin typeface="Aharoni" panose="02010803020104030203" pitchFamily="2" charset="-79"/>
                <a:cs typeface="Aharoni" panose="02010803020104030203" pitchFamily="2" charset="-79"/>
              </a:rPr>
              <a:t>Shared memory method</a:t>
            </a:r>
          </a:p>
          <a:p>
            <a:r>
              <a:rPr lang="en-US" sz="2800" dirty="0">
                <a:latin typeface="Aharoni" panose="02010803020104030203" pitchFamily="2" charset="-79"/>
                <a:cs typeface="Aharoni" panose="02010803020104030203" pitchFamily="2" charset="-79"/>
              </a:rPr>
              <a:t>Ex: producer and consumer</a:t>
            </a:r>
          </a:p>
          <a:p>
            <a:pPr marL="457200" indent="-457200">
              <a:buFont typeface="Wingdings" panose="05000000000000000000" pitchFamily="2" charset="2"/>
              <a:buChar char="v"/>
            </a:pPr>
            <a:r>
              <a:rPr lang="en-US" sz="2800" dirty="0">
                <a:latin typeface="Aharoni" panose="02010803020104030203" pitchFamily="2" charset="-79"/>
                <a:cs typeface="Aharoni" panose="02010803020104030203" pitchFamily="2" charset="-79"/>
              </a:rPr>
              <a:t>Logical IPC</a:t>
            </a:r>
          </a:p>
          <a:p>
            <a:pPr marL="514350" indent="-514350">
              <a:buFont typeface="+mj-lt"/>
              <a:buAutoNum type="arabicParenR"/>
            </a:pPr>
            <a:r>
              <a:rPr lang="en-US" sz="2800" dirty="0">
                <a:latin typeface="Aharoni" panose="02010803020104030203" pitchFamily="2" charset="-79"/>
                <a:cs typeface="Aharoni" panose="02010803020104030203" pitchFamily="2" charset="-79"/>
              </a:rPr>
              <a:t>Direct/indirect</a:t>
            </a:r>
          </a:p>
          <a:p>
            <a:pPr marL="514350" indent="-514350">
              <a:buFont typeface="+mj-lt"/>
              <a:buAutoNum type="arabicParenR"/>
            </a:pPr>
            <a:r>
              <a:rPr lang="en-US" sz="2800" dirty="0">
                <a:latin typeface="Aharoni" panose="02010803020104030203" pitchFamily="2" charset="-79"/>
                <a:cs typeface="Aharoni" panose="02010803020104030203" pitchFamily="2" charset="-79"/>
              </a:rPr>
              <a:t>Symmetric/Asymmetric</a:t>
            </a:r>
          </a:p>
          <a:p>
            <a:pPr marL="514350" indent="-514350">
              <a:buFont typeface="+mj-lt"/>
              <a:buAutoNum type="arabicParenR"/>
            </a:pPr>
            <a:r>
              <a:rPr lang="en-US" sz="2800" dirty="0">
                <a:latin typeface="Aharoni" panose="02010803020104030203" pitchFamily="2" charset="-79"/>
                <a:cs typeface="Aharoni" panose="02010803020104030203" pitchFamily="2" charset="-79"/>
              </a:rPr>
              <a:t>Automatic/explicate buffer</a:t>
            </a:r>
          </a:p>
          <a:p>
            <a:pPr marL="514350" indent="-514350">
              <a:buFont typeface="+mj-lt"/>
              <a:buAutoNum type="arabicParenR"/>
            </a:pPr>
            <a:r>
              <a:rPr lang="en-US" sz="2800" dirty="0">
                <a:latin typeface="Aharoni" panose="02010803020104030203" pitchFamily="2" charset="-79"/>
                <a:cs typeface="Aharoni" panose="02010803020104030203" pitchFamily="2" charset="-79"/>
              </a:rPr>
              <a:t>Send by copy/send by reference</a:t>
            </a:r>
          </a:p>
          <a:p>
            <a:pPr marL="514350" indent="-514350">
              <a:buFont typeface="+mj-lt"/>
              <a:buAutoNum type="arabicParenR"/>
            </a:pPr>
            <a:r>
              <a:rPr lang="en-US" sz="2800" dirty="0">
                <a:latin typeface="Aharoni" panose="02010803020104030203" pitchFamily="2" charset="-79"/>
                <a:cs typeface="Aharoni" panose="02010803020104030203" pitchFamily="2" charset="-79"/>
              </a:rPr>
              <a:t>Fixed size/variable size</a:t>
            </a: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2227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088CA1-7C37-E024-BDA2-08D8413BBEAA}"/>
              </a:ext>
            </a:extLst>
          </p:cNvPr>
          <p:cNvSpPr txBox="1"/>
          <p:nvPr/>
        </p:nvSpPr>
        <p:spPr>
          <a:xfrm>
            <a:off x="231494" y="173621"/>
            <a:ext cx="11725154" cy="6986528"/>
          </a:xfrm>
          <a:prstGeom prst="rect">
            <a:avLst/>
          </a:prstGeom>
          <a:noFill/>
        </p:spPr>
        <p:txBody>
          <a:bodyPr wrap="square" rtlCol="0">
            <a:spAutoFit/>
          </a:bodyPr>
          <a:lstStyle/>
          <a:p>
            <a:pPr marL="457200" indent="-457200">
              <a:buFont typeface="Wingdings" panose="05000000000000000000" pitchFamily="2" charset="2"/>
              <a:buChar char="v"/>
            </a:pPr>
            <a:r>
              <a:rPr lang="en-US" sz="2800" dirty="0">
                <a:latin typeface="Amasis MT Pro Black" panose="02040A04050005020304" pitchFamily="18" charset="0"/>
              </a:rPr>
              <a:t>CPU scheduling (this is process in ready queue)</a:t>
            </a:r>
          </a:p>
          <a:p>
            <a:pPr marL="457200" indent="-457200">
              <a:buFont typeface="Wingdings" panose="05000000000000000000" pitchFamily="2" charset="2"/>
              <a:buChar char="Ø"/>
            </a:pPr>
            <a:r>
              <a:rPr lang="en-US" sz="2800" dirty="0">
                <a:latin typeface="Amasis MT Pro Black" panose="02040A04050005020304" pitchFamily="18" charset="0"/>
              </a:rPr>
              <a:t>CPU scheduling is process which allow one process to use cup while the execution of another process is on hold (in waiting state).</a:t>
            </a:r>
          </a:p>
          <a:p>
            <a:pPr marL="457200" indent="-457200">
              <a:buFont typeface="Wingdings" panose="05000000000000000000" pitchFamily="2" charset="2"/>
              <a:buChar char="Ø"/>
            </a:pPr>
            <a:r>
              <a:rPr lang="en-US" sz="2800" dirty="0">
                <a:latin typeface="Amasis MT Pro Black" panose="02040A04050005020304" pitchFamily="18" charset="0"/>
              </a:rPr>
              <a:t> the aim of cup scheduling is to make the system more efficient ,fast and fair. </a:t>
            </a:r>
            <a:endParaRPr lang="ar-EG" sz="2800" dirty="0">
              <a:latin typeface="Amasis MT Pro Black" panose="02040A04050005020304" pitchFamily="18" charset="0"/>
            </a:endParaRPr>
          </a:p>
          <a:p>
            <a:pPr marL="457200" indent="-457200">
              <a:buFont typeface="Wingdings" panose="05000000000000000000" pitchFamily="2" charset="2"/>
              <a:buChar char="Ø"/>
            </a:pPr>
            <a:r>
              <a:rPr lang="en-US" sz="2800" dirty="0">
                <a:latin typeface="Amasis MT Pro Black" panose="02040A04050005020304" pitchFamily="18" charset="0"/>
              </a:rPr>
              <a:t>CPU scheduling  make </a:t>
            </a:r>
            <a:r>
              <a:rPr lang="en-US" sz="2800">
                <a:latin typeface="Amasis MT Pro Black" panose="02040A04050005020304" pitchFamily="18" charset="0"/>
              </a:rPr>
              <a:t>switch suspending </a:t>
            </a:r>
            <a:r>
              <a:rPr lang="en-US" sz="2800" dirty="0">
                <a:latin typeface="Amasis MT Pro Black" panose="02040A04050005020304" pitchFamily="18" charset="0"/>
              </a:rPr>
              <a:t>(may interrupt externally go ready state again ,I/o interrupt go waiting/blocked state)</a:t>
            </a:r>
          </a:p>
          <a:p>
            <a:pPr marL="457200" indent="-457200">
              <a:buFont typeface="Wingdings" panose="05000000000000000000" pitchFamily="2" charset="2"/>
              <a:buChar char="Ø"/>
            </a:pPr>
            <a:r>
              <a:rPr lang="en-US" sz="2800" dirty="0">
                <a:latin typeface="Amasis MT Pro Black" panose="02040A04050005020304" pitchFamily="18" charset="0"/>
              </a:rPr>
              <a:t>Maximum cup utilization  obtained with multiprogramming</a:t>
            </a:r>
          </a:p>
          <a:p>
            <a:pPr marL="457200" indent="-457200">
              <a:buFont typeface="Wingdings" panose="05000000000000000000" pitchFamily="2" charset="2"/>
              <a:buChar char="Ø"/>
            </a:pPr>
            <a:r>
              <a:rPr lang="en-US" sz="2800" dirty="0">
                <a:latin typeface="Amasis MT Pro Black" panose="02040A04050005020304" pitchFamily="18" charset="0"/>
              </a:rPr>
              <a:t>Process execution consists of a cycle of cup time burst and an I/o time burst </a:t>
            </a:r>
          </a:p>
          <a:p>
            <a:pPr marL="457200" indent="-457200">
              <a:buFont typeface="Wingdings" panose="05000000000000000000" pitchFamily="2" charset="2"/>
              <a:buChar char="Ø"/>
            </a:pPr>
            <a:r>
              <a:rPr lang="en-US" sz="2800" dirty="0">
                <a:latin typeface="Amasis MT Pro Black" panose="02040A04050005020304" pitchFamily="18" charset="0"/>
              </a:rPr>
              <a:t>Process alternate between these tow state </a:t>
            </a:r>
          </a:p>
          <a:p>
            <a:pPr marL="514350" indent="-514350">
              <a:buFont typeface="+mj-lt"/>
              <a:buAutoNum type="alphaLcPeriod"/>
            </a:pPr>
            <a:r>
              <a:rPr lang="en-US" sz="2800" dirty="0">
                <a:latin typeface="Amasis MT Pro Black" panose="02040A04050005020304" pitchFamily="18" charset="0"/>
              </a:rPr>
              <a:t>CPU burst</a:t>
            </a:r>
          </a:p>
          <a:p>
            <a:pPr marL="514350" indent="-514350">
              <a:buFont typeface="+mj-lt"/>
              <a:buAutoNum type="alphaLcPeriod"/>
            </a:pPr>
            <a:r>
              <a:rPr lang="en-US" sz="2800" dirty="0">
                <a:latin typeface="Amasis MT Pro Black" panose="02040A04050005020304" pitchFamily="18" charset="0"/>
              </a:rPr>
              <a:t>I/o burst</a:t>
            </a:r>
          </a:p>
          <a:p>
            <a:endParaRPr lang="en-US" sz="2800" dirty="0">
              <a:latin typeface="Amasis MT Pro Black" panose="02040A04050005020304" pitchFamily="18" charset="0"/>
            </a:endParaRPr>
          </a:p>
        </p:txBody>
      </p:sp>
    </p:spTree>
    <p:extLst>
      <p:ext uri="{BB962C8B-B14F-4D97-AF65-F5344CB8AC3E}">
        <p14:creationId xmlns:p14="http://schemas.microsoft.com/office/powerpoint/2010/main" val="255908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4B024-E66C-AF42-5C6E-A33B8AD11E2F}"/>
              </a:ext>
            </a:extLst>
          </p:cNvPr>
          <p:cNvSpPr txBox="1"/>
          <p:nvPr/>
        </p:nvSpPr>
        <p:spPr>
          <a:xfrm>
            <a:off x="186369" y="243068"/>
            <a:ext cx="11758704" cy="569386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Aharoni" panose="02010803020104030203" pitchFamily="2" charset="-79"/>
                <a:cs typeface="Aharoni" panose="02010803020104030203" pitchFamily="2" charset="-79"/>
              </a:rPr>
              <a:t>Windows</a:t>
            </a:r>
            <a:r>
              <a:rPr lang="en-US" sz="2800" dirty="0">
                <a:latin typeface="Amasis MT Pro Black" panose="02040A04050005020304" pitchFamily="18" charset="0"/>
              </a:rPr>
              <a:t> scheduled threads using a priority based preemptive scheduling algorithm</a:t>
            </a:r>
          </a:p>
          <a:p>
            <a:pPr marL="285750" indent="-28575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 the scheduler ensures that the highest priority thread will always run</a:t>
            </a:r>
          </a:p>
          <a:p>
            <a:pPr marL="285750" indent="-28575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 portion of windows kernel that handles scheduling is called the dispatcher</a:t>
            </a:r>
          </a:p>
          <a:p>
            <a:pPr marL="285750" indent="-28575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 dispatcher uses a 32 level priority scheme to determine the order of thread execution</a:t>
            </a:r>
          </a:p>
          <a:p>
            <a:pPr marL="457200" indent="-457200">
              <a:buFont typeface="Wingdings" panose="05000000000000000000" pitchFamily="2" charset="2"/>
              <a:buChar char="v"/>
            </a:pPr>
            <a:r>
              <a:rPr lang="en-US" sz="2800" dirty="0">
                <a:latin typeface="Amasis MT Pro Black" panose="02040A04050005020304" pitchFamily="18" charset="0"/>
                <a:cs typeface="Aharoni" panose="02010803020104030203" pitchFamily="2" charset="-79"/>
              </a:rPr>
              <a:t>Priorities are divided into two classes</a:t>
            </a:r>
          </a:p>
          <a:p>
            <a:pPr marL="514350" indent="-514350">
              <a:buFont typeface="+mj-lt"/>
              <a:buAutoNum type="alphaLcPeriod"/>
            </a:pPr>
            <a:r>
              <a:rPr lang="en-US" sz="2800" dirty="0">
                <a:latin typeface="Amasis MT Pro Black" panose="02040A04050005020304" pitchFamily="18" charset="0"/>
                <a:cs typeface="Aharoni" panose="02010803020104030203" pitchFamily="2" charset="-79"/>
              </a:rPr>
              <a:t>The variable class contains threads having priorities 1 to 15</a:t>
            </a:r>
          </a:p>
          <a:p>
            <a:pPr marL="514350" indent="-514350">
              <a:buFont typeface="+mj-lt"/>
              <a:buAutoNum type="alphaLcPeriod"/>
            </a:pPr>
            <a:r>
              <a:rPr lang="en-US" sz="2800" dirty="0">
                <a:latin typeface="Amasis MT Pro Black" panose="02040A04050005020304" pitchFamily="18" charset="0"/>
                <a:cs typeface="Aharoni" panose="02010803020104030203" pitchFamily="2" charset="-79"/>
              </a:rPr>
              <a:t>The real-time class contains threads with priorities ranging </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There is also thread running at priority 0 that is used for memory management </a:t>
            </a:r>
          </a:p>
        </p:txBody>
      </p:sp>
    </p:spTree>
    <p:extLst>
      <p:ext uri="{BB962C8B-B14F-4D97-AF65-F5344CB8AC3E}">
        <p14:creationId xmlns:p14="http://schemas.microsoft.com/office/powerpoint/2010/main" val="381519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29BF57-BDBE-441A-4070-5938FA8B980D}"/>
              </a:ext>
            </a:extLst>
          </p:cNvPr>
          <p:cNvSpPr txBox="1"/>
          <p:nvPr/>
        </p:nvSpPr>
        <p:spPr>
          <a:xfrm>
            <a:off x="231494" y="231494"/>
            <a:ext cx="11632557"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 dispatcher uses a queue for each scheduling priority and traverses the set of queue from highest to lowest until it finds a threads that is ready to run </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If no ready thread is found the dispatcher will execute a special thread called the idle threads</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Priorities in all classes except the real time class are variable</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This means that the priority of a threads in one of these classes can change</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 initial priority of a thread is typically the base priority of the process </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When a user is running an interactive program the system needs to provide especially  good performance for that process</a:t>
            </a:r>
          </a:p>
        </p:txBody>
      </p:sp>
    </p:spTree>
    <p:extLst>
      <p:ext uri="{BB962C8B-B14F-4D97-AF65-F5344CB8AC3E}">
        <p14:creationId xmlns:p14="http://schemas.microsoft.com/office/powerpoint/2010/main" val="398250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A6B50-274B-F6B9-300B-44A7D5B5ACBC}"/>
              </a:ext>
            </a:extLst>
          </p:cNvPr>
          <p:cNvSpPr txBox="1"/>
          <p:nvPr/>
        </p:nvSpPr>
        <p:spPr>
          <a:xfrm>
            <a:off x="173620" y="208345"/>
            <a:ext cx="11759879" cy="74174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The priority of each thread is based on the priority class it belong to and its relative priority within that class</a:t>
            </a:r>
          </a:p>
          <a:p>
            <a:pPr marL="457200" indent="-457200">
              <a:buFont typeface="Wingdings" panose="05000000000000000000" pitchFamily="2" charset="2"/>
              <a:buChar char="v"/>
            </a:pPr>
            <a:r>
              <a:rPr lang="en-US" sz="2800" dirty="0">
                <a:latin typeface="Amasis MT Pro Black" panose="02040A04050005020304" pitchFamily="18" charset="0"/>
                <a:cs typeface="Aharoni" panose="02010803020104030203" pitchFamily="2" charset="-79"/>
              </a:rPr>
              <a:t> Deadlock (cause of deadlock):</a:t>
            </a:r>
          </a:p>
          <a:p>
            <a:pPr marL="457200" indent="-457200">
              <a:buFont typeface="Wingdings" panose="05000000000000000000" pitchFamily="2" charset="2"/>
              <a:buChar char="Ø"/>
            </a:pPr>
            <a:r>
              <a:rPr lang="en-US" sz="2800" b="0" i="0" dirty="0">
                <a:solidFill>
                  <a:srgbClr val="161616"/>
                </a:solidFill>
                <a:effectLst/>
                <a:latin typeface="Amasis MT Pro Black" panose="02040A04050005020304" pitchFamily="18" charset="0"/>
              </a:rPr>
              <a:t>Driver Verifier option will detect code logic that has the potential to cause a deadlock at some future point.</a:t>
            </a:r>
            <a:endParaRPr lang="en-US" sz="2800" dirty="0">
              <a:latin typeface="Amasis MT Pro Black" panose="02040A04050005020304" pitchFamily="18" charset="0"/>
              <a:cs typeface="Aharoni" panose="02010803020104030203" pitchFamily="2" charset="-79"/>
            </a:endParaRP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 A deadlock is caused when two are more threads come into conflict over some resource,  in such a way that no execution is possible</a:t>
            </a:r>
          </a:p>
          <a:p>
            <a:pPr marL="457200" indent="-457200">
              <a:buFont typeface="Wingdings" panose="05000000000000000000" pitchFamily="2" charset="2"/>
              <a:buChar char="Ø"/>
            </a:pPr>
            <a:r>
              <a:rPr lang="en-US" sz="2800" b="0" i="0" dirty="0">
                <a:solidFill>
                  <a:srgbClr val="161616"/>
                </a:solidFill>
                <a:effectLst/>
                <a:latin typeface="Amasis MT Pro Black" panose="02040A04050005020304" pitchFamily="18" charset="0"/>
              </a:rPr>
              <a:t>The most common form of deadlock occurs when two or more threads wait for a resource that is owned by the other thread. </a:t>
            </a:r>
            <a:endParaRPr lang="en-US" sz="2800" dirty="0">
              <a:latin typeface="Amasis MT Pro Black" panose="02040A04050005020304" pitchFamily="18" charset="0"/>
              <a:cs typeface="Aharoni" panose="02010803020104030203" pitchFamily="2" charset="-79"/>
            </a:endParaRPr>
          </a:p>
          <a:p>
            <a:pPr marL="457200" indent="-457200">
              <a:buFont typeface="Wingdings" panose="05000000000000000000" pitchFamily="2" charset="2"/>
              <a:buChar char="v"/>
            </a:pPr>
            <a:r>
              <a:rPr lang="en-US" sz="2800" dirty="0">
                <a:latin typeface="Amasis MT Pro Black" panose="02040A04050005020304" pitchFamily="18" charset="0"/>
                <a:cs typeface="Aharoni" panose="02010803020104030203" pitchFamily="2" charset="-79"/>
              </a:rPr>
              <a:t>Effect of deadlock detection:</a:t>
            </a:r>
          </a:p>
          <a:p>
            <a:pPr marL="457200" indent="-457200">
              <a:buFont typeface="Wingdings" panose="05000000000000000000" pitchFamily="2" charset="2"/>
              <a:buChar char="Ø"/>
            </a:pPr>
            <a:r>
              <a:rPr lang="en-US" sz="2800" dirty="0">
                <a:latin typeface="Amasis MT Pro Black" panose="02040A04050005020304" pitchFamily="18" charset="0"/>
                <a:cs typeface="Aharoni" panose="02010803020104030203" pitchFamily="2" charset="-79"/>
              </a:rPr>
              <a:t> </a:t>
            </a:r>
            <a:r>
              <a:rPr lang="en-US" sz="2800" b="0" i="0" dirty="0">
                <a:solidFill>
                  <a:srgbClr val="161616"/>
                </a:solidFill>
                <a:effectLst/>
                <a:latin typeface="Cooper Black" panose="0208090404030B020404" pitchFamily="18" charset="0"/>
              </a:rPr>
              <a:t>When Deadlock Detection finds a violation, it will issue bug check 0xC4. The first parameter of this bug check will indicate the exact violation. Possible violations include</a:t>
            </a:r>
            <a:r>
              <a:rPr lang="en-US" sz="2800" b="0" i="0" dirty="0">
                <a:solidFill>
                  <a:srgbClr val="161616"/>
                </a:solidFill>
                <a:effectLst/>
                <a:latin typeface="Segoe UI" panose="020B0502040204020203" pitchFamily="34" charset="0"/>
              </a:rPr>
              <a:t>:</a:t>
            </a:r>
            <a:endParaRPr lang="en-US" sz="2800" dirty="0">
              <a:latin typeface="Amasis MT Pro Black" panose="02040A04050005020304" pitchFamily="18" charset="0"/>
              <a:cs typeface="Aharoni" panose="02010803020104030203" pitchFamily="2" charset="-79"/>
            </a:endParaRPr>
          </a:p>
          <a:p>
            <a:endParaRPr lang="en-US" sz="2800" dirty="0">
              <a:latin typeface="Amasis MT Pro Black" panose="02040A04050005020304" pitchFamily="18" charset="0"/>
              <a:cs typeface="Aharoni" panose="02010803020104030203" pitchFamily="2" charset="-79"/>
            </a:endParaRPr>
          </a:p>
          <a:p>
            <a:pPr marL="457200" indent="-457200">
              <a:buFont typeface="Wingdings" panose="05000000000000000000" pitchFamily="2" charset="2"/>
              <a:buChar char="v"/>
            </a:pPr>
            <a:endParaRPr lang="en-US" sz="28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3353336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2820</TotalTime>
  <Words>990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Abadi</vt:lpstr>
      <vt:lpstr>Aharoni</vt:lpstr>
      <vt:lpstr>Amasis MT Pro Black</vt:lpstr>
      <vt:lpstr>Arial</vt:lpstr>
      <vt:lpstr>Century Gothic</vt:lpstr>
      <vt:lpstr>Cooper Black</vt:lpstr>
      <vt:lpstr>Segoe UI</vt:lpstr>
      <vt:lpstr>Wingdings</vt:lpstr>
      <vt:lpstr>Wingdings 3</vt:lpstr>
      <vt:lpstr>Ion Boardroom</vt:lpstr>
      <vt:lpstr>Name: rofaida ezzat Mansour  id: 20221453055 subject:process management about windows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rofaida ezzat Mansour  id: 20221453055 subject:process management about windows 10</dc:title>
  <dc:creator>رفيده عزت منصور هنداوي</dc:creator>
  <cp:lastModifiedBy>رفيده عزت منصور هنداوي</cp:lastModifiedBy>
  <cp:revision>2</cp:revision>
  <dcterms:created xsi:type="dcterms:W3CDTF">2023-12-22T12:48:01Z</dcterms:created>
  <dcterms:modified xsi:type="dcterms:W3CDTF">2023-12-27T12:11:04Z</dcterms:modified>
</cp:coreProperties>
</file>