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13.jpeg" ContentType="image/jpeg"/>
  <Override PartName="/ppt/media/image4.png" ContentType="image/png"/>
  <Override PartName="/ppt/media/image10.png" ContentType="image/png"/>
  <Override PartName="/ppt/media/image6.jpeg" ContentType="image/jpeg"/>
  <Override PartName="/ppt/media/image1.png" ContentType="image/png"/>
  <Override PartName="/ppt/media/image8.png" ContentType="image/png"/>
  <Override PartName="/ppt/media/image17.png" ContentType="image/png"/>
  <Override PartName="/ppt/media/image12.jpeg" ContentType="image/jpeg"/>
  <Override PartName="/ppt/media/image11.png" ContentType="image/png"/>
  <Override PartName="/ppt/media/image25.png" ContentType="image/png"/>
  <Override PartName="/ppt/media/image24.png" ContentType="image/png"/>
  <Override PartName="/ppt/media/image22.png" ContentType="image/png"/>
  <Override PartName="/ppt/media/image21.png" ContentType="image/png"/>
  <Override PartName="/ppt/media/image19.png" ContentType="image/png"/>
  <Override PartName="/ppt/media/image16.jpeg" ContentType="image/jpeg"/>
  <Override PartName="/ppt/media/image15.png" ContentType="image/png"/>
  <Override PartName="/ppt/media/image5.jpeg" ContentType="image/jpeg"/>
  <Override PartName="/ppt/media/image23.png" ContentType="image/png"/>
  <Override PartName="/ppt/media/image14.jpeg" ContentType="image/jpeg"/>
  <Override PartName="/ppt/media/image3.png" ContentType="image/png"/>
  <Override PartName="/ppt/media/image2.jpeg" ContentType="image/jpeg"/>
  <Override PartName="/ppt/media/image7.jpeg" ContentType="image/jpeg"/>
  <Override PartName="/ppt/media/image9.png" ContentType="image/png"/>
  <Override PartName="/ppt/media/image18.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7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7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FB9193B-51BC-43C9-86B8-75B17BF128E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3160" cy="3083040"/>
          </a:xfrm>
          <a:prstGeom prst="rect">
            <a:avLst/>
          </a:prstGeom>
          <a:ln w="0">
            <a:noFill/>
          </a:ln>
        </p:spPr>
      </p:sp>
      <p:sp>
        <p:nvSpPr>
          <p:cNvPr id="230"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1" name="PlaceHolder 3"/>
          <p:cNvSpPr>
            <a:spLocks noGrp="1"/>
          </p:cNvSpPr>
          <p:nvPr>
            <p:ph type="sldNum" idx="4"/>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F4045094-173C-442B-A914-58E9403E8BC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3160" cy="3083040"/>
          </a:xfrm>
          <a:prstGeom prst="rect">
            <a:avLst/>
          </a:prstGeom>
          <a:ln w="0">
            <a:noFill/>
          </a:ln>
        </p:spPr>
      </p:sp>
      <p:sp>
        <p:nvSpPr>
          <p:cNvPr id="257"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8" name="PlaceHolder 3"/>
          <p:cNvSpPr>
            <a:spLocks noGrp="1"/>
          </p:cNvSpPr>
          <p:nvPr>
            <p:ph type="sldNum" idx="13"/>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5192243-5E5C-4BF7-B11E-6110C0D42C0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3160" cy="3083040"/>
          </a:xfrm>
          <a:prstGeom prst="rect">
            <a:avLst/>
          </a:prstGeom>
          <a:ln w="0">
            <a:noFill/>
          </a:ln>
        </p:spPr>
      </p:sp>
      <p:sp>
        <p:nvSpPr>
          <p:cNvPr id="260"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1" name="PlaceHolder 3"/>
          <p:cNvSpPr>
            <a:spLocks noGrp="1"/>
          </p:cNvSpPr>
          <p:nvPr>
            <p:ph type="sldNum" idx="14"/>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9206182A-B8E0-4A02-81EB-201AC0C7D83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685800" y="1143000"/>
            <a:ext cx="5483160" cy="3083040"/>
          </a:xfrm>
          <a:prstGeom prst="rect">
            <a:avLst/>
          </a:prstGeom>
          <a:ln w="0">
            <a:noFill/>
          </a:ln>
        </p:spPr>
      </p:sp>
      <p:sp>
        <p:nvSpPr>
          <p:cNvPr id="263"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4" name="PlaceHolder 3"/>
          <p:cNvSpPr>
            <a:spLocks noGrp="1"/>
          </p:cNvSpPr>
          <p:nvPr>
            <p:ph type="sldNum" idx="15"/>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10FDDCEB-06DD-4CFE-B643-FDDEE009A90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685800" y="1143000"/>
            <a:ext cx="5483160" cy="3083040"/>
          </a:xfrm>
          <a:prstGeom prst="rect">
            <a:avLst/>
          </a:prstGeom>
          <a:ln w="0">
            <a:noFill/>
          </a:ln>
        </p:spPr>
      </p:sp>
      <p:sp>
        <p:nvSpPr>
          <p:cNvPr id="266"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7" name="PlaceHolder 3"/>
          <p:cNvSpPr>
            <a:spLocks noGrp="1"/>
          </p:cNvSpPr>
          <p:nvPr>
            <p:ph type="sldNum" idx="16"/>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6A2550B-9BDD-4A8C-9FDA-1392A86EEF5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685800" y="1143000"/>
            <a:ext cx="5483160" cy="3083040"/>
          </a:xfrm>
          <a:prstGeom prst="rect">
            <a:avLst/>
          </a:prstGeom>
          <a:ln w="0">
            <a:noFill/>
          </a:ln>
        </p:spPr>
      </p:sp>
      <p:sp>
        <p:nvSpPr>
          <p:cNvPr id="269"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70" name="PlaceHolder 3"/>
          <p:cNvSpPr>
            <a:spLocks noGrp="1"/>
          </p:cNvSpPr>
          <p:nvPr>
            <p:ph type="sldNum" idx="17"/>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AA65702-490C-40AD-B3EB-7FC545FB72C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3160" cy="3083040"/>
          </a:xfrm>
          <a:prstGeom prst="rect">
            <a:avLst/>
          </a:prstGeom>
          <a:ln w="0">
            <a:noFill/>
          </a:ln>
        </p:spPr>
      </p:sp>
      <p:sp>
        <p:nvSpPr>
          <p:cNvPr id="233"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4" name="PlaceHolder 3"/>
          <p:cNvSpPr>
            <a:spLocks noGrp="1"/>
          </p:cNvSpPr>
          <p:nvPr>
            <p:ph type="sldNum" idx="5"/>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5619672-9C36-4473-9F7E-32BC2701025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3160" cy="3083040"/>
          </a:xfrm>
          <a:prstGeom prst="rect">
            <a:avLst/>
          </a:prstGeom>
          <a:ln w="0">
            <a:noFill/>
          </a:ln>
        </p:spPr>
      </p:sp>
      <p:sp>
        <p:nvSpPr>
          <p:cNvPr id="236"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7" name="PlaceHolder 3"/>
          <p:cNvSpPr>
            <a:spLocks noGrp="1"/>
          </p:cNvSpPr>
          <p:nvPr>
            <p:ph type="sldNum" idx="6"/>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165C860-78E3-4864-9BE6-A0B262E5D30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3160" cy="3083040"/>
          </a:xfrm>
          <a:prstGeom prst="rect">
            <a:avLst/>
          </a:prstGeom>
          <a:ln w="0">
            <a:noFill/>
          </a:ln>
        </p:spPr>
      </p:sp>
      <p:sp>
        <p:nvSpPr>
          <p:cNvPr id="239"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0" name="PlaceHolder 3"/>
          <p:cNvSpPr>
            <a:spLocks noGrp="1"/>
          </p:cNvSpPr>
          <p:nvPr>
            <p:ph type="sldNum" idx="7"/>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7441B6D-E470-4D33-8194-7AEB4E4AE67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3160" cy="3083040"/>
          </a:xfrm>
          <a:prstGeom prst="rect">
            <a:avLst/>
          </a:prstGeom>
          <a:ln w="0">
            <a:noFill/>
          </a:ln>
        </p:spPr>
      </p:sp>
      <p:sp>
        <p:nvSpPr>
          <p:cNvPr id="242"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3" name="PlaceHolder 3"/>
          <p:cNvSpPr>
            <a:spLocks noGrp="1"/>
          </p:cNvSpPr>
          <p:nvPr>
            <p:ph type="sldNum" idx="8"/>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9FA2280F-5D6A-4A49-9885-4C4BF75E600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3160" cy="3083040"/>
          </a:xfrm>
          <a:prstGeom prst="rect">
            <a:avLst/>
          </a:prstGeom>
          <a:ln w="0">
            <a:noFill/>
          </a:ln>
        </p:spPr>
      </p:sp>
      <p:sp>
        <p:nvSpPr>
          <p:cNvPr id="245"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6" name="PlaceHolder 3"/>
          <p:cNvSpPr>
            <a:spLocks noGrp="1"/>
          </p:cNvSpPr>
          <p:nvPr>
            <p:ph type="sldNum" idx="9"/>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4598EFC-1DFC-43E6-8249-493939550DA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3160" cy="3083040"/>
          </a:xfrm>
          <a:prstGeom prst="rect">
            <a:avLst/>
          </a:prstGeom>
          <a:ln w="0">
            <a:noFill/>
          </a:ln>
        </p:spPr>
      </p:sp>
      <p:sp>
        <p:nvSpPr>
          <p:cNvPr id="248"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9" name="PlaceHolder 3"/>
          <p:cNvSpPr>
            <a:spLocks noGrp="1"/>
          </p:cNvSpPr>
          <p:nvPr>
            <p:ph type="sldNum" idx="10"/>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0F521A2-5715-4710-B83C-F4044150EBA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3160" cy="3083040"/>
          </a:xfrm>
          <a:prstGeom prst="rect">
            <a:avLst/>
          </a:prstGeom>
          <a:ln w="0">
            <a:noFill/>
          </a:ln>
        </p:spPr>
      </p:sp>
      <p:sp>
        <p:nvSpPr>
          <p:cNvPr id="251"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2" name="PlaceHolder 3"/>
          <p:cNvSpPr>
            <a:spLocks noGrp="1"/>
          </p:cNvSpPr>
          <p:nvPr>
            <p:ph type="sldNum" idx="11"/>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449DA53-ED26-4629-A58A-317A8F2FBD2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685800" y="1143000"/>
            <a:ext cx="5483160" cy="3083040"/>
          </a:xfrm>
          <a:prstGeom prst="rect">
            <a:avLst/>
          </a:prstGeom>
          <a:ln w="0">
            <a:noFill/>
          </a:ln>
        </p:spPr>
      </p:sp>
      <p:sp>
        <p:nvSpPr>
          <p:cNvPr id="254" name="PlaceHolder 2"/>
          <p:cNvSpPr>
            <a:spLocks noGrp="1"/>
          </p:cNvSpPr>
          <p:nvPr>
            <p:ph type="body"/>
          </p:nvPr>
        </p:nvSpPr>
        <p:spPr>
          <a:xfrm>
            <a:off x="685800" y="4400640"/>
            <a:ext cx="5483160" cy="35971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5" name="PlaceHolder 3"/>
          <p:cNvSpPr>
            <a:spLocks noGrp="1"/>
          </p:cNvSpPr>
          <p:nvPr>
            <p:ph type="sldNum" idx="12"/>
          </p:nvPr>
        </p:nvSpPr>
        <p:spPr>
          <a:xfrm>
            <a:off x="3884760" y="8685360"/>
            <a:ext cx="2968560" cy="4554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13A16698-A360-49D1-A7F7-86A4493987E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0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1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2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3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4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1 master">
    <p:spTree>
      <p:nvGrpSpPr>
        <p:cNvPr id="1" name=""/>
        <p:cNvGrpSpPr/>
        <p:nvPr/>
      </p:nvGrpSpPr>
      <p:grpSpPr>
        <a:xfrm>
          <a:off x="0" y="0"/>
          <a:ext cx="0" cy="0"/>
          <a:chOff x="0" y="0"/>
          <a:chExt cx="0" cy="0"/>
        </a:xfrm>
      </p:grpSpPr>
      <p:sp>
        <p:nvSpPr>
          <p:cNvPr id="3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8"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49"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5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53"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54"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5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6"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58"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59"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6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3"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64" name="Image 0" descr="preencoded.png">
            <a:hlinkClick r:id="rId2"/>
          </p:cNvPr>
          <p:cNvPicPr/>
          <p:nvPr/>
        </p:nvPicPr>
        <p:blipFill>
          <a:blip r:embed="rId3"/>
          <a:stretch/>
        </p:blipFill>
        <p:spPr>
          <a:xfrm>
            <a:off x="12839040" y="7749720"/>
            <a:ext cx="1719360" cy="4082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6"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67"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6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7"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1"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2"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6"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7"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1"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2"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6"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7"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31"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32"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33" name="PlaceHolder 1"/>
          <p:cNvSpPr>
            <a:spLocks noGrp="1"/>
          </p:cNvSpPr>
          <p:nvPr>
            <p:ph type="title"/>
          </p:nvPr>
        </p:nvSpPr>
        <p:spPr>
          <a:xfrm>
            <a:off x="731520" y="328320"/>
            <a:ext cx="13166640" cy="1373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38"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39"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4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Shape 0"/>
          <p:cNvSpPr/>
          <p:nvPr/>
        </p:nvSpPr>
        <p:spPr>
          <a:xfrm>
            <a:off x="0" y="0"/>
            <a:ext cx="14627160" cy="8226360"/>
          </a:xfrm>
          <a:prstGeom prst="rect">
            <a:avLst/>
          </a:prstGeom>
          <a:solidFill>
            <a:srgbClr val="1c424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3" name="Shape 1"/>
          <p:cNvSpPr/>
          <p:nvPr/>
        </p:nvSpPr>
        <p:spPr>
          <a:xfrm>
            <a:off x="0" y="0"/>
            <a:ext cx="14627160" cy="8226360"/>
          </a:xfrm>
          <a:prstGeom prst="rect">
            <a:avLst/>
          </a:prstGeom>
          <a:solidFill>
            <a:srgbClr val="1233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44" name="Image 0" descr="preencoded.png">
            <a:hlinkClick r:id="rId2"/>
          </p:cNvPr>
          <p:cNvPicPr/>
          <p:nvPr/>
        </p:nvPicPr>
        <p:blipFill>
          <a:blip r:embed="rId3"/>
          <a:stretch/>
        </p:blipFill>
        <p:spPr>
          <a:xfrm>
            <a:off x="12839040" y="7749720"/>
            <a:ext cx="1719360" cy="408240"/>
          </a:xfrm>
          <a:prstGeom prst="rect">
            <a:avLst/>
          </a:prstGeom>
          <a:ln w="0">
            <a:noFill/>
          </a:ln>
        </p:spPr>
      </p:pic>
      <p:sp>
        <p:nvSpPr>
          <p:cNvPr id="4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6"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7.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4.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5.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8.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0.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slideLayout" Target="../slideLayouts/slideLayout12.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Image 0" descr="preencoded.png"/>
          <p:cNvPicPr/>
          <p:nvPr/>
        </p:nvPicPr>
        <p:blipFill>
          <a:blip r:embed="rId1"/>
          <a:stretch/>
        </p:blipFill>
        <p:spPr>
          <a:xfrm>
            <a:off x="0" y="0"/>
            <a:ext cx="5483160" cy="8226360"/>
          </a:xfrm>
          <a:prstGeom prst="rect">
            <a:avLst/>
          </a:prstGeom>
          <a:ln w="0">
            <a:noFill/>
          </a:ln>
        </p:spPr>
      </p:pic>
      <p:sp>
        <p:nvSpPr>
          <p:cNvPr id="77" name="Text 0"/>
          <p:cNvSpPr/>
          <p:nvPr/>
        </p:nvSpPr>
        <p:spPr>
          <a:xfrm>
            <a:off x="6324120" y="717120"/>
            <a:ext cx="7465320" cy="2108880"/>
          </a:xfrm>
          <a:prstGeom prst="rect">
            <a:avLst/>
          </a:prstGeom>
          <a:noFill/>
          <a:ln w="0">
            <a:noFill/>
          </a:ln>
        </p:spPr>
        <p:style>
          <a:lnRef idx="0"/>
          <a:fillRef idx="0"/>
          <a:effectRef idx="0"/>
          <a:fontRef idx="minor"/>
        </p:style>
        <p:txBody>
          <a:bodyPr lIns="0" rIns="0" tIns="0" bIns="0" anchor="t">
            <a:noAutofit/>
          </a:bodyPr>
          <a:p>
            <a:pPr>
              <a:lnSpc>
                <a:spcPts val="5499"/>
              </a:lnSpc>
              <a:tabLst>
                <a:tab algn="l" pos="0"/>
              </a:tabLst>
            </a:pPr>
            <a:r>
              <a:rPr b="0" lang="en-US" sz="4400" spc="-1" strike="noStrike">
                <a:solidFill>
                  <a:srgbClr val="ffd9be"/>
                </a:solidFill>
                <a:latin typeface="Quattrocento"/>
                <a:ea typeface="Quattrocento"/>
              </a:rPr>
              <a:t>Development of a QDA Algorithm for Fault Detection in Boeing 737 Aircraft.</a:t>
            </a:r>
            <a:endParaRPr b="0" lang="en-US" sz="4400" spc="-1" strike="noStrike">
              <a:solidFill>
                <a:srgbClr val="000000"/>
              </a:solidFill>
              <a:latin typeface="Arial"/>
            </a:endParaRPr>
          </a:p>
        </p:txBody>
      </p:sp>
      <p:sp>
        <p:nvSpPr>
          <p:cNvPr id="78" name="Text 1"/>
          <p:cNvSpPr/>
          <p:nvPr/>
        </p:nvSpPr>
        <p:spPr>
          <a:xfrm>
            <a:off x="6324120" y="3188160"/>
            <a:ext cx="7465320" cy="379800"/>
          </a:xfrm>
          <a:prstGeom prst="rect">
            <a:avLst/>
          </a:prstGeom>
          <a:noFill/>
          <a:ln w="0">
            <a:noFill/>
          </a:ln>
        </p:spPr>
        <p:style>
          <a:lnRef idx="0"/>
          <a:fillRef idx="0"/>
          <a:effectRef idx="0"/>
          <a:fontRef idx="minor"/>
        </p:style>
        <p:txBody>
          <a:bodyPr wrap="none" lIns="0" rIns="0" tIns="0" bIns="0" anchor="t">
            <a:noAutofit/>
          </a:bodyPr>
          <a:p>
            <a:pPr>
              <a:lnSpc>
                <a:spcPct val="100000"/>
              </a:lnSpc>
            </a:pPr>
            <a:endParaRPr b="0" lang="en-US" sz="1850" spc="-1" strike="noStrike">
              <a:solidFill>
                <a:srgbClr val="000000"/>
              </a:solidFill>
              <a:latin typeface="Arial"/>
              <a:ea typeface="DejaVu Sans"/>
            </a:endParaRPr>
          </a:p>
        </p:txBody>
      </p:sp>
      <p:sp>
        <p:nvSpPr>
          <p:cNvPr id="79" name="Shape 2"/>
          <p:cNvSpPr/>
          <p:nvPr/>
        </p:nvSpPr>
        <p:spPr>
          <a:xfrm>
            <a:off x="6324120" y="4336560"/>
            <a:ext cx="379800" cy="379800"/>
          </a:xfrm>
          <a:prstGeom prst="roundRect">
            <a:avLst>
              <a:gd name="adj" fmla="val 23878209"/>
            </a:avLst>
          </a:prstGeom>
          <a:noFill/>
          <a:ln w="7560">
            <a:solidFill>
              <a:srgbClr val="38383c"/>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80" name="Image 1" descr="preencoded.png"/>
          <p:cNvPicPr/>
          <p:nvPr/>
        </p:nvPicPr>
        <p:blipFill>
          <a:blip r:embed="rId2"/>
          <a:stretch/>
        </p:blipFill>
        <p:spPr>
          <a:xfrm>
            <a:off x="6262560" y="4826520"/>
            <a:ext cx="428760" cy="428760"/>
          </a:xfrm>
          <a:prstGeom prst="rect">
            <a:avLst/>
          </a:prstGeom>
          <a:ln w="0">
            <a:noFill/>
          </a:ln>
        </p:spPr>
      </p:pic>
      <p:sp>
        <p:nvSpPr>
          <p:cNvPr id="81" name="Text 3"/>
          <p:cNvSpPr/>
          <p:nvPr/>
        </p:nvSpPr>
        <p:spPr>
          <a:xfrm>
            <a:off x="6826680" y="4572000"/>
            <a:ext cx="2817000" cy="834480"/>
          </a:xfrm>
          <a:prstGeom prst="rect">
            <a:avLst/>
          </a:prstGeom>
          <a:noFill/>
          <a:ln w="0">
            <a:noFill/>
          </a:ln>
        </p:spPr>
        <p:style>
          <a:lnRef idx="0"/>
          <a:fillRef idx="0"/>
          <a:effectRef idx="0"/>
          <a:fontRef idx="minor"/>
        </p:style>
        <p:txBody>
          <a:bodyPr lIns="0" rIns="0" tIns="0" bIns="0" anchor="t">
            <a:noAutofit/>
          </a:bodyPr>
          <a:p>
            <a:pPr>
              <a:lnSpc>
                <a:spcPts val="3251"/>
              </a:lnSpc>
              <a:tabLst>
                <a:tab algn="l" pos="0"/>
              </a:tabLst>
            </a:pPr>
            <a:r>
              <a:rPr b="1" lang="en-US" sz="2350" spc="-1" strike="noStrike">
                <a:solidFill>
                  <a:srgbClr val="f9eee7"/>
                </a:solidFill>
                <a:latin typeface="Quattrocento Bold"/>
                <a:ea typeface="Quattrocento Bold"/>
              </a:rPr>
              <a:t>by Rofeeq Shittu A (U21CS1046)</a:t>
            </a:r>
            <a:endParaRPr b="0" lang="en-US" sz="2350" spc="-1" strike="noStrike">
              <a:solidFill>
                <a:srgbClr val="000000"/>
              </a:solidFill>
              <a:latin typeface="Arial"/>
            </a:endParaRPr>
          </a:p>
        </p:txBody>
      </p:sp>
      <p:sp>
        <p:nvSpPr>
          <p:cNvPr id="82" name="Text 4"/>
          <p:cNvSpPr/>
          <p:nvPr/>
        </p:nvSpPr>
        <p:spPr>
          <a:xfrm>
            <a:off x="10357920" y="4725720"/>
            <a:ext cx="34390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cccccc"/>
                </a:solidFill>
                <a:latin typeface="Quattrocento"/>
                <a:ea typeface="Quattrocento"/>
              </a:rPr>
              <a:t>Supervised by:</a:t>
            </a:r>
            <a:endParaRPr b="0" lang="en-US" sz="1850" spc="-1" strike="noStrike">
              <a:solidFill>
                <a:srgbClr val="000000"/>
              </a:solidFill>
              <a:latin typeface="Arial"/>
            </a:endParaRPr>
          </a:p>
        </p:txBody>
      </p:sp>
      <p:sp>
        <p:nvSpPr>
          <p:cNvPr id="83" name="Text 5"/>
          <p:cNvSpPr/>
          <p:nvPr/>
        </p:nvSpPr>
        <p:spPr>
          <a:xfrm>
            <a:off x="10368720" y="5029200"/>
            <a:ext cx="34390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cccccc"/>
                </a:solidFill>
                <a:latin typeface="Quattrocento"/>
                <a:ea typeface="Quattrocento"/>
              </a:rPr>
              <a:t>       </a:t>
            </a:r>
            <a:r>
              <a:rPr b="0" lang="en-US" sz="1850" spc="-1" strike="noStrike">
                <a:solidFill>
                  <a:srgbClr val="cccccc"/>
                </a:solidFill>
                <a:latin typeface="Quattrocento"/>
                <a:ea typeface="Quattrocento"/>
              </a:rPr>
              <a:t>Prof. PO Achimugu</a:t>
            </a:r>
            <a:endParaRPr b="0" lang="en-US" sz="1850" spc="-1" strike="noStrike">
              <a:solidFill>
                <a:srgbClr val="000000"/>
              </a:solidFill>
              <a:latin typeface="Arial"/>
            </a:endParaRPr>
          </a:p>
        </p:txBody>
      </p:sp>
      <p:sp>
        <p:nvSpPr>
          <p:cNvPr id="84" name="Text 6"/>
          <p:cNvSpPr/>
          <p:nvPr/>
        </p:nvSpPr>
        <p:spPr>
          <a:xfrm>
            <a:off x="6324120" y="5736960"/>
            <a:ext cx="5371560" cy="379800"/>
          </a:xfrm>
          <a:prstGeom prst="rect">
            <a:avLst/>
          </a:prstGeom>
          <a:noFill/>
          <a:ln w="0">
            <a:noFill/>
          </a:ln>
        </p:spPr>
        <p:style>
          <a:lnRef idx="0"/>
          <a:fillRef idx="0"/>
          <a:effectRef idx="0"/>
          <a:fontRef idx="minor"/>
        </p:style>
        <p:txBody>
          <a:bodyPr wrap="none" lIns="0" rIns="0" tIns="0" bIns="0" anchor="t">
            <a:noAutofit/>
          </a:bodyPr>
          <a:p>
            <a:pPr>
              <a:lnSpc>
                <a:spcPct val="100000"/>
              </a:lnSpc>
            </a:pPr>
            <a:endParaRPr b="0" lang="en-US" sz="1850" spc="-1" strike="noStrike">
              <a:solidFill>
                <a:srgbClr val="000000"/>
              </a:solidFill>
              <a:latin typeface="Arial"/>
              <a:ea typeface="DejaVu Sans"/>
            </a:endParaRPr>
          </a:p>
        </p:txBody>
      </p:sp>
      <p:sp>
        <p:nvSpPr>
          <p:cNvPr id="85" name="Text 7"/>
          <p:cNvSpPr/>
          <p:nvPr/>
        </p:nvSpPr>
        <p:spPr>
          <a:xfrm>
            <a:off x="6284520" y="6629400"/>
            <a:ext cx="537156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Air Force Institute of Technology, Kaduna.</a:t>
            </a:r>
            <a:endParaRPr b="0" lang="en-US" sz="1850" spc="-1" strike="noStrike">
              <a:solidFill>
                <a:srgbClr val="000000"/>
              </a:solidFill>
              <a:latin typeface="Arial"/>
            </a:endParaRPr>
          </a:p>
          <a:p>
            <a:pPr>
              <a:lnSpc>
                <a:spcPts val="2999"/>
              </a:lnSpc>
              <a:tabLst>
                <a:tab algn="l" pos="0"/>
              </a:tabLst>
            </a:pPr>
            <a:r>
              <a:rPr b="0" i="1" lang="en-US" sz="1850" spc="-1" strike="noStrike">
                <a:solidFill>
                  <a:srgbClr val="f9eee7"/>
                </a:solidFill>
                <a:latin typeface="Quattrocento"/>
                <a:ea typeface="Quattrocento"/>
              </a:rPr>
              <a:t>July, 2025</a:t>
            </a:r>
            <a:endParaRPr b="0" lang="en-US" sz="1850" spc="-1" strike="noStrike">
              <a:solidFill>
                <a:srgbClr val="000000"/>
              </a:solidFill>
              <a:latin typeface="Arial"/>
            </a:endParaRPr>
          </a:p>
        </p:txBody>
      </p:sp>
      <p:pic>
        <p:nvPicPr>
          <p:cNvPr id="86" name="Image 2" descr="preencoded.png"/>
          <p:cNvPicPr/>
          <p:nvPr/>
        </p:nvPicPr>
        <p:blipFill>
          <a:blip r:embed="rId3"/>
          <a:stretch/>
        </p:blipFill>
        <p:spPr>
          <a:xfrm>
            <a:off x="12485880" y="6091920"/>
            <a:ext cx="1311120" cy="1449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Image 0" descr="preencoded.png"/>
          <p:cNvPicPr/>
          <p:nvPr/>
        </p:nvPicPr>
        <p:blipFill>
          <a:blip r:embed="rId1"/>
          <a:stretch/>
        </p:blipFill>
        <p:spPr>
          <a:xfrm>
            <a:off x="0" y="0"/>
            <a:ext cx="5483160" cy="8226360"/>
          </a:xfrm>
          <a:prstGeom prst="rect">
            <a:avLst/>
          </a:prstGeom>
          <a:ln w="0">
            <a:noFill/>
          </a:ln>
        </p:spPr>
      </p:pic>
      <p:sp>
        <p:nvSpPr>
          <p:cNvPr id="173" name="Text 0"/>
          <p:cNvSpPr/>
          <p:nvPr/>
        </p:nvSpPr>
        <p:spPr>
          <a:xfrm>
            <a:off x="6150240" y="675000"/>
            <a:ext cx="7812720" cy="1112760"/>
          </a:xfrm>
          <a:prstGeom prst="rect">
            <a:avLst/>
          </a:prstGeom>
          <a:noFill/>
          <a:ln w="0">
            <a:noFill/>
          </a:ln>
        </p:spPr>
        <p:style>
          <a:lnRef idx="0"/>
          <a:fillRef idx="0"/>
          <a:effectRef idx="0"/>
          <a:fontRef idx="minor"/>
        </p:style>
        <p:txBody>
          <a:bodyPr lIns="0" rIns="0" tIns="0" bIns="0" anchor="t">
            <a:noAutofit/>
          </a:bodyPr>
          <a:p>
            <a:pPr>
              <a:lnSpc>
                <a:spcPts val="4351"/>
              </a:lnSpc>
              <a:tabLst>
                <a:tab algn="l" pos="0"/>
              </a:tabLst>
            </a:pPr>
            <a:r>
              <a:rPr b="0" lang="en-US" sz="3500" spc="-1" strike="noStrike">
                <a:solidFill>
                  <a:srgbClr val="ffd9be"/>
                </a:solidFill>
                <a:latin typeface="Quattrocento"/>
                <a:ea typeface="Quattrocento"/>
              </a:rPr>
              <a:t>Strengths, Limitations, and Refinements</a:t>
            </a:r>
            <a:endParaRPr b="0" lang="en-US" sz="3500" spc="-1" strike="noStrike">
              <a:solidFill>
                <a:srgbClr val="000000"/>
              </a:solidFill>
              <a:latin typeface="Arial"/>
            </a:endParaRPr>
          </a:p>
        </p:txBody>
      </p:sp>
      <p:sp>
        <p:nvSpPr>
          <p:cNvPr id="174" name="Shape 1"/>
          <p:cNvSpPr/>
          <p:nvPr/>
        </p:nvSpPr>
        <p:spPr>
          <a:xfrm>
            <a:off x="6150240" y="2075400"/>
            <a:ext cx="7812720" cy="1375920"/>
          </a:xfrm>
          <a:prstGeom prst="roundRect">
            <a:avLst>
              <a:gd name="adj" fmla="val 2063"/>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75" name="Text 2"/>
          <p:cNvSpPr/>
          <p:nvPr/>
        </p:nvSpPr>
        <p:spPr>
          <a:xfrm>
            <a:off x="6339960" y="2265120"/>
            <a:ext cx="2228760" cy="27576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750" spc="-1" strike="noStrike">
                <a:solidFill>
                  <a:srgbClr val="f9eee7"/>
                </a:solidFill>
                <a:latin typeface="Quattrocento"/>
                <a:ea typeface="Quattrocento"/>
              </a:rPr>
              <a:t>Key Strengths</a:t>
            </a:r>
            <a:endParaRPr b="0" lang="en-US" sz="1750" spc="-1" strike="noStrike">
              <a:solidFill>
                <a:srgbClr val="000000"/>
              </a:solidFill>
              <a:latin typeface="Arial"/>
            </a:endParaRPr>
          </a:p>
        </p:txBody>
      </p:sp>
      <p:sp>
        <p:nvSpPr>
          <p:cNvPr id="176" name="Text 3"/>
          <p:cNvSpPr/>
          <p:nvPr/>
        </p:nvSpPr>
        <p:spPr>
          <a:xfrm>
            <a:off x="6339960" y="2657880"/>
            <a:ext cx="7433280" cy="604080"/>
          </a:xfrm>
          <a:prstGeom prst="rect">
            <a:avLst/>
          </a:prstGeom>
          <a:noFill/>
          <a:ln w="0">
            <a:noFill/>
          </a:ln>
        </p:spPr>
        <p:style>
          <a:lnRef idx="0"/>
          <a:fillRef idx="0"/>
          <a:effectRef idx="0"/>
          <a:fontRef idx="minor"/>
        </p:style>
        <p:txBody>
          <a:bodyPr lIns="0" rIns="0" tIns="0" bIns="0" anchor="t">
            <a:noAutofit/>
          </a:bodyPr>
          <a:p>
            <a:pPr>
              <a:lnSpc>
                <a:spcPts val="2350"/>
              </a:lnSpc>
              <a:tabLst>
                <a:tab algn="l" pos="0"/>
              </a:tabLst>
            </a:pPr>
            <a:r>
              <a:rPr b="0" lang="en-US" sz="1450" spc="-1" strike="noStrike">
                <a:solidFill>
                  <a:srgbClr val="f9eee7"/>
                </a:solidFill>
                <a:latin typeface="Quattrocento"/>
                <a:ea typeface="Quattrocento"/>
              </a:rPr>
              <a:t>High recall (94%) significantly reduces missed faults and robust performance against noise.</a:t>
            </a:r>
            <a:endParaRPr b="0" lang="en-US" sz="1450" spc="-1" strike="noStrike">
              <a:solidFill>
                <a:srgbClr val="000000"/>
              </a:solidFill>
              <a:latin typeface="Arial"/>
            </a:endParaRPr>
          </a:p>
        </p:txBody>
      </p:sp>
      <p:sp>
        <p:nvSpPr>
          <p:cNvPr id="177" name="Shape 4"/>
          <p:cNvSpPr/>
          <p:nvPr/>
        </p:nvSpPr>
        <p:spPr>
          <a:xfrm>
            <a:off x="6150240" y="3644640"/>
            <a:ext cx="7812720" cy="1072440"/>
          </a:xfrm>
          <a:prstGeom prst="roundRect">
            <a:avLst>
              <a:gd name="adj" fmla="val 2646"/>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78" name="Text 5"/>
          <p:cNvSpPr/>
          <p:nvPr/>
        </p:nvSpPr>
        <p:spPr>
          <a:xfrm>
            <a:off x="6339960" y="3834000"/>
            <a:ext cx="2228760" cy="27576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750" spc="-1" strike="noStrike">
                <a:solidFill>
                  <a:srgbClr val="f9eee7"/>
                </a:solidFill>
                <a:latin typeface="Quattrocento"/>
                <a:ea typeface="Quattrocento"/>
              </a:rPr>
              <a:t>Identified Limitations</a:t>
            </a:r>
            <a:endParaRPr b="0" lang="en-US" sz="1750" spc="-1" strike="noStrike">
              <a:solidFill>
                <a:srgbClr val="000000"/>
              </a:solidFill>
              <a:latin typeface="Arial"/>
            </a:endParaRPr>
          </a:p>
        </p:txBody>
      </p:sp>
      <p:sp>
        <p:nvSpPr>
          <p:cNvPr id="179" name="Text 6"/>
          <p:cNvSpPr/>
          <p:nvPr/>
        </p:nvSpPr>
        <p:spPr>
          <a:xfrm>
            <a:off x="6339960" y="4227120"/>
            <a:ext cx="7433280" cy="30024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450" spc="-1" strike="noStrike">
                <a:solidFill>
                  <a:srgbClr val="f9eee7"/>
                </a:solidFill>
                <a:latin typeface="Quattrocento"/>
                <a:ea typeface="Quattrocento"/>
              </a:rPr>
              <a:t>A precision of 40% and 6 false negatives suggest areas for improvement.</a:t>
            </a:r>
            <a:endParaRPr b="0" lang="en-US" sz="1450" spc="-1" strike="noStrike">
              <a:solidFill>
                <a:srgbClr val="000000"/>
              </a:solidFill>
              <a:latin typeface="Arial"/>
            </a:endParaRPr>
          </a:p>
        </p:txBody>
      </p:sp>
      <p:sp>
        <p:nvSpPr>
          <p:cNvPr id="180" name="Shape 7"/>
          <p:cNvSpPr/>
          <p:nvPr/>
        </p:nvSpPr>
        <p:spPr>
          <a:xfrm>
            <a:off x="6150240" y="4910040"/>
            <a:ext cx="7812720" cy="1072440"/>
          </a:xfrm>
          <a:prstGeom prst="roundRect">
            <a:avLst>
              <a:gd name="adj" fmla="val 2646"/>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81" name="Text 8"/>
          <p:cNvSpPr/>
          <p:nvPr/>
        </p:nvSpPr>
        <p:spPr>
          <a:xfrm>
            <a:off x="6339960" y="5099400"/>
            <a:ext cx="2228760" cy="27576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750" spc="-1" strike="noStrike">
                <a:solidFill>
                  <a:srgbClr val="f9eee7"/>
                </a:solidFill>
                <a:latin typeface="Quattrocento"/>
                <a:ea typeface="Quattrocento"/>
              </a:rPr>
              <a:t>SMOTE's Impact</a:t>
            </a:r>
            <a:endParaRPr b="0" lang="en-US" sz="1750" spc="-1" strike="noStrike">
              <a:solidFill>
                <a:srgbClr val="000000"/>
              </a:solidFill>
              <a:latin typeface="Arial"/>
            </a:endParaRPr>
          </a:p>
        </p:txBody>
      </p:sp>
      <p:sp>
        <p:nvSpPr>
          <p:cNvPr id="182" name="Text 9"/>
          <p:cNvSpPr/>
          <p:nvPr/>
        </p:nvSpPr>
        <p:spPr>
          <a:xfrm>
            <a:off x="6339960" y="5492520"/>
            <a:ext cx="7433280" cy="30024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450" spc="-1" strike="noStrike">
                <a:solidFill>
                  <a:srgbClr val="f9eee7"/>
                </a:solidFill>
                <a:latin typeface="Quattrocento"/>
                <a:ea typeface="Quattrocento"/>
              </a:rPr>
              <a:t>SMOTE significantly improved specificity, leading to a reduction in false positives.</a:t>
            </a:r>
            <a:endParaRPr b="0" lang="en-US" sz="1450" spc="-1" strike="noStrike">
              <a:solidFill>
                <a:srgbClr val="000000"/>
              </a:solidFill>
              <a:latin typeface="Arial"/>
            </a:endParaRPr>
          </a:p>
        </p:txBody>
      </p:sp>
      <p:sp>
        <p:nvSpPr>
          <p:cNvPr id="183" name="Shape 10"/>
          <p:cNvSpPr/>
          <p:nvPr/>
        </p:nvSpPr>
        <p:spPr>
          <a:xfrm>
            <a:off x="6150240" y="6175440"/>
            <a:ext cx="7812720" cy="1375920"/>
          </a:xfrm>
          <a:prstGeom prst="roundRect">
            <a:avLst>
              <a:gd name="adj" fmla="val 2063"/>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84" name="Text 11"/>
          <p:cNvSpPr/>
          <p:nvPr/>
        </p:nvSpPr>
        <p:spPr>
          <a:xfrm>
            <a:off x="6339960" y="6364800"/>
            <a:ext cx="2228760" cy="275760"/>
          </a:xfrm>
          <a:prstGeom prst="rect">
            <a:avLst/>
          </a:prstGeom>
          <a:noFill/>
          <a:ln w="0">
            <a:noFill/>
          </a:ln>
        </p:spPr>
        <p:style>
          <a:lnRef idx="0"/>
          <a:fillRef idx="0"/>
          <a:effectRef idx="0"/>
          <a:fontRef idx="minor"/>
        </p:style>
        <p:txBody>
          <a:bodyPr wrap="none" lIns="0" rIns="0" tIns="0" bIns="0" anchor="t">
            <a:noAutofit/>
          </a:bodyPr>
          <a:p>
            <a:pPr>
              <a:lnSpc>
                <a:spcPts val="2149"/>
              </a:lnSpc>
              <a:tabLst>
                <a:tab algn="l" pos="0"/>
              </a:tabLst>
            </a:pPr>
            <a:r>
              <a:rPr b="0" lang="en-US" sz="1750" spc="-1" strike="noStrike">
                <a:solidFill>
                  <a:srgbClr val="f9eee7"/>
                </a:solidFill>
                <a:latin typeface="Quattrocento"/>
                <a:ea typeface="Quattrocento"/>
              </a:rPr>
              <a:t>Future Direction</a:t>
            </a:r>
            <a:endParaRPr b="0" lang="en-US" sz="1750" spc="-1" strike="noStrike">
              <a:solidFill>
                <a:srgbClr val="000000"/>
              </a:solidFill>
              <a:latin typeface="Arial"/>
            </a:endParaRPr>
          </a:p>
        </p:txBody>
      </p:sp>
      <p:sp>
        <p:nvSpPr>
          <p:cNvPr id="185" name="Text 12"/>
          <p:cNvSpPr/>
          <p:nvPr/>
        </p:nvSpPr>
        <p:spPr>
          <a:xfrm>
            <a:off x="6339960" y="6757920"/>
            <a:ext cx="7433280" cy="604080"/>
          </a:xfrm>
          <a:prstGeom prst="rect">
            <a:avLst/>
          </a:prstGeom>
          <a:noFill/>
          <a:ln w="0">
            <a:noFill/>
          </a:ln>
        </p:spPr>
        <p:style>
          <a:lnRef idx="0"/>
          <a:fillRef idx="0"/>
          <a:effectRef idx="0"/>
          <a:fontRef idx="minor"/>
        </p:style>
        <p:txBody>
          <a:bodyPr lIns="0" rIns="0" tIns="0" bIns="0" anchor="t">
            <a:noAutofit/>
          </a:bodyPr>
          <a:p>
            <a:pPr>
              <a:lnSpc>
                <a:spcPts val="2350"/>
              </a:lnSpc>
              <a:tabLst>
                <a:tab algn="l" pos="0"/>
              </a:tabLst>
            </a:pPr>
            <a:r>
              <a:rPr b="0" lang="en-US" sz="1450" spc="-1" strike="noStrike">
                <a:solidFill>
                  <a:srgbClr val="f9eee7"/>
                </a:solidFill>
                <a:latin typeface="Quattrocento"/>
                <a:ea typeface="Quattrocento"/>
              </a:rPr>
              <a:t>Further threshold tuning is recommended to enhance precision while maintaining high recall.</a:t>
            </a:r>
            <a:endParaRPr b="0" lang="en-US" sz="1450" spc="-1" strike="noStrike">
              <a:solidFill>
                <a:srgbClr val="000000"/>
              </a:solidFill>
              <a:latin typeface="Arial"/>
            </a:endParaRPr>
          </a:p>
        </p:txBody>
      </p:sp>
      <p:sp>
        <p:nvSpPr>
          <p:cNvPr id="186" name=""/>
          <p:cNvSpPr/>
          <p:nvPr/>
        </p:nvSpPr>
        <p:spPr>
          <a:xfrm>
            <a:off x="7543800" y="7772400"/>
            <a:ext cx="683280" cy="4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10</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 0"/>
          <p:cNvSpPr/>
          <p:nvPr/>
        </p:nvSpPr>
        <p:spPr>
          <a:xfrm>
            <a:off x="837720" y="1089000"/>
            <a:ext cx="729252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Impact/Contribution &amp; Future Prospects</a:t>
            </a:r>
            <a:endParaRPr b="0" lang="en-US" sz="4400" spc="-1" strike="noStrike">
              <a:solidFill>
                <a:srgbClr val="000000"/>
              </a:solidFill>
              <a:latin typeface="Arial"/>
            </a:endParaRPr>
          </a:p>
        </p:txBody>
      </p:sp>
      <p:sp>
        <p:nvSpPr>
          <p:cNvPr id="188" name="Shape 1"/>
          <p:cNvSpPr/>
          <p:nvPr/>
        </p:nvSpPr>
        <p:spPr>
          <a:xfrm>
            <a:off x="837720" y="2271600"/>
            <a:ext cx="6354720" cy="2503080"/>
          </a:xfrm>
          <a:prstGeom prst="roundRect">
            <a:avLst>
              <a:gd name="adj" fmla="val 1433"/>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89" name="Text 2"/>
          <p:cNvSpPr/>
          <p:nvPr/>
        </p:nvSpPr>
        <p:spPr>
          <a:xfrm>
            <a:off x="1077120" y="2511000"/>
            <a:ext cx="2813040" cy="34884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f9eee7"/>
                </a:solidFill>
                <a:latin typeface="Quattrocento"/>
                <a:ea typeface="Quattrocento"/>
              </a:rPr>
              <a:t>Enhanced Safety</a:t>
            </a:r>
            <a:endParaRPr b="0" lang="en-US" sz="2200" spc="-1" strike="noStrike">
              <a:solidFill>
                <a:srgbClr val="000000"/>
              </a:solidFill>
              <a:latin typeface="Arial"/>
            </a:endParaRPr>
          </a:p>
        </p:txBody>
      </p:sp>
      <p:sp>
        <p:nvSpPr>
          <p:cNvPr id="190" name="Text 3"/>
          <p:cNvSpPr/>
          <p:nvPr/>
        </p:nvSpPr>
        <p:spPr>
          <a:xfrm>
            <a:off x="1077120" y="3006720"/>
            <a:ext cx="58759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The 94% recall achieved significantly reduces the risk of in-flight failures.</a:t>
            </a:r>
            <a:endParaRPr b="0" lang="en-US" sz="1850" spc="-1" strike="noStrike">
              <a:solidFill>
                <a:srgbClr val="000000"/>
              </a:solidFill>
              <a:latin typeface="Arial"/>
            </a:endParaRPr>
          </a:p>
        </p:txBody>
      </p:sp>
      <p:sp>
        <p:nvSpPr>
          <p:cNvPr id="191" name="Shape 4"/>
          <p:cNvSpPr/>
          <p:nvPr/>
        </p:nvSpPr>
        <p:spPr>
          <a:xfrm>
            <a:off x="7434720" y="2271600"/>
            <a:ext cx="6354720" cy="2503080"/>
          </a:xfrm>
          <a:prstGeom prst="roundRect">
            <a:avLst>
              <a:gd name="adj" fmla="val 1433"/>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92" name="Text 5"/>
          <p:cNvSpPr/>
          <p:nvPr/>
        </p:nvSpPr>
        <p:spPr>
          <a:xfrm>
            <a:off x="7674120" y="2511000"/>
            <a:ext cx="3589560" cy="34884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f9eee7"/>
                </a:solidFill>
                <a:latin typeface="Quattrocento"/>
                <a:ea typeface="Quattrocento"/>
              </a:rPr>
              <a:t>Reduced Maintenance Costs</a:t>
            </a:r>
            <a:endParaRPr b="0" lang="en-US" sz="2200" spc="-1" strike="noStrike">
              <a:solidFill>
                <a:srgbClr val="000000"/>
              </a:solidFill>
              <a:latin typeface="Arial"/>
            </a:endParaRPr>
          </a:p>
        </p:txBody>
      </p:sp>
      <p:sp>
        <p:nvSpPr>
          <p:cNvPr id="193" name="Text 6"/>
          <p:cNvSpPr/>
          <p:nvPr/>
        </p:nvSpPr>
        <p:spPr>
          <a:xfrm>
            <a:off x="7674120" y="3006720"/>
            <a:ext cx="5875920" cy="152892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Drastically cuts maintenance costs by minimising 152 false positives compared to the pre-SMOTE 4852. This proactive approach supports efficient maintenance scheduling.</a:t>
            </a:r>
            <a:endParaRPr b="0" lang="en-US" sz="1850" spc="-1" strike="noStrike">
              <a:solidFill>
                <a:srgbClr val="000000"/>
              </a:solidFill>
              <a:latin typeface="Arial"/>
            </a:endParaRPr>
          </a:p>
        </p:txBody>
      </p:sp>
      <p:sp>
        <p:nvSpPr>
          <p:cNvPr id="194" name="Shape 7"/>
          <p:cNvSpPr/>
          <p:nvPr/>
        </p:nvSpPr>
        <p:spPr>
          <a:xfrm>
            <a:off x="837720" y="5017320"/>
            <a:ext cx="6354720" cy="2120040"/>
          </a:xfrm>
          <a:prstGeom prst="roundRect">
            <a:avLst>
              <a:gd name="adj" fmla="val 169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95" name="Text 8"/>
          <p:cNvSpPr/>
          <p:nvPr/>
        </p:nvSpPr>
        <p:spPr>
          <a:xfrm>
            <a:off x="1077120" y="5256720"/>
            <a:ext cx="2813040" cy="34884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f9eee7"/>
                </a:solidFill>
                <a:latin typeface="Quattrocento"/>
                <a:ea typeface="Quattrocento"/>
              </a:rPr>
              <a:t>Future Integration</a:t>
            </a:r>
            <a:endParaRPr b="0" lang="en-US" sz="2200" spc="-1" strike="noStrike">
              <a:solidFill>
                <a:srgbClr val="000000"/>
              </a:solidFill>
              <a:latin typeface="Arial"/>
            </a:endParaRPr>
          </a:p>
        </p:txBody>
      </p:sp>
      <p:sp>
        <p:nvSpPr>
          <p:cNvPr id="196" name="Text 9"/>
          <p:cNvSpPr/>
          <p:nvPr/>
        </p:nvSpPr>
        <p:spPr>
          <a:xfrm>
            <a:off x="1077120" y="5752080"/>
            <a:ext cx="58759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Holds substantial potential for real-time integration with Flight Data Recorders (FDRs).</a:t>
            </a:r>
            <a:endParaRPr b="0" lang="en-US" sz="1850" spc="-1" strike="noStrike">
              <a:solidFill>
                <a:srgbClr val="000000"/>
              </a:solidFill>
              <a:latin typeface="Arial"/>
            </a:endParaRPr>
          </a:p>
        </p:txBody>
      </p:sp>
      <p:sp>
        <p:nvSpPr>
          <p:cNvPr id="197" name="Shape 10"/>
          <p:cNvSpPr/>
          <p:nvPr/>
        </p:nvSpPr>
        <p:spPr>
          <a:xfrm>
            <a:off x="7434720" y="5017320"/>
            <a:ext cx="6354720" cy="2120040"/>
          </a:xfrm>
          <a:prstGeom prst="roundRect">
            <a:avLst>
              <a:gd name="adj" fmla="val 169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98" name="Text 11"/>
          <p:cNvSpPr/>
          <p:nvPr/>
        </p:nvSpPr>
        <p:spPr>
          <a:xfrm>
            <a:off x="7674120" y="5256720"/>
            <a:ext cx="2813040" cy="34884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f9eee7"/>
                </a:solidFill>
                <a:latin typeface="Quattrocento"/>
                <a:ea typeface="Quattrocento"/>
              </a:rPr>
              <a:t>Safer Aviation Future</a:t>
            </a:r>
            <a:endParaRPr b="0" lang="en-US" sz="2200" spc="-1" strike="noStrike">
              <a:solidFill>
                <a:srgbClr val="000000"/>
              </a:solidFill>
              <a:latin typeface="Arial"/>
            </a:endParaRPr>
          </a:p>
        </p:txBody>
      </p:sp>
      <p:sp>
        <p:nvSpPr>
          <p:cNvPr id="199" name="Text 12"/>
          <p:cNvSpPr/>
          <p:nvPr/>
        </p:nvSpPr>
        <p:spPr>
          <a:xfrm>
            <a:off x="7674120" y="5752080"/>
            <a:ext cx="5875920" cy="114588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Ultimately, this research enhances the safety and operational efficiency of Boeing 737 aircraft, contributing to a safer future for aviation.</a:t>
            </a:r>
            <a:endParaRPr b="0" lang="en-US" sz="1850" spc="-1" strike="noStrike">
              <a:solidFill>
                <a:srgbClr val="000000"/>
              </a:solidFill>
              <a:latin typeface="Arial"/>
            </a:endParaRPr>
          </a:p>
        </p:txBody>
      </p:sp>
      <p:sp>
        <p:nvSpPr>
          <p:cNvPr id="200" name=""/>
          <p:cNvSpPr/>
          <p:nvPr/>
        </p:nvSpPr>
        <p:spPr>
          <a:xfrm>
            <a:off x="6858000" y="7543800"/>
            <a:ext cx="9118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ffffff"/>
                </a:solidFill>
                <a:latin typeface="Arial"/>
                <a:ea typeface="DejaVu Sans"/>
              </a:rPr>
              <a:t>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 0"/>
          <p:cNvSpPr/>
          <p:nvPr/>
        </p:nvSpPr>
        <p:spPr>
          <a:xfrm>
            <a:off x="837720" y="1560600"/>
            <a:ext cx="562932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Conclusion</a:t>
            </a:r>
            <a:endParaRPr b="0" lang="en-US" sz="4400" spc="-1" strike="noStrike">
              <a:solidFill>
                <a:srgbClr val="000000"/>
              </a:solidFill>
              <a:latin typeface="Arial"/>
            </a:endParaRPr>
          </a:p>
        </p:txBody>
      </p:sp>
      <p:pic>
        <p:nvPicPr>
          <p:cNvPr id="202" name="Image 0" descr="preencoded.png"/>
          <p:cNvPicPr/>
          <p:nvPr/>
        </p:nvPicPr>
        <p:blipFill>
          <a:blip r:embed="rId1"/>
          <a:stretch/>
        </p:blipFill>
        <p:spPr>
          <a:xfrm>
            <a:off x="837720" y="2743200"/>
            <a:ext cx="595080" cy="595080"/>
          </a:xfrm>
          <a:prstGeom prst="rect">
            <a:avLst/>
          </a:prstGeom>
          <a:ln w="0">
            <a:noFill/>
          </a:ln>
        </p:spPr>
      </p:pic>
      <p:sp>
        <p:nvSpPr>
          <p:cNvPr id="203" name="Text 1"/>
          <p:cNvSpPr/>
          <p:nvPr/>
        </p:nvSpPr>
        <p:spPr>
          <a:xfrm>
            <a:off x="837720" y="3641040"/>
            <a:ext cx="41155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Achieved 99% accuracy, 0.9955 AUC objectives.</a:t>
            </a:r>
            <a:endParaRPr b="0" lang="en-US" sz="1850" spc="-1" strike="noStrike">
              <a:solidFill>
                <a:srgbClr val="000000"/>
              </a:solidFill>
              <a:latin typeface="Arial"/>
            </a:endParaRPr>
          </a:p>
        </p:txBody>
      </p:sp>
      <p:pic>
        <p:nvPicPr>
          <p:cNvPr id="204" name="Image 1" descr="preencoded.png"/>
          <p:cNvPicPr/>
          <p:nvPr/>
        </p:nvPicPr>
        <p:blipFill>
          <a:blip r:embed="rId2"/>
          <a:stretch/>
        </p:blipFill>
        <p:spPr>
          <a:xfrm>
            <a:off x="5255640" y="2743200"/>
            <a:ext cx="595080" cy="595080"/>
          </a:xfrm>
          <a:prstGeom prst="rect">
            <a:avLst/>
          </a:prstGeom>
          <a:ln w="0">
            <a:noFill/>
          </a:ln>
        </p:spPr>
      </p:pic>
      <p:sp>
        <p:nvSpPr>
          <p:cNvPr id="205" name="Text 2"/>
          <p:cNvSpPr/>
          <p:nvPr/>
        </p:nvSpPr>
        <p:spPr>
          <a:xfrm>
            <a:off x="5255640" y="3641040"/>
            <a:ext cx="41155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Meets FAA standards, ensures safety.</a:t>
            </a:r>
            <a:endParaRPr b="0" lang="en-US" sz="1850" spc="-1" strike="noStrike">
              <a:solidFill>
                <a:srgbClr val="000000"/>
              </a:solidFill>
              <a:latin typeface="Arial"/>
            </a:endParaRPr>
          </a:p>
        </p:txBody>
      </p:sp>
      <p:pic>
        <p:nvPicPr>
          <p:cNvPr id="206" name="Image 2" descr="preencoded.png"/>
          <p:cNvPicPr/>
          <p:nvPr/>
        </p:nvPicPr>
        <p:blipFill>
          <a:blip r:embed="rId3"/>
          <a:stretch/>
        </p:blipFill>
        <p:spPr>
          <a:xfrm>
            <a:off x="9673920" y="2743200"/>
            <a:ext cx="595080" cy="595080"/>
          </a:xfrm>
          <a:prstGeom prst="rect">
            <a:avLst/>
          </a:prstGeom>
          <a:ln w="0">
            <a:noFill/>
          </a:ln>
        </p:spPr>
      </p:pic>
      <p:sp>
        <p:nvSpPr>
          <p:cNvPr id="207" name="Text 3"/>
          <p:cNvSpPr/>
          <p:nvPr/>
        </p:nvSpPr>
        <p:spPr>
          <a:xfrm>
            <a:off x="9673920" y="3641040"/>
            <a:ext cx="41155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(Study &gt;) Proactive approach for Boeing 737 maintenance.</a:t>
            </a:r>
            <a:endParaRPr b="0" lang="en-US" sz="1850" spc="-1" strike="noStrike">
              <a:solidFill>
                <a:srgbClr val="000000"/>
              </a:solidFill>
              <a:latin typeface="Arial"/>
            </a:endParaRPr>
          </a:p>
        </p:txBody>
      </p:sp>
      <p:pic>
        <p:nvPicPr>
          <p:cNvPr id="208" name="Image 3" descr="preencoded.png"/>
          <p:cNvPicPr/>
          <p:nvPr/>
        </p:nvPicPr>
        <p:blipFill>
          <a:blip r:embed="rId4"/>
          <a:stretch/>
        </p:blipFill>
        <p:spPr>
          <a:xfrm>
            <a:off x="837720" y="5005440"/>
            <a:ext cx="595080" cy="595080"/>
          </a:xfrm>
          <a:prstGeom prst="rect">
            <a:avLst/>
          </a:prstGeom>
          <a:ln w="0">
            <a:noFill/>
          </a:ln>
        </p:spPr>
      </p:pic>
      <p:sp>
        <p:nvSpPr>
          <p:cNvPr id="209" name="Text 4"/>
          <p:cNvSpPr/>
          <p:nvPr/>
        </p:nvSpPr>
        <p:spPr>
          <a:xfrm>
            <a:off x="837720" y="5902920"/>
            <a:ext cx="41155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Contributes to aviation safety technology.</a:t>
            </a:r>
            <a:endParaRPr b="0" lang="en-US" sz="1850" spc="-1" strike="noStrike">
              <a:solidFill>
                <a:srgbClr val="000000"/>
              </a:solidFill>
              <a:latin typeface="Arial"/>
            </a:endParaRPr>
          </a:p>
        </p:txBody>
      </p:sp>
      <p:pic>
        <p:nvPicPr>
          <p:cNvPr id="210" name="Image 4" descr="preencoded.png"/>
          <p:cNvPicPr/>
          <p:nvPr/>
        </p:nvPicPr>
        <p:blipFill>
          <a:blip r:embed="rId5"/>
          <a:stretch/>
        </p:blipFill>
        <p:spPr>
          <a:xfrm>
            <a:off x="5255640" y="5005440"/>
            <a:ext cx="595080" cy="595080"/>
          </a:xfrm>
          <a:prstGeom prst="rect">
            <a:avLst/>
          </a:prstGeom>
          <a:ln w="0">
            <a:noFill/>
          </a:ln>
        </p:spPr>
      </p:pic>
      <p:sp>
        <p:nvSpPr>
          <p:cNvPr id="211" name="Text 5"/>
          <p:cNvSpPr/>
          <p:nvPr/>
        </p:nvSpPr>
        <p:spPr>
          <a:xfrm>
            <a:off x="5255640" y="5902920"/>
            <a:ext cx="41155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Successful project outcome demonstrated.</a:t>
            </a:r>
            <a:endParaRPr b="0" lang="en-US" sz="1850" spc="-1" strike="noStrike">
              <a:solidFill>
                <a:srgbClr val="000000"/>
              </a:solidFill>
              <a:latin typeface="Arial"/>
            </a:endParaRPr>
          </a:p>
        </p:txBody>
      </p:sp>
      <p:sp>
        <p:nvSpPr>
          <p:cNvPr id="212" name=""/>
          <p:cNvSpPr/>
          <p:nvPr/>
        </p:nvSpPr>
        <p:spPr>
          <a:xfrm>
            <a:off x="6400800" y="7543800"/>
            <a:ext cx="9118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12</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 0"/>
          <p:cNvSpPr/>
          <p:nvPr/>
        </p:nvSpPr>
        <p:spPr>
          <a:xfrm>
            <a:off x="837720" y="2419200"/>
            <a:ext cx="727668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Recommendations and Q&amp;A</a:t>
            </a:r>
            <a:endParaRPr b="0" lang="en-US" sz="4400" spc="-1" strike="noStrike">
              <a:solidFill>
                <a:srgbClr val="000000"/>
              </a:solidFill>
              <a:latin typeface="Arial"/>
            </a:endParaRPr>
          </a:p>
        </p:txBody>
      </p:sp>
      <p:sp>
        <p:nvSpPr>
          <p:cNvPr id="214" name="Shape 1"/>
          <p:cNvSpPr/>
          <p:nvPr/>
        </p:nvSpPr>
        <p:spPr>
          <a:xfrm>
            <a:off x="837720" y="360216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15" name="Image 0" descr="preencoded.png"/>
          <p:cNvPicPr/>
          <p:nvPr/>
        </p:nvPicPr>
        <p:blipFill>
          <a:blip r:embed="rId1"/>
          <a:stretch/>
        </p:blipFill>
        <p:spPr>
          <a:xfrm>
            <a:off x="937800" y="3660120"/>
            <a:ext cx="334800" cy="419040"/>
          </a:xfrm>
          <a:prstGeom prst="rect">
            <a:avLst/>
          </a:prstGeom>
          <a:ln w="0">
            <a:noFill/>
          </a:ln>
        </p:spPr>
      </p:pic>
      <p:sp>
        <p:nvSpPr>
          <p:cNvPr id="216" name="Text 2"/>
          <p:cNvSpPr/>
          <p:nvPr/>
        </p:nvSpPr>
        <p:spPr>
          <a:xfrm>
            <a:off x="1615680" y="3679920"/>
            <a:ext cx="55468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Tune thresholds to boost precision.</a:t>
            </a:r>
            <a:endParaRPr b="0" lang="en-US" sz="1850" spc="-1" strike="noStrike">
              <a:solidFill>
                <a:srgbClr val="000000"/>
              </a:solidFill>
              <a:latin typeface="Arial"/>
            </a:endParaRPr>
          </a:p>
        </p:txBody>
      </p:sp>
      <p:sp>
        <p:nvSpPr>
          <p:cNvPr id="217" name="Shape 3"/>
          <p:cNvSpPr/>
          <p:nvPr/>
        </p:nvSpPr>
        <p:spPr>
          <a:xfrm>
            <a:off x="7464600" y="360216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18" name="Image 1" descr="preencoded.png"/>
          <p:cNvPicPr/>
          <p:nvPr/>
        </p:nvPicPr>
        <p:blipFill>
          <a:blip r:embed="rId2"/>
          <a:stretch/>
        </p:blipFill>
        <p:spPr>
          <a:xfrm>
            <a:off x="7565040" y="3660120"/>
            <a:ext cx="334800" cy="419040"/>
          </a:xfrm>
          <a:prstGeom prst="rect">
            <a:avLst/>
          </a:prstGeom>
          <a:ln w="0">
            <a:noFill/>
          </a:ln>
        </p:spPr>
      </p:pic>
      <p:sp>
        <p:nvSpPr>
          <p:cNvPr id="219" name="Text 4"/>
          <p:cNvSpPr/>
          <p:nvPr/>
        </p:nvSpPr>
        <p:spPr>
          <a:xfrm>
            <a:off x="8242560" y="3679920"/>
            <a:ext cx="55468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Optimize SMOTE for &gt;95% recall.</a:t>
            </a:r>
            <a:endParaRPr b="0" lang="en-US" sz="1850" spc="-1" strike="noStrike">
              <a:solidFill>
                <a:srgbClr val="000000"/>
              </a:solidFill>
              <a:latin typeface="Arial"/>
            </a:endParaRPr>
          </a:p>
        </p:txBody>
      </p:sp>
      <p:sp>
        <p:nvSpPr>
          <p:cNvPr id="220" name="Shape 5"/>
          <p:cNvSpPr/>
          <p:nvPr/>
        </p:nvSpPr>
        <p:spPr>
          <a:xfrm>
            <a:off x="837720" y="461952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21" name="Image 2" descr="preencoded.png"/>
          <p:cNvPicPr/>
          <p:nvPr/>
        </p:nvPicPr>
        <p:blipFill>
          <a:blip r:embed="rId3"/>
          <a:stretch/>
        </p:blipFill>
        <p:spPr>
          <a:xfrm>
            <a:off x="937800" y="4677480"/>
            <a:ext cx="334800" cy="419040"/>
          </a:xfrm>
          <a:prstGeom prst="rect">
            <a:avLst/>
          </a:prstGeom>
          <a:ln w="0">
            <a:noFill/>
          </a:ln>
        </p:spPr>
      </p:pic>
      <p:sp>
        <p:nvSpPr>
          <p:cNvPr id="222" name="Text 6"/>
          <p:cNvSpPr/>
          <p:nvPr/>
        </p:nvSpPr>
        <p:spPr>
          <a:xfrm>
            <a:off x="1615680" y="4697280"/>
            <a:ext cx="55468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Validate with real-world FDR data.</a:t>
            </a:r>
            <a:endParaRPr b="0" lang="en-US" sz="1850" spc="-1" strike="noStrike">
              <a:solidFill>
                <a:srgbClr val="000000"/>
              </a:solidFill>
              <a:latin typeface="Arial"/>
            </a:endParaRPr>
          </a:p>
        </p:txBody>
      </p:sp>
      <p:sp>
        <p:nvSpPr>
          <p:cNvPr id="223" name="Shape 7"/>
          <p:cNvSpPr/>
          <p:nvPr/>
        </p:nvSpPr>
        <p:spPr>
          <a:xfrm>
            <a:off x="7464600" y="461952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224" name="Image 3" descr="preencoded.png"/>
          <p:cNvPicPr/>
          <p:nvPr/>
        </p:nvPicPr>
        <p:blipFill>
          <a:blip r:embed="rId4"/>
          <a:stretch/>
        </p:blipFill>
        <p:spPr>
          <a:xfrm>
            <a:off x="7565040" y="4677480"/>
            <a:ext cx="334800" cy="419040"/>
          </a:xfrm>
          <a:prstGeom prst="rect">
            <a:avLst/>
          </a:prstGeom>
          <a:ln w="0">
            <a:noFill/>
          </a:ln>
        </p:spPr>
      </p:pic>
      <p:sp>
        <p:nvSpPr>
          <p:cNvPr id="225" name="Text 8"/>
          <p:cNvSpPr/>
          <p:nvPr/>
        </p:nvSpPr>
        <p:spPr>
          <a:xfrm>
            <a:off x="8242560" y="4697280"/>
            <a:ext cx="554688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Expore real-time QDA variants.</a:t>
            </a:r>
            <a:endParaRPr b="0" lang="en-US" sz="1850" spc="-1" strike="noStrike">
              <a:solidFill>
                <a:srgbClr val="000000"/>
              </a:solidFill>
              <a:latin typeface="Arial"/>
            </a:endParaRPr>
          </a:p>
        </p:txBody>
      </p:sp>
      <p:sp>
        <p:nvSpPr>
          <p:cNvPr id="226" name="Text 9"/>
          <p:cNvSpPr/>
          <p:nvPr/>
        </p:nvSpPr>
        <p:spPr>
          <a:xfrm>
            <a:off x="761400" y="6475320"/>
            <a:ext cx="12951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Questions?</a:t>
            </a:r>
            <a:endParaRPr b="0" lang="en-US" sz="1850" spc="-1" strike="noStrike">
              <a:solidFill>
                <a:srgbClr val="000000"/>
              </a:solidFill>
              <a:latin typeface="Arial"/>
            </a:endParaRPr>
          </a:p>
        </p:txBody>
      </p:sp>
      <p:sp>
        <p:nvSpPr>
          <p:cNvPr id="227" name=""/>
          <p:cNvSpPr/>
          <p:nvPr/>
        </p:nvSpPr>
        <p:spPr>
          <a:xfrm>
            <a:off x="6400800" y="7772400"/>
            <a:ext cx="911880" cy="4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13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 0"/>
          <p:cNvSpPr/>
          <p:nvPr/>
        </p:nvSpPr>
        <p:spPr>
          <a:xfrm>
            <a:off x="3585600" y="3762720"/>
            <a:ext cx="7455960" cy="700920"/>
          </a:xfrm>
          <a:prstGeom prst="rect">
            <a:avLst/>
          </a:prstGeom>
          <a:noFill/>
          <a:ln w="0">
            <a:noFill/>
          </a:ln>
        </p:spPr>
        <p:style>
          <a:lnRef idx="0"/>
          <a:fillRef idx="0"/>
          <a:effectRef idx="0"/>
          <a:fontRef idx="minor"/>
        </p:style>
        <p:txBody>
          <a:bodyPr wrap="none" lIns="0" rIns="0" tIns="0" bIns="0" anchor="t">
            <a:noAutofit/>
          </a:bodyPr>
          <a:p>
            <a:pPr algn="ctr">
              <a:lnSpc>
                <a:spcPts val="5499"/>
              </a:lnSpc>
              <a:tabLst>
                <a:tab algn="l" pos="0"/>
              </a:tabLst>
            </a:pPr>
            <a:r>
              <a:rPr b="0" lang="en-US" sz="4400" spc="-1" strike="noStrike">
                <a:solidFill>
                  <a:srgbClr val="ffd9be"/>
                </a:solidFill>
                <a:latin typeface="Quattrocento"/>
                <a:ea typeface="Quattrocento"/>
              </a:rPr>
              <a:t>Thank You for Your Attention!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0"/>
          <p:cNvSpPr/>
          <p:nvPr/>
        </p:nvSpPr>
        <p:spPr>
          <a:xfrm>
            <a:off x="755280" y="593280"/>
            <a:ext cx="12615840" cy="631440"/>
          </a:xfrm>
          <a:prstGeom prst="rect">
            <a:avLst/>
          </a:prstGeom>
          <a:noFill/>
          <a:ln w="0">
            <a:noFill/>
          </a:ln>
        </p:spPr>
        <p:style>
          <a:lnRef idx="0"/>
          <a:fillRef idx="0"/>
          <a:effectRef idx="0"/>
          <a:fontRef idx="minor"/>
        </p:style>
        <p:txBody>
          <a:bodyPr wrap="none" lIns="0" rIns="0" tIns="0" bIns="0" anchor="t">
            <a:noAutofit/>
          </a:bodyPr>
          <a:p>
            <a:pPr>
              <a:lnSpc>
                <a:spcPts val="4949"/>
              </a:lnSpc>
              <a:tabLst>
                <a:tab algn="l" pos="0"/>
              </a:tabLst>
            </a:pPr>
            <a:r>
              <a:rPr b="0" lang="en-US" sz="3950" spc="-1" strike="noStrike">
                <a:solidFill>
                  <a:srgbClr val="ffd9be"/>
                </a:solidFill>
                <a:latin typeface="Quattrocento"/>
                <a:ea typeface="Quattrocento"/>
              </a:rPr>
              <a:t>The Boeing 737: A Critical Need for Advanced Detection</a:t>
            </a:r>
            <a:endParaRPr b="0" lang="en-US" sz="3950" spc="-1" strike="noStrike">
              <a:solidFill>
                <a:srgbClr val="000000"/>
              </a:solidFill>
              <a:latin typeface="Arial"/>
            </a:endParaRPr>
          </a:p>
        </p:txBody>
      </p:sp>
      <p:sp>
        <p:nvSpPr>
          <p:cNvPr id="88" name="Text 1"/>
          <p:cNvSpPr/>
          <p:nvPr/>
        </p:nvSpPr>
        <p:spPr>
          <a:xfrm>
            <a:off x="755280" y="1746000"/>
            <a:ext cx="6975720" cy="1723320"/>
          </a:xfrm>
          <a:prstGeom prst="rect">
            <a:avLst/>
          </a:prstGeom>
          <a:noFill/>
          <a:ln w="0">
            <a:noFill/>
          </a:ln>
        </p:spPr>
        <p:style>
          <a:lnRef idx="0"/>
          <a:fillRef idx="0"/>
          <a:effectRef idx="0"/>
          <a:fontRef idx="minor"/>
        </p:style>
        <p:txBody>
          <a:bodyPr lIns="0" rIns="0" tIns="0" bIns="0" anchor="t">
            <a:noAutofit/>
          </a:bodyPr>
          <a:p>
            <a:pPr>
              <a:lnSpc>
                <a:spcPts val="2701"/>
              </a:lnSpc>
              <a:tabLst>
                <a:tab algn="l" pos="0"/>
              </a:tabLst>
            </a:pPr>
            <a:r>
              <a:rPr b="0" lang="en-US" sz="1650" spc="-1" strike="noStrike">
                <a:solidFill>
                  <a:srgbClr val="f9eee7"/>
                </a:solidFill>
                <a:latin typeface="Quattrocento"/>
                <a:ea typeface="Quattrocento"/>
              </a:rPr>
              <a:t>The Boeing 737 has been a cornerstone of global aviation since 1967, but recent incidents, particularly with the MAX series, have highlighted critical needs for improved fault detection. Traditional methods are often reactive and struggle to identify subtle, evolving system anomalies.</a:t>
            </a:r>
            <a:endParaRPr b="0" lang="en-US" sz="1650" spc="-1" strike="noStrike">
              <a:solidFill>
                <a:srgbClr val="000000"/>
              </a:solidFill>
              <a:latin typeface="Arial"/>
            </a:endParaRPr>
          </a:p>
        </p:txBody>
      </p:sp>
      <p:sp>
        <p:nvSpPr>
          <p:cNvPr id="89" name="Text 2"/>
          <p:cNvSpPr/>
          <p:nvPr/>
        </p:nvSpPr>
        <p:spPr>
          <a:xfrm>
            <a:off x="685800" y="4114800"/>
            <a:ext cx="6975720" cy="1377720"/>
          </a:xfrm>
          <a:prstGeom prst="rect">
            <a:avLst/>
          </a:prstGeom>
          <a:noFill/>
          <a:ln w="0">
            <a:noFill/>
          </a:ln>
        </p:spPr>
        <p:style>
          <a:lnRef idx="0"/>
          <a:fillRef idx="0"/>
          <a:effectRef idx="0"/>
          <a:fontRef idx="minor"/>
        </p:style>
        <p:txBody>
          <a:bodyPr lIns="0" rIns="0" tIns="0" bIns="0" anchor="t">
            <a:noAutofit/>
          </a:bodyPr>
          <a:p>
            <a:pPr>
              <a:lnSpc>
                <a:spcPts val="2701"/>
              </a:lnSpc>
              <a:tabLst>
                <a:tab algn="l" pos="0"/>
              </a:tabLst>
            </a:pPr>
            <a:r>
              <a:rPr b="0" lang="en-US" sz="1650" spc="-1" strike="noStrike">
                <a:solidFill>
                  <a:srgbClr val="f9eee7"/>
                </a:solidFill>
                <a:latin typeface="Quattrocento"/>
                <a:ea typeface="Quattrocento"/>
              </a:rPr>
              <a:t>This project aims to develop a Quadratic Discriminant Analysis (QDA) algorithm for enhanced fault detection to have high accuracy, with a strong focus on engine safety and proactive maintenance.</a:t>
            </a:r>
            <a:endParaRPr b="0" lang="en-US" sz="1650" spc="-1" strike="noStrike">
              <a:solidFill>
                <a:srgbClr val="000000"/>
              </a:solidFill>
              <a:latin typeface="Arial"/>
            </a:endParaRPr>
          </a:p>
        </p:txBody>
      </p:sp>
      <p:pic>
        <p:nvPicPr>
          <p:cNvPr id="90" name="Image 0" descr="preencoded.png"/>
          <p:cNvPicPr/>
          <p:nvPr/>
        </p:nvPicPr>
        <p:blipFill>
          <a:blip r:embed="rId1"/>
          <a:stretch/>
        </p:blipFill>
        <p:spPr>
          <a:xfrm>
            <a:off x="8268120" y="1794600"/>
            <a:ext cx="5611320" cy="5611320"/>
          </a:xfrm>
          <a:prstGeom prst="rect">
            <a:avLst/>
          </a:prstGeom>
          <a:ln w="0">
            <a:noFill/>
          </a:ln>
        </p:spPr>
      </p:pic>
      <p:sp>
        <p:nvSpPr>
          <p:cNvPr id="91" name=""/>
          <p:cNvSpPr/>
          <p:nvPr/>
        </p:nvSpPr>
        <p:spPr>
          <a:xfrm>
            <a:off x="5943600" y="7315200"/>
            <a:ext cx="454680" cy="45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2000" spc="-1" strike="noStrike">
                <a:solidFill>
                  <a:srgbClr val="ffffff"/>
                </a:solidFill>
                <a:latin typeface="Arial"/>
                <a:ea typeface="DejaVu Sans"/>
              </a:rPr>
              <a:t>2</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 0"/>
          <p:cNvSpPr/>
          <p:nvPr/>
        </p:nvSpPr>
        <p:spPr>
          <a:xfrm>
            <a:off x="837720" y="2201040"/>
            <a:ext cx="965736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AIM AND OBJECTIVES OF THE STUDY</a:t>
            </a:r>
            <a:endParaRPr b="0" lang="en-US" sz="4400" spc="-1" strike="noStrike">
              <a:solidFill>
                <a:srgbClr val="000000"/>
              </a:solidFill>
              <a:latin typeface="Arial"/>
            </a:endParaRPr>
          </a:p>
        </p:txBody>
      </p:sp>
      <p:sp>
        <p:nvSpPr>
          <p:cNvPr id="93" name="Text 1"/>
          <p:cNvSpPr/>
          <p:nvPr/>
        </p:nvSpPr>
        <p:spPr>
          <a:xfrm>
            <a:off x="837720" y="3383640"/>
            <a:ext cx="129517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This research aims to develop a QDA algorithm for robust fault detection in Boeing 737 aircraft, leveraging NASA's CMAPSS FD001 and synthetic datasets.</a:t>
            </a:r>
            <a:endParaRPr b="0" lang="en-US" sz="1850" spc="-1" strike="noStrike">
              <a:solidFill>
                <a:srgbClr val="000000"/>
              </a:solidFill>
              <a:latin typeface="Arial"/>
            </a:endParaRPr>
          </a:p>
        </p:txBody>
      </p:sp>
      <p:sp>
        <p:nvSpPr>
          <p:cNvPr id="94" name="Shape 2"/>
          <p:cNvSpPr/>
          <p:nvPr/>
        </p:nvSpPr>
        <p:spPr>
          <a:xfrm>
            <a:off x="837720" y="441900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95" name="Text 3"/>
          <p:cNvSpPr/>
          <p:nvPr/>
        </p:nvSpPr>
        <p:spPr>
          <a:xfrm>
            <a:off x="937800" y="4476960"/>
            <a:ext cx="334800" cy="4190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f9eee7"/>
                </a:solidFill>
                <a:latin typeface="Quattrocento"/>
                <a:ea typeface="Quattrocento"/>
              </a:rPr>
              <a:t>1</a:t>
            </a:r>
            <a:endParaRPr b="0" lang="en-US" sz="2650" spc="-1" strike="noStrike">
              <a:solidFill>
                <a:srgbClr val="000000"/>
              </a:solidFill>
              <a:latin typeface="Arial"/>
            </a:endParaRPr>
          </a:p>
        </p:txBody>
      </p:sp>
      <p:sp>
        <p:nvSpPr>
          <p:cNvPr id="96" name="Text 4"/>
          <p:cNvSpPr/>
          <p:nvPr/>
        </p:nvSpPr>
        <p:spPr>
          <a:xfrm>
            <a:off x="1615680" y="4496760"/>
            <a:ext cx="3337920" cy="152892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1" lang="en-US" sz="1850" spc="-1" strike="noStrike">
                <a:solidFill>
                  <a:srgbClr val="f9eee7"/>
                </a:solidFill>
                <a:latin typeface="Quattrocento"/>
                <a:ea typeface="Quattrocento"/>
              </a:rPr>
              <a:t>Data Collection &amp; Preprocessing: </a:t>
            </a:r>
            <a:r>
              <a:rPr b="0" lang="en-US" sz="1850" spc="-1" strike="noStrike">
                <a:solidFill>
                  <a:srgbClr val="f9eee7"/>
                </a:solidFill>
                <a:latin typeface="Quattrocento"/>
                <a:ea typeface="Quattrocento"/>
              </a:rPr>
              <a:t>Identify fault-indicative features from CMAPSS FD001.</a:t>
            </a:r>
            <a:endParaRPr b="0" lang="en-US" sz="1850" spc="-1" strike="noStrike">
              <a:solidFill>
                <a:srgbClr val="000000"/>
              </a:solidFill>
              <a:latin typeface="Arial"/>
            </a:endParaRPr>
          </a:p>
        </p:txBody>
      </p:sp>
      <p:sp>
        <p:nvSpPr>
          <p:cNvPr id="97" name="Shape 5"/>
          <p:cNvSpPr/>
          <p:nvPr/>
        </p:nvSpPr>
        <p:spPr>
          <a:xfrm>
            <a:off x="5255640" y="441900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98" name="Text 6"/>
          <p:cNvSpPr/>
          <p:nvPr/>
        </p:nvSpPr>
        <p:spPr>
          <a:xfrm>
            <a:off x="5356080" y="4476960"/>
            <a:ext cx="334800" cy="4190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f9eee7"/>
                </a:solidFill>
                <a:latin typeface="Quattrocento"/>
                <a:ea typeface="Quattrocento"/>
              </a:rPr>
              <a:t>2</a:t>
            </a:r>
            <a:endParaRPr b="0" lang="en-US" sz="2650" spc="-1" strike="noStrike">
              <a:solidFill>
                <a:srgbClr val="000000"/>
              </a:solidFill>
              <a:latin typeface="Arial"/>
            </a:endParaRPr>
          </a:p>
        </p:txBody>
      </p:sp>
      <p:sp>
        <p:nvSpPr>
          <p:cNvPr id="99" name="Text 7"/>
          <p:cNvSpPr/>
          <p:nvPr/>
        </p:nvSpPr>
        <p:spPr>
          <a:xfrm>
            <a:off x="6033600" y="4496760"/>
            <a:ext cx="3337920" cy="114588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1" lang="en-US" sz="1850" spc="-1" strike="noStrike">
                <a:solidFill>
                  <a:srgbClr val="f9eee7"/>
                </a:solidFill>
                <a:latin typeface="Quattrocento"/>
                <a:ea typeface="Quattrocento"/>
              </a:rPr>
              <a:t>Model Development:</a:t>
            </a:r>
            <a:r>
              <a:rPr b="0" lang="en-US" sz="1850" spc="-1" strike="noStrike">
                <a:solidFill>
                  <a:srgbClr val="f9eee7"/>
                </a:solidFill>
                <a:latin typeface="Quattrocento"/>
                <a:ea typeface="Quattrocento"/>
              </a:rPr>
              <a:t> Implement a QDA fault detection model.</a:t>
            </a:r>
            <a:endParaRPr b="0" lang="en-US" sz="1850" spc="-1" strike="noStrike">
              <a:solidFill>
                <a:srgbClr val="000000"/>
              </a:solidFill>
              <a:latin typeface="Arial"/>
            </a:endParaRPr>
          </a:p>
        </p:txBody>
      </p:sp>
      <p:sp>
        <p:nvSpPr>
          <p:cNvPr id="100" name="Shape 8"/>
          <p:cNvSpPr/>
          <p:nvPr/>
        </p:nvSpPr>
        <p:spPr>
          <a:xfrm>
            <a:off x="9673920" y="4419000"/>
            <a:ext cx="535320" cy="53532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01" name="Text 9"/>
          <p:cNvSpPr/>
          <p:nvPr/>
        </p:nvSpPr>
        <p:spPr>
          <a:xfrm>
            <a:off x="9774000" y="4476960"/>
            <a:ext cx="334800" cy="4190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f9eee7"/>
                </a:solidFill>
                <a:latin typeface="Quattrocento"/>
                <a:ea typeface="Quattrocento"/>
              </a:rPr>
              <a:t>3</a:t>
            </a:r>
            <a:endParaRPr b="0" lang="en-US" sz="2650" spc="-1" strike="noStrike">
              <a:solidFill>
                <a:srgbClr val="000000"/>
              </a:solidFill>
              <a:latin typeface="Arial"/>
            </a:endParaRPr>
          </a:p>
        </p:txBody>
      </p:sp>
      <p:sp>
        <p:nvSpPr>
          <p:cNvPr id="102" name="Text 10"/>
          <p:cNvSpPr/>
          <p:nvPr/>
        </p:nvSpPr>
        <p:spPr>
          <a:xfrm>
            <a:off x="10451520" y="4496760"/>
            <a:ext cx="3337920" cy="114588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1" lang="en-US" sz="1850" spc="-1" strike="noStrike">
                <a:solidFill>
                  <a:srgbClr val="f9eee7"/>
                </a:solidFill>
                <a:latin typeface="Quattrocento"/>
                <a:ea typeface="Quattrocento"/>
              </a:rPr>
              <a:t>Performance Evaluation:</a:t>
            </a:r>
            <a:r>
              <a:rPr b="0" lang="en-US" sz="1850" spc="-1" strike="noStrike">
                <a:solidFill>
                  <a:srgbClr val="f9eee7"/>
                </a:solidFill>
                <a:latin typeface="Quattrocento"/>
                <a:ea typeface="Quattrocento"/>
              </a:rPr>
              <a:t> Validate practical applicability against aviation standards.</a:t>
            </a:r>
            <a:endParaRPr b="0" lang="en-US" sz="1850" spc="-1" strike="noStrike">
              <a:solidFill>
                <a:srgbClr val="000000"/>
              </a:solidFill>
              <a:latin typeface="Arial"/>
            </a:endParaRPr>
          </a:p>
        </p:txBody>
      </p:sp>
      <p:sp>
        <p:nvSpPr>
          <p:cNvPr id="103" name=""/>
          <p:cNvSpPr/>
          <p:nvPr/>
        </p:nvSpPr>
        <p:spPr>
          <a:xfrm>
            <a:off x="6629400" y="7543800"/>
            <a:ext cx="6832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Image 6" descr="preencoded.png"/>
          <p:cNvPicPr/>
          <p:nvPr/>
        </p:nvPicPr>
        <p:blipFill>
          <a:blip r:embed="rId1"/>
          <a:stretch/>
        </p:blipFill>
        <p:spPr>
          <a:xfrm>
            <a:off x="0" y="0"/>
            <a:ext cx="14627160" cy="2989080"/>
          </a:xfrm>
          <a:prstGeom prst="rect">
            <a:avLst/>
          </a:prstGeom>
          <a:ln w="0">
            <a:noFill/>
          </a:ln>
        </p:spPr>
      </p:pic>
      <p:sp>
        <p:nvSpPr>
          <p:cNvPr id="105" name="Text 22"/>
          <p:cNvSpPr/>
          <p:nvPr/>
        </p:nvSpPr>
        <p:spPr>
          <a:xfrm>
            <a:off x="837720" y="3987000"/>
            <a:ext cx="1217412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Leveraging Machine Learning for Aviation Safety</a:t>
            </a:r>
            <a:endParaRPr b="0" lang="en-US" sz="4400" spc="-1" strike="noStrike">
              <a:solidFill>
                <a:srgbClr val="000000"/>
              </a:solidFill>
              <a:latin typeface="Arial"/>
            </a:endParaRPr>
          </a:p>
        </p:txBody>
      </p:sp>
      <p:sp>
        <p:nvSpPr>
          <p:cNvPr id="106" name="Text 23"/>
          <p:cNvSpPr/>
          <p:nvPr/>
        </p:nvSpPr>
        <p:spPr>
          <a:xfrm>
            <a:off x="837720" y="5050080"/>
            <a:ext cx="12951720" cy="114588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Machine learning offers significant potential to revolutionize aviation fault detection. While prior research, such as that by Xia et al. (though since retracted), achieved up to 93% accuracy, a critical gap remains in comprehensive multi-phase and multi-sensor coverage.</a:t>
            </a:r>
            <a:endParaRPr b="0" lang="en-US" sz="1850" spc="-1" strike="noStrike">
              <a:solidFill>
                <a:srgbClr val="000000"/>
              </a:solidFill>
              <a:latin typeface="Arial"/>
            </a:endParaRPr>
          </a:p>
        </p:txBody>
      </p:sp>
      <p:sp>
        <p:nvSpPr>
          <p:cNvPr id="107" name="Text 24"/>
          <p:cNvSpPr/>
          <p:nvPr/>
        </p:nvSpPr>
        <p:spPr>
          <a:xfrm>
            <a:off x="837720" y="6468480"/>
            <a:ext cx="129517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This study directly addresses these limitations, building upon existing research to provide a more robust and comprehensive fault detection solution specifically for the Boeing 737.</a:t>
            </a:r>
            <a:endParaRPr b="0" lang="en-US" sz="1850" spc="-1" strike="noStrike">
              <a:solidFill>
                <a:srgbClr val="000000"/>
              </a:solidFill>
              <a:latin typeface="Arial"/>
            </a:endParaRPr>
          </a:p>
          <a:p>
            <a:pPr>
              <a:lnSpc>
                <a:spcPts val="2999"/>
              </a:lnSpc>
              <a:tabLst>
                <a:tab algn="l" pos="0"/>
              </a:tabLst>
            </a:pPr>
            <a:r>
              <a:rPr b="0" i="1" lang="en-US" sz="1850" spc="-1" strike="noStrike">
                <a:solidFill>
                  <a:srgbClr val="f9eee7"/>
                </a:solidFill>
                <a:latin typeface="Quattrocento"/>
                <a:ea typeface="Quattrocento"/>
              </a:rPr>
              <a:t>[...improving on Xia et al, 2025 research]</a:t>
            </a:r>
            <a:endParaRPr b="0" lang="en-US" sz="1850" spc="-1" strike="noStrike">
              <a:solidFill>
                <a:srgbClr val="000000"/>
              </a:solidFill>
              <a:latin typeface="Arial"/>
            </a:endParaRPr>
          </a:p>
        </p:txBody>
      </p:sp>
      <p:sp>
        <p:nvSpPr>
          <p:cNvPr id="108" name=""/>
          <p:cNvSpPr/>
          <p:nvPr/>
        </p:nvSpPr>
        <p:spPr>
          <a:xfrm>
            <a:off x="6629400" y="7772400"/>
            <a:ext cx="683280" cy="4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ffffff"/>
                </a:solidFill>
                <a:latin typeface="Arial"/>
                <a:ea typeface="DejaVu Sans"/>
              </a:rPr>
              <a:t>4</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Image 0" descr="preencoded.png"/>
          <p:cNvPicPr/>
          <p:nvPr/>
        </p:nvPicPr>
        <p:blipFill>
          <a:blip r:embed="rId1"/>
          <a:stretch/>
        </p:blipFill>
        <p:spPr>
          <a:xfrm>
            <a:off x="0" y="0"/>
            <a:ext cx="14627160" cy="2403360"/>
          </a:xfrm>
          <a:prstGeom prst="rect">
            <a:avLst/>
          </a:prstGeom>
          <a:ln w="0">
            <a:noFill/>
          </a:ln>
        </p:spPr>
      </p:pic>
      <p:sp>
        <p:nvSpPr>
          <p:cNvPr id="110" name="Text 0"/>
          <p:cNvSpPr/>
          <p:nvPr/>
        </p:nvSpPr>
        <p:spPr>
          <a:xfrm>
            <a:off x="673920" y="3081960"/>
            <a:ext cx="9567720" cy="563040"/>
          </a:xfrm>
          <a:prstGeom prst="rect">
            <a:avLst/>
          </a:prstGeom>
          <a:noFill/>
          <a:ln w="0">
            <a:noFill/>
          </a:ln>
        </p:spPr>
        <p:style>
          <a:lnRef idx="0"/>
          <a:fillRef idx="0"/>
          <a:effectRef idx="0"/>
          <a:fontRef idx="minor"/>
        </p:style>
        <p:txBody>
          <a:bodyPr wrap="none" lIns="0" rIns="0" tIns="0" bIns="0" anchor="t">
            <a:noAutofit/>
          </a:bodyPr>
          <a:p>
            <a:pPr>
              <a:lnSpc>
                <a:spcPts val="4450"/>
              </a:lnSpc>
              <a:tabLst>
                <a:tab algn="l" pos="0"/>
              </a:tabLst>
            </a:pPr>
            <a:r>
              <a:rPr b="0" lang="en-US" sz="3550" spc="-1" strike="noStrike">
                <a:solidFill>
                  <a:srgbClr val="ffd9be"/>
                </a:solidFill>
                <a:latin typeface="Quattrocento"/>
                <a:ea typeface="Quattrocento"/>
              </a:rPr>
              <a:t>Methodology: A Structured Research Approach</a:t>
            </a:r>
            <a:endParaRPr b="0" lang="en-US" sz="3550" spc="-1" strike="noStrike">
              <a:solidFill>
                <a:srgbClr val="000000"/>
              </a:solidFill>
              <a:latin typeface="Arial"/>
            </a:endParaRPr>
          </a:p>
        </p:txBody>
      </p:sp>
      <p:sp>
        <p:nvSpPr>
          <p:cNvPr id="111" name="Shape 1"/>
          <p:cNvSpPr/>
          <p:nvPr/>
        </p:nvSpPr>
        <p:spPr>
          <a:xfrm>
            <a:off x="673920" y="4225680"/>
            <a:ext cx="6566040" cy="189360"/>
          </a:xfrm>
          <a:prstGeom prst="roundRect">
            <a:avLst>
              <a:gd name="adj" fmla="val 1500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12" name="Text 2"/>
          <p:cNvSpPr/>
          <p:nvPr/>
        </p:nvSpPr>
        <p:spPr>
          <a:xfrm>
            <a:off x="866160" y="4610520"/>
            <a:ext cx="2261880" cy="279720"/>
          </a:xfrm>
          <a:prstGeom prst="rect">
            <a:avLst/>
          </a:prstGeom>
          <a:noFill/>
          <a:ln w="0">
            <a:noFill/>
          </a:ln>
        </p:spPr>
        <p:style>
          <a:lnRef idx="0"/>
          <a:fillRef idx="0"/>
          <a:effectRef idx="0"/>
          <a:fontRef idx="minor"/>
        </p:style>
        <p:txBody>
          <a:bodyPr wrap="none" lIns="0" rIns="0" tIns="0" bIns="0" anchor="t">
            <a:noAutofit/>
          </a:bodyPr>
          <a:p>
            <a:pPr>
              <a:lnSpc>
                <a:spcPts val="2200"/>
              </a:lnSpc>
              <a:tabLst>
                <a:tab algn="l" pos="0"/>
              </a:tabLst>
            </a:pPr>
            <a:r>
              <a:rPr b="0" lang="en-US" sz="1750" spc="-1" strike="noStrike">
                <a:solidFill>
                  <a:srgbClr val="f9eee7"/>
                </a:solidFill>
                <a:latin typeface="Quattrocento"/>
                <a:ea typeface="Quattrocento"/>
              </a:rPr>
              <a:t>Data Acquisition</a:t>
            </a:r>
            <a:endParaRPr b="0" lang="en-US" sz="1750" spc="-1" strike="noStrike">
              <a:solidFill>
                <a:srgbClr val="000000"/>
              </a:solidFill>
              <a:latin typeface="Arial"/>
            </a:endParaRPr>
          </a:p>
        </p:txBody>
      </p:sp>
      <p:sp>
        <p:nvSpPr>
          <p:cNvPr id="113" name="Text 3"/>
          <p:cNvSpPr/>
          <p:nvPr/>
        </p:nvSpPr>
        <p:spPr>
          <a:xfrm>
            <a:off x="866160" y="5009040"/>
            <a:ext cx="6180840" cy="612720"/>
          </a:xfrm>
          <a:prstGeom prst="rect">
            <a:avLst/>
          </a:prstGeom>
          <a:noFill/>
          <a:ln w="0">
            <a:noFill/>
          </a:ln>
        </p:spPr>
        <p:style>
          <a:lnRef idx="0"/>
          <a:fillRef idx="0"/>
          <a:effectRef idx="0"/>
          <a:fontRef idx="minor"/>
        </p:style>
        <p:txBody>
          <a:bodyPr lIns="0" rIns="0" tIns="0" bIns="0" anchor="t">
            <a:noAutofit/>
          </a:bodyPr>
          <a:p>
            <a:pPr>
              <a:lnSpc>
                <a:spcPts val="2401"/>
              </a:lnSpc>
              <a:tabLst>
                <a:tab algn="l" pos="0"/>
              </a:tabLst>
            </a:pPr>
            <a:r>
              <a:rPr b="0" lang="en-US" sz="1500" spc="-1" strike="noStrike">
                <a:solidFill>
                  <a:srgbClr val="f9eee7"/>
                </a:solidFill>
                <a:latin typeface="Quattrocento"/>
                <a:ea typeface="Quattrocento"/>
              </a:rPr>
              <a:t>Utilising CMAPSS FD001 for comprehensive coverage.</a:t>
            </a:r>
            <a:endParaRPr b="0" lang="en-US" sz="1500" spc="-1" strike="noStrike">
              <a:solidFill>
                <a:srgbClr val="000000"/>
              </a:solidFill>
              <a:latin typeface="Arial"/>
            </a:endParaRPr>
          </a:p>
        </p:txBody>
      </p:sp>
      <p:sp>
        <p:nvSpPr>
          <p:cNvPr id="114" name="Shape 4"/>
          <p:cNvSpPr/>
          <p:nvPr/>
        </p:nvSpPr>
        <p:spPr>
          <a:xfrm>
            <a:off x="7387200" y="3936960"/>
            <a:ext cx="6566040" cy="189360"/>
          </a:xfrm>
          <a:prstGeom prst="roundRect">
            <a:avLst>
              <a:gd name="adj" fmla="val 1500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15" name="Text 5"/>
          <p:cNvSpPr/>
          <p:nvPr/>
        </p:nvSpPr>
        <p:spPr>
          <a:xfrm>
            <a:off x="7579800" y="4321800"/>
            <a:ext cx="2261880" cy="279720"/>
          </a:xfrm>
          <a:prstGeom prst="rect">
            <a:avLst/>
          </a:prstGeom>
          <a:noFill/>
          <a:ln w="0">
            <a:noFill/>
          </a:ln>
        </p:spPr>
        <p:style>
          <a:lnRef idx="0"/>
          <a:fillRef idx="0"/>
          <a:effectRef idx="0"/>
          <a:fontRef idx="minor"/>
        </p:style>
        <p:txBody>
          <a:bodyPr wrap="none" lIns="0" rIns="0" tIns="0" bIns="0" anchor="t">
            <a:noAutofit/>
          </a:bodyPr>
          <a:p>
            <a:pPr>
              <a:lnSpc>
                <a:spcPts val="2200"/>
              </a:lnSpc>
              <a:tabLst>
                <a:tab algn="l" pos="0"/>
              </a:tabLst>
            </a:pPr>
            <a:r>
              <a:rPr b="0" lang="en-US" sz="1750" spc="-1" strike="noStrike">
                <a:solidFill>
                  <a:srgbClr val="f9eee7"/>
                </a:solidFill>
                <a:latin typeface="Quattrocento"/>
                <a:ea typeface="Quattrocento"/>
              </a:rPr>
              <a:t>Data Processing</a:t>
            </a:r>
            <a:endParaRPr b="0" lang="en-US" sz="1750" spc="-1" strike="noStrike">
              <a:solidFill>
                <a:srgbClr val="000000"/>
              </a:solidFill>
              <a:latin typeface="Arial"/>
            </a:endParaRPr>
          </a:p>
        </p:txBody>
      </p:sp>
      <p:sp>
        <p:nvSpPr>
          <p:cNvPr id="116" name="Text 6"/>
          <p:cNvSpPr/>
          <p:nvPr/>
        </p:nvSpPr>
        <p:spPr>
          <a:xfrm>
            <a:off x="7579800" y="4720320"/>
            <a:ext cx="6180840" cy="612720"/>
          </a:xfrm>
          <a:prstGeom prst="rect">
            <a:avLst/>
          </a:prstGeom>
          <a:noFill/>
          <a:ln w="0">
            <a:noFill/>
          </a:ln>
        </p:spPr>
        <p:style>
          <a:lnRef idx="0"/>
          <a:fillRef idx="0"/>
          <a:effectRef idx="0"/>
          <a:fontRef idx="minor"/>
        </p:style>
        <p:txBody>
          <a:bodyPr lIns="0" rIns="0" tIns="0" bIns="0" anchor="t">
            <a:noAutofit/>
          </a:bodyPr>
          <a:p>
            <a:pPr>
              <a:lnSpc>
                <a:spcPts val="2401"/>
              </a:lnSpc>
              <a:tabLst>
                <a:tab algn="l" pos="0"/>
              </a:tabLst>
            </a:pPr>
            <a:r>
              <a:rPr b="0" lang="en-US" sz="1500" spc="-1" strike="noStrike">
                <a:solidFill>
                  <a:srgbClr val="f9eee7"/>
                </a:solidFill>
                <a:latin typeface="Quattrocento"/>
                <a:ea typeface="Quattrocento"/>
              </a:rPr>
              <a:t>Implementing robust preprocessing, including outlier removal and normalization</a:t>
            </a:r>
            <a:endParaRPr b="0" lang="en-US" sz="1500" spc="-1" strike="noStrike">
              <a:solidFill>
                <a:srgbClr val="000000"/>
              </a:solidFill>
              <a:latin typeface="Arial"/>
            </a:endParaRPr>
          </a:p>
        </p:txBody>
      </p:sp>
      <p:sp>
        <p:nvSpPr>
          <p:cNvPr id="117" name="Shape 7"/>
          <p:cNvSpPr/>
          <p:nvPr/>
        </p:nvSpPr>
        <p:spPr>
          <a:xfrm>
            <a:off x="673920" y="6250680"/>
            <a:ext cx="6566040" cy="189360"/>
          </a:xfrm>
          <a:prstGeom prst="roundRect">
            <a:avLst>
              <a:gd name="adj" fmla="val 1500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18" name="Text 8"/>
          <p:cNvSpPr/>
          <p:nvPr/>
        </p:nvSpPr>
        <p:spPr>
          <a:xfrm>
            <a:off x="866160" y="6635880"/>
            <a:ext cx="2261880" cy="279720"/>
          </a:xfrm>
          <a:prstGeom prst="rect">
            <a:avLst/>
          </a:prstGeom>
          <a:noFill/>
          <a:ln w="0">
            <a:noFill/>
          </a:ln>
        </p:spPr>
        <p:style>
          <a:lnRef idx="0"/>
          <a:fillRef idx="0"/>
          <a:effectRef idx="0"/>
          <a:fontRef idx="minor"/>
        </p:style>
        <p:txBody>
          <a:bodyPr wrap="none" lIns="0" rIns="0" tIns="0" bIns="0" anchor="t">
            <a:noAutofit/>
          </a:bodyPr>
          <a:p>
            <a:pPr>
              <a:lnSpc>
                <a:spcPts val="2200"/>
              </a:lnSpc>
              <a:tabLst>
                <a:tab algn="l" pos="0"/>
              </a:tabLst>
            </a:pPr>
            <a:r>
              <a:rPr b="0" lang="en-US" sz="1750" spc="-1" strike="noStrike">
                <a:solidFill>
                  <a:srgbClr val="f9eee7"/>
                </a:solidFill>
                <a:latin typeface="Quattrocento"/>
                <a:ea typeface="Quattrocento"/>
              </a:rPr>
              <a:t>QDA Model Training</a:t>
            </a:r>
            <a:endParaRPr b="0" lang="en-US" sz="1750" spc="-1" strike="noStrike">
              <a:solidFill>
                <a:srgbClr val="000000"/>
              </a:solidFill>
              <a:latin typeface="Arial"/>
            </a:endParaRPr>
          </a:p>
        </p:txBody>
      </p:sp>
      <p:sp>
        <p:nvSpPr>
          <p:cNvPr id="119" name="Text 9"/>
          <p:cNvSpPr/>
          <p:nvPr/>
        </p:nvSpPr>
        <p:spPr>
          <a:xfrm>
            <a:off x="866160" y="7034400"/>
            <a:ext cx="6180840" cy="30492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0" lang="en-US" sz="1500" spc="-1" strike="noStrike">
                <a:solidFill>
                  <a:srgbClr val="f9eee7"/>
                </a:solidFill>
                <a:latin typeface="Quattrocento"/>
                <a:ea typeface="Quattrocento"/>
              </a:rPr>
              <a:t>Training the QDA algorithm to detect subtle fault signatures efficiently.</a:t>
            </a:r>
            <a:endParaRPr b="0" lang="en-US" sz="1500" spc="-1" strike="noStrike">
              <a:solidFill>
                <a:srgbClr val="000000"/>
              </a:solidFill>
              <a:latin typeface="Arial"/>
            </a:endParaRPr>
          </a:p>
        </p:txBody>
      </p:sp>
      <p:sp>
        <p:nvSpPr>
          <p:cNvPr id="120" name="Shape 10"/>
          <p:cNvSpPr/>
          <p:nvPr/>
        </p:nvSpPr>
        <p:spPr>
          <a:xfrm>
            <a:off x="7387200" y="5961960"/>
            <a:ext cx="6566040" cy="189360"/>
          </a:xfrm>
          <a:prstGeom prst="roundRect">
            <a:avLst>
              <a:gd name="adj" fmla="val 15001"/>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21" name="Text 11"/>
          <p:cNvSpPr/>
          <p:nvPr/>
        </p:nvSpPr>
        <p:spPr>
          <a:xfrm>
            <a:off x="7579800" y="6347160"/>
            <a:ext cx="2443680" cy="279720"/>
          </a:xfrm>
          <a:prstGeom prst="rect">
            <a:avLst/>
          </a:prstGeom>
          <a:noFill/>
          <a:ln w="0">
            <a:noFill/>
          </a:ln>
        </p:spPr>
        <p:style>
          <a:lnRef idx="0"/>
          <a:fillRef idx="0"/>
          <a:effectRef idx="0"/>
          <a:fontRef idx="minor"/>
        </p:style>
        <p:txBody>
          <a:bodyPr wrap="none" lIns="0" rIns="0" tIns="0" bIns="0" anchor="t">
            <a:noAutofit/>
          </a:bodyPr>
          <a:p>
            <a:pPr>
              <a:lnSpc>
                <a:spcPts val="2200"/>
              </a:lnSpc>
              <a:tabLst>
                <a:tab algn="l" pos="0"/>
              </a:tabLst>
            </a:pPr>
            <a:r>
              <a:rPr b="0" lang="en-US" sz="1750" spc="-1" strike="noStrike">
                <a:solidFill>
                  <a:srgbClr val="f9eee7"/>
                </a:solidFill>
                <a:latin typeface="Quattrocento"/>
                <a:ea typeface="Quattrocento"/>
              </a:rPr>
              <a:t>Performance Evaluation</a:t>
            </a:r>
            <a:endParaRPr b="0" lang="en-US" sz="1750" spc="-1" strike="noStrike">
              <a:solidFill>
                <a:srgbClr val="000000"/>
              </a:solidFill>
              <a:latin typeface="Arial"/>
            </a:endParaRPr>
          </a:p>
        </p:txBody>
      </p:sp>
      <p:sp>
        <p:nvSpPr>
          <p:cNvPr id="122" name="Text 12"/>
          <p:cNvSpPr/>
          <p:nvPr/>
        </p:nvSpPr>
        <p:spPr>
          <a:xfrm>
            <a:off x="7579800" y="6745680"/>
            <a:ext cx="6180840" cy="612720"/>
          </a:xfrm>
          <a:prstGeom prst="rect">
            <a:avLst/>
          </a:prstGeom>
          <a:noFill/>
          <a:ln w="0">
            <a:noFill/>
          </a:ln>
        </p:spPr>
        <p:style>
          <a:lnRef idx="0"/>
          <a:fillRef idx="0"/>
          <a:effectRef idx="0"/>
          <a:fontRef idx="minor"/>
        </p:style>
        <p:txBody>
          <a:bodyPr lIns="0" rIns="0" tIns="0" bIns="0" anchor="t">
            <a:noAutofit/>
          </a:bodyPr>
          <a:p>
            <a:pPr>
              <a:lnSpc>
                <a:spcPts val="2401"/>
              </a:lnSpc>
              <a:tabLst>
                <a:tab algn="l" pos="0"/>
              </a:tabLst>
            </a:pPr>
            <a:r>
              <a:rPr b="0" lang="en-US" sz="1500" spc="-1" strike="noStrike">
                <a:solidFill>
                  <a:srgbClr val="f9eee7"/>
                </a:solidFill>
                <a:latin typeface="Quattrocento"/>
                <a:ea typeface="Quattrocento"/>
              </a:rPr>
              <a:t>Evaluating against FAA standards, focusing on accuracy, recall, and robustness.</a:t>
            </a:r>
            <a:endParaRPr b="0" lang="en-US" sz="1500" spc="-1" strike="noStrike">
              <a:solidFill>
                <a:srgbClr val="000000"/>
              </a:solidFill>
              <a:latin typeface="Arial"/>
            </a:endParaRPr>
          </a:p>
        </p:txBody>
      </p:sp>
      <p:sp>
        <p:nvSpPr>
          <p:cNvPr id="123" name=""/>
          <p:cNvSpPr/>
          <p:nvPr/>
        </p:nvSpPr>
        <p:spPr>
          <a:xfrm>
            <a:off x="7086600" y="7772400"/>
            <a:ext cx="683280" cy="4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ffffff"/>
                </a:solidFill>
                <a:latin typeface="Arial"/>
                <a:ea typeface="DejaVu Sans"/>
              </a:rPr>
              <a:t>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0"/>
          <p:cNvSpPr/>
          <p:nvPr/>
        </p:nvSpPr>
        <p:spPr>
          <a:xfrm>
            <a:off x="777960" y="611280"/>
            <a:ext cx="8060400" cy="65052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0" lang="en-US" sz="4100" spc="-1" strike="noStrike">
                <a:solidFill>
                  <a:srgbClr val="ffd9be"/>
                </a:solidFill>
                <a:latin typeface="Quattrocento"/>
                <a:ea typeface="Quattrocento"/>
              </a:rPr>
              <a:t>Data Collection and Preprocessing</a:t>
            </a:r>
            <a:endParaRPr b="0" lang="en-US" sz="4100" spc="-1" strike="noStrike">
              <a:solidFill>
                <a:srgbClr val="000000"/>
              </a:solidFill>
              <a:latin typeface="Arial"/>
            </a:endParaRPr>
          </a:p>
        </p:txBody>
      </p:sp>
      <p:sp>
        <p:nvSpPr>
          <p:cNvPr id="125" name="Shape 1"/>
          <p:cNvSpPr/>
          <p:nvPr/>
        </p:nvSpPr>
        <p:spPr>
          <a:xfrm>
            <a:off x="777960" y="1848600"/>
            <a:ext cx="496800" cy="49680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26" name="Image 0" descr="preencoded.png"/>
          <p:cNvPicPr/>
          <p:nvPr/>
        </p:nvPicPr>
        <p:blipFill>
          <a:blip r:embed="rId1"/>
          <a:stretch/>
        </p:blipFill>
        <p:spPr>
          <a:xfrm>
            <a:off x="871200" y="1902240"/>
            <a:ext cx="310320" cy="388800"/>
          </a:xfrm>
          <a:prstGeom prst="rect">
            <a:avLst/>
          </a:prstGeom>
          <a:ln w="0">
            <a:noFill/>
          </a:ln>
        </p:spPr>
      </p:pic>
      <p:sp>
        <p:nvSpPr>
          <p:cNvPr id="127" name="Text 2"/>
          <p:cNvSpPr/>
          <p:nvPr/>
        </p:nvSpPr>
        <p:spPr>
          <a:xfrm>
            <a:off x="1500480" y="1920600"/>
            <a:ext cx="5540400" cy="708120"/>
          </a:xfrm>
          <a:prstGeom prst="rect">
            <a:avLst/>
          </a:prstGeom>
          <a:noFill/>
          <a:ln w="0">
            <a:noFill/>
          </a:ln>
        </p:spPr>
        <p:style>
          <a:lnRef idx="0"/>
          <a:fillRef idx="0"/>
          <a:effectRef idx="0"/>
          <a:fontRef idx="minor"/>
        </p:style>
        <p:txBody>
          <a:bodyPr lIns="0" rIns="0" tIns="0" bIns="0" anchor="t">
            <a:noAutofit/>
          </a:bodyPr>
          <a:p>
            <a:pPr>
              <a:lnSpc>
                <a:spcPts val="2801"/>
              </a:lnSpc>
              <a:tabLst>
                <a:tab algn="l" pos="0"/>
              </a:tabLst>
            </a:pPr>
            <a:r>
              <a:rPr b="0" lang="en-US" sz="1750" spc="-1" strike="noStrike">
                <a:solidFill>
                  <a:srgbClr val="f9eee7"/>
                </a:solidFill>
                <a:latin typeface="Quattrocento"/>
                <a:ea typeface="Quattrocento"/>
              </a:rPr>
              <a:t>CMAPSS FD001 dataset: </a:t>
            </a:r>
            <a:r>
              <a:rPr b="1" lang="en-US" sz="1750" spc="-1" strike="noStrike">
                <a:solidFill>
                  <a:srgbClr val="f9eee7"/>
                </a:solidFill>
                <a:latin typeface="Quattrocento"/>
                <a:ea typeface="Quattrocento"/>
              </a:rPr>
              <a:t>20,631 cycles</a:t>
            </a:r>
            <a:r>
              <a:rPr b="0" lang="en-US" sz="1750" spc="-1" strike="noStrike">
                <a:solidFill>
                  <a:srgbClr val="f9eee7"/>
                </a:solidFill>
                <a:latin typeface="Quattrocento"/>
                <a:ea typeface="Quattrocento"/>
              </a:rPr>
              <a:t>, </a:t>
            </a:r>
            <a:r>
              <a:rPr b="1" lang="en-US" sz="1750" spc="-1" strike="noStrike">
                <a:solidFill>
                  <a:srgbClr val="f9eee7"/>
                </a:solidFill>
                <a:latin typeface="Quattrocento"/>
                <a:ea typeface="Quattrocento"/>
              </a:rPr>
              <a:t>21 sensor readings</a:t>
            </a:r>
            <a:r>
              <a:rPr b="0" lang="en-US" sz="1750" spc="-1" strike="noStrike">
                <a:solidFill>
                  <a:srgbClr val="f9eee7"/>
                </a:solidFill>
                <a:latin typeface="Quattrocento"/>
                <a:ea typeface="Quattrocento"/>
              </a:rPr>
              <a:t> (e.g., T30).</a:t>
            </a:r>
            <a:endParaRPr b="0" lang="en-US" sz="1750" spc="-1" strike="noStrike">
              <a:solidFill>
                <a:srgbClr val="000000"/>
              </a:solidFill>
              <a:latin typeface="Arial"/>
            </a:endParaRPr>
          </a:p>
        </p:txBody>
      </p:sp>
      <p:sp>
        <p:nvSpPr>
          <p:cNvPr id="128" name="Shape 3"/>
          <p:cNvSpPr/>
          <p:nvPr/>
        </p:nvSpPr>
        <p:spPr>
          <a:xfrm>
            <a:off x="777960" y="3076560"/>
            <a:ext cx="496800" cy="49680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29" name="Image 1" descr="preencoded.png"/>
          <p:cNvPicPr/>
          <p:nvPr/>
        </p:nvPicPr>
        <p:blipFill>
          <a:blip r:embed="rId2"/>
          <a:stretch/>
        </p:blipFill>
        <p:spPr>
          <a:xfrm>
            <a:off x="871200" y="3130560"/>
            <a:ext cx="310320" cy="388800"/>
          </a:xfrm>
          <a:prstGeom prst="rect">
            <a:avLst/>
          </a:prstGeom>
          <a:ln w="0">
            <a:noFill/>
          </a:ln>
        </p:spPr>
      </p:pic>
      <p:sp>
        <p:nvSpPr>
          <p:cNvPr id="130" name="Text 4"/>
          <p:cNvSpPr/>
          <p:nvPr/>
        </p:nvSpPr>
        <p:spPr>
          <a:xfrm>
            <a:off x="1500480" y="3148560"/>
            <a:ext cx="5540400" cy="352440"/>
          </a:xfrm>
          <a:prstGeom prst="rect">
            <a:avLst/>
          </a:prstGeom>
          <a:noFill/>
          <a:ln w="0">
            <a:noFill/>
          </a:ln>
        </p:spPr>
        <p:style>
          <a:lnRef idx="0"/>
          <a:fillRef idx="0"/>
          <a:effectRef idx="0"/>
          <a:fontRef idx="minor"/>
        </p:style>
        <p:txBody>
          <a:bodyPr wrap="none" lIns="0" rIns="0" tIns="0" bIns="0" anchor="t">
            <a:noAutofit/>
          </a:bodyPr>
          <a:p>
            <a:pPr>
              <a:lnSpc>
                <a:spcPts val="2801"/>
              </a:lnSpc>
              <a:tabLst>
                <a:tab algn="l" pos="0"/>
              </a:tabLst>
            </a:pPr>
            <a:r>
              <a:rPr b="0" lang="en-US" sz="1750" spc="-1" strike="noStrike">
                <a:solidFill>
                  <a:srgbClr val="f9eee7"/>
                </a:solidFill>
                <a:latin typeface="Quattrocento"/>
                <a:ea typeface="Quattrocento"/>
              </a:rPr>
              <a:t>Data cleaning: </a:t>
            </a:r>
            <a:r>
              <a:rPr b="1" lang="en-US" sz="1750" spc="-1" strike="noStrike">
                <a:solidFill>
                  <a:srgbClr val="f9eee7"/>
                </a:solidFill>
                <a:latin typeface="Quattrocento"/>
                <a:ea typeface="Quattrocento"/>
              </a:rPr>
              <a:t>&lt;1% missing data</a:t>
            </a:r>
            <a:r>
              <a:rPr b="0" lang="en-US" sz="1750" spc="-1" strike="noStrike">
                <a:solidFill>
                  <a:srgbClr val="f9eee7"/>
                </a:solidFill>
                <a:latin typeface="Quattrocento"/>
                <a:ea typeface="Quattrocento"/>
              </a:rPr>
              <a:t>, outliers removed.</a:t>
            </a:r>
            <a:endParaRPr b="0" lang="en-US" sz="1750" spc="-1" strike="noStrike">
              <a:solidFill>
                <a:srgbClr val="000000"/>
              </a:solidFill>
              <a:latin typeface="Arial"/>
            </a:endParaRPr>
          </a:p>
        </p:txBody>
      </p:sp>
      <p:sp>
        <p:nvSpPr>
          <p:cNvPr id="131" name="Shape 5"/>
          <p:cNvSpPr/>
          <p:nvPr/>
        </p:nvSpPr>
        <p:spPr>
          <a:xfrm>
            <a:off x="777960" y="4021200"/>
            <a:ext cx="496800" cy="49680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32" name="Image 2" descr="preencoded.png"/>
          <p:cNvPicPr/>
          <p:nvPr/>
        </p:nvPicPr>
        <p:blipFill>
          <a:blip r:embed="rId3"/>
          <a:stretch/>
        </p:blipFill>
        <p:spPr>
          <a:xfrm>
            <a:off x="871200" y="4075200"/>
            <a:ext cx="310320" cy="388800"/>
          </a:xfrm>
          <a:prstGeom prst="rect">
            <a:avLst/>
          </a:prstGeom>
          <a:ln w="0">
            <a:noFill/>
          </a:ln>
        </p:spPr>
      </p:pic>
      <p:sp>
        <p:nvSpPr>
          <p:cNvPr id="133" name="Text 6"/>
          <p:cNvSpPr/>
          <p:nvPr/>
        </p:nvSpPr>
        <p:spPr>
          <a:xfrm>
            <a:off x="1500480" y="4093200"/>
            <a:ext cx="5540400" cy="352440"/>
          </a:xfrm>
          <a:prstGeom prst="rect">
            <a:avLst/>
          </a:prstGeom>
          <a:noFill/>
          <a:ln w="0">
            <a:noFill/>
          </a:ln>
        </p:spPr>
        <p:style>
          <a:lnRef idx="0"/>
          <a:fillRef idx="0"/>
          <a:effectRef idx="0"/>
          <a:fontRef idx="minor"/>
        </p:style>
        <p:txBody>
          <a:bodyPr wrap="none" lIns="0" rIns="0" tIns="0" bIns="0" anchor="t">
            <a:noAutofit/>
          </a:bodyPr>
          <a:p>
            <a:pPr>
              <a:lnSpc>
                <a:spcPts val="2801"/>
              </a:lnSpc>
              <a:tabLst>
                <a:tab algn="l" pos="0"/>
              </a:tabLst>
            </a:pPr>
            <a:r>
              <a:rPr b="1" lang="en-US" sz="1750" spc="-1" strike="noStrike">
                <a:solidFill>
                  <a:srgbClr val="f9eee7"/>
                </a:solidFill>
                <a:latin typeface="Quattrocento"/>
                <a:ea typeface="Quattrocento"/>
              </a:rPr>
              <a:t>SMOTE</a:t>
            </a:r>
            <a:r>
              <a:rPr b="0" lang="en-US" sz="1750" spc="-1" strike="noStrike">
                <a:solidFill>
                  <a:srgbClr val="f9eee7"/>
                </a:solidFill>
                <a:latin typeface="Quattrocento"/>
                <a:ea typeface="Quattrocento"/>
              </a:rPr>
              <a:t> for class balancing.</a:t>
            </a:r>
            <a:endParaRPr b="0" lang="en-US" sz="1750" spc="-1" strike="noStrike">
              <a:solidFill>
                <a:srgbClr val="000000"/>
              </a:solidFill>
              <a:latin typeface="Arial"/>
            </a:endParaRPr>
          </a:p>
        </p:txBody>
      </p:sp>
      <p:sp>
        <p:nvSpPr>
          <p:cNvPr id="134" name="Shape 7"/>
          <p:cNvSpPr/>
          <p:nvPr/>
        </p:nvSpPr>
        <p:spPr>
          <a:xfrm>
            <a:off x="777960" y="4965840"/>
            <a:ext cx="496800" cy="496800"/>
          </a:xfrm>
          <a:prstGeom prst="roundRect">
            <a:avLst>
              <a:gd name="adj" fmla="val 6668"/>
            </a:avLst>
          </a:prstGeom>
          <a:solidFill>
            <a:srgbClr val="3152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135" name="Image 3" descr="preencoded.png"/>
          <p:cNvPicPr/>
          <p:nvPr/>
        </p:nvPicPr>
        <p:blipFill>
          <a:blip r:embed="rId4"/>
          <a:stretch/>
        </p:blipFill>
        <p:spPr>
          <a:xfrm>
            <a:off x="871200" y="5019840"/>
            <a:ext cx="310320" cy="388800"/>
          </a:xfrm>
          <a:prstGeom prst="rect">
            <a:avLst/>
          </a:prstGeom>
          <a:ln w="0">
            <a:noFill/>
          </a:ln>
        </p:spPr>
      </p:pic>
      <p:sp>
        <p:nvSpPr>
          <p:cNvPr id="136" name="Text 8"/>
          <p:cNvSpPr/>
          <p:nvPr/>
        </p:nvSpPr>
        <p:spPr>
          <a:xfrm>
            <a:off x="1500480" y="5037840"/>
            <a:ext cx="5540400" cy="708120"/>
          </a:xfrm>
          <a:prstGeom prst="rect">
            <a:avLst/>
          </a:prstGeom>
          <a:noFill/>
          <a:ln w="0">
            <a:noFill/>
          </a:ln>
        </p:spPr>
        <p:style>
          <a:lnRef idx="0"/>
          <a:fillRef idx="0"/>
          <a:effectRef idx="0"/>
          <a:fontRef idx="minor"/>
        </p:style>
        <p:txBody>
          <a:bodyPr lIns="0" rIns="0" tIns="0" bIns="0" anchor="t">
            <a:noAutofit/>
          </a:bodyPr>
          <a:p>
            <a:pPr>
              <a:lnSpc>
                <a:spcPts val="2801"/>
              </a:lnSpc>
              <a:tabLst>
                <a:tab algn="l" pos="0"/>
              </a:tabLst>
            </a:pPr>
            <a:r>
              <a:rPr b="1" lang="en-US" sz="1750" spc="-1" strike="noStrike">
                <a:solidFill>
                  <a:srgbClr val="f9eee7"/>
                </a:solidFill>
                <a:latin typeface="Quattrocento"/>
                <a:ea typeface="Quattrocento"/>
              </a:rPr>
              <a:t>17 key features</a:t>
            </a:r>
            <a:r>
              <a:rPr b="0" lang="en-US" sz="1750" spc="-1" strike="noStrike">
                <a:solidFill>
                  <a:srgbClr val="f9eee7"/>
                </a:solidFill>
                <a:latin typeface="Quattrocento"/>
                <a:ea typeface="Quattrocento"/>
              </a:rPr>
              <a:t> (e.g., T30, P30) selected for fault correlation.</a:t>
            </a:r>
            <a:endParaRPr b="0" lang="en-US" sz="1750" spc="-1" strike="noStrike">
              <a:solidFill>
                <a:srgbClr val="000000"/>
              </a:solidFill>
              <a:latin typeface="Arial"/>
            </a:endParaRPr>
          </a:p>
        </p:txBody>
      </p:sp>
      <p:pic>
        <p:nvPicPr>
          <p:cNvPr id="137" name="Image 4" descr="preencoded.png"/>
          <p:cNvPicPr/>
          <p:nvPr/>
        </p:nvPicPr>
        <p:blipFill>
          <a:blip r:embed="rId5"/>
          <a:stretch/>
        </p:blipFill>
        <p:spPr>
          <a:xfrm>
            <a:off x="7593840" y="1848600"/>
            <a:ext cx="5738760" cy="4961160"/>
          </a:xfrm>
          <a:prstGeom prst="rect">
            <a:avLst/>
          </a:prstGeom>
          <a:ln w="0">
            <a:noFill/>
          </a:ln>
        </p:spPr>
      </p:pic>
      <p:sp>
        <p:nvSpPr>
          <p:cNvPr id="138" name="Text 9"/>
          <p:cNvSpPr/>
          <p:nvPr/>
        </p:nvSpPr>
        <p:spPr>
          <a:xfrm>
            <a:off x="7593840" y="7063200"/>
            <a:ext cx="6262920" cy="352440"/>
          </a:xfrm>
          <a:prstGeom prst="rect">
            <a:avLst/>
          </a:prstGeom>
          <a:noFill/>
          <a:ln w="0">
            <a:noFill/>
          </a:ln>
        </p:spPr>
        <p:style>
          <a:lnRef idx="0"/>
          <a:fillRef idx="0"/>
          <a:effectRef idx="0"/>
          <a:fontRef idx="minor"/>
        </p:style>
        <p:txBody>
          <a:bodyPr wrap="none" lIns="0" rIns="0" tIns="0" bIns="0" anchor="t">
            <a:noAutofit/>
          </a:bodyPr>
          <a:p>
            <a:pPr>
              <a:lnSpc>
                <a:spcPct val="100000"/>
              </a:lnSpc>
            </a:pPr>
            <a:endParaRPr b="0" lang="en-US" sz="1750" spc="-1" strike="noStrike">
              <a:solidFill>
                <a:srgbClr val="000000"/>
              </a:solidFill>
              <a:latin typeface="Arial"/>
              <a:ea typeface="DejaVu Sans"/>
            </a:endParaRPr>
          </a:p>
        </p:txBody>
      </p:sp>
      <p:sp>
        <p:nvSpPr>
          <p:cNvPr id="139" name=""/>
          <p:cNvSpPr/>
          <p:nvPr/>
        </p:nvSpPr>
        <p:spPr>
          <a:xfrm>
            <a:off x="6629400" y="7772400"/>
            <a:ext cx="911880" cy="4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6</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0"/>
          <p:cNvSpPr/>
          <p:nvPr/>
        </p:nvSpPr>
        <p:spPr>
          <a:xfrm>
            <a:off x="837720" y="1929600"/>
            <a:ext cx="8499600" cy="700920"/>
          </a:xfrm>
          <a:prstGeom prst="rect">
            <a:avLst/>
          </a:prstGeom>
          <a:noFill/>
          <a:ln w="0">
            <a:noFill/>
          </a:ln>
        </p:spPr>
        <p:style>
          <a:lnRef idx="0"/>
          <a:fillRef idx="0"/>
          <a:effectRef idx="0"/>
          <a:fontRef idx="minor"/>
        </p:style>
        <p:txBody>
          <a:bodyPr wrap="none" lIns="0" rIns="0" tIns="0" bIns="0" anchor="t">
            <a:noAutofit/>
          </a:bodyPr>
          <a:p>
            <a:pPr>
              <a:lnSpc>
                <a:spcPts val="5499"/>
              </a:lnSpc>
              <a:tabLst>
                <a:tab algn="l" pos="0"/>
              </a:tabLst>
            </a:pPr>
            <a:r>
              <a:rPr b="0" lang="en-US" sz="4400" spc="-1" strike="noStrike">
                <a:solidFill>
                  <a:srgbClr val="ffd9be"/>
                </a:solidFill>
                <a:latin typeface="Quattrocento"/>
                <a:ea typeface="Quattrocento"/>
              </a:rPr>
              <a:t>Results: Exceeding FAA Standards</a:t>
            </a:r>
            <a:endParaRPr b="0" lang="en-US" sz="4400" spc="-1" strike="noStrike">
              <a:solidFill>
                <a:srgbClr val="000000"/>
              </a:solidFill>
              <a:latin typeface="Arial"/>
            </a:endParaRPr>
          </a:p>
        </p:txBody>
      </p:sp>
      <p:sp>
        <p:nvSpPr>
          <p:cNvPr id="141" name="Shape 1"/>
          <p:cNvSpPr/>
          <p:nvPr/>
        </p:nvSpPr>
        <p:spPr>
          <a:xfrm>
            <a:off x="837720" y="3112560"/>
            <a:ext cx="12951720" cy="1765800"/>
          </a:xfrm>
          <a:prstGeom prst="roundRect">
            <a:avLst>
              <a:gd name="adj" fmla="val 2030"/>
            </a:avLst>
          </a:prstGeom>
          <a:noFill/>
          <a:ln w="7560">
            <a:solidFill>
              <a:srgbClr val="ffffff">
                <a:alpha val="24000"/>
              </a:srgbClr>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2" name="Shape 2"/>
          <p:cNvSpPr/>
          <p:nvPr/>
        </p:nvSpPr>
        <p:spPr>
          <a:xfrm>
            <a:off x="845280" y="3120120"/>
            <a:ext cx="12940200" cy="106524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3" name="Text 3"/>
          <p:cNvSpPr/>
          <p:nvPr/>
        </p:nvSpPr>
        <p:spPr>
          <a:xfrm>
            <a:off x="1085040" y="3271320"/>
            <a:ext cx="13633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Validation Accuracy</a:t>
            </a:r>
            <a:endParaRPr b="0" lang="en-US" sz="1850" spc="-1" strike="noStrike">
              <a:solidFill>
                <a:srgbClr val="000000"/>
              </a:solidFill>
              <a:latin typeface="Arial"/>
            </a:endParaRPr>
          </a:p>
        </p:txBody>
      </p:sp>
      <p:sp>
        <p:nvSpPr>
          <p:cNvPr id="144" name="Text 4"/>
          <p:cNvSpPr/>
          <p:nvPr/>
        </p:nvSpPr>
        <p:spPr>
          <a:xfrm>
            <a:off x="2937600" y="3271320"/>
            <a:ext cx="13597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Validation AUC</a:t>
            </a:r>
            <a:endParaRPr b="0" lang="en-US" sz="1850" spc="-1" strike="noStrike">
              <a:solidFill>
                <a:srgbClr val="000000"/>
              </a:solidFill>
              <a:latin typeface="Arial"/>
            </a:endParaRPr>
          </a:p>
        </p:txBody>
      </p:sp>
      <p:sp>
        <p:nvSpPr>
          <p:cNvPr id="145" name="Text 5"/>
          <p:cNvSpPr/>
          <p:nvPr/>
        </p:nvSpPr>
        <p:spPr>
          <a:xfrm>
            <a:off x="4786920" y="3271320"/>
            <a:ext cx="13597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Test Accuracy</a:t>
            </a:r>
            <a:endParaRPr b="0" lang="en-US" sz="1850" spc="-1" strike="noStrike">
              <a:solidFill>
                <a:srgbClr val="000000"/>
              </a:solidFill>
              <a:latin typeface="Arial"/>
            </a:endParaRPr>
          </a:p>
        </p:txBody>
      </p:sp>
      <p:sp>
        <p:nvSpPr>
          <p:cNvPr id="146" name="Text 6"/>
          <p:cNvSpPr/>
          <p:nvPr/>
        </p:nvSpPr>
        <p:spPr>
          <a:xfrm>
            <a:off x="6635880" y="327132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Test Recall</a:t>
            </a:r>
            <a:endParaRPr b="0" lang="en-US" sz="1850" spc="-1" strike="noStrike">
              <a:solidFill>
                <a:srgbClr val="000000"/>
              </a:solidFill>
              <a:latin typeface="Arial"/>
            </a:endParaRPr>
          </a:p>
        </p:txBody>
      </p:sp>
      <p:sp>
        <p:nvSpPr>
          <p:cNvPr id="147" name="Text 7"/>
          <p:cNvSpPr/>
          <p:nvPr/>
        </p:nvSpPr>
        <p:spPr>
          <a:xfrm>
            <a:off x="8484840" y="327132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Test AUC</a:t>
            </a:r>
            <a:endParaRPr b="0" lang="en-US" sz="1850" spc="-1" strike="noStrike">
              <a:solidFill>
                <a:srgbClr val="000000"/>
              </a:solidFill>
              <a:latin typeface="Arial"/>
            </a:endParaRPr>
          </a:p>
        </p:txBody>
      </p:sp>
      <p:sp>
        <p:nvSpPr>
          <p:cNvPr id="148" name="Text 8"/>
          <p:cNvSpPr/>
          <p:nvPr/>
        </p:nvSpPr>
        <p:spPr>
          <a:xfrm>
            <a:off x="10333800" y="3271320"/>
            <a:ext cx="13597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False Negatives</a:t>
            </a:r>
            <a:endParaRPr b="0" lang="en-US" sz="1850" spc="-1" strike="noStrike">
              <a:solidFill>
                <a:srgbClr val="000000"/>
              </a:solidFill>
              <a:latin typeface="Arial"/>
            </a:endParaRPr>
          </a:p>
        </p:txBody>
      </p:sp>
      <p:sp>
        <p:nvSpPr>
          <p:cNvPr id="149" name="Text 9"/>
          <p:cNvSpPr/>
          <p:nvPr/>
        </p:nvSpPr>
        <p:spPr>
          <a:xfrm>
            <a:off x="12183120" y="3271320"/>
            <a:ext cx="1363320" cy="76284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False Positives</a:t>
            </a:r>
            <a:endParaRPr b="0" lang="en-US" sz="1850" spc="-1" strike="noStrike">
              <a:solidFill>
                <a:srgbClr val="000000"/>
              </a:solidFill>
              <a:latin typeface="Arial"/>
            </a:endParaRPr>
          </a:p>
        </p:txBody>
      </p:sp>
      <p:sp>
        <p:nvSpPr>
          <p:cNvPr id="150" name="Shape 10"/>
          <p:cNvSpPr/>
          <p:nvPr/>
        </p:nvSpPr>
        <p:spPr>
          <a:xfrm>
            <a:off x="845280" y="4188600"/>
            <a:ext cx="12940200" cy="68220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151" name="Text 11"/>
          <p:cNvSpPr/>
          <p:nvPr/>
        </p:nvSpPr>
        <p:spPr>
          <a:xfrm>
            <a:off x="1085040" y="4339800"/>
            <a:ext cx="13633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94.36%</a:t>
            </a:r>
            <a:endParaRPr b="0" lang="en-US" sz="1850" spc="-1" strike="noStrike">
              <a:solidFill>
                <a:srgbClr val="000000"/>
              </a:solidFill>
              <a:latin typeface="Arial"/>
            </a:endParaRPr>
          </a:p>
        </p:txBody>
      </p:sp>
      <p:sp>
        <p:nvSpPr>
          <p:cNvPr id="152" name="Text 12"/>
          <p:cNvSpPr/>
          <p:nvPr/>
        </p:nvSpPr>
        <p:spPr>
          <a:xfrm>
            <a:off x="2937600" y="433980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98.90%</a:t>
            </a:r>
            <a:endParaRPr b="0" lang="en-US" sz="1850" spc="-1" strike="noStrike">
              <a:solidFill>
                <a:srgbClr val="000000"/>
              </a:solidFill>
              <a:latin typeface="Arial"/>
            </a:endParaRPr>
          </a:p>
        </p:txBody>
      </p:sp>
      <p:sp>
        <p:nvSpPr>
          <p:cNvPr id="153" name="Text 13"/>
          <p:cNvSpPr/>
          <p:nvPr/>
        </p:nvSpPr>
        <p:spPr>
          <a:xfrm>
            <a:off x="4786920" y="433980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99.00%</a:t>
            </a:r>
            <a:endParaRPr b="0" lang="en-US" sz="1850" spc="-1" strike="noStrike">
              <a:solidFill>
                <a:srgbClr val="000000"/>
              </a:solidFill>
              <a:latin typeface="Arial"/>
            </a:endParaRPr>
          </a:p>
        </p:txBody>
      </p:sp>
      <p:sp>
        <p:nvSpPr>
          <p:cNvPr id="154" name="Text 14"/>
          <p:cNvSpPr/>
          <p:nvPr/>
        </p:nvSpPr>
        <p:spPr>
          <a:xfrm>
            <a:off x="6635880" y="433980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94.00%</a:t>
            </a:r>
            <a:endParaRPr b="0" lang="en-US" sz="1850" spc="-1" strike="noStrike">
              <a:solidFill>
                <a:srgbClr val="000000"/>
              </a:solidFill>
              <a:latin typeface="Arial"/>
            </a:endParaRPr>
          </a:p>
        </p:txBody>
      </p:sp>
      <p:sp>
        <p:nvSpPr>
          <p:cNvPr id="155" name="Text 15"/>
          <p:cNvSpPr/>
          <p:nvPr/>
        </p:nvSpPr>
        <p:spPr>
          <a:xfrm>
            <a:off x="8484840" y="433980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0.9955</a:t>
            </a:r>
            <a:endParaRPr b="0" lang="en-US" sz="1850" spc="-1" strike="noStrike">
              <a:solidFill>
                <a:srgbClr val="000000"/>
              </a:solidFill>
              <a:latin typeface="Arial"/>
            </a:endParaRPr>
          </a:p>
        </p:txBody>
      </p:sp>
      <p:sp>
        <p:nvSpPr>
          <p:cNvPr id="156" name="Text 16"/>
          <p:cNvSpPr/>
          <p:nvPr/>
        </p:nvSpPr>
        <p:spPr>
          <a:xfrm>
            <a:off x="10333800" y="4339800"/>
            <a:ext cx="13597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6</a:t>
            </a:r>
            <a:endParaRPr b="0" lang="en-US" sz="1850" spc="-1" strike="noStrike">
              <a:solidFill>
                <a:srgbClr val="000000"/>
              </a:solidFill>
              <a:latin typeface="Arial"/>
            </a:endParaRPr>
          </a:p>
        </p:txBody>
      </p:sp>
      <p:sp>
        <p:nvSpPr>
          <p:cNvPr id="157" name="Text 17"/>
          <p:cNvSpPr/>
          <p:nvPr/>
        </p:nvSpPr>
        <p:spPr>
          <a:xfrm>
            <a:off x="12183120" y="4339800"/>
            <a:ext cx="1363320" cy="379800"/>
          </a:xfrm>
          <a:prstGeom prst="rect">
            <a:avLst/>
          </a:prstGeom>
          <a:noFill/>
          <a:ln w="0">
            <a:noFill/>
          </a:ln>
        </p:spPr>
        <p:style>
          <a:lnRef idx="0"/>
          <a:fillRef idx="0"/>
          <a:effectRef idx="0"/>
          <a:fontRef idx="minor"/>
        </p:style>
        <p:txBody>
          <a:bodyPr wrap="none" lIns="0" rIns="0" tIns="0" bIns="0" anchor="t">
            <a:noAutofit/>
          </a:bodyPr>
          <a:p>
            <a:pPr>
              <a:lnSpc>
                <a:spcPts val="2999"/>
              </a:lnSpc>
              <a:tabLst>
                <a:tab algn="l" pos="0"/>
              </a:tabLst>
            </a:pPr>
            <a:r>
              <a:rPr b="0" lang="en-US" sz="1850" spc="-1" strike="noStrike">
                <a:solidFill>
                  <a:srgbClr val="f9eee7"/>
                </a:solidFill>
                <a:latin typeface="Quattrocento"/>
                <a:ea typeface="Quattrocento"/>
              </a:rPr>
              <a:t>152</a:t>
            </a:r>
            <a:endParaRPr b="0" lang="en-US" sz="1850" spc="-1" strike="noStrike">
              <a:solidFill>
                <a:srgbClr val="000000"/>
              </a:solidFill>
              <a:latin typeface="Arial"/>
            </a:endParaRPr>
          </a:p>
        </p:txBody>
      </p:sp>
      <p:sp>
        <p:nvSpPr>
          <p:cNvPr id="158" name="Text 18"/>
          <p:cNvSpPr/>
          <p:nvPr/>
        </p:nvSpPr>
        <p:spPr>
          <a:xfrm>
            <a:off x="837720" y="5150880"/>
            <a:ext cx="12951720" cy="1145880"/>
          </a:xfrm>
          <a:prstGeom prst="rect">
            <a:avLst/>
          </a:prstGeom>
          <a:noFill/>
          <a:ln w="0">
            <a:noFill/>
          </a:ln>
        </p:spPr>
        <p:style>
          <a:lnRef idx="0"/>
          <a:fillRef idx="0"/>
          <a:effectRef idx="0"/>
          <a:fontRef idx="minor"/>
        </p:style>
        <p:txBody>
          <a:bodyPr lIns="0" rIns="0" tIns="0" bIns="0" anchor="t">
            <a:noAutofit/>
          </a:bodyPr>
          <a:p>
            <a:pPr>
              <a:lnSpc>
                <a:spcPts val="2999"/>
              </a:lnSpc>
              <a:tabLst>
                <a:tab algn="l" pos="0"/>
              </a:tabLst>
            </a:pPr>
            <a:r>
              <a:rPr b="0" lang="en-US" sz="1850" spc="-1" strike="noStrike">
                <a:solidFill>
                  <a:srgbClr val="f9eee7"/>
                </a:solidFill>
                <a:latin typeface="Quattrocento"/>
                <a:ea typeface="Quattrocento"/>
              </a:rPr>
              <a:t>The QDA algorithm demonstrated exceptional performance, achieving 99% accuracy and a 0.9955 AUC on the test set. These results significantly exceed the FAA's minimum 90% accuracy threshold, indicating robust generalisation and effective fault detection capabilities.</a:t>
            </a:r>
            <a:endParaRPr b="0" lang="en-US" sz="1850" spc="-1" strike="noStrike">
              <a:solidFill>
                <a:srgbClr val="000000"/>
              </a:solidFill>
              <a:latin typeface="Arial"/>
            </a:endParaRPr>
          </a:p>
        </p:txBody>
      </p:sp>
      <p:sp>
        <p:nvSpPr>
          <p:cNvPr id="159" name=""/>
          <p:cNvSpPr/>
          <p:nvPr/>
        </p:nvSpPr>
        <p:spPr>
          <a:xfrm>
            <a:off x="6400800" y="7543800"/>
            <a:ext cx="13690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ffff"/>
                </a:solidFill>
                <a:latin typeface="Arial"/>
                <a:ea typeface="DejaVu Sans"/>
              </a:rPr>
              <a:t>7</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 0"/>
          <p:cNvSpPr/>
          <p:nvPr/>
        </p:nvSpPr>
        <p:spPr>
          <a:xfrm>
            <a:off x="660240" y="518760"/>
            <a:ext cx="6260040" cy="551880"/>
          </a:xfrm>
          <a:prstGeom prst="rect">
            <a:avLst/>
          </a:prstGeom>
          <a:noFill/>
          <a:ln w="0">
            <a:noFill/>
          </a:ln>
        </p:spPr>
        <p:style>
          <a:lnRef idx="0"/>
          <a:fillRef idx="0"/>
          <a:effectRef idx="0"/>
          <a:fontRef idx="minor"/>
        </p:style>
        <p:txBody>
          <a:bodyPr wrap="none" lIns="0" rIns="0" tIns="0" bIns="0" anchor="t">
            <a:noAutofit/>
          </a:bodyPr>
          <a:p>
            <a:pPr>
              <a:lnSpc>
                <a:spcPts val="4351"/>
              </a:lnSpc>
              <a:tabLst>
                <a:tab algn="l" pos="0"/>
              </a:tabLst>
            </a:pPr>
            <a:r>
              <a:rPr b="0" lang="en-US" sz="3450" spc="-1" strike="noStrike">
                <a:solidFill>
                  <a:srgbClr val="ffd9be"/>
                </a:solidFill>
                <a:latin typeface="Quattrocento"/>
                <a:ea typeface="Quattrocento"/>
              </a:rPr>
              <a:t>Visualizing Model Effectiveness</a:t>
            </a:r>
            <a:endParaRPr b="0" lang="en-US" sz="3450" spc="-1" strike="noStrike">
              <a:solidFill>
                <a:srgbClr val="000000"/>
              </a:solidFill>
              <a:latin typeface="Arial"/>
            </a:endParaRPr>
          </a:p>
        </p:txBody>
      </p:sp>
      <p:pic>
        <p:nvPicPr>
          <p:cNvPr id="161" name="Image 0" descr="preencoded.png"/>
          <p:cNvPicPr/>
          <p:nvPr/>
        </p:nvPicPr>
        <p:blipFill>
          <a:blip r:embed="rId1"/>
          <a:stretch/>
        </p:blipFill>
        <p:spPr>
          <a:xfrm>
            <a:off x="660240" y="1568880"/>
            <a:ext cx="6068520" cy="5027760"/>
          </a:xfrm>
          <a:prstGeom prst="rect">
            <a:avLst/>
          </a:prstGeom>
          <a:ln w="0">
            <a:noFill/>
          </a:ln>
        </p:spPr>
      </p:pic>
      <p:sp>
        <p:nvSpPr>
          <p:cNvPr id="162" name="Text 1"/>
          <p:cNvSpPr/>
          <p:nvPr/>
        </p:nvSpPr>
        <p:spPr>
          <a:xfrm>
            <a:off x="660240" y="6811920"/>
            <a:ext cx="6421320" cy="600480"/>
          </a:xfrm>
          <a:prstGeom prst="rect">
            <a:avLst/>
          </a:prstGeom>
          <a:noFill/>
          <a:ln w="0">
            <a:noFill/>
          </a:ln>
        </p:spPr>
        <p:style>
          <a:lnRef idx="0"/>
          <a:fillRef idx="0"/>
          <a:effectRef idx="0"/>
          <a:fontRef idx="minor"/>
        </p:style>
        <p:txBody>
          <a:bodyPr lIns="0" rIns="0" tIns="0" bIns="0" anchor="t">
            <a:noAutofit/>
          </a:bodyPr>
          <a:p>
            <a:pPr>
              <a:lnSpc>
                <a:spcPts val="2350"/>
              </a:lnSpc>
              <a:tabLst>
                <a:tab algn="l" pos="0"/>
              </a:tabLst>
            </a:pPr>
            <a:r>
              <a:rPr b="0" lang="en-US" sz="1450" spc="-1" strike="noStrike">
                <a:solidFill>
                  <a:srgbClr val="f9eee7"/>
                </a:solidFill>
                <a:latin typeface="Quattrocento"/>
                <a:ea typeface="Quattrocento"/>
              </a:rPr>
              <a:t>The ROC Curve clearly shows a 0.9955 AUC on the test set, confirming the model's excellent discriminative power.</a:t>
            </a:r>
            <a:endParaRPr b="0" lang="en-US" sz="1450" spc="-1" strike="noStrike">
              <a:solidFill>
                <a:srgbClr val="000000"/>
              </a:solidFill>
              <a:latin typeface="Arial"/>
            </a:endParaRPr>
          </a:p>
        </p:txBody>
      </p:sp>
      <p:pic>
        <p:nvPicPr>
          <p:cNvPr id="163" name="Image 1" descr="preencoded.png"/>
          <p:cNvPicPr/>
          <p:nvPr/>
        </p:nvPicPr>
        <p:blipFill>
          <a:blip r:embed="rId2"/>
          <a:stretch/>
        </p:blipFill>
        <p:spPr>
          <a:xfrm>
            <a:off x="7552800" y="1568880"/>
            <a:ext cx="6122160" cy="5027760"/>
          </a:xfrm>
          <a:prstGeom prst="rect">
            <a:avLst/>
          </a:prstGeom>
          <a:ln w="0">
            <a:noFill/>
          </a:ln>
        </p:spPr>
      </p:pic>
      <p:sp>
        <p:nvSpPr>
          <p:cNvPr id="164" name="Text 2"/>
          <p:cNvSpPr/>
          <p:nvPr/>
        </p:nvSpPr>
        <p:spPr>
          <a:xfrm>
            <a:off x="7552800" y="6811920"/>
            <a:ext cx="6421320" cy="902520"/>
          </a:xfrm>
          <a:prstGeom prst="rect">
            <a:avLst/>
          </a:prstGeom>
          <a:noFill/>
          <a:ln w="0">
            <a:noFill/>
          </a:ln>
        </p:spPr>
        <p:style>
          <a:lnRef idx="0"/>
          <a:fillRef idx="0"/>
          <a:effectRef idx="0"/>
          <a:fontRef idx="minor"/>
        </p:style>
        <p:txBody>
          <a:bodyPr lIns="0" rIns="0" tIns="0" bIns="0" anchor="t">
            <a:noAutofit/>
          </a:bodyPr>
          <a:p>
            <a:pPr>
              <a:lnSpc>
                <a:spcPts val="2350"/>
              </a:lnSpc>
              <a:tabLst>
                <a:tab algn="l" pos="0"/>
              </a:tabLst>
            </a:pPr>
            <a:r>
              <a:rPr b="0" lang="en-US" sz="1450" spc="-1" strike="noStrike">
                <a:solidFill>
                  <a:srgbClr val="f9eee7"/>
                </a:solidFill>
                <a:latin typeface="Quattrocento"/>
                <a:ea typeface="Quattrocento"/>
              </a:rPr>
              <a:t>The Confusion Matrix details 12,837 true negatives and 101 true positives, further validating the algorithm's precision. Key features like T30 and P30 are highlighted for their significant contribution to fault detection.</a:t>
            </a:r>
            <a:endParaRPr b="0" lang="en-US" sz="1450" spc="-1" strike="noStrike">
              <a:solidFill>
                <a:srgbClr val="000000"/>
              </a:solidFill>
              <a:latin typeface="Arial"/>
            </a:endParaRPr>
          </a:p>
        </p:txBody>
      </p:sp>
      <p:sp>
        <p:nvSpPr>
          <p:cNvPr id="165" name=""/>
          <p:cNvSpPr/>
          <p:nvPr/>
        </p:nvSpPr>
        <p:spPr>
          <a:xfrm>
            <a:off x="6629400" y="7543800"/>
            <a:ext cx="9118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ffffff"/>
                </a:solidFill>
                <a:latin typeface="Arial"/>
                <a:ea typeface="DejaVu Sans"/>
              </a:rPr>
              <a:t>8</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 19"/>
          <p:cNvSpPr/>
          <p:nvPr/>
        </p:nvSpPr>
        <p:spPr>
          <a:xfrm>
            <a:off x="660240" y="518760"/>
            <a:ext cx="6260040" cy="551880"/>
          </a:xfrm>
          <a:prstGeom prst="rect">
            <a:avLst/>
          </a:prstGeom>
          <a:noFill/>
          <a:ln w="0">
            <a:noFill/>
          </a:ln>
        </p:spPr>
        <p:style>
          <a:lnRef idx="0"/>
          <a:fillRef idx="0"/>
          <a:effectRef idx="0"/>
          <a:fontRef idx="minor"/>
        </p:style>
        <p:txBody>
          <a:bodyPr wrap="none" lIns="0" rIns="0" tIns="0" bIns="0" anchor="t">
            <a:noAutofit/>
          </a:bodyPr>
          <a:p>
            <a:pPr>
              <a:lnSpc>
                <a:spcPts val="4351"/>
              </a:lnSpc>
              <a:tabLst>
                <a:tab algn="l" pos="0"/>
              </a:tabLst>
            </a:pPr>
            <a:r>
              <a:rPr b="0" lang="en-US" sz="3450" spc="-1" strike="noStrike">
                <a:solidFill>
                  <a:srgbClr val="ffd9be"/>
                </a:solidFill>
                <a:latin typeface="Quattrocento"/>
                <a:ea typeface="Quattrocento"/>
              </a:rPr>
              <a:t>Benchmark/Comparison Chart</a:t>
            </a:r>
            <a:endParaRPr b="0" lang="en-US" sz="3450" spc="-1" strike="noStrike">
              <a:solidFill>
                <a:srgbClr val="000000"/>
              </a:solidFill>
              <a:latin typeface="Arial"/>
            </a:endParaRPr>
          </a:p>
        </p:txBody>
      </p:sp>
      <p:pic>
        <p:nvPicPr>
          <p:cNvPr id="167" name="Image 5" descr="preencoded.png"/>
          <p:cNvPicPr/>
          <p:nvPr/>
        </p:nvPicPr>
        <p:blipFill>
          <a:blip r:embed="rId1"/>
          <a:stretch/>
        </p:blipFill>
        <p:spPr>
          <a:xfrm>
            <a:off x="3531240" y="1568880"/>
            <a:ext cx="6068520" cy="5027760"/>
          </a:xfrm>
          <a:prstGeom prst="rect">
            <a:avLst/>
          </a:prstGeom>
          <a:ln w="0">
            <a:noFill/>
          </a:ln>
        </p:spPr>
      </p:pic>
      <p:sp>
        <p:nvSpPr>
          <p:cNvPr id="168" name="Text 20"/>
          <p:cNvSpPr/>
          <p:nvPr/>
        </p:nvSpPr>
        <p:spPr>
          <a:xfrm>
            <a:off x="660240" y="6811920"/>
            <a:ext cx="12597480" cy="600480"/>
          </a:xfrm>
          <a:prstGeom prst="rect">
            <a:avLst/>
          </a:prstGeom>
          <a:noFill/>
          <a:ln w="0">
            <a:noFill/>
          </a:ln>
        </p:spPr>
        <p:style>
          <a:lnRef idx="0"/>
          <a:fillRef idx="0"/>
          <a:effectRef idx="0"/>
          <a:fontRef idx="minor"/>
        </p:style>
        <p:txBody>
          <a:bodyPr lIns="0" rIns="0" tIns="0" bIns="0" anchor="t">
            <a:noAutofit/>
          </a:bodyPr>
          <a:p>
            <a:pPr>
              <a:lnSpc>
                <a:spcPts val="2350"/>
              </a:lnSpc>
              <a:spcBef>
                <a:spcPts val="1191"/>
              </a:spcBef>
              <a:spcAft>
                <a:spcPts val="992"/>
              </a:spcAft>
              <a:tabLst>
                <a:tab algn="l" pos="0"/>
              </a:tabLst>
            </a:pPr>
            <a:r>
              <a:rPr b="0" lang="en-US" sz="1450" spc="-1" strike="noStrike">
                <a:solidFill>
                  <a:srgbClr val="f9eee7"/>
                </a:solidFill>
                <a:latin typeface="Quattrocento"/>
                <a:ea typeface="Quattrocento"/>
              </a:rPr>
              <a:t>This bar plot compares my QDA model with Xia et al.’s 2025 study. My work achieves 99% accuracy and 0.9955 AUC, using 21 parameters across 100% of flight phases, versus their 93% accuracy, 0.97 AUC, and single-parameter, 25% phase coverage. This highlights my improvements in scope and performance.</a:t>
            </a:r>
            <a:endParaRPr b="0" lang="en-US" sz="1450" spc="-1" strike="noStrike">
              <a:solidFill>
                <a:srgbClr val="000000"/>
              </a:solidFill>
              <a:latin typeface="Arial"/>
            </a:endParaRPr>
          </a:p>
          <a:p>
            <a:pPr>
              <a:lnSpc>
                <a:spcPts val="2350"/>
              </a:lnSpc>
              <a:spcBef>
                <a:spcPts val="1191"/>
              </a:spcBef>
              <a:spcAft>
                <a:spcPts val="992"/>
              </a:spcAft>
              <a:tabLst>
                <a:tab algn="l" pos="0"/>
              </a:tabLst>
            </a:pPr>
            <a:endParaRPr b="0" lang="en-US" sz="1450" spc="-1" strike="noStrike">
              <a:solidFill>
                <a:srgbClr val="000000"/>
              </a:solidFill>
              <a:latin typeface="Arial"/>
            </a:endParaRPr>
          </a:p>
        </p:txBody>
      </p:sp>
      <p:sp>
        <p:nvSpPr>
          <p:cNvPr id="169" name=""/>
          <p:cNvSpPr/>
          <p:nvPr/>
        </p:nvSpPr>
        <p:spPr>
          <a:xfrm>
            <a:off x="6629400" y="7543800"/>
            <a:ext cx="911880" cy="68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ffffff"/>
                </a:solidFill>
                <a:latin typeface="Arial"/>
                <a:ea typeface="DejaVu Sans"/>
              </a:rPr>
              <a:t>9</a:t>
            </a:r>
            <a:endParaRPr b="0" lang="en-US" sz="2000" spc="-1" strike="noStrike">
              <a:solidFill>
                <a:srgbClr val="000000"/>
              </a:solidFill>
              <a:latin typeface="Arial"/>
            </a:endParaRPr>
          </a:p>
        </p:txBody>
      </p:sp>
      <p:sp>
        <p:nvSpPr>
          <p:cNvPr id="170" name=""/>
          <p:cNvSpPr/>
          <p:nvPr/>
        </p:nvSpPr>
        <p:spPr>
          <a:xfrm>
            <a:off x="9612000" y="5704200"/>
            <a:ext cx="3198960" cy="684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666666"/>
                </a:solidFill>
                <a:latin typeface="Arial"/>
                <a:ea typeface="DejaVu Sans"/>
              </a:rPr>
              <a:t>All fight phases (taxi to landing) VS only takeoff &amp; accent phase (25%)</a:t>
            </a:r>
            <a:endParaRPr b="0" lang="en-US" sz="1400" spc="-1" strike="noStrike">
              <a:solidFill>
                <a:srgbClr val="000000"/>
              </a:solidFill>
              <a:latin typeface="Arial"/>
            </a:endParaRPr>
          </a:p>
        </p:txBody>
      </p:sp>
      <p:sp>
        <p:nvSpPr>
          <p:cNvPr id="171" name=""/>
          <p:cNvSpPr/>
          <p:nvPr/>
        </p:nvSpPr>
        <p:spPr>
          <a:xfrm>
            <a:off x="9600840" y="5014440"/>
            <a:ext cx="4113720" cy="688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666666"/>
                </a:solidFill>
                <a:latin typeface="Arial"/>
                <a:ea typeface="DejaVu Sans"/>
              </a:rPr>
              <a:t>My dataset: 21 parameter (8 used) &amp;</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Arial"/>
                <a:ea typeface="DejaVu Sans"/>
              </a:rPr>
              <a:t> </a:t>
            </a:r>
            <a:r>
              <a:rPr b="0" lang="en-US" sz="1400" spc="-1" strike="noStrike">
                <a:solidFill>
                  <a:srgbClr val="666666"/>
                </a:solidFill>
                <a:latin typeface="Arial"/>
                <a:ea typeface="DejaVu Sans"/>
              </a:rPr>
              <a:t>Xia et al: 1 – Baroaltitide (Altitude-rltd FD)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720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2025-06-30T10:14:10Z</dcterms:created>
  <dc:creator/>
  <dc:description/>
  <dc:language>en-US</dc:language>
  <cp:lastModifiedBy/>
  <dcterms:modified xsi:type="dcterms:W3CDTF">2025-07-02T01:30:21Z</dcterms:modified>
  <cp:revision>19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14</vt:r8>
  </property>
  <property fmtid="{D5CDD505-2E9C-101B-9397-08002B2CF9AE}" pid="3" name="PresentationFormat">
    <vt:lpwstr>On-screen Show (16:9)</vt:lpwstr>
  </property>
  <property fmtid="{D5CDD505-2E9C-101B-9397-08002B2CF9AE}" pid="4" name="Slides">
    <vt:r8>14</vt:r8>
  </property>
</Properties>
</file>