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E4E57C-E35F-4C66-BAA1-39F76F03C9EA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, Patryk" userId="2a12b62c-d1d3-4fa5-8963-84ba464d643e" providerId="ADAL" clId="{83D01A3F-D029-4DF6-A07A-340D42B8BC6E}"/>
    <pc:docChg chg="undo custSel modSld">
      <pc:chgData name="Schneider, Patryk" userId="2a12b62c-d1d3-4fa5-8963-84ba464d643e" providerId="ADAL" clId="{83D01A3F-D029-4DF6-A07A-340D42B8BC6E}" dt="2021-12-01T14:53:16.693" v="1636" actId="20577"/>
      <pc:docMkLst>
        <pc:docMk/>
      </pc:docMkLst>
      <pc:sldChg chg="modSp mod">
        <pc:chgData name="Schneider, Patryk" userId="2a12b62c-d1d3-4fa5-8963-84ba464d643e" providerId="ADAL" clId="{83D01A3F-D029-4DF6-A07A-340D42B8BC6E}" dt="2021-12-01T14:44:06.575" v="784" actId="20577"/>
        <pc:sldMkLst>
          <pc:docMk/>
          <pc:sldMk cId="1871607994" sldId="256"/>
        </pc:sldMkLst>
        <pc:spChg chg="mod">
          <ac:chgData name="Schneider, Patryk" userId="2a12b62c-d1d3-4fa5-8963-84ba464d643e" providerId="ADAL" clId="{83D01A3F-D029-4DF6-A07A-340D42B8BC6E}" dt="2021-12-01T14:44:06.575" v="784" actId="20577"/>
          <ac:spMkLst>
            <pc:docMk/>
            <pc:sldMk cId="1871607994" sldId="256"/>
            <ac:spMk id="3" creationId="{AFF30F07-33EF-4186-A19F-335E09E5F0CB}"/>
          </ac:spMkLst>
        </pc:spChg>
      </pc:sldChg>
      <pc:sldChg chg="modSp mod">
        <pc:chgData name="Schneider, Patryk" userId="2a12b62c-d1d3-4fa5-8963-84ba464d643e" providerId="ADAL" clId="{83D01A3F-D029-4DF6-A07A-340D42B8BC6E}" dt="2021-12-01T14:52:51.009" v="1619" actId="14100"/>
        <pc:sldMkLst>
          <pc:docMk/>
          <pc:sldMk cId="2923646638" sldId="257"/>
        </pc:sldMkLst>
        <pc:spChg chg="mod">
          <ac:chgData name="Schneider, Patryk" userId="2a12b62c-d1d3-4fa5-8963-84ba464d643e" providerId="ADAL" clId="{83D01A3F-D029-4DF6-A07A-340D42B8BC6E}" dt="2021-12-01T14:52:51.009" v="1619" actId="14100"/>
          <ac:spMkLst>
            <pc:docMk/>
            <pc:sldMk cId="2923646638" sldId="257"/>
            <ac:spMk id="3" creationId="{2DAB62C6-996D-4DBA-A3EC-A5142F8BFC5D}"/>
          </ac:spMkLst>
        </pc:spChg>
      </pc:sldChg>
      <pc:sldChg chg="modSp mod">
        <pc:chgData name="Schneider, Patryk" userId="2a12b62c-d1d3-4fa5-8963-84ba464d643e" providerId="ADAL" clId="{83D01A3F-D029-4DF6-A07A-340D42B8BC6E}" dt="2021-12-01T14:53:16.693" v="1636" actId="20577"/>
        <pc:sldMkLst>
          <pc:docMk/>
          <pc:sldMk cId="574350983" sldId="258"/>
        </pc:sldMkLst>
        <pc:spChg chg="mod">
          <ac:chgData name="Schneider, Patryk" userId="2a12b62c-d1d3-4fa5-8963-84ba464d643e" providerId="ADAL" clId="{83D01A3F-D029-4DF6-A07A-340D42B8BC6E}" dt="2021-12-01T14:44:45.028" v="855" actId="20577"/>
          <ac:spMkLst>
            <pc:docMk/>
            <pc:sldMk cId="574350983" sldId="258"/>
            <ac:spMk id="2" creationId="{B3B85A25-0466-4C05-BE2D-B4A89E3DEF7C}"/>
          </ac:spMkLst>
        </pc:spChg>
        <pc:spChg chg="mod">
          <ac:chgData name="Schneider, Patryk" userId="2a12b62c-d1d3-4fa5-8963-84ba464d643e" providerId="ADAL" clId="{83D01A3F-D029-4DF6-A07A-340D42B8BC6E}" dt="2021-12-01T14:53:16.693" v="1636" actId="20577"/>
          <ac:spMkLst>
            <pc:docMk/>
            <pc:sldMk cId="574350983" sldId="258"/>
            <ac:spMk id="3" creationId="{D6D96CFD-2D95-48E6-8AF3-06207FFE2B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1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41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85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91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14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72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5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4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5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1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3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27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0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9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23C73A-9EC5-4212-BF04-3680A2B878C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364A40-BB07-4097-989B-ACA79126E4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3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C324-EB86-4E65-B1C8-9962ED12D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Transhumanism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F07-33EF-4186-A19F-335E09E5F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Patryk Schneider</a:t>
            </a:r>
          </a:p>
          <a:p>
            <a:r>
              <a:rPr lang="pl-PL" dirty="0"/>
              <a:t>November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60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F36C-207B-4F41-9D29-533280C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D09D-708F-4F6D-921F-ACEC5A26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27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5539-4717-42A4-A7BE-75FE88BF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Introduction	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62C6-996D-4DBA-A3EC-A5142F8B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211150"/>
          </a:xfrm>
        </p:spPr>
        <p:txBody>
          <a:bodyPr/>
          <a:lstStyle/>
          <a:p>
            <a:r>
              <a:rPr lang="pl-PL" dirty="0"/>
              <a:t>Human evolution</a:t>
            </a:r>
          </a:p>
          <a:p>
            <a:pPr lvl="1"/>
            <a:r>
              <a:rPr lang="pl-PL" dirty="0"/>
              <a:t>Reached a standstill – humans haven’t changed significantly for the past 315 000 years</a:t>
            </a:r>
          </a:p>
          <a:p>
            <a:pPr lvl="1"/>
            <a:r>
              <a:rPr lang="pl-PL" dirty="0"/>
              <a:t>Humanity – flawed, mortal beings with limited lifespan</a:t>
            </a:r>
          </a:p>
          <a:p>
            <a:r>
              <a:rPr lang="pl-PL" dirty="0"/>
              <a:t>Technology</a:t>
            </a:r>
          </a:p>
          <a:p>
            <a:pPr lvl="1"/>
            <a:r>
              <a:rPr lang="pl-PL" dirty="0"/>
              <a:t>Constantly advanced, improved</a:t>
            </a:r>
          </a:p>
          <a:p>
            <a:pPr lvl="1"/>
            <a:r>
              <a:rPr lang="pl-PL" dirty="0"/>
              <a:t>Progress is already happening very quickly, expected to accelerate even further soon (next few decades)</a:t>
            </a:r>
          </a:p>
          <a:p>
            <a:r>
              <a:rPr lang="pl-PL" dirty="0"/>
              <a:t>Question</a:t>
            </a:r>
          </a:p>
          <a:p>
            <a:pPr lvl="1"/>
            <a:r>
              <a:rPr lang="pl-PL" dirty="0"/>
              <a:t>Is advanced technology going to impact human evolution?</a:t>
            </a:r>
          </a:p>
          <a:p>
            <a:pPr lvl="1"/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364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5A25-0466-4C05-BE2D-B4A89E3D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Transhumanism – </a:t>
            </a:r>
            <a:r>
              <a:rPr lang="en-US" dirty="0"/>
              <a:t>meaning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6CFD-2D95-48E6-8AF3-06207FFE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49"/>
            <a:ext cx="10353762" cy="52042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Literally: </a:t>
            </a:r>
            <a:r>
              <a:rPr lang="en-US" i="1" dirty="0"/>
              <a:t>beyond-human</a:t>
            </a:r>
            <a:endParaRPr lang="en-US" dirty="0"/>
          </a:p>
          <a:p>
            <a:r>
              <a:rPr lang="en-US" dirty="0"/>
              <a:t>No stable definition throughout history</a:t>
            </a:r>
          </a:p>
          <a:p>
            <a:pPr lvl="1"/>
            <a:r>
              <a:rPr lang="pl-PL" dirty="0"/>
              <a:t>1923, Haldane</a:t>
            </a:r>
          </a:p>
          <a:p>
            <a:pPr lvl="2"/>
            <a:r>
              <a:rPr lang="en-US" dirty="0"/>
              <a:t>Future t</a:t>
            </a:r>
            <a:r>
              <a:rPr lang="pl-PL" dirty="0"/>
              <a:t>echnology can impact human biology in a positive way</a:t>
            </a:r>
          </a:p>
          <a:p>
            <a:pPr lvl="2"/>
            <a:r>
              <a:rPr lang="pl-PL" dirty="0"/>
              <a:t>Will be considered </a:t>
            </a:r>
            <a:r>
              <a:rPr lang="en-US" dirty="0"/>
              <a:t>“</a:t>
            </a:r>
            <a:r>
              <a:rPr lang="pl-PL" dirty="0"/>
              <a:t>indecent and unnatural”</a:t>
            </a:r>
            <a:r>
              <a:rPr lang="en-US" dirty="0"/>
              <a:t> at first </a:t>
            </a:r>
            <a:endParaRPr lang="pl-PL" dirty="0"/>
          </a:p>
          <a:p>
            <a:pPr lvl="1"/>
            <a:r>
              <a:rPr lang="en-US" dirty="0"/>
              <a:t>1940, W.D. </a:t>
            </a:r>
            <a:r>
              <a:rPr lang="en-US" dirty="0" err="1"/>
              <a:t>Lighhall</a:t>
            </a:r>
            <a:endParaRPr lang="en-US" dirty="0"/>
          </a:p>
          <a:p>
            <a:pPr lvl="2"/>
            <a:r>
              <a:rPr lang="en-US" dirty="0"/>
              <a:t>“A new view of cosmic, biological, and cultural evolution”</a:t>
            </a:r>
            <a:endParaRPr lang="pl-PL" dirty="0"/>
          </a:p>
          <a:p>
            <a:pPr lvl="1"/>
            <a:r>
              <a:rPr lang="en-US" dirty="0"/>
              <a:t>1957, J. Huxley</a:t>
            </a:r>
          </a:p>
          <a:p>
            <a:pPr lvl="2"/>
            <a:r>
              <a:rPr lang="en-US" dirty="0"/>
              <a:t>Mankind’s ability to “transcend itself” as a whole</a:t>
            </a:r>
          </a:p>
          <a:p>
            <a:r>
              <a:rPr lang="en-US" dirty="0"/>
              <a:t>Modern times, redefined by Humanity+ organization</a:t>
            </a:r>
          </a:p>
          <a:p>
            <a:pPr lvl="1"/>
            <a:r>
              <a:rPr lang="en-US" dirty="0"/>
              <a:t>Transhumanism as philosophy</a:t>
            </a:r>
          </a:p>
          <a:p>
            <a:pPr lvl="2"/>
            <a:r>
              <a:rPr lang="en-US" dirty="0"/>
              <a:t>Movement that advocates for human enhancement through usage of technology</a:t>
            </a:r>
          </a:p>
          <a:p>
            <a:pPr lvl="1"/>
            <a:r>
              <a:rPr lang="en-US" dirty="0"/>
              <a:t>Transhumanism as science</a:t>
            </a:r>
          </a:p>
          <a:p>
            <a:pPr lvl="2"/>
            <a:r>
              <a:rPr lang="en-US" dirty="0"/>
              <a:t>Research into technology, possibilities, dangers and ethical implications of using it for human improvement</a:t>
            </a:r>
            <a:endParaRPr lang="pl-PL" dirty="0"/>
          </a:p>
          <a:p>
            <a:pPr marL="36900" indent="0">
              <a:buNone/>
            </a:pPr>
            <a:endParaRPr lang="pl-PL" dirty="0"/>
          </a:p>
          <a:p>
            <a:pPr marL="4500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3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F94C-0CF8-413A-82B1-2889063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Posthuman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8BA0-608F-45C4-8FB6-60737470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human being that surpassed natural limitations, for example:</a:t>
            </a:r>
          </a:p>
          <a:p>
            <a:pPr lvl="1"/>
            <a:r>
              <a:rPr lang="en-US" dirty="0"/>
              <a:t>Longer/unlimited lifespan</a:t>
            </a:r>
          </a:p>
          <a:p>
            <a:pPr lvl="1"/>
            <a:r>
              <a:rPr lang="en-US" dirty="0"/>
              <a:t>Improved health</a:t>
            </a:r>
          </a:p>
          <a:p>
            <a:pPr lvl="1"/>
            <a:r>
              <a:rPr lang="en-US" dirty="0"/>
              <a:t>Better cognitive abilities</a:t>
            </a:r>
          </a:p>
          <a:p>
            <a:pPr lvl="1"/>
            <a:r>
              <a:rPr lang="en-US" dirty="0"/>
              <a:t>Enhanced intelligence</a:t>
            </a:r>
          </a:p>
          <a:p>
            <a:r>
              <a:rPr lang="en-US" dirty="0"/>
              <a:t>No strict definition</a:t>
            </a:r>
          </a:p>
          <a:p>
            <a:pPr lvl="1"/>
            <a:r>
              <a:rPr lang="en-US" dirty="0"/>
              <a:t>Could be just a human with cybernetic implants</a:t>
            </a:r>
          </a:p>
          <a:p>
            <a:pPr lvl="1"/>
            <a:r>
              <a:rPr lang="en-US" dirty="0"/>
              <a:t>Could be complete synthesis of human and machine</a:t>
            </a:r>
          </a:p>
          <a:p>
            <a:pPr lvl="1"/>
            <a:r>
              <a:rPr lang="en-US" dirty="0"/>
              <a:t>Could be a part of </a:t>
            </a:r>
            <a:r>
              <a:rPr lang="en-US" i="1" dirty="0"/>
              <a:t>The Global Brain </a:t>
            </a:r>
            <a:r>
              <a:rPr lang="en-US" dirty="0"/>
              <a:t>(network of human minds)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58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CB5C-53D1-45FC-8515-57F73415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enhancements – why?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02E0-BFBC-4BE3-AFEC-1149C205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Brain Problem</a:t>
            </a:r>
          </a:p>
          <a:p>
            <a:pPr lvl="1"/>
            <a:r>
              <a:rPr lang="en-US" dirty="0"/>
              <a:t>A powerhouse – headquarter of the body</a:t>
            </a:r>
          </a:p>
          <a:p>
            <a:pPr lvl="1"/>
            <a:r>
              <a:rPr lang="en-US" dirty="0"/>
              <a:t>Fragile – vulnerable to many kinds of damage</a:t>
            </a:r>
          </a:p>
          <a:p>
            <a:pPr lvl="1"/>
            <a:r>
              <a:rPr lang="en-US" dirty="0"/>
              <a:t>Falls apart with time – shrinks by around “5% per decade after age of 40”, possibly accelerating after age of 70</a:t>
            </a:r>
          </a:p>
          <a:p>
            <a:pPr lvl="1"/>
            <a:r>
              <a:rPr lang="en-US" dirty="0"/>
              <a:t>Great when it works, but limited by its flaws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Technology to countermeasure brain injuries or to slow down natural ageing</a:t>
            </a:r>
          </a:p>
        </p:txBody>
      </p:sp>
    </p:spTree>
    <p:extLst>
      <p:ext uri="{BB962C8B-B14F-4D97-AF65-F5344CB8AC3E}">
        <p14:creationId xmlns:p14="http://schemas.microsoft.com/office/powerpoint/2010/main" val="303368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72C9-A58A-4ECE-BEFE-CE45E290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Brain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EE92-6B15-47C9-A8DA-3B7471D6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1156"/>
          </a:xfrm>
        </p:spPr>
        <p:txBody>
          <a:bodyPr/>
          <a:lstStyle/>
          <a:p>
            <a:r>
              <a:rPr lang="en-US" dirty="0"/>
              <a:t>Idea to move parts (or entirety) of the brain onto substitute “platform”</a:t>
            </a:r>
          </a:p>
          <a:p>
            <a:r>
              <a:rPr lang="en-US" dirty="0"/>
              <a:t>3 major steps are required</a:t>
            </a:r>
          </a:p>
          <a:p>
            <a:pPr lvl="1"/>
            <a:r>
              <a:rPr lang="en-US" dirty="0"/>
              <a:t>SIM </a:t>
            </a:r>
            <a:r>
              <a:rPr lang="en-US" dirty="0">
                <a:sym typeface="Wingdings" panose="05000000000000000000" pitchFamily="2" charset="2"/>
              </a:rPr>
              <a:t>– Substrate-Independent Mind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Type of mind, whose functions can be implemented on various “platforms”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Main goal  recreating the phenomenon of “consciousness” in a way it works on both natural brain and artificial one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“Uploading”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Transferring from one brain to another without loss of data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“Human mind as a material object susceptible to physics”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Whole Brain Emulation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Brain as body supervisor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Performance concerns not relevant (supercomputers)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58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CE6-71C6-46BF-9D6B-C6F2515E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2B19-6AA2-4F5A-B0F7-6369DD82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03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CD95-DC87-422B-A310-90A154F7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Singularity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7C4F-71D8-4F3C-AA9F-201D2E7A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“Machines making better machines”</a:t>
            </a:r>
            <a:r>
              <a:rPr lang="de-DE" dirty="0"/>
              <a:t> – also </a:t>
            </a:r>
            <a:r>
              <a:rPr lang="de-DE" dirty="0" err="1"/>
              <a:t>includes</a:t>
            </a:r>
            <a:r>
              <a:rPr lang="de-DE" dirty="0"/>
              <a:t> “AI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smarter AI“</a:t>
            </a:r>
          </a:p>
          <a:p>
            <a:r>
              <a:rPr lang="de-DE" dirty="0" err="1"/>
              <a:t>Philosophers</a:t>
            </a:r>
            <a:r>
              <a:rPr lang="de-DE" dirty="0"/>
              <a:t> </a:t>
            </a:r>
            <a:r>
              <a:rPr lang="de-DE" dirty="0" err="1"/>
              <a:t>believe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</a:t>
            </a:r>
          </a:p>
          <a:p>
            <a:pPr lvl="1"/>
            <a:r>
              <a:rPr lang="de-DE" dirty="0" err="1"/>
              <a:t>Humanity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AI </a:t>
            </a:r>
            <a:r>
              <a:rPr lang="de-DE" dirty="0" err="1"/>
              <a:t>more</a:t>
            </a:r>
            <a:r>
              <a:rPr lang="de-DE" dirty="0"/>
              <a:t> intelligent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(AI+)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AI+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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 AI++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intelligent </a:t>
            </a:r>
            <a:r>
              <a:rPr lang="de-DE" dirty="0" err="1">
                <a:sym typeface="Wingdings" panose="05000000000000000000" pitchFamily="2" charset="2"/>
              </a:rPr>
              <a:t>than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itself</a:t>
            </a:r>
            <a:r>
              <a:rPr lang="de-DE" dirty="0">
                <a:sym typeface="Wingdings" panose="05000000000000000000" pitchFamily="2" charset="2"/>
              </a:rPr>
              <a:t> (AI++)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Assumed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likely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happen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happened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nature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already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evolution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created</a:t>
            </a:r>
            <a:r>
              <a:rPr lang="de-DE" dirty="0">
                <a:sym typeface="Wingdings" panose="05000000000000000000" pitchFamily="2" charset="2"/>
              </a:rPr>
              <a:t> human </a:t>
            </a:r>
            <a:r>
              <a:rPr lang="de-DE" dirty="0" err="1">
                <a:sym typeface="Wingdings" panose="05000000000000000000" pitchFamily="2" charset="2"/>
              </a:rPr>
              <a:t>intelligence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date</a:t>
            </a:r>
          </a:p>
          <a:p>
            <a:r>
              <a:rPr lang="de-DE" dirty="0"/>
              <a:t>Will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fundamentally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happens</a:t>
            </a:r>
            <a:endParaRPr lang="de-DE" dirty="0"/>
          </a:p>
          <a:p>
            <a:pPr lvl="1"/>
            <a:r>
              <a:rPr lang="de-DE" dirty="0"/>
              <a:t>Possible positive </a:t>
            </a:r>
            <a:r>
              <a:rPr lang="de-DE" dirty="0" err="1"/>
              <a:t>impact</a:t>
            </a:r>
            <a:r>
              <a:rPr lang="de-DE" dirty="0"/>
              <a:t> (</a:t>
            </a:r>
            <a:r>
              <a:rPr lang="de-DE" dirty="0" err="1"/>
              <a:t>superintelligence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humanity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modern-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Possible negative </a:t>
            </a:r>
            <a:r>
              <a:rPr lang="de-DE" dirty="0" err="1"/>
              <a:t>impact</a:t>
            </a:r>
            <a:r>
              <a:rPr lang="de-DE" dirty="0"/>
              <a:t> (</a:t>
            </a:r>
            <a:r>
              <a:rPr lang="de-DE" dirty="0" err="1"/>
              <a:t>superintelligence</a:t>
            </a:r>
            <a:r>
              <a:rPr lang="de-DE" dirty="0"/>
              <a:t>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humany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threat</a:t>
            </a:r>
            <a:r>
              <a:rPr lang="de-DE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6802-2823-4DE3-9FEA-A4BE9D9A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Brain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398A-6403-4D8D-98E4-A3FB21FD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human minds into one big network</a:t>
            </a:r>
          </a:p>
          <a:p>
            <a:pPr lvl="1"/>
            <a:r>
              <a:rPr lang="en-US" dirty="0"/>
              <a:t>Many possibilities</a:t>
            </a:r>
          </a:p>
          <a:p>
            <a:pPr lvl="2"/>
            <a:r>
              <a:rPr lang="en-US" dirty="0"/>
              <a:t>Hive-mind of independent beings interconnected into one network</a:t>
            </a:r>
          </a:p>
          <a:p>
            <a:pPr lvl="2"/>
            <a:r>
              <a:rPr lang="en-US" dirty="0"/>
              <a:t>Integration into one </a:t>
            </a:r>
            <a:r>
              <a:rPr lang="en-US" i="1" dirty="0"/>
              <a:t>superbeing</a:t>
            </a:r>
          </a:p>
          <a:p>
            <a:r>
              <a:rPr lang="de-DE" dirty="0"/>
              <a:t>Ability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  <a:p>
            <a:pPr lvl="1"/>
            <a:r>
              <a:rPr lang="de-DE" dirty="0" err="1"/>
              <a:t>Artifical</a:t>
            </a:r>
            <a:r>
              <a:rPr lang="de-DE" dirty="0"/>
              <a:t> General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pPr lvl="1"/>
            <a:r>
              <a:rPr lang="de-DE" dirty="0"/>
              <a:t>Human </a:t>
            </a:r>
            <a:r>
              <a:rPr lang="de-DE" dirty="0" err="1"/>
              <a:t>minds</a:t>
            </a:r>
            <a:r>
              <a:rPr lang="de-DE" dirty="0"/>
              <a:t> and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AI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99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FCAFFBC96E704083F0969DAB637CEF" ma:contentTypeVersion="9" ma:contentTypeDescription="Ein neues Dokument erstellen." ma:contentTypeScope="" ma:versionID="dab8a8e229ebf4fa5c56d9c51599485f">
  <xsd:schema xmlns:xsd="http://www.w3.org/2001/XMLSchema" xmlns:xs="http://www.w3.org/2001/XMLSchema" xmlns:p="http://schemas.microsoft.com/office/2006/metadata/properties" xmlns:ns3="fe22cf23-2f7d-41d4-9747-146932b2d163" targetNamespace="http://schemas.microsoft.com/office/2006/metadata/properties" ma:root="true" ma:fieldsID="97529bb471a27fb0f24300a457eba4f3" ns3:_="">
    <xsd:import namespace="fe22cf23-2f7d-41d4-9747-146932b2d1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22cf23-2f7d-41d4-9747-146932b2d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947803-510B-4498-A597-715BCF5CDAC7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fe22cf23-2f7d-41d4-9747-146932b2d163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FF9EF6-5710-432A-B563-3A3528B1E4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173F63-2ED3-43D0-9E9F-9DAC5C3D9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22cf23-2f7d-41d4-9747-146932b2d1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581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Transhumanism</vt:lpstr>
      <vt:lpstr>Introduction </vt:lpstr>
      <vt:lpstr>Transhumanism – meaning</vt:lpstr>
      <vt:lpstr>The Posthuman</vt:lpstr>
      <vt:lpstr>Mind enhancements – why?</vt:lpstr>
      <vt:lpstr>Artificial Brain</vt:lpstr>
      <vt:lpstr>The AGI</vt:lpstr>
      <vt:lpstr>The Singularity</vt:lpstr>
      <vt:lpstr>The Global Brain</vt:lpstr>
      <vt:lpstr>Conclusion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Transhumanism</dc:title>
  <dc:creator>Schneider, Patryk</dc:creator>
  <cp:lastModifiedBy>Schneider, Patryk</cp:lastModifiedBy>
  <cp:revision>54</cp:revision>
  <dcterms:created xsi:type="dcterms:W3CDTF">2021-12-01T14:36:32Z</dcterms:created>
  <dcterms:modified xsi:type="dcterms:W3CDTF">2021-12-01T16:14:58Z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0x010100ADFCAFFBC96E704083F0969DAB637CEF</vt:lpwstr>
  </property>
</Properties>
</file>