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2" r:id="rId2"/>
  </p:sldMasterIdLst>
  <p:notesMasterIdLst>
    <p:notesMasterId r:id="rId22"/>
  </p:notesMasterIdLst>
  <p:sldIdLst>
    <p:sldId id="397" r:id="rId3"/>
    <p:sldId id="398" r:id="rId4"/>
    <p:sldId id="273" r:id="rId5"/>
    <p:sldId id="274" r:id="rId6"/>
    <p:sldId id="259" r:id="rId7"/>
    <p:sldId id="260" r:id="rId8"/>
    <p:sldId id="261" r:id="rId9"/>
    <p:sldId id="262" r:id="rId10"/>
    <p:sldId id="268" r:id="rId11"/>
    <p:sldId id="269" r:id="rId12"/>
    <p:sldId id="263" r:id="rId13"/>
    <p:sldId id="270" r:id="rId14"/>
    <p:sldId id="264" r:id="rId15"/>
    <p:sldId id="271" r:id="rId16"/>
    <p:sldId id="272" r:id="rId17"/>
    <p:sldId id="265" r:id="rId18"/>
    <p:sldId id="275" r:id="rId19"/>
    <p:sldId id="266" r:id="rId20"/>
    <p:sldId id="267" r:id="rId21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libri Light" panose="020F0302020204030204" pitchFamily="34" charset="0"/>
      <p:regular r:id="rId27"/>
      <p:italic r:id="rId28"/>
    </p:embeddedFont>
    <p:embeddedFont>
      <p:font typeface="Open Sans" panose="020B0606030504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j8sRi5oVuUyFJQNgG+G9khXpNO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21" Type="http://schemas.openxmlformats.org/officeDocument/2006/relationships/slide" Target="slides/slide19.xml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14047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6141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3317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585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40768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0787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8ff4924b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e8ff4924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3796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9719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自定义版式">
  <p:cSld name="自定义版式">
    <p:bg>
      <p:bgPr>
        <a:solidFill>
          <a:srgbClr val="404040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22E1E7-AF5D-63BD-19C8-F8F8C3B76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7D37-526D-45A2-AA7C-3CFBDEE149E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2A16EE-0DA5-07AE-BA54-347B941D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ACDD6-9847-52C9-224E-3A7E98AD9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286-C6CE-4855-A3F7-44FEAFBF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14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AEA26-86FE-2D91-E9B4-11D3C85B7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CC8FF-F2CE-DB23-3457-16FE8867E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F1FA8-7FD0-6D20-747E-4DC582A06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AD9F6-1C0F-38B3-575E-2BF103A02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7D37-526D-45A2-AA7C-3CFBDEE149E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22BEA-4CC4-02BB-6064-13B4E051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EF479-E53B-8FA0-9FF1-209F9775B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286-C6CE-4855-A3F7-44FEAFBF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29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2455B-91DA-56A2-7312-43072BD18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FD72D7-7F46-345C-C45F-948847D3E4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779B2-8219-7648-3A53-B756E4E39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6A186-BE3C-DF11-4E76-3A7E43C2F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7D37-526D-45A2-AA7C-3CFBDEE149E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6DF19-466D-ACA3-0DB6-77305CA24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8DE2A-A864-3AE1-714B-9D60094E0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286-C6CE-4855-A3F7-44FEAFBF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68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B751F-40BE-AE28-1D9F-734342003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5784C-CBC6-1DDE-C20A-9F1448189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9DA47-4635-8CF1-F2D8-3760D4F8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7D37-526D-45A2-AA7C-3CFBDEE149E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772A9-BA15-1289-0AE7-6E0F72040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62CE9-71F0-5F07-2611-2AB99739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286-C6CE-4855-A3F7-44FEAFBF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30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B28EDF-9369-EA32-51FC-A00C493D2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63065-CFDA-B0A5-70E8-68EFE6966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4BE7D-3D1C-B8A0-9718-9A597A628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7D37-526D-45A2-AA7C-3CFBDEE149E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3F360-5C08-F8BD-0B86-CD3A5AEE0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955B6-0A13-E4D0-D94B-B4F7A83B8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286-C6CE-4855-A3F7-44FEAFBF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2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>
  <p:cSld name="标题幻灯片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489857" y="234496"/>
            <a:ext cx="475043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DFDFD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DFDF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F3E4-3F28-BDB6-D3F4-4660D34E0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EFBA2-C577-AA5C-0F32-781985273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AD057-092A-38FE-D1BB-40E52D4B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7D37-526D-45A2-AA7C-3CFBDEE149E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76046-9ED0-F30E-D3A6-974D97293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5A25-D5EF-C437-2FAF-F1268BFDE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286-C6CE-4855-A3F7-44FEAFBF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2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ADC03-61C8-85C4-D410-0A017614C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7C66-D2C8-0AA1-E0E1-FD2E5ED42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FFE0A-0B4E-3E30-D37C-76E2FDC9A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7D37-526D-45A2-AA7C-3CFBDEE149E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335CB-CB01-E058-5ED8-D4A7C722F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C96E4-91A0-81A5-DA16-068FAEE1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286-C6CE-4855-A3F7-44FEAFBF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4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C9437-81AF-ABF8-C503-E07E53E24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D0494-6F46-D93A-A299-C56939979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02603-24F9-5643-BEF5-A771F37CF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7D37-526D-45A2-AA7C-3CFBDEE149E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90747-1EEA-2C16-6809-F68656675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3F614-82DB-FD84-33D2-2A803FD3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286-C6CE-4855-A3F7-44FEAFBF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4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D120E-0832-85DE-DAAE-7A4AF5B51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395A3-7A1F-BB75-E0C4-2A8EE73F5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2578D-7849-7754-CA58-751D8A187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B6FFD-A0A4-8DC1-9017-5D0F06EDC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7D37-526D-45A2-AA7C-3CFBDEE149E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FCB94-9D62-A843-0CEE-AAF24D1FA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524E8-D74E-85BF-7EFE-4DD2CC924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286-C6CE-4855-A3F7-44FEAFBF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5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A5B58-3A55-F7D1-AC8C-1D89907E8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A94C5-16FB-F94C-E9DA-511777D20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1DA71-D945-3698-211D-16DAA3BE4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48AACE-7475-1AB6-0F0D-D0CF37BF3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828E52-2D5D-F24C-64FF-C137F0F2D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6229BB-3724-1DF8-46C7-814C404B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7D37-526D-45A2-AA7C-3CFBDEE149E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21301A-6BFF-C682-C322-B286514CF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26816-47AE-F1A1-346C-45396AD67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286-C6CE-4855-A3F7-44FEAFBF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96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8FCBF-8C3F-C9DE-AE99-A5A6BE142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7F54F8-9525-0851-168F-65C78861C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7D37-526D-45A2-AA7C-3CFBDEE149E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0D85A-CCD4-CFAA-9DF3-0E308AD73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23E58-E4EF-FE90-1A8F-C33BF4823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286-C6CE-4855-A3F7-44FEAFBF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2"/>
          <p:cNvGrpSpPr/>
          <p:nvPr/>
        </p:nvGrpSpPr>
        <p:grpSpPr>
          <a:xfrm flipH="1">
            <a:off x="0" y="0"/>
            <a:ext cx="12198350" cy="852488"/>
            <a:chOff x="0" y="12624"/>
            <a:chExt cx="12198350" cy="2324100"/>
          </a:xfrm>
        </p:grpSpPr>
        <p:sp>
          <p:nvSpPr>
            <p:cNvPr id="11" name="Google Shape;11;p12"/>
            <p:cNvSpPr/>
            <p:nvPr/>
          </p:nvSpPr>
          <p:spPr>
            <a:xfrm>
              <a:off x="0" y="12624"/>
              <a:ext cx="12192000" cy="23241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2"/>
            <p:cNvSpPr/>
            <p:nvPr/>
          </p:nvSpPr>
          <p:spPr>
            <a:xfrm rot="5400000">
              <a:off x="10914529" y="1052903"/>
              <a:ext cx="2324100" cy="243542"/>
            </a:xfrm>
            <a:custGeom>
              <a:avLst/>
              <a:gdLst/>
              <a:ahLst/>
              <a:cxnLst/>
              <a:rect l="l" t="t" r="r" b="b"/>
              <a:pathLst>
                <a:path w="2467054" h="243542" extrusionOk="0">
                  <a:moveTo>
                    <a:pt x="0" y="243542"/>
                  </a:moveTo>
                  <a:lnTo>
                    <a:pt x="0" y="0"/>
                  </a:lnTo>
                  <a:lnTo>
                    <a:pt x="2467054" y="0"/>
                  </a:lnTo>
                  <a:lnTo>
                    <a:pt x="2467054" y="24354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DFA555-C932-9111-8DB9-D7827E9D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4E359-2628-30FC-B127-989977CCB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196F8-05B4-93FD-19F9-DFD281AD8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87D37-526D-45A2-AA7C-3CFBDEE149E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E0153-21F4-6087-DF15-CD6D564F0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BBE08-D363-311A-D997-C0CCA2B8E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5C286-C6CE-4855-A3F7-44FEAFBF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5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81D8D48-3CEA-6A7F-C1A5-1690BAAFA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88430" y="0"/>
            <a:ext cx="60416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9DCFE08-72E9-BD36-0152-569CF9462A9B}"/>
              </a:ext>
            </a:extLst>
          </p:cNvPr>
          <p:cNvSpPr txBox="1"/>
          <p:nvPr/>
        </p:nvSpPr>
        <p:spPr>
          <a:xfrm>
            <a:off x="1380937" y="4828337"/>
            <a:ext cx="3302000" cy="6718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>
              <a:defRPr sz="3600">
                <a:solidFill>
                  <a:schemeClr val="tx1">
                    <a:lumMod val="95000"/>
                    <a:lumOff val="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1736A9"/>
                </a:solidFill>
                <a:effectLst/>
                <a:uLnTx/>
                <a:uFillTx/>
                <a:latin typeface="Calibri Light" panose="020F0302020204030204"/>
                <a:ea typeface="Open Sans Light"/>
                <a:cs typeface="Open Sans Light"/>
                <a:sym typeface="Arial"/>
              </a:rPr>
              <a:t>MEC Academy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9252DD-41CD-9437-7076-469323E3401D}"/>
              </a:ext>
            </a:extLst>
          </p:cNvPr>
          <p:cNvSpPr txBox="1"/>
          <p:nvPr/>
        </p:nvSpPr>
        <p:spPr>
          <a:xfrm>
            <a:off x="761930" y="1436520"/>
            <a:ext cx="4304592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>
              <a:defRPr sz="3600">
                <a:solidFill>
                  <a:schemeClr val="tx1">
                    <a:lumMod val="95000"/>
                    <a:lumOff val="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736A9"/>
                </a:solidFill>
                <a:effectLst/>
                <a:uLnTx/>
                <a:uFillTx/>
                <a:latin typeface="Calibri Light" panose="020F0302020204030204"/>
                <a:ea typeface="Open Sans Light"/>
                <a:cs typeface="Open Sans Light"/>
                <a:sym typeface="Arial"/>
              </a:rPr>
              <a:t>PHP Development Course </a:t>
            </a:r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1D7611EE-2BED-1EE7-1821-5B6396F29A04}"/>
              </a:ext>
            </a:extLst>
          </p:cNvPr>
          <p:cNvSpPr/>
          <p:nvPr/>
        </p:nvSpPr>
        <p:spPr>
          <a:xfrm>
            <a:off x="234550" y="5500188"/>
            <a:ext cx="1146387" cy="1146387"/>
          </a:xfrm>
          <a:custGeom>
            <a:avLst/>
            <a:gdLst/>
            <a:ahLst/>
            <a:cxnLst/>
            <a:rect l="l" t="t" r="r" b="b"/>
            <a:pathLst>
              <a:path w="859789" h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1EF0EDC1-E138-E4BD-8EC7-1DC89BEED8F2}"/>
              </a:ext>
            </a:extLst>
          </p:cNvPr>
          <p:cNvSpPr/>
          <p:nvPr/>
        </p:nvSpPr>
        <p:spPr>
          <a:xfrm rot="10800000">
            <a:off x="10751697" y="290133"/>
            <a:ext cx="1146387" cy="1146387"/>
          </a:xfrm>
          <a:custGeom>
            <a:avLst/>
            <a:gdLst/>
            <a:ahLst/>
            <a:cxnLst/>
            <a:rect l="l" t="t" r="r" b="b"/>
            <a:pathLst>
              <a:path w="859789" h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pic>
        <p:nvPicPr>
          <p:cNvPr id="5" name="object 9">
            <a:extLst>
              <a:ext uri="{FF2B5EF4-FFF2-40B4-BE49-F238E27FC236}">
                <a16:creationId xmlns:a16="http://schemas.microsoft.com/office/drawing/2014/main" id="{2E8DF03E-FFFF-C744-D948-64AA5E2AB0C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6997" y="238410"/>
            <a:ext cx="1165232" cy="46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17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0">
              <a:schemeClr val="bg1"/>
            </a:gs>
            <a:gs pos="93000">
              <a:schemeClr val="bg1"/>
            </a:gs>
          </a:gsLst>
          <a:lin ang="5400000" scaled="1"/>
        </a:gra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/>
          <p:nvPr/>
        </p:nvSpPr>
        <p:spPr>
          <a:xfrm>
            <a:off x="646011" y="660846"/>
            <a:ext cx="3050540" cy="462280"/>
          </a:xfrm>
          <a:prstGeom prst="roundRect">
            <a:avLst>
              <a:gd name="adj" fmla="val 16667"/>
            </a:avLst>
          </a:prstGeom>
          <a:solidFill>
            <a:srgbClr val="2E75B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If statement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912686" y="1600102"/>
            <a:ext cx="11162581" cy="4385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Given two numbers </a:t>
            </a:r>
            <a:r>
              <a:rPr lang="en-US" sz="1800" i="1" dirty="0">
                <a:solidFill>
                  <a:schemeClr val="tx2">
                    <a:lumMod val="50000"/>
                  </a:schemeClr>
                </a:solidFill>
              </a:rPr>
              <a:t>A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 and </a:t>
            </a:r>
            <a:r>
              <a:rPr lang="en-US" sz="1800" i="1" dirty="0">
                <a:solidFill>
                  <a:schemeClr val="tx2">
                    <a:lumMod val="50000"/>
                  </a:schemeClr>
                </a:solidFill>
              </a:rPr>
              <a:t>B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. Print "Multiples" if </a:t>
            </a:r>
            <a:r>
              <a:rPr lang="en-US" sz="1800" i="1" dirty="0">
                <a:solidFill>
                  <a:schemeClr val="tx2">
                    <a:lumMod val="50000"/>
                  </a:schemeClr>
                </a:solidFill>
              </a:rPr>
              <a:t>A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 is multiple of </a:t>
            </a:r>
            <a:r>
              <a:rPr lang="en-US" sz="1800" i="1" dirty="0">
                <a:solidFill>
                  <a:schemeClr val="tx2">
                    <a:lumMod val="50000"/>
                  </a:schemeClr>
                </a:solidFill>
              </a:rPr>
              <a:t>B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 or vice versa. Otherwise print "No Multiples".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Only one line containing two numbers </a:t>
            </a:r>
            <a:r>
              <a:rPr lang="en-US" sz="1800" i="1" dirty="0">
                <a:solidFill>
                  <a:schemeClr val="tx2">
                    <a:lumMod val="50000"/>
                  </a:schemeClr>
                </a:solidFill>
              </a:rPr>
              <a:t>A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, </a:t>
            </a:r>
            <a:r>
              <a:rPr lang="en-US" sz="1800" i="1" dirty="0">
                <a:solidFill>
                  <a:schemeClr val="tx2">
                    <a:lumMod val="50000"/>
                  </a:schemeClr>
                </a:solidFill>
              </a:rPr>
              <a:t>B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 (1  ≤  </a:t>
            </a:r>
            <a:r>
              <a:rPr lang="en-US" sz="1800" i="1" dirty="0">
                <a:solidFill>
                  <a:schemeClr val="tx2">
                    <a:lumMod val="50000"/>
                  </a:schemeClr>
                </a:solidFill>
              </a:rPr>
              <a:t>A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, </a:t>
            </a:r>
            <a:r>
              <a:rPr lang="en-US" sz="1800" i="1" dirty="0">
                <a:solidFill>
                  <a:schemeClr val="tx2">
                    <a:lumMod val="50000"/>
                  </a:schemeClr>
                </a:solidFill>
              </a:rPr>
              <a:t>B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  ≤  10</a:t>
            </a:r>
            <a:r>
              <a:rPr lang="en-US" sz="1800" baseline="30000" dirty="0">
                <a:solidFill>
                  <a:schemeClr val="tx2">
                    <a:lumMod val="50000"/>
                  </a:schemeClr>
                </a:solidFill>
              </a:rPr>
              <a:t>6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Output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Print the "Multiples" or "No Multiples" corresponding to the read numbers.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sz="2400" dirty="0">
              <a:solidFill>
                <a:srgbClr val="FFFFFF">
                  <a:lumMod val="65000"/>
                </a:srgb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Try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Ternary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operator!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" name="object 9">
            <a:extLst>
              <a:ext uri="{FF2B5EF4-FFF2-40B4-BE49-F238E27FC236}">
                <a16:creationId xmlns:a16="http://schemas.microsoft.com/office/drawing/2014/main" id="{A01AB626-1138-3118-8C19-2D1AA141922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13950" y="6305819"/>
            <a:ext cx="1165232" cy="46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4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0">
              <a:schemeClr val="bg1"/>
            </a:gs>
            <a:gs pos="93000">
              <a:schemeClr val="bg1"/>
            </a:gs>
          </a:gsLst>
          <a:lin ang="5400000" scaled="1"/>
        </a:gra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/>
          <p:nvPr/>
        </p:nvSpPr>
        <p:spPr>
          <a:xfrm>
            <a:off x="879475" y="1370965"/>
            <a:ext cx="3050540" cy="462280"/>
          </a:xfrm>
          <a:prstGeom prst="roundRect">
            <a:avLst>
              <a:gd name="adj" fmla="val 16667"/>
            </a:avLst>
          </a:prstGeom>
          <a:solidFill>
            <a:srgbClr val="2E75B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7"/>
          <p:cNvSpPr txBox="1"/>
          <p:nvPr/>
        </p:nvSpPr>
        <p:spPr>
          <a:xfrm>
            <a:off x="977265" y="1416685"/>
            <a:ext cx="284734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else-If statement</a:t>
            </a:r>
            <a:endParaRPr sz="2000" b="1" i="0" u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7"/>
          <p:cNvSpPr/>
          <p:nvPr/>
        </p:nvSpPr>
        <p:spPr>
          <a:xfrm>
            <a:off x="879475" y="2103978"/>
            <a:ext cx="5383302" cy="4611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if(condition)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statements (if Block)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 if(condition)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statements (else if block)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else{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statements(else Block) </a:t>
            </a:r>
            <a:endParaRPr sz="1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7"/>
          <p:cNvPicPr preferRelativeResize="0"/>
          <p:nvPr/>
        </p:nvPicPr>
        <p:blipFill rotWithShape="1">
          <a:blip r:embed="rId3">
            <a:alphaModFix/>
          </a:blip>
          <a:srcRect l="12253" r="13611"/>
          <a:stretch/>
        </p:blipFill>
        <p:spPr>
          <a:xfrm>
            <a:off x="6685486" y="502304"/>
            <a:ext cx="4062011" cy="5760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object 9">
            <a:extLst>
              <a:ext uri="{FF2B5EF4-FFF2-40B4-BE49-F238E27FC236}">
                <a16:creationId xmlns:a16="http://schemas.microsoft.com/office/drawing/2014/main" id="{6683A2E7-D752-DC75-6DF0-02272C52105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13950" y="6305819"/>
            <a:ext cx="1165232" cy="469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0">
              <a:schemeClr val="bg1"/>
            </a:gs>
            <a:gs pos="93000">
              <a:schemeClr val="bg1"/>
            </a:gs>
          </a:gsLst>
          <a:lin ang="5400000" scaled="1"/>
        </a:gra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/>
          <p:nvPr/>
        </p:nvSpPr>
        <p:spPr>
          <a:xfrm>
            <a:off x="646011" y="660846"/>
            <a:ext cx="3050540" cy="462280"/>
          </a:xfrm>
          <a:prstGeom prst="roundRect">
            <a:avLst>
              <a:gd name="adj" fmla="val 16667"/>
            </a:avLst>
          </a:prstGeom>
          <a:solidFill>
            <a:srgbClr val="2E75B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lt1"/>
              </a:buClr>
              <a:buSzPts val="2000"/>
            </a:pPr>
            <a:r>
              <a:rPr lang="en-US" sz="2400" b="1" dirty="0">
                <a:solidFill>
                  <a:schemeClr val="lt1"/>
                </a:solidFill>
              </a:rPr>
              <a:t>If else-If statement</a:t>
            </a:r>
          </a:p>
        </p:txBody>
      </p:sp>
      <p:sp>
        <p:nvSpPr>
          <p:cNvPr id="120" name="Google Shape;120;p5"/>
          <p:cNvSpPr/>
          <p:nvPr/>
        </p:nvSpPr>
        <p:spPr>
          <a:xfrm>
            <a:off x="912686" y="1600102"/>
            <a:ext cx="11162581" cy="369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given 3 numbers </a:t>
            </a:r>
            <a:r>
              <a:rPr lang="en-US" sz="1800" i="1" dirty="0">
                <a:solidFill>
                  <a:schemeClr val="tx2">
                    <a:lumMod val="50000"/>
                  </a:schemeClr>
                </a:solidFill>
              </a:rPr>
              <a:t>A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800" i="1" dirty="0">
                <a:solidFill>
                  <a:schemeClr val="tx2">
                    <a:lumMod val="50000"/>
                  </a:schemeClr>
                </a:solidFill>
              </a:rPr>
              <a:t>B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 and </a:t>
            </a:r>
            <a:r>
              <a:rPr lang="en-US" sz="1800" i="1" dirty="0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, Print the minimum and the maximum numbers.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Only one line containing 3 numbers </a:t>
            </a:r>
            <a:r>
              <a:rPr lang="en-US" sz="1800" i="1" dirty="0">
                <a:solidFill>
                  <a:schemeClr val="tx2">
                    <a:lumMod val="50000"/>
                  </a:schemeClr>
                </a:solidFill>
              </a:rPr>
              <a:t>A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800" i="1" dirty="0">
                <a:solidFill>
                  <a:schemeClr val="tx2">
                    <a:lumMod val="50000"/>
                  </a:schemeClr>
                </a:solidFill>
              </a:rPr>
              <a:t>B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 and </a:t>
            </a:r>
            <a:r>
              <a:rPr lang="en-US" sz="1800" i="1" dirty="0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 ( - 10</a:t>
            </a:r>
            <a:r>
              <a:rPr lang="en-US" sz="1800" baseline="30000" dirty="0">
                <a:solidFill>
                  <a:schemeClr val="tx2">
                    <a:lumMod val="50000"/>
                  </a:schemeClr>
                </a:solidFill>
              </a:rPr>
              <a:t>5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 ≤ </a:t>
            </a:r>
            <a:r>
              <a:rPr lang="en-US" sz="1800" i="1" dirty="0">
                <a:solidFill>
                  <a:schemeClr val="tx2">
                    <a:lumMod val="50000"/>
                  </a:schemeClr>
                </a:solidFill>
              </a:rPr>
              <a:t>A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, </a:t>
            </a:r>
            <a:r>
              <a:rPr lang="en-US" sz="1800" i="1" dirty="0">
                <a:solidFill>
                  <a:schemeClr val="tx2">
                    <a:lumMod val="50000"/>
                  </a:schemeClr>
                </a:solidFill>
              </a:rPr>
              <a:t>B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, </a:t>
            </a:r>
            <a:r>
              <a:rPr lang="en-US" sz="1800" i="1" dirty="0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 ≤ 10</a:t>
            </a:r>
            <a:r>
              <a:rPr lang="en-US" sz="1800" baseline="30000" dirty="0">
                <a:solidFill>
                  <a:schemeClr val="tx2">
                    <a:lumMod val="50000"/>
                  </a:schemeClr>
                </a:solidFill>
              </a:rPr>
              <a:t>5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Output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Print the minimum number followed by a single space then print the maximum number</a:t>
            </a:r>
            <a:r>
              <a:rPr lang="en-US" sz="18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" name="object 9">
            <a:extLst>
              <a:ext uri="{FF2B5EF4-FFF2-40B4-BE49-F238E27FC236}">
                <a16:creationId xmlns:a16="http://schemas.microsoft.com/office/drawing/2014/main" id="{ECA36705-67C5-D7DF-88A4-131190B9CA7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13950" y="6305819"/>
            <a:ext cx="1165232" cy="46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0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0">
              <a:schemeClr val="bg1"/>
            </a:gs>
            <a:gs pos="93000">
              <a:schemeClr val="bg1"/>
            </a:gs>
          </a:gsLst>
          <a:lin ang="5400000" scaled="1"/>
        </a:gra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/>
          <p:nvPr/>
        </p:nvSpPr>
        <p:spPr>
          <a:xfrm>
            <a:off x="879475" y="1370965"/>
            <a:ext cx="3050540" cy="462280"/>
          </a:xfrm>
          <a:prstGeom prst="roundRect">
            <a:avLst>
              <a:gd name="adj" fmla="val 16667"/>
            </a:avLst>
          </a:prstGeom>
          <a:solidFill>
            <a:srgbClr val="2E75B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8"/>
          <p:cNvSpPr txBox="1"/>
          <p:nvPr/>
        </p:nvSpPr>
        <p:spPr>
          <a:xfrm>
            <a:off x="977265" y="1416685"/>
            <a:ext cx="284734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Nested if</a:t>
            </a:r>
            <a:endParaRPr dirty="0"/>
          </a:p>
        </p:txBody>
      </p:sp>
      <p:pic>
        <p:nvPicPr>
          <p:cNvPr id="145" name="Google Shape;145;p8"/>
          <p:cNvPicPr preferRelativeResize="0"/>
          <p:nvPr/>
        </p:nvPicPr>
        <p:blipFill rotWithShape="1">
          <a:blip r:embed="rId3">
            <a:alphaModFix/>
          </a:blip>
          <a:srcRect l="2434" t="2262" r="985" b="2731"/>
          <a:stretch/>
        </p:blipFill>
        <p:spPr>
          <a:xfrm>
            <a:off x="5279366" y="488387"/>
            <a:ext cx="5624423" cy="592966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8"/>
          <p:cNvSpPr/>
          <p:nvPr/>
        </p:nvSpPr>
        <p:spPr>
          <a:xfrm>
            <a:off x="882015" y="2501032"/>
            <a:ext cx="4690649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</a:pPr>
            <a:r>
              <a:rPr lang="en-US" sz="24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if(condition)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</a:pPr>
            <a:r>
              <a:rPr lang="en-US" sz="24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</a:pPr>
            <a:r>
              <a:rPr lang="en-US" sz="24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code to be executed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</a:pPr>
            <a:r>
              <a:rPr lang="en-US" sz="24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if(condition){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</a:pPr>
            <a:r>
              <a:rPr lang="en-US" sz="24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code to be executed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</a:pPr>
            <a:r>
              <a:rPr lang="en-US" sz="24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}    </a:t>
            </a:r>
            <a:endParaRPr sz="2400" b="0" i="0" u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</a:pPr>
            <a:r>
              <a:rPr lang="en-US" sz="24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else</a:t>
            </a:r>
            <a:endParaRPr sz="2400" b="0" i="0" u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</a:pPr>
            <a:r>
              <a:rPr lang="en-US" sz="24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 </a:t>
            </a: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object 9">
            <a:extLst>
              <a:ext uri="{FF2B5EF4-FFF2-40B4-BE49-F238E27FC236}">
                <a16:creationId xmlns:a16="http://schemas.microsoft.com/office/drawing/2014/main" id="{46317C3A-640C-59AA-341B-09117A3A9C9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13950" y="6305819"/>
            <a:ext cx="1165232" cy="469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822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0">
              <a:schemeClr val="bg1"/>
            </a:gs>
            <a:gs pos="93000">
              <a:schemeClr val="bg1"/>
            </a:gs>
          </a:gsLst>
          <a:lin ang="5400000" scaled="1"/>
        </a:gra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/>
          <p:nvPr/>
        </p:nvSpPr>
        <p:spPr>
          <a:xfrm>
            <a:off x="646011" y="660846"/>
            <a:ext cx="3050540" cy="462280"/>
          </a:xfrm>
          <a:prstGeom prst="roundRect">
            <a:avLst>
              <a:gd name="adj" fmla="val 16667"/>
            </a:avLst>
          </a:prstGeom>
          <a:solidFill>
            <a:srgbClr val="2E75B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lt1"/>
              </a:buClr>
              <a:buSzPts val="2400"/>
            </a:pPr>
            <a:r>
              <a:rPr lang="en-US" sz="2400" b="1" dirty="0">
                <a:solidFill>
                  <a:schemeClr val="lt1"/>
                </a:solidFill>
              </a:rPr>
              <a:t>Nested if</a:t>
            </a:r>
            <a:endParaRPr lang="en-US" sz="2400" dirty="0"/>
          </a:p>
        </p:txBody>
      </p:sp>
      <p:sp>
        <p:nvSpPr>
          <p:cNvPr id="120" name="Google Shape;120;p5"/>
          <p:cNvSpPr/>
          <p:nvPr/>
        </p:nvSpPr>
        <p:spPr>
          <a:xfrm>
            <a:off x="912686" y="1456562"/>
            <a:ext cx="11162581" cy="5401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Example:      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ascii table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Given a letter 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X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. Determine whether 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X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is Digit or Alphabet and if it is Alphabet determine if it is Capital Case or Small Case.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Note: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Digits in ASCII '0' = 48,'1' = 49 ....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etc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Capital letters in ASCII 'A' = 65, 'B' = 66 ....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etc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Small letters in ASCII 'a' = 97,'b' = 98 ....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etc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Only one line containing a character 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X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which will be a capital or small letter or digit. 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Output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Print a single line contains "IS DIGIT" if 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X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is digit otherwise, print "ALPHA" in the first line followed by a new line that contains "IS CAPITAL" if 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X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is a capital letter and "IS SMALL" if 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X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is a small letter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" name="object 9">
            <a:extLst>
              <a:ext uri="{FF2B5EF4-FFF2-40B4-BE49-F238E27FC236}">
                <a16:creationId xmlns:a16="http://schemas.microsoft.com/office/drawing/2014/main" id="{05229DCD-27A5-F076-391A-45945B089D8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13950" y="6305819"/>
            <a:ext cx="1165232" cy="46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0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0">
              <a:schemeClr val="bg1"/>
            </a:gs>
            <a:gs pos="93000">
              <a:schemeClr val="bg1"/>
            </a:gs>
          </a:gsLst>
          <a:lin ang="5400000" scaled="1"/>
        </a:gra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/>
          <p:nvPr/>
        </p:nvSpPr>
        <p:spPr>
          <a:xfrm>
            <a:off x="646011" y="660846"/>
            <a:ext cx="3050540" cy="462280"/>
          </a:xfrm>
          <a:prstGeom prst="roundRect">
            <a:avLst>
              <a:gd name="adj" fmla="val 16667"/>
            </a:avLst>
          </a:prstGeom>
          <a:solidFill>
            <a:srgbClr val="2E75B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Nested if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854320" y="1536194"/>
            <a:ext cx="11162581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Given three numbers 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A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 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B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 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. Print these numbers in ascending order followed by a blank line and then the values in the sequence as they were read.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Only one line containing three numbers 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A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 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B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 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( - 10</a:t>
            </a:r>
            <a:r>
              <a:rPr lang="en-US" baseline="30000" dirty="0">
                <a:solidFill>
                  <a:schemeClr val="tx2">
                    <a:lumMod val="50000"/>
                  </a:schemeClr>
                </a:solidFill>
              </a:rPr>
              <a:t>6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 ≤  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A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 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B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 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 ≤  10</a:t>
            </a:r>
            <a:r>
              <a:rPr lang="en-US" baseline="30000" dirty="0">
                <a:solidFill>
                  <a:schemeClr val="tx2">
                    <a:lumMod val="50000"/>
                  </a:schemeClr>
                </a:solidFill>
              </a:rPr>
              <a:t>6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Output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Print the values in ascending order followed by a blank line and then the values in the sequence as they were read.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" name="object 9">
            <a:extLst>
              <a:ext uri="{FF2B5EF4-FFF2-40B4-BE49-F238E27FC236}">
                <a16:creationId xmlns:a16="http://schemas.microsoft.com/office/drawing/2014/main" id="{32B95871-3E44-6DF6-E251-74B27DE5823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13950" y="6305819"/>
            <a:ext cx="1165232" cy="46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33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0">
              <a:schemeClr val="bg1"/>
            </a:gs>
            <a:gs pos="93000">
              <a:schemeClr val="bg1"/>
            </a:gs>
          </a:gsLst>
          <a:lin ang="5400000" scaled="1"/>
        </a:gra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/>
          <p:nvPr/>
        </p:nvSpPr>
        <p:spPr>
          <a:xfrm>
            <a:off x="879475" y="1370965"/>
            <a:ext cx="3050540" cy="462280"/>
          </a:xfrm>
          <a:prstGeom prst="roundRect">
            <a:avLst>
              <a:gd name="adj" fmla="val 16667"/>
            </a:avLst>
          </a:prstGeom>
          <a:solidFill>
            <a:srgbClr val="2E75B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977265" y="1416685"/>
            <a:ext cx="2847340" cy="9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endParaRPr sz="1800" b="1" i="0" u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3379" y="773969"/>
            <a:ext cx="6096399" cy="479174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9"/>
          <p:cNvSpPr/>
          <p:nvPr/>
        </p:nvSpPr>
        <p:spPr>
          <a:xfrm>
            <a:off x="604077" y="2395614"/>
            <a:ext cx="4261221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</a:pPr>
            <a:r>
              <a:rPr lang="en-US" sz="24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switch(expression)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</a:pPr>
            <a:r>
              <a:rPr lang="en-US" sz="24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case 1: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</a:pPr>
            <a:r>
              <a:rPr lang="en-US" sz="24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// code block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</a:pPr>
            <a:r>
              <a:rPr lang="en-US" sz="24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break;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</a:pPr>
            <a:r>
              <a:rPr lang="en-US" sz="24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case 2: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</a:pPr>
            <a:r>
              <a:rPr lang="en-US" sz="24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// code block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</a:pPr>
            <a:r>
              <a:rPr lang="en-US" sz="24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break;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</a:pPr>
            <a:r>
              <a:rPr lang="en-US" sz="24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default: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</a:pPr>
            <a:r>
              <a:rPr lang="en-US" sz="24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// code block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</a:pPr>
            <a:r>
              <a:rPr lang="en-US" sz="24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/>
          </a:p>
        </p:txBody>
      </p:sp>
      <p:pic>
        <p:nvPicPr>
          <p:cNvPr id="2" name="object 9">
            <a:extLst>
              <a:ext uri="{FF2B5EF4-FFF2-40B4-BE49-F238E27FC236}">
                <a16:creationId xmlns:a16="http://schemas.microsoft.com/office/drawing/2014/main" id="{CCBB2954-0BB0-D45E-A1A2-3ED7D4A6DAB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13950" y="6305819"/>
            <a:ext cx="1165232" cy="469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0">
              <a:schemeClr val="bg1"/>
            </a:gs>
            <a:gs pos="93000">
              <a:schemeClr val="bg1"/>
            </a:gs>
          </a:gsLst>
          <a:lin ang="5400000" scaled="1"/>
        </a:gra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/>
          <p:nvPr/>
        </p:nvSpPr>
        <p:spPr>
          <a:xfrm>
            <a:off x="646011" y="660846"/>
            <a:ext cx="3050540" cy="462280"/>
          </a:xfrm>
          <a:prstGeom prst="roundRect">
            <a:avLst>
              <a:gd name="adj" fmla="val 16667"/>
            </a:avLst>
          </a:prstGeom>
          <a:solidFill>
            <a:srgbClr val="2E75B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FFFFFF"/>
              </a:buClr>
              <a:buSzPts val="2400"/>
            </a:pPr>
            <a:r>
              <a:rPr lang="en-US" sz="2400" b="1" dirty="0">
                <a:solidFill>
                  <a:srgbClr val="FFFFFF"/>
                </a:solidFill>
              </a:rPr>
              <a:t>Switch</a:t>
            </a: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854320" y="1536194"/>
            <a:ext cx="11162581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Example: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Given a character, check if it is vowel or consonant. Vowels are ‘a’, ‘e’, ‘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’, ‘o’ and ‘u’. All other characters (‘b’, ‘c’, ‘d’, ‘f’ ….) are consonants.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7CC168-A845-1D50-5424-06327A018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910" y="2938013"/>
            <a:ext cx="9881040" cy="3717282"/>
          </a:xfrm>
          <a:prstGeom prst="rect">
            <a:avLst/>
          </a:prstGeom>
        </p:spPr>
      </p:pic>
      <p:pic>
        <p:nvPicPr>
          <p:cNvPr id="2" name="object 9">
            <a:extLst>
              <a:ext uri="{FF2B5EF4-FFF2-40B4-BE49-F238E27FC236}">
                <a16:creationId xmlns:a16="http://schemas.microsoft.com/office/drawing/2014/main" id="{64D390D5-9BA3-3083-AC1F-DF0848AD0122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13950" y="6305819"/>
            <a:ext cx="1165232" cy="46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1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0">
              <a:schemeClr val="bg1"/>
            </a:gs>
            <a:gs pos="93000">
              <a:schemeClr val="bg1"/>
            </a:gs>
          </a:gsLst>
          <a:lin ang="5400000" scaled="1"/>
        </a:gra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/>
          <p:nvPr/>
        </p:nvSpPr>
        <p:spPr>
          <a:xfrm>
            <a:off x="879475" y="1370965"/>
            <a:ext cx="3050540" cy="462280"/>
          </a:xfrm>
          <a:prstGeom prst="roundRect">
            <a:avLst>
              <a:gd name="adj" fmla="val 16667"/>
            </a:avLst>
          </a:prstGeom>
          <a:solidFill>
            <a:srgbClr val="2E75B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0"/>
          <p:cNvSpPr txBox="1"/>
          <p:nvPr/>
        </p:nvSpPr>
        <p:spPr>
          <a:xfrm>
            <a:off x="977265" y="1416685"/>
            <a:ext cx="284734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endParaRPr sz="1800" b="1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0"/>
          <p:cNvSpPr/>
          <p:nvPr/>
        </p:nvSpPr>
        <p:spPr>
          <a:xfrm>
            <a:off x="3030747" y="2423091"/>
            <a:ext cx="6096000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Notes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break and default keywords are optional.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break keyword, it breaks out of the switch block, this will stop the execution of more code and case testing inside the block.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default keyword specifies some code to run if there is no case match.</a:t>
            </a:r>
            <a:endParaRPr/>
          </a:p>
        </p:txBody>
      </p:sp>
      <p:pic>
        <p:nvPicPr>
          <p:cNvPr id="2" name="object 9">
            <a:extLst>
              <a:ext uri="{FF2B5EF4-FFF2-40B4-BE49-F238E27FC236}">
                <a16:creationId xmlns:a16="http://schemas.microsoft.com/office/drawing/2014/main" id="{733F9C13-DC43-705F-BD05-2D6CA908E76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13950" y="6305819"/>
            <a:ext cx="1165232" cy="46916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0">
              <a:schemeClr val="bg1"/>
            </a:gs>
            <a:gs pos="93000">
              <a:schemeClr val="bg1"/>
            </a:gs>
          </a:gsLst>
          <a:lin ang="5400000" scaled="1"/>
        </a:gra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>
            <a:spLocks noGrp="1"/>
          </p:cNvSpPr>
          <p:nvPr>
            <p:ph type="title"/>
          </p:nvPr>
        </p:nvSpPr>
        <p:spPr>
          <a:xfrm>
            <a:off x="0" y="234950"/>
            <a:ext cx="152209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DFDFD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DFDFD"/>
                </a:solidFill>
                <a:latin typeface="Arial"/>
                <a:ea typeface="Arial"/>
                <a:cs typeface="Arial"/>
                <a:sym typeface="Arial"/>
              </a:rPr>
              <a:t>                   </a:t>
            </a:r>
            <a:endParaRPr/>
          </a:p>
        </p:txBody>
      </p:sp>
      <p:sp>
        <p:nvSpPr>
          <p:cNvPr id="167" name="Google Shape;167;p11"/>
          <p:cNvSpPr txBox="1"/>
          <p:nvPr/>
        </p:nvSpPr>
        <p:spPr>
          <a:xfrm>
            <a:off x="1772573" y="2312790"/>
            <a:ext cx="8316595" cy="1938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6000"/>
              <a:buFont typeface="Arial"/>
              <a:buNone/>
            </a:pPr>
            <a:r>
              <a:rPr lang="en-US" sz="6000" b="0" i="0" u="none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THANKS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6000"/>
              <a:buFont typeface="Arial"/>
              <a:buNone/>
            </a:pPr>
            <a:r>
              <a:rPr lang="en-US" sz="6000" b="0" i="0" u="none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Any questions?</a:t>
            </a:r>
            <a:endParaRPr/>
          </a:p>
        </p:txBody>
      </p:sp>
      <p:pic>
        <p:nvPicPr>
          <p:cNvPr id="2" name="object 9">
            <a:extLst>
              <a:ext uri="{FF2B5EF4-FFF2-40B4-BE49-F238E27FC236}">
                <a16:creationId xmlns:a16="http://schemas.microsoft.com/office/drawing/2014/main" id="{E6F48539-47DE-699F-3083-A1C3331A03A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13950" y="6305819"/>
            <a:ext cx="1165232" cy="4691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88F1D3B-BE7F-D391-7939-5220248AAC4D}"/>
              </a:ext>
            </a:extLst>
          </p:cNvPr>
          <p:cNvSpPr/>
          <p:nvPr/>
        </p:nvSpPr>
        <p:spPr>
          <a:xfrm>
            <a:off x="0" y="0"/>
            <a:ext cx="5934287" cy="6858000"/>
          </a:xfrm>
          <a:custGeom>
            <a:avLst/>
            <a:gdLst/>
            <a:ahLst/>
            <a:cxnLst/>
            <a:rect l="l" t="t" r="r" b="b"/>
            <a:pathLst>
              <a:path w="8901430" h="10287000">
                <a:moveTo>
                  <a:pt x="8901303" y="0"/>
                </a:moveTo>
                <a:lnTo>
                  <a:pt x="0" y="0"/>
                </a:lnTo>
                <a:lnTo>
                  <a:pt x="0" y="10286916"/>
                </a:lnTo>
                <a:lnTo>
                  <a:pt x="4137787" y="10286916"/>
                </a:lnTo>
                <a:lnTo>
                  <a:pt x="8901303" y="0"/>
                </a:lnTo>
                <a:close/>
              </a:path>
            </a:pathLst>
          </a:custGeom>
          <a:solidFill>
            <a:srgbClr val="1736A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EFF6C38-8021-60EA-DE41-5FD25FF7891D}"/>
              </a:ext>
            </a:extLst>
          </p:cNvPr>
          <p:cNvSpPr txBox="1">
            <a:spLocks/>
          </p:cNvSpPr>
          <p:nvPr/>
        </p:nvSpPr>
        <p:spPr>
          <a:xfrm>
            <a:off x="1018598" y="1286284"/>
            <a:ext cx="2649887" cy="685658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67" marR="0" lvl="0" indent="0" algn="ctr" defTabSz="9144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 Light" panose="020F0302020204030204"/>
                <a:ea typeface="Open Sans Light" panose="020B0306030504020204" pitchFamily="34" charset="0"/>
                <a:cs typeface="Open Sans Light" panose="020B0306030504020204" pitchFamily="34" charset="0"/>
                <a:sym typeface="Arial"/>
              </a:rPr>
              <a:t>Agen</a:t>
            </a:r>
            <a:r>
              <a:rPr kumimoji="0" lang="en-US" sz="4400" b="1" i="0" u="none" strike="noStrike" kern="1200" cap="none" spc="1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 Light" panose="020F0302020204030204"/>
                <a:ea typeface="Open Sans Light" panose="020B0306030504020204" pitchFamily="34" charset="0"/>
                <a:cs typeface="Open Sans Light" panose="020B0306030504020204" pitchFamily="34" charset="0"/>
                <a:sym typeface="Arial"/>
              </a:rPr>
              <a:t>d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 Light" panose="020F0302020204030204"/>
                <a:ea typeface="Open Sans Light" panose="020B0306030504020204" pitchFamily="34" charset="0"/>
                <a:cs typeface="Open Sans Light" panose="020B0306030504020204" pitchFamily="34" charset="0"/>
                <a:sym typeface="Arial"/>
              </a:rPr>
              <a:t>a</a:t>
            </a: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34AE222F-E71E-7B7F-7369-C30B8609662A}"/>
              </a:ext>
            </a:extLst>
          </p:cNvPr>
          <p:cNvSpPr txBox="1"/>
          <p:nvPr/>
        </p:nvSpPr>
        <p:spPr>
          <a:xfrm>
            <a:off x="6410663" y="2717292"/>
            <a:ext cx="706120" cy="377882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 marR="0" lvl="0" indent="0" algn="ctr" defTabSz="9144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Schedule (High Level)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  <a:sym typeface="Arial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88897B67-1B54-A3AA-C2B7-2DFF2700C1D2}"/>
              </a:ext>
            </a:extLst>
          </p:cNvPr>
          <p:cNvSpPr txBox="1"/>
          <p:nvPr/>
        </p:nvSpPr>
        <p:spPr>
          <a:xfrm>
            <a:off x="6490293" y="4190458"/>
            <a:ext cx="548640" cy="193216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 marR="0" lvl="0" indent="0" algn="l" defTabSz="9144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T</a:t>
            </a:r>
            <a:r>
              <a:rPr kumimoji="0" sz="1200" b="0" i="0" u="none" strike="noStrike" kern="1200" cap="none" spc="-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i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mel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i</a:t>
            </a:r>
            <a:r>
              <a:rPr kumimoji="0" sz="1200" b="0" i="0" u="none" strike="noStrike" kern="1200" cap="none" spc="-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ne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  <a:sym typeface="Arial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CB49244C-457F-6FB0-01F4-21E7BD627EE3}"/>
              </a:ext>
            </a:extLst>
          </p:cNvPr>
          <p:cNvSpPr txBox="1"/>
          <p:nvPr/>
        </p:nvSpPr>
        <p:spPr>
          <a:xfrm>
            <a:off x="8044094" y="2717292"/>
            <a:ext cx="781221" cy="377882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 marR="0" lvl="0" indent="0" algn="ctr" defTabSz="9144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Completed Activities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  <a:sym typeface="Arial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313D0DD9-C987-0213-A258-F90A72169817}"/>
              </a:ext>
            </a:extLst>
          </p:cNvPr>
          <p:cNvSpPr txBox="1"/>
          <p:nvPr/>
        </p:nvSpPr>
        <p:spPr>
          <a:xfrm>
            <a:off x="8227060" y="4099018"/>
            <a:ext cx="415290" cy="377882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 marR="0" lvl="0" indent="0" algn="l" defTabSz="9144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A</a:t>
            </a:r>
            <a:r>
              <a:rPr kumimoji="0" sz="1200" b="0" i="0" u="none" strike="noStrike" kern="1200" cap="none" spc="-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c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t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i</a:t>
            </a:r>
            <a:r>
              <a:rPr kumimoji="0" sz="1200" b="0" i="0" u="none" strike="noStrike" kern="1200" cap="none" spc="-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on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  <a:sym typeface="Arial"/>
            </a:endParaRPr>
          </a:p>
          <a:p>
            <a:pPr marL="34714" marR="0" lvl="0" indent="0" algn="l" defTabSz="914400" rtl="0" eaLnBrk="1" fontAlgn="auto" latinLnBrk="0" hangingPunct="1">
              <a:lnSpc>
                <a:spcPct val="100000"/>
              </a:lnSpc>
              <a:spcBef>
                <a:spcPts val="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Items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  <a:sym typeface="Arial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73D9C8A9-07E3-E6F6-47D1-318F4D1F371B}"/>
              </a:ext>
            </a:extLst>
          </p:cNvPr>
          <p:cNvSpPr txBox="1"/>
          <p:nvPr/>
        </p:nvSpPr>
        <p:spPr>
          <a:xfrm>
            <a:off x="8114606" y="2513390"/>
            <a:ext cx="1327295" cy="785686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-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Dependencies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&amp;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Issues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 </a:t>
            </a:r>
            <a:r>
              <a:rPr kumimoji="0" lang="en-US" sz="1200" b="0" i="0" u="none" strike="noStrike" kern="1200" cap="none" spc="-5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/ </a:t>
            </a:r>
            <a:r>
              <a:rPr kumimoji="0" sz="1200" b="0" i="0" u="none" strike="noStrike" kern="1200" cap="none" spc="-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Risks</a:t>
            </a:r>
            <a:endParaRPr kumimoji="0" lang="en-US" sz="1200" b="0" i="0" u="none" strike="noStrike" kern="1200" cap="none" spc="-7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Calibri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-7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Calibri"/>
              <a:sym typeface="Arial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9E7A5AA2-611E-74A5-53FD-AC38A74A6106}"/>
              </a:ext>
            </a:extLst>
          </p:cNvPr>
          <p:cNvSpPr txBox="1"/>
          <p:nvPr/>
        </p:nvSpPr>
        <p:spPr>
          <a:xfrm>
            <a:off x="9713689" y="4081683"/>
            <a:ext cx="873226" cy="377882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 marR="3387" lvl="0" indent="5080" algn="ctr" defTabSz="9144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Ch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a</a:t>
            </a:r>
            <a:r>
              <a:rPr kumimoji="0" sz="1200" b="0" i="0" u="none" strike="noStrike" kern="1200" cap="none" spc="-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nge  </a:t>
            </a:r>
            <a:r>
              <a:rPr kumimoji="0" lang="en-US" sz="1200" b="0" i="0" u="none" strike="noStrike" kern="1200" cap="none" spc="-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R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e</a:t>
            </a:r>
            <a:r>
              <a:rPr kumimoji="0" sz="1200" b="0" i="0" u="none" strike="noStrike" kern="1200" cap="none" spc="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q</a:t>
            </a:r>
            <a:r>
              <a:rPr kumimoji="0" sz="1200" b="0" i="0" u="none" strike="noStrike" kern="1200" cap="none" spc="-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u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e</a:t>
            </a:r>
            <a:r>
              <a:rPr kumimoji="0" sz="1200" b="0" i="0" u="none" strike="noStrike" kern="1200" cap="none" spc="-1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s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49F242-588E-2751-54AB-20481470C31C}"/>
              </a:ext>
            </a:extLst>
          </p:cNvPr>
          <p:cNvSpPr txBox="1">
            <a:spLocks/>
          </p:cNvSpPr>
          <p:nvPr/>
        </p:nvSpPr>
        <p:spPr>
          <a:xfrm>
            <a:off x="5670001" y="1696617"/>
            <a:ext cx="75438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000" b="1" i="0" u="none" strike="noStrike" kern="1200" cap="none" spc="-99" normalizeH="0" baseline="0" noProof="0" dirty="0">
                <a:ln w="3175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Open Sans SemiBold" panose="020B0706030804020204" pitchFamily="34" charset="0"/>
                <a:cs typeface="Open Sans SemiBold" panose="020B0706030804020204" pitchFamily="34" charset="0"/>
                <a:sym typeface="Arial"/>
              </a:rPr>
              <a:t>Control statement 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000" b="1" spc="-99" dirty="0">
                <a:ln w="3175">
                  <a:noFill/>
                </a:ln>
                <a:solidFill>
                  <a:prstClr val="black"/>
                </a:solidFill>
                <a:latin typeface="Calibri Light" panose="020F0302020204030204"/>
                <a:ea typeface="Open Sans SemiBold" panose="020B0706030804020204" pitchFamily="34" charset="0"/>
                <a:cs typeface="Open Sans SemiBold" panose="020B0706030804020204" pitchFamily="34" charset="0"/>
              </a:rPr>
              <a:t>If statement 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000" b="1" i="0" u="none" strike="noStrike" kern="1200" cap="none" spc="-99" normalizeH="0" baseline="0" noProof="0" dirty="0">
                <a:ln w="3175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Open Sans SemiBold" panose="020B0706030804020204" pitchFamily="34" charset="0"/>
                <a:cs typeface="Open Sans SemiBold" panose="020B0706030804020204" pitchFamily="34" charset="0"/>
                <a:sym typeface="Arial"/>
              </a:rPr>
              <a:t>If else 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000" b="1" spc="-99" dirty="0">
                <a:ln w="3175">
                  <a:noFill/>
                </a:ln>
                <a:solidFill>
                  <a:prstClr val="black"/>
                </a:solidFill>
                <a:latin typeface="Calibri Light" panose="020F0302020204030204"/>
                <a:ea typeface="Open Sans SemiBold" panose="020B0706030804020204" pitchFamily="34" charset="0"/>
                <a:cs typeface="Open Sans SemiBold" panose="020B0706030804020204" pitchFamily="34" charset="0"/>
              </a:rPr>
              <a:t>If elseif else 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000" b="1" spc="-99" dirty="0">
                <a:ln w="3175">
                  <a:noFill/>
                </a:ln>
                <a:solidFill>
                  <a:prstClr val="black"/>
                </a:solidFill>
                <a:latin typeface="Calibri Light" panose="020F0302020204030204"/>
                <a:ea typeface="Open Sans SemiBold" panose="020B0706030804020204" pitchFamily="34" charset="0"/>
                <a:cs typeface="Open Sans SemiBold" panose="020B0706030804020204" pitchFamily="34" charset="0"/>
              </a:rPr>
              <a:t>Nested if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000" b="1" spc="-99" dirty="0">
                <a:ln w="3175">
                  <a:noFill/>
                </a:ln>
                <a:solidFill>
                  <a:prstClr val="black"/>
                </a:solidFill>
                <a:latin typeface="Calibri Light" panose="020F0302020204030204"/>
                <a:ea typeface="Open Sans SemiBold" panose="020B0706030804020204" pitchFamily="34" charset="0"/>
                <a:cs typeface="Open Sans SemiBold" panose="020B0706030804020204" pitchFamily="34" charset="0"/>
              </a:rPr>
              <a:t>Switch </a:t>
            </a:r>
            <a:endParaRPr kumimoji="0" lang="en-US" sz="3000" b="1" i="0" u="none" strike="noStrike" kern="1200" cap="none" spc="-99" normalizeH="0" baseline="0" noProof="0" dirty="0">
              <a:ln w="3175"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Open Sans SemiBold" panose="020B0706030804020204" pitchFamily="34" charset="0"/>
              <a:cs typeface="Open Sans SemiBold" panose="020B070603080402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000" b="1" i="0" u="none" strike="noStrike" kern="1200" cap="none" spc="-99" normalizeH="0" baseline="0" noProof="0" dirty="0">
              <a:ln w="3175"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Open Sans SemiBold" panose="020B0706030804020204" pitchFamily="34" charset="0"/>
              <a:cs typeface="Open Sans SemiBold" panose="020B0706030804020204" pitchFamily="34" charset="0"/>
              <a:sym typeface="Arial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000" b="1" i="0" u="none" strike="noStrike" kern="1200" cap="none" spc="-99" normalizeH="0" baseline="0" noProof="0" dirty="0">
              <a:ln w="3175"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Open Sans SemiBold" panose="020B0706030804020204" pitchFamily="34" charset="0"/>
              <a:cs typeface="Open Sans SemiBold" panose="020B0706030804020204" pitchFamily="34" charset="0"/>
              <a:sym typeface="Arial"/>
            </a:endParaRPr>
          </a:p>
        </p:txBody>
      </p:sp>
      <p:pic>
        <p:nvPicPr>
          <p:cNvPr id="5" name="object 9">
            <a:extLst>
              <a:ext uri="{FF2B5EF4-FFF2-40B4-BE49-F238E27FC236}">
                <a16:creationId xmlns:a16="http://schemas.microsoft.com/office/drawing/2014/main" id="{42E94CD3-E2D0-C166-BE97-92E350C15EC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13950" y="6305819"/>
            <a:ext cx="1165232" cy="46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282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0">
              <a:schemeClr val="bg1"/>
            </a:gs>
            <a:gs pos="93000">
              <a:schemeClr val="bg1"/>
            </a:gs>
          </a:gsLst>
          <a:lin ang="5400000" scaled="1"/>
        </a:gra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/>
          <p:nvPr/>
        </p:nvSpPr>
        <p:spPr>
          <a:xfrm>
            <a:off x="646011" y="660846"/>
            <a:ext cx="3050540" cy="462280"/>
          </a:xfrm>
          <a:prstGeom prst="roundRect">
            <a:avLst>
              <a:gd name="adj" fmla="val 16667"/>
            </a:avLst>
          </a:prstGeom>
          <a:solidFill>
            <a:srgbClr val="2E75B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Operations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912686" y="1600102"/>
            <a:ext cx="11162581" cy="4570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Given a Number </a:t>
            </a:r>
            <a:r>
              <a:rPr lang="en-US" sz="1800" i="1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corresponding to a person's age (in days). Print his age in years, months and days, followed by its respective message "years", "months", "days".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Note: consider the whole year has 365 days and 30 days per month.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Input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Only one line containing a number </a:t>
            </a:r>
            <a:r>
              <a:rPr lang="en-US" sz="1800" i="1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(0 ≤ </a:t>
            </a:r>
            <a:r>
              <a:rPr lang="en-US" sz="1800" i="1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 ≤ 10</a:t>
            </a:r>
            <a:r>
              <a:rPr lang="en-US" sz="1800" baseline="30000" dirty="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).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Output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Print the output, like the following examples.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D75CFC-AC04-F136-8CAC-F65661EFA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7659" y="3943223"/>
            <a:ext cx="1647102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Input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</a:rPr>
              <a:t>400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output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</a:rPr>
              <a:t>1 years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</a:rPr>
              <a:t>1 months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</a:rPr>
              <a:t>5 days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object 9">
            <a:extLst>
              <a:ext uri="{FF2B5EF4-FFF2-40B4-BE49-F238E27FC236}">
                <a16:creationId xmlns:a16="http://schemas.microsoft.com/office/drawing/2014/main" id="{A46AAD86-D63D-33F9-1D11-58047E7C2A9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13950" y="6305819"/>
            <a:ext cx="1165232" cy="46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80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0">
              <a:schemeClr val="bg1"/>
            </a:gs>
            <a:gs pos="93000">
              <a:schemeClr val="bg1"/>
            </a:gs>
          </a:gsLst>
          <a:lin ang="5400000" scaled="1"/>
        </a:gra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/>
          <p:nvPr/>
        </p:nvSpPr>
        <p:spPr>
          <a:xfrm>
            <a:off x="646011" y="660846"/>
            <a:ext cx="3050540" cy="462280"/>
          </a:xfrm>
          <a:prstGeom prst="roundRect">
            <a:avLst>
              <a:gd name="adj" fmla="val 16667"/>
            </a:avLst>
          </a:prstGeom>
          <a:solidFill>
            <a:srgbClr val="2E75B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Operations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912686" y="1600102"/>
            <a:ext cx="11162581" cy="4570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Given a number </a:t>
            </a:r>
            <a:r>
              <a:rPr lang="en-US" sz="1800" i="1" dirty="0">
                <a:solidFill>
                  <a:schemeClr val="bg1">
                    <a:lumMod val="65000"/>
                  </a:schemeClr>
                </a:solidFill>
              </a:rPr>
              <a:t>R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calculate the area of a circle using the following formula: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Area = π * </a:t>
            </a:r>
            <a:r>
              <a:rPr lang="en-US" sz="1800" i="1" dirty="0">
                <a:solidFill>
                  <a:schemeClr val="bg1">
                    <a:lumMod val="65000"/>
                  </a:schemeClr>
                </a:solidFill>
              </a:rPr>
              <a:t>R</a:t>
            </a:r>
            <a:r>
              <a:rPr lang="en-US" sz="1800" baseline="30000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Note: consider π = 3.141592653.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Input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Only one line containing the number </a:t>
            </a:r>
            <a:r>
              <a:rPr lang="en-US" sz="1800" i="1" dirty="0">
                <a:solidFill>
                  <a:schemeClr val="bg1">
                    <a:lumMod val="65000"/>
                  </a:schemeClr>
                </a:solidFill>
              </a:rPr>
              <a:t>R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(1  ≤  </a:t>
            </a:r>
            <a:r>
              <a:rPr lang="en-US" sz="1800" i="1" dirty="0">
                <a:solidFill>
                  <a:schemeClr val="bg1">
                    <a:lumMod val="65000"/>
                  </a:schemeClr>
                </a:solidFill>
              </a:rPr>
              <a:t>R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 ≤  100).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Output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Print the calculated area, with 9 digits after the decimal point.</a:t>
            </a:r>
          </a:p>
        </p:txBody>
      </p:sp>
      <p:pic>
        <p:nvPicPr>
          <p:cNvPr id="2" name="object 9">
            <a:extLst>
              <a:ext uri="{FF2B5EF4-FFF2-40B4-BE49-F238E27FC236}">
                <a16:creationId xmlns:a16="http://schemas.microsoft.com/office/drawing/2014/main" id="{1C661080-33DB-D258-02F7-A36E3C44B08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13950" y="6305819"/>
            <a:ext cx="1165232" cy="46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0">
              <a:schemeClr val="bg1"/>
            </a:gs>
            <a:gs pos="93000">
              <a:schemeClr val="bg1"/>
            </a:gs>
          </a:gsLst>
          <a:lin ang="5400000" scaled="1"/>
        </a:gra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e8ff4924b5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83411"/>
            <a:ext cx="12192000" cy="58746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" name="object 9">
            <a:extLst>
              <a:ext uri="{FF2B5EF4-FFF2-40B4-BE49-F238E27FC236}">
                <a16:creationId xmlns:a16="http://schemas.microsoft.com/office/drawing/2014/main" id="{9BD213C4-C5D1-E5B2-DCEE-AA3D08A5AF0E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13950" y="6305819"/>
            <a:ext cx="1165232" cy="4691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0">
              <a:schemeClr val="bg1"/>
            </a:gs>
            <a:gs pos="93000">
              <a:schemeClr val="bg1"/>
            </a:gs>
          </a:gsLst>
          <a:lin ang="5400000" scaled="1"/>
        </a:gra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/>
          <p:nvPr/>
        </p:nvSpPr>
        <p:spPr>
          <a:xfrm>
            <a:off x="879475" y="1370965"/>
            <a:ext cx="3050540" cy="462280"/>
          </a:xfrm>
          <a:prstGeom prst="roundRect">
            <a:avLst>
              <a:gd name="adj" fmla="val 16667"/>
            </a:avLst>
          </a:prstGeom>
          <a:solidFill>
            <a:srgbClr val="2E75B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 txBox="1"/>
          <p:nvPr/>
        </p:nvSpPr>
        <p:spPr>
          <a:xfrm>
            <a:off x="977265" y="1416685"/>
            <a:ext cx="284734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Control Statements </a:t>
            </a:r>
            <a:endParaRPr/>
          </a:p>
        </p:txBody>
      </p:sp>
      <p:sp>
        <p:nvSpPr>
          <p:cNvPr id="113" name="Google Shape;113;p4"/>
          <p:cNvSpPr/>
          <p:nvPr/>
        </p:nvSpPr>
        <p:spPr>
          <a:xfrm>
            <a:off x="879475" y="2042795"/>
            <a:ext cx="10039350" cy="4427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Until now, the code is executed sequentially(line after line in order).</a:t>
            </a:r>
            <a:endParaRPr/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control statements: special statements are used to control the execution flow of the program.</a:t>
            </a:r>
            <a:endParaRPr/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Conditional Control Statement: special statements allow the program to select between the alternatives during the program execution.</a:t>
            </a:r>
            <a:endParaRPr/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If-else Statement ,Ternary Operator; are examples for Conditional Control Statement</a:t>
            </a:r>
            <a:endParaRPr/>
          </a:p>
        </p:txBody>
      </p:sp>
      <p:pic>
        <p:nvPicPr>
          <p:cNvPr id="2" name="object 9">
            <a:extLst>
              <a:ext uri="{FF2B5EF4-FFF2-40B4-BE49-F238E27FC236}">
                <a16:creationId xmlns:a16="http://schemas.microsoft.com/office/drawing/2014/main" id="{40920FBB-198F-20A8-8F1D-31C6675E634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13950" y="6305819"/>
            <a:ext cx="1165232" cy="469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0">
              <a:schemeClr val="bg1"/>
            </a:gs>
            <a:gs pos="93000">
              <a:schemeClr val="bg1"/>
            </a:gs>
          </a:gsLst>
          <a:lin ang="5400000" scaled="1"/>
        </a:gra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/>
          <p:nvPr/>
        </p:nvSpPr>
        <p:spPr>
          <a:xfrm>
            <a:off x="879475" y="1370965"/>
            <a:ext cx="3050540" cy="462280"/>
          </a:xfrm>
          <a:prstGeom prst="roundRect">
            <a:avLst>
              <a:gd name="adj" fmla="val 16667"/>
            </a:avLst>
          </a:prstGeom>
          <a:solidFill>
            <a:srgbClr val="2E75B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statement</a:t>
            </a:r>
            <a:endParaRPr/>
          </a:p>
        </p:txBody>
      </p:sp>
      <p:pic>
        <p:nvPicPr>
          <p:cNvPr id="119" name="Google Shape;11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14121" y="1587970"/>
            <a:ext cx="3414288" cy="667648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5"/>
          <p:cNvSpPr/>
          <p:nvPr/>
        </p:nvSpPr>
        <p:spPr>
          <a:xfrm>
            <a:off x="1029419" y="2125396"/>
            <a:ext cx="3525328" cy="3277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if(condition)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  <a:b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statement 1…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statement 2…</a:t>
            </a:r>
            <a:b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br>
              <a:rPr lang="en-US" sz="1800" b="1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1" i="0" u="none" strike="noStrike" cap="non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1029419" y="4922668"/>
            <a:ext cx="6096000" cy="961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 will go inside the block only if the condition is true otherwise, it will not execute the block.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object 9">
            <a:extLst>
              <a:ext uri="{FF2B5EF4-FFF2-40B4-BE49-F238E27FC236}">
                <a16:creationId xmlns:a16="http://schemas.microsoft.com/office/drawing/2014/main" id="{7459F95E-CFA5-F560-E3E9-3C40EE73D64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13950" y="6305819"/>
            <a:ext cx="1165232" cy="469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0">
              <a:schemeClr val="bg1"/>
            </a:gs>
            <a:gs pos="93000">
              <a:schemeClr val="bg1"/>
            </a:gs>
          </a:gsLst>
          <a:lin ang="5400000" scaled="1"/>
        </a:gra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/>
          <p:nvPr/>
        </p:nvSpPr>
        <p:spPr>
          <a:xfrm>
            <a:off x="879475" y="1370965"/>
            <a:ext cx="3050540" cy="462280"/>
          </a:xfrm>
          <a:prstGeom prst="roundRect">
            <a:avLst>
              <a:gd name="adj" fmla="val 16667"/>
            </a:avLst>
          </a:prstGeom>
          <a:solidFill>
            <a:srgbClr val="2E75B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6"/>
          <p:cNvSpPr txBox="1"/>
          <p:nvPr/>
        </p:nvSpPr>
        <p:spPr>
          <a:xfrm>
            <a:off x="977265" y="1416685"/>
            <a:ext cx="284734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If-else Statement</a:t>
            </a:r>
            <a:endParaRPr/>
          </a:p>
        </p:txBody>
      </p:sp>
      <p:sp>
        <p:nvSpPr>
          <p:cNvPr id="128" name="Google Shape;128;p6"/>
          <p:cNvSpPr/>
          <p:nvPr/>
        </p:nvSpPr>
        <p:spPr>
          <a:xfrm>
            <a:off x="776605" y="2155022"/>
            <a:ext cx="609600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if(condition){</a:t>
            </a:r>
            <a:b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statements (if Block)</a:t>
            </a:r>
            <a:b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b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else{</a:t>
            </a:r>
            <a:b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statements (Else block)</a:t>
            </a:r>
            <a:b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6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4272" r="7058"/>
          <a:stretch/>
        </p:blipFill>
        <p:spPr>
          <a:xfrm>
            <a:off x="7186295" y="1265554"/>
            <a:ext cx="4467849" cy="400494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6"/>
          <p:cNvSpPr txBox="1"/>
          <p:nvPr/>
        </p:nvSpPr>
        <p:spPr>
          <a:xfrm>
            <a:off x="177694" y="5952862"/>
            <a:ext cx="934586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</a:pPr>
            <a:r>
              <a:rPr lang="en-US" sz="2000" b="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the condition is true then, it will execute the If block. Otherwise, it will execute the Else block.</a:t>
            </a:r>
            <a:endParaRPr/>
          </a:p>
        </p:txBody>
      </p:sp>
      <p:pic>
        <p:nvPicPr>
          <p:cNvPr id="2" name="object 9">
            <a:extLst>
              <a:ext uri="{FF2B5EF4-FFF2-40B4-BE49-F238E27FC236}">
                <a16:creationId xmlns:a16="http://schemas.microsoft.com/office/drawing/2014/main" id="{C4D1B0AF-D66A-9C06-EA1F-0BA2BFE8912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13950" y="6305819"/>
            <a:ext cx="1165232" cy="469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0">
              <a:schemeClr val="bg1"/>
            </a:gs>
            <a:gs pos="93000">
              <a:schemeClr val="bg1"/>
            </a:gs>
          </a:gsLst>
          <a:lin ang="5400000" scaled="1"/>
        </a:gra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/>
          <p:nvPr/>
        </p:nvSpPr>
        <p:spPr>
          <a:xfrm>
            <a:off x="646011" y="660846"/>
            <a:ext cx="3050540" cy="462280"/>
          </a:xfrm>
          <a:prstGeom prst="roundRect">
            <a:avLst>
              <a:gd name="adj" fmla="val 16667"/>
            </a:avLst>
          </a:prstGeom>
          <a:solidFill>
            <a:srgbClr val="2E75B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If statement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912686" y="1600102"/>
            <a:ext cx="11162581" cy="512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Example:</a:t>
            </a:r>
          </a:p>
          <a:p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Given two numbers </a:t>
            </a:r>
            <a:r>
              <a:rPr lang="en-US" sz="1800" i="1" dirty="0">
                <a:solidFill>
                  <a:schemeClr val="tx2">
                    <a:lumMod val="50000"/>
                  </a:schemeClr>
                </a:solidFill>
              </a:rPr>
              <a:t>A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 and </a:t>
            </a:r>
            <a:r>
              <a:rPr lang="en-US" sz="1800" i="1" dirty="0">
                <a:solidFill>
                  <a:schemeClr val="tx2">
                    <a:lumMod val="50000"/>
                  </a:schemeClr>
                </a:solidFill>
              </a:rPr>
              <a:t>B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. Print "Yes" if </a:t>
            </a:r>
            <a:r>
              <a:rPr lang="en-US" sz="1800" i="1" dirty="0">
                <a:solidFill>
                  <a:schemeClr val="tx2">
                    <a:lumMod val="50000"/>
                  </a:schemeClr>
                </a:solidFill>
              </a:rPr>
              <a:t>A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 is greater than or equal to </a:t>
            </a:r>
            <a:r>
              <a:rPr lang="en-US" sz="1800" i="1" dirty="0">
                <a:solidFill>
                  <a:schemeClr val="tx2">
                    <a:lumMod val="50000"/>
                  </a:schemeClr>
                </a:solidFill>
              </a:rPr>
              <a:t>B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. Otherwise print "No".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Only one line containing two numbers </a:t>
            </a:r>
            <a:r>
              <a:rPr lang="en-US" sz="1800" i="1" dirty="0">
                <a:solidFill>
                  <a:schemeClr val="tx2">
                    <a:lumMod val="50000"/>
                  </a:schemeClr>
                </a:solidFill>
              </a:rPr>
              <a:t>A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 and </a:t>
            </a:r>
            <a:r>
              <a:rPr lang="en-US" sz="1800" i="1" dirty="0">
                <a:solidFill>
                  <a:schemeClr val="tx2">
                    <a:lumMod val="50000"/>
                  </a:schemeClr>
                </a:solidFill>
              </a:rPr>
              <a:t>B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 (0  ≤  </a:t>
            </a:r>
            <a:r>
              <a:rPr lang="en-US" sz="1800" i="1" dirty="0">
                <a:solidFill>
                  <a:schemeClr val="tx2">
                    <a:lumMod val="50000"/>
                  </a:schemeClr>
                </a:solidFill>
              </a:rPr>
              <a:t>A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800" i="1" dirty="0">
                <a:solidFill>
                  <a:schemeClr val="tx2">
                    <a:lumMod val="50000"/>
                  </a:schemeClr>
                </a:solidFill>
              </a:rPr>
              <a:t>B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  ≤  100).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Output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Print "Yes" or "No" according to the statement.</a:t>
            </a:r>
          </a:p>
          <a:p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What is ternary operator ?????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Try it !</a:t>
            </a:r>
          </a:p>
        </p:txBody>
      </p:sp>
      <p:pic>
        <p:nvPicPr>
          <p:cNvPr id="2" name="object 9">
            <a:extLst>
              <a:ext uri="{FF2B5EF4-FFF2-40B4-BE49-F238E27FC236}">
                <a16:creationId xmlns:a16="http://schemas.microsoft.com/office/drawing/2014/main" id="{32744D8E-3697-F96B-B835-F839B27DAFE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13950" y="6305819"/>
            <a:ext cx="1165232" cy="46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97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994</Words>
  <Application>Microsoft Office PowerPoint</Application>
  <PresentationFormat>Widescreen</PresentationFormat>
  <Paragraphs>161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Noto Sans Symbols</vt:lpstr>
      <vt:lpstr>Arial Unicode MS</vt:lpstr>
      <vt:lpstr>Calibri Light</vt:lpstr>
      <vt:lpstr>Open Sans</vt:lpstr>
      <vt:lpstr>Calibri</vt:lpstr>
      <vt:lpstr>Arial</vt:lpstr>
      <vt:lpstr>1_Office 主题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向天歌PPT</dc:creator>
  <cp:lastModifiedBy>Mostafa Askar</cp:lastModifiedBy>
  <cp:revision>2</cp:revision>
  <dcterms:created xsi:type="dcterms:W3CDTF">2015-06-30T19:59:00Z</dcterms:created>
  <dcterms:modified xsi:type="dcterms:W3CDTF">2023-09-01T12:48:17Z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1033-11.2.0.10094</vt:lpwstr>
  </property>
</Properties>
</file>