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7"/>
  </p:notesMasterIdLst>
  <p:sldIdLst>
    <p:sldId id="397" r:id="rId3"/>
    <p:sldId id="398" r:id="rId4"/>
    <p:sldId id="258" r:id="rId5"/>
    <p:sldId id="279" r:id="rId6"/>
    <p:sldId id="259" r:id="rId7"/>
    <p:sldId id="260" r:id="rId8"/>
    <p:sldId id="276" r:id="rId9"/>
    <p:sldId id="261" r:id="rId10"/>
    <p:sldId id="275" r:id="rId11"/>
    <p:sldId id="277" r:id="rId12"/>
    <p:sldId id="278" r:id="rId13"/>
    <p:sldId id="262" r:id="rId14"/>
    <p:sldId id="280" r:id="rId15"/>
    <p:sldId id="273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ZEVO6vdiM5vxzca4ejMCXS7i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130"/>
      </p:cViewPr>
      <p:guideLst>
        <p:guide orient="horz" pos="21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95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10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64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84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4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">
    <p:bg>
      <p:bgPr>
        <a:solidFill>
          <a:srgbClr val="40404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E1E7-AF5D-63BD-19C8-F8F8C3B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6EE-0DA5-07AE-BA54-347B941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CDD6-9847-52C9-224E-3A7E98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A26-86FE-2D91-E9B4-11D3C8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8FF-F2CE-DB23-3457-16FE886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FA8-7FD0-6D20-747E-4DC582A0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D9F6-1C0F-38B3-575E-2BF103A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2BEA-4CC4-02BB-6064-13B4E0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F479-E53B-8FA0-9FF1-209F977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55B-91DA-56A2-7312-43072BD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D72D7-7F46-345C-C45F-948847D3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9B2-8219-7648-3A53-B756E4E3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186-BE3C-DF11-4E76-3A7E43C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DF19-466D-ACA3-0DB6-77305CA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E2A-A864-3AE1-714B-9D60094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51F-40BE-AE28-1D9F-7343420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784C-CBC6-1DDE-C20A-9F14481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A47-4635-8CF1-F2D8-3760D4F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72A9-BA15-1289-0AE7-6E0F720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2CE9-71F0-5F07-2611-2AB9973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8EDF-9369-EA32-51FC-A00C493D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065-CFDA-B0A5-70E8-68EFE696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E7D-3D1C-B8A0-9718-9A597A6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F360-5C08-F8BD-0B86-CD3A5AE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5B6-0A13-E4D0-D94B-B4F7A83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E4-3F28-BDB6-D3F4-4660D3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FBA2-C577-AA5C-0F32-7819852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057-092A-38FE-D1BB-40E52D4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046-9ED0-F30E-D3A6-974D972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A25-D5EF-C437-2FAF-F1268BFD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C03-61C8-85C4-D410-0A01761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C66-D2C8-0AA1-E0E1-FD2E5ED4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FE0A-0B4E-3E30-D37C-76E2FDC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5CB-CB01-E058-5ED8-D4A7C72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6E4-91A0-81A5-DA16-068FAEE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437-81AF-ABF8-C503-E07E53E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0494-6F46-D93A-A299-C569399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2603-24F9-5643-BEF5-A771F37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747-1EEA-2C16-6809-F68656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F614-82DB-FD84-33D2-2A803FD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20E-0832-85DE-DAAE-7A4AF5B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95A3-7A1F-BB75-E0C4-2A8EE73F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78D-7849-7754-CA58-751D8A18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FFD-A0A4-8DC1-9017-5D0F06E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CB94-9D62-A843-0CEE-AAF24D1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24E8-D74E-85BF-7EFE-4DD2CC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B58-3A55-F7D1-AC8C-1D89907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94C5-16FB-F94C-E9DA-511777D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DA71-D945-3698-211D-16DAA3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AACE-7475-1AB6-0F0D-D0CF37BF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8E52-2D5D-F24C-64FF-C137F0F2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29BB-3724-1DF8-46C7-814C40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301A-6BFF-C682-C322-B286514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16-47AE-F1A1-346C-45396AD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CBF-8C3F-C9DE-AE99-A5A6BE14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4F8-9525-0851-168F-65C7886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D85A-CCD4-CFAA-9DF3-0E308AD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23E58-E4EF-FE90-1A8F-C33BF4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11" name="Google Shape;11;p19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avLst/>
              <a:gdLst/>
              <a:ahLst/>
              <a:cxnLst/>
              <a:rect l="l" t="t" r="r" b="b"/>
              <a:pathLst>
                <a:path w="2467054" h="243542" extrusionOk="0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555-C932-9111-8DB9-D7827E9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359-2628-30FC-B127-989977CC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96F8-05B4-93FD-19F9-DFD281AD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0153-21F4-6087-DF15-CD6D564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BE08-D363-311A-D997-C0CCA2B8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8430" y="0"/>
            <a:ext cx="6041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380937" y="4828337"/>
            <a:ext cx="330200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MEC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698495" y="1534175"/>
            <a:ext cx="448606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  <a:sym typeface="Arial"/>
              </a:rPr>
              <a:t>PHP Development Course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97" y="23841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Callback 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88192-4FD0-46C8-B788-6D731060F025}"/>
              </a:ext>
            </a:extLst>
          </p:cNvPr>
          <p:cNvSpPr txBox="1"/>
          <p:nvPr/>
        </p:nvSpPr>
        <p:spPr>
          <a:xfrm>
            <a:off x="847673" y="2025213"/>
            <a:ext cx="10228801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These are functions that are passed as an argument to another function and are called when a certain event occurs.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8A0E2-82C4-323D-7EA0-951618A8A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3" y="2886832"/>
            <a:ext cx="5590449" cy="3196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EF80-A463-F566-1FAD-2BAF3A310997}"/>
              </a:ext>
            </a:extLst>
          </p:cNvPr>
          <p:cNvSpPr txBox="1"/>
          <p:nvPr/>
        </p:nvSpPr>
        <p:spPr>
          <a:xfrm>
            <a:off x="875665" y="6550223"/>
            <a:ext cx="1049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array_map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56E2AC3F-0AAB-C42C-B844-CD5BEEC9BF2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5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Recursive 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88192-4FD0-46C8-B788-6D731060F025}"/>
              </a:ext>
            </a:extLst>
          </p:cNvPr>
          <p:cNvSpPr txBox="1"/>
          <p:nvPr/>
        </p:nvSpPr>
        <p:spPr>
          <a:xfrm>
            <a:off x="847673" y="2025213"/>
            <a:ext cx="10228801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These are functions that call themselves either directly or indirectly. They are useful for solving problems that can be broken down into smaller sub-problems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8E712-E957-1A0E-3A92-E0334C78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9" y="3170126"/>
            <a:ext cx="5740776" cy="30514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C697-07C3-E795-1257-056429469869}"/>
              </a:ext>
            </a:extLst>
          </p:cNvPr>
          <p:cNvSpPr/>
          <p:nvPr/>
        </p:nvSpPr>
        <p:spPr>
          <a:xfrm>
            <a:off x="3060441" y="5607698"/>
            <a:ext cx="1576873" cy="2612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F20593-E91B-31D6-B3A2-E4BA0FEE7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615" y="2911787"/>
            <a:ext cx="2425260" cy="3891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5F6DAE-D7E7-D260-C8E6-DA3237707B88}"/>
              </a:ext>
            </a:extLst>
          </p:cNvPr>
          <p:cNvSpPr txBox="1"/>
          <p:nvPr/>
        </p:nvSpPr>
        <p:spPr>
          <a:xfrm>
            <a:off x="9675220" y="6157348"/>
            <a:ext cx="1141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78BAA-FBE9-EB7A-8884-F72C2F98B547}"/>
              </a:ext>
            </a:extLst>
          </p:cNvPr>
          <p:cNvCxnSpPr>
            <a:cxnSpLocks/>
          </p:cNvCxnSpPr>
          <p:nvPr/>
        </p:nvCxnSpPr>
        <p:spPr>
          <a:xfrm>
            <a:off x="8665146" y="6336713"/>
            <a:ext cx="856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52F277-6FF0-7299-48F8-20AC6B920F23}"/>
              </a:ext>
            </a:extLst>
          </p:cNvPr>
          <p:cNvSpPr txBox="1"/>
          <p:nvPr/>
        </p:nvSpPr>
        <p:spPr>
          <a:xfrm>
            <a:off x="9603389" y="5562544"/>
            <a:ext cx="896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2195E-75CC-2B0C-3184-9593CC9F0E93}"/>
              </a:ext>
            </a:extLst>
          </p:cNvPr>
          <p:cNvCxnSpPr/>
          <p:nvPr/>
        </p:nvCxnSpPr>
        <p:spPr>
          <a:xfrm>
            <a:off x="8625060" y="5729379"/>
            <a:ext cx="8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D05A50-AEE8-CAF5-87E5-C6F285FA81D8}"/>
              </a:ext>
            </a:extLst>
          </p:cNvPr>
          <p:cNvSpPr txBox="1"/>
          <p:nvPr/>
        </p:nvSpPr>
        <p:spPr>
          <a:xfrm>
            <a:off x="9617335" y="4958289"/>
            <a:ext cx="129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=3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40DE93-FA39-0308-DACD-96F49D6C26E5}"/>
              </a:ext>
            </a:extLst>
          </p:cNvPr>
          <p:cNvCxnSpPr/>
          <p:nvPr/>
        </p:nvCxnSpPr>
        <p:spPr>
          <a:xfrm>
            <a:off x="8625060" y="5134575"/>
            <a:ext cx="8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F7E4F9-A054-36CF-ABE7-E1A53B275E4C}"/>
              </a:ext>
            </a:extLst>
          </p:cNvPr>
          <p:cNvSpPr txBox="1"/>
          <p:nvPr/>
        </p:nvSpPr>
        <p:spPr>
          <a:xfrm>
            <a:off x="9617335" y="4354034"/>
            <a:ext cx="129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=4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6A9BD-6FA5-C7AD-6656-65C42420B995}"/>
              </a:ext>
            </a:extLst>
          </p:cNvPr>
          <p:cNvCxnSpPr/>
          <p:nvPr/>
        </p:nvCxnSpPr>
        <p:spPr>
          <a:xfrm>
            <a:off x="8625060" y="4530320"/>
            <a:ext cx="8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E2C18D3-ED2B-2107-B041-98A55C3B3943}"/>
              </a:ext>
            </a:extLst>
          </p:cNvPr>
          <p:cNvSpPr/>
          <p:nvPr/>
        </p:nvSpPr>
        <p:spPr>
          <a:xfrm>
            <a:off x="6277204" y="4329146"/>
            <a:ext cx="1818081" cy="485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3*Factorial(2)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94F425-786E-9A0F-058C-1D537DD49723}"/>
              </a:ext>
            </a:extLst>
          </p:cNvPr>
          <p:cNvSpPr/>
          <p:nvPr/>
        </p:nvSpPr>
        <p:spPr>
          <a:xfrm>
            <a:off x="6268240" y="3726980"/>
            <a:ext cx="1830607" cy="485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2*Factorial(1)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0FAE5F-0312-0D5A-EE8C-14371DFE5E9E}"/>
              </a:ext>
            </a:extLst>
          </p:cNvPr>
          <p:cNvSpPr/>
          <p:nvPr/>
        </p:nvSpPr>
        <p:spPr>
          <a:xfrm>
            <a:off x="6241213" y="3170126"/>
            <a:ext cx="1884660" cy="485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Factorial(1) =1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5FC7EF-E7ED-4D57-068F-C1837547AD19}"/>
              </a:ext>
            </a:extLst>
          </p:cNvPr>
          <p:cNvSpPr txBox="1"/>
          <p:nvPr/>
        </p:nvSpPr>
        <p:spPr>
          <a:xfrm>
            <a:off x="9617335" y="3759230"/>
            <a:ext cx="129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=5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9A38A9-2871-EE4D-F286-B86D04EC57D0}"/>
              </a:ext>
            </a:extLst>
          </p:cNvPr>
          <p:cNvCxnSpPr/>
          <p:nvPr/>
        </p:nvCxnSpPr>
        <p:spPr>
          <a:xfrm>
            <a:off x="8625060" y="3935516"/>
            <a:ext cx="8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674ACB-CD77-61EB-9163-30D3D7F9C107}"/>
              </a:ext>
            </a:extLst>
          </p:cNvPr>
          <p:cNvSpPr txBox="1"/>
          <p:nvPr/>
        </p:nvSpPr>
        <p:spPr>
          <a:xfrm>
            <a:off x="9521704" y="3124820"/>
            <a:ext cx="129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Top =6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18D8DC-414C-424C-E1E7-F07FB2A9C910}"/>
              </a:ext>
            </a:extLst>
          </p:cNvPr>
          <p:cNvCxnSpPr/>
          <p:nvPr/>
        </p:nvCxnSpPr>
        <p:spPr>
          <a:xfrm>
            <a:off x="8529429" y="3301106"/>
            <a:ext cx="89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260A8-3836-8E20-F613-79FC2F00C89C}"/>
              </a:ext>
            </a:extLst>
          </p:cNvPr>
          <p:cNvSpPr/>
          <p:nvPr/>
        </p:nvSpPr>
        <p:spPr>
          <a:xfrm>
            <a:off x="6759586" y="6155292"/>
            <a:ext cx="956663" cy="4134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80EEA-E8B1-DE36-A95F-235F95745709}"/>
              </a:ext>
            </a:extLst>
          </p:cNvPr>
          <p:cNvSpPr/>
          <p:nvPr/>
        </p:nvSpPr>
        <p:spPr>
          <a:xfrm>
            <a:off x="6268240" y="6155292"/>
            <a:ext cx="1818081" cy="4134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Factorial(5)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61E6E2-19D0-705A-CB3D-98C86C479922}"/>
              </a:ext>
            </a:extLst>
          </p:cNvPr>
          <p:cNvSpPr/>
          <p:nvPr/>
        </p:nvSpPr>
        <p:spPr>
          <a:xfrm>
            <a:off x="6646831" y="5562544"/>
            <a:ext cx="1182785" cy="3578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82A6AB-400A-A47B-77F4-E9A11769CD9C}"/>
              </a:ext>
            </a:extLst>
          </p:cNvPr>
          <p:cNvSpPr/>
          <p:nvPr/>
        </p:nvSpPr>
        <p:spPr>
          <a:xfrm>
            <a:off x="6268240" y="5562544"/>
            <a:ext cx="1818081" cy="3578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75000"/>
                  </a:schemeClr>
                </a:solidFill>
              </a:rPr>
              <a:t>5*Factorial(4)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664B8-A1BD-4F1C-6172-96A54D0A49B4}"/>
              </a:ext>
            </a:extLst>
          </p:cNvPr>
          <p:cNvSpPr/>
          <p:nvPr/>
        </p:nvSpPr>
        <p:spPr>
          <a:xfrm>
            <a:off x="6833914" y="4958289"/>
            <a:ext cx="779866" cy="3693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275914-4C6A-4995-E8F1-0455B32F934E}"/>
              </a:ext>
            </a:extLst>
          </p:cNvPr>
          <p:cNvSpPr/>
          <p:nvPr/>
        </p:nvSpPr>
        <p:spPr>
          <a:xfrm>
            <a:off x="6268240" y="4955184"/>
            <a:ext cx="1818081" cy="372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4*Factorial(3)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59AE14AA-C124-05AE-D80D-28DCB6EAA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/>
      <p:bldP spid="25" grpId="0"/>
      <p:bldP spid="30" grpId="0" animBg="1"/>
      <p:bldP spid="31" grpId="0" animBg="1"/>
      <p:bldP spid="32" grpId="0" animBg="1"/>
      <p:bldP spid="33" grpId="0"/>
      <p:bldP spid="35" grpId="0"/>
      <p:bldP spid="40" grpId="0" animBg="1"/>
      <p:bldP spid="43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875664" y="1369695"/>
            <a:ext cx="3668344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977264" y="1416685"/>
            <a:ext cx="356674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</a:rPr>
              <a:t>Passing Parameters by Reference</a:t>
            </a:r>
            <a:endParaRPr lang="en-US" sz="1200" b="1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B049F-3778-6C3F-F7A0-00E68ABC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01B8-4E25-8691-6921-3CDC9170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" y="2236461"/>
            <a:ext cx="4461445" cy="2789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F68950-317D-4669-26E6-5AE649B6BC67}"/>
              </a:ext>
            </a:extLst>
          </p:cNvPr>
          <p:cNvSpPr/>
          <p:nvPr/>
        </p:nvSpPr>
        <p:spPr>
          <a:xfrm>
            <a:off x="2146041" y="4516016"/>
            <a:ext cx="1483567" cy="214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7FE2E-8A04-404B-AD01-01D0C8AC7B7E}"/>
              </a:ext>
            </a:extLst>
          </p:cNvPr>
          <p:cNvSpPr txBox="1"/>
          <p:nvPr/>
        </p:nvSpPr>
        <p:spPr>
          <a:xfrm>
            <a:off x="4592806" y="2636855"/>
            <a:ext cx="3954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Passing by value Vs passing by reference 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EE138CE2-B8C1-A2DD-B062-87F72EC3A25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679722" y="1105553"/>
            <a:ext cx="3668344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781322" y="1167436"/>
            <a:ext cx="356674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lang="en-US" sz="1600" b="1" dirty="0">
                <a:solidFill>
                  <a:srgbClr val="FFFFFF"/>
                </a:solidFill>
                <a:ea typeface="Arial"/>
              </a:rPr>
              <a:t>To Write Clean function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B049F-3778-6C3F-F7A0-00E68ABC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F68950-317D-4669-26E6-5AE649B6BC67}"/>
              </a:ext>
            </a:extLst>
          </p:cNvPr>
          <p:cNvSpPr/>
          <p:nvPr/>
        </p:nvSpPr>
        <p:spPr>
          <a:xfrm>
            <a:off x="2146041" y="4516016"/>
            <a:ext cx="1483567" cy="2146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A745D-CED7-9740-3AAC-5E414D3D63D6}"/>
              </a:ext>
            </a:extLst>
          </p:cNvPr>
          <p:cNvSpPr txBox="1"/>
          <p:nvPr/>
        </p:nvSpPr>
        <p:spPr>
          <a:xfrm>
            <a:off x="256488" y="1727586"/>
            <a:ext cx="10641666" cy="489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Use descriptive names: Choose meaningful and self-explanatory names for your functions that accurately convey their purpose.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Keep functions short and simple: Functions should ideally be kept short and focused on doing one thing well. If a function starts to become too long or complex, consider breaking it up into smaller sub-functions.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Use consistent formatting: Use consistent formatting such as indentation, line breaks, and curly brackets to make the code more readable and organized.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Avoid global variables: Avoid using global variables within your functions as they can lead to unexpected side effects and make debugging more difficult.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Minimize side effects: Functions should ideally have minimal side effects and not modify any external state, as this can make the code harder to reason about and test.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Handle errors gracefully: Always handle errors and exceptions in a consistent manner, providing clear error messages and returning early when appropriate.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/>
              <a:t>Use comments sparingly: Comments can be useful for explaining complex logic or documenting code, but overuse of comments can make code harder to read.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6478D0E2-722F-6696-487E-C64F63F384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69000">
              <a:schemeClr val="bg1"/>
            </a:gs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 descr="question_ppt_powerpoint_presentation_file_pictures_Slide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FA987E-A21B-A79D-CF7C-D3111EA3A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9" y="0"/>
            <a:ext cx="1049668" cy="1091682"/>
          </a:xfrm>
          <a:prstGeom prst="rect">
            <a:avLst/>
          </a:prstGeom>
        </p:spPr>
      </p:pic>
      <p:pic>
        <p:nvPicPr>
          <p:cNvPr id="4" name="object 9">
            <a:extLst>
              <a:ext uri="{FF2B5EF4-FFF2-40B4-BE49-F238E27FC236}">
                <a16:creationId xmlns:a16="http://schemas.microsoft.com/office/drawing/2014/main" id="{8021F13C-0F30-C958-545C-BC0A0B63005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0" y="0"/>
            <a:ext cx="5934287" cy="68580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1018598" y="1286284"/>
            <a:ext cx="2649887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Agen</a:t>
            </a:r>
            <a:r>
              <a:rPr kumimoji="0" lang="en-US" sz="4400" b="1" i="0" u="none" strike="noStrike" kern="1200" cap="none" spc="1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Schedule (High Level)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mel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Completed Activities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34714" marR="0" lvl="0" indent="0" algn="l" defTabSz="914400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Items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Dependencies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Issues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 </a:t>
            </a:r>
            <a:r>
              <a:rPr kumimoji="0" lang="en-US" sz="1200" b="0" i="0" u="none" strike="noStrike" kern="1200" cap="none" spc="-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/ 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Risks</a:t>
            </a: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lvl="0" indent="508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Ch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nge  </a:t>
            </a: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q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u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e</a:t>
            </a:r>
            <a:r>
              <a:rPr kumimoji="0" sz="1200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5434837" y="1789922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  <a:sym typeface="Arial"/>
              </a:rPr>
              <a:t>Introduction in function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Importance of functions 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Function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's type</a:t>
            </a:r>
            <a:endParaRPr lang="en-US" sz="2800" dirty="0"/>
          </a:p>
          <a:p>
            <a:pPr marL="457200" indent="-457200" algn="l">
              <a:buClrTx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User-defined Function</a:t>
            </a:r>
            <a:endParaRPr lang="en-US" sz="2800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Implementation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  <a:sym typeface="Arial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81322" y="1282300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781322" y="1376280"/>
            <a:ext cx="284734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65;p3">
            <a:extLst>
              <a:ext uri="{FF2B5EF4-FFF2-40B4-BE49-F238E27FC236}">
                <a16:creationId xmlns:a16="http://schemas.microsoft.com/office/drawing/2014/main" id="{F24F4064-AB96-CD25-234D-FC4EE39D4C23}"/>
              </a:ext>
            </a:extLst>
          </p:cNvPr>
          <p:cNvGrpSpPr/>
          <p:nvPr/>
        </p:nvGrpSpPr>
        <p:grpSpPr>
          <a:xfrm>
            <a:off x="879475" y="2207934"/>
            <a:ext cx="9101992" cy="3642598"/>
            <a:chOff x="0" y="607099"/>
            <a:chExt cx="9101992" cy="3642598"/>
          </a:xfrm>
        </p:grpSpPr>
        <p:sp>
          <p:nvSpPr>
            <p:cNvPr id="3" name="Google Shape;66;p3">
              <a:extLst>
                <a:ext uri="{FF2B5EF4-FFF2-40B4-BE49-F238E27FC236}">
                  <a16:creationId xmlns:a16="http://schemas.microsoft.com/office/drawing/2014/main" id="{67AEAA76-747C-12E9-97FF-DBFF7E8D246B}"/>
                </a:ext>
              </a:extLst>
            </p:cNvPr>
            <p:cNvSpPr/>
            <p:nvPr/>
          </p:nvSpPr>
          <p:spPr>
            <a:xfrm>
              <a:off x="0" y="607099"/>
              <a:ext cx="9101992" cy="1639169"/>
            </a:xfrm>
            <a:prstGeom prst="roundRect">
              <a:avLst>
                <a:gd name="adj" fmla="val 10000"/>
              </a:avLst>
            </a:prstGeom>
            <a:solidFill>
              <a:srgbClr val="CFD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;p3">
              <a:extLst>
                <a:ext uri="{FF2B5EF4-FFF2-40B4-BE49-F238E27FC236}">
                  <a16:creationId xmlns:a16="http://schemas.microsoft.com/office/drawing/2014/main" id="{63708E16-2516-C4C4-08D9-44A275DB5B88}"/>
                </a:ext>
              </a:extLst>
            </p:cNvPr>
            <p:cNvSpPr/>
            <p:nvPr/>
          </p:nvSpPr>
          <p:spPr>
            <a:xfrm>
              <a:off x="495848" y="975912"/>
              <a:ext cx="901543" cy="9015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;p3">
              <a:extLst>
                <a:ext uri="{FF2B5EF4-FFF2-40B4-BE49-F238E27FC236}">
                  <a16:creationId xmlns:a16="http://schemas.microsoft.com/office/drawing/2014/main" id="{F36DE5FE-D8AE-8BD2-DAA3-099C8610E2D6}"/>
                </a:ext>
              </a:extLst>
            </p:cNvPr>
            <p:cNvSpPr/>
            <p:nvPr/>
          </p:nvSpPr>
          <p:spPr>
            <a:xfrm>
              <a:off x="1893240" y="607099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;p3">
              <a:extLst>
                <a:ext uri="{FF2B5EF4-FFF2-40B4-BE49-F238E27FC236}">
                  <a16:creationId xmlns:a16="http://schemas.microsoft.com/office/drawing/2014/main" id="{30F67E51-9D43-AD1A-B56C-FA9A9E01B371}"/>
                </a:ext>
              </a:extLst>
            </p:cNvPr>
            <p:cNvSpPr txBox="1"/>
            <p:nvPr/>
          </p:nvSpPr>
          <p:spPr>
            <a:xfrm>
              <a:off x="1893240" y="607099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3475" tIns="173475" rIns="173475" bIns="173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Rockwell"/>
                <a:buNone/>
              </a:pPr>
              <a:r>
                <a:rPr lang="en-US" sz="2500" b="1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In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general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: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a way to perform some task.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;p3">
              <a:extLst>
                <a:ext uri="{FF2B5EF4-FFF2-40B4-BE49-F238E27FC236}">
                  <a16:creationId xmlns:a16="http://schemas.microsoft.com/office/drawing/2014/main" id="{B7A36DCB-DDEF-0BC6-4743-5264997DBC64}"/>
                </a:ext>
              </a:extLst>
            </p:cNvPr>
            <p:cNvSpPr/>
            <p:nvPr/>
          </p:nvSpPr>
          <p:spPr>
            <a:xfrm>
              <a:off x="0" y="2610528"/>
              <a:ext cx="9101992" cy="1639169"/>
            </a:xfrm>
            <a:prstGeom prst="roundRect">
              <a:avLst>
                <a:gd name="adj" fmla="val 10000"/>
              </a:avLst>
            </a:prstGeom>
            <a:solidFill>
              <a:srgbClr val="CFD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;p3">
              <a:extLst>
                <a:ext uri="{FF2B5EF4-FFF2-40B4-BE49-F238E27FC236}">
                  <a16:creationId xmlns:a16="http://schemas.microsoft.com/office/drawing/2014/main" id="{C5AB8161-E5E0-4A02-2A95-F290DFA306D6}"/>
                </a:ext>
              </a:extLst>
            </p:cNvPr>
            <p:cNvSpPr/>
            <p:nvPr/>
          </p:nvSpPr>
          <p:spPr>
            <a:xfrm>
              <a:off x="495848" y="2979342"/>
              <a:ext cx="901543" cy="9015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;p3">
              <a:extLst>
                <a:ext uri="{FF2B5EF4-FFF2-40B4-BE49-F238E27FC236}">
                  <a16:creationId xmlns:a16="http://schemas.microsoft.com/office/drawing/2014/main" id="{C5EDB232-1686-D2BB-A5F0-4FE769A8EFF2}"/>
                </a:ext>
              </a:extLst>
            </p:cNvPr>
            <p:cNvSpPr/>
            <p:nvPr/>
          </p:nvSpPr>
          <p:spPr>
            <a:xfrm>
              <a:off x="1893240" y="2610528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;p3">
              <a:extLst>
                <a:ext uri="{FF2B5EF4-FFF2-40B4-BE49-F238E27FC236}">
                  <a16:creationId xmlns:a16="http://schemas.microsoft.com/office/drawing/2014/main" id="{1BA1014A-C849-8372-F1F8-5D0FD906B2C8}"/>
                </a:ext>
              </a:extLst>
            </p:cNvPr>
            <p:cNvSpPr txBox="1"/>
            <p:nvPr/>
          </p:nvSpPr>
          <p:spPr>
            <a:xfrm>
              <a:off x="1893240" y="2610528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3475" tIns="173475" rIns="173475" bIns="173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In PHP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: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 </a:t>
              </a:r>
              <a:r>
                <a:rPr lang="en-US" sz="2000" dirty="0"/>
                <a:t>Functions in PHP are blocks of code that can be defined once and called multiple times throughout a script. They allow you to encapsulate code into reusable modules, making your code more modular and easier to maintain</a:t>
              </a:r>
              <a:r>
                <a:rPr lang="en-US" dirty="0"/>
                <a:t>.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B72034-C707-6304-5AA3-3345E98D8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E5245AF6-8350-B9AA-51C1-96D4E9CA787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7935C2-5328-EDD0-DED2-6478DF7F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811" y="1116576"/>
            <a:ext cx="8358377" cy="4967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403C8072-90B4-731F-5BFB-F95E1A3F7A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4">
            <a:extLst>
              <a:ext uri="{FF2B5EF4-FFF2-40B4-BE49-F238E27FC236}">
                <a16:creationId xmlns:a16="http://schemas.microsoft.com/office/drawing/2014/main" id="{0B8B4EAA-3988-606B-942A-5988DEFA638C}"/>
              </a:ext>
            </a:extLst>
          </p:cNvPr>
          <p:cNvSpPr/>
          <p:nvPr/>
        </p:nvSpPr>
        <p:spPr>
          <a:xfrm>
            <a:off x="1001178" y="3845926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0;p4">
            <a:extLst>
              <a:ext uri="{FF2B5EF4-FFF2-40B4-BE49-F238E27FC236}">
                <a16:creationId xmlns:a16="http://schemas.microsoft.com/office/drawing/2014/main" id="{CBA93ABC-32CA-0872-8E3F-979048E9DCFE}"/>
              </a:ext>
            </a:extLst>
          </p:cNvPr>
          <p:cNvSpPr txBox="1"/>
          <p:nvPr/>
        </p:nvSpPr>
        <p:spPr>
          <a:xfrm>
            <a:off x="2161640" y="3873843"/>
            <a:ext cx="258323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1;p4">
            <a:extLst>
              <a:ext uri="{FF2B5EF4-FFF2-40B4-BE49-F238E27FC236}">
                <a16:creationId xmlns:a16="http://schemas.microsoft.com/office/drawing/2014/main" id="{125FB47E-D033-6144-943E-EB0C22D40751}"/>
              </a:ext>
            </a:extLst>
          </p:cNvPr>
          <p:cNvSpPr txBox="1"/>
          <p:nvPr/>
        </p:nvSpPr>
        <p:spPr>
          <a:xfrm>
            <a:off x="2372313" y="4244593"/>
            <a:ext cx="42488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maintenance process easier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2;p4">
            <a:extLst>
              <a:ext uri="{FF2B5EF4-FFF2-40B4-BE49-F238E27FC236}">
                <a16:creationId xmlns:a16="http://schemas.microsoft.com/office/drawing/2014/main" id="{8D5C3987-91C4-8AD9-9460-3B7A3FE28074}"/>
              </a:ext>
            </a:extLst>
          </p:cNvPr>
          <p:cNvSpPr/>
          <p:nvPr/>
        </p:nvSpPr>
        <p:spPr>
          <a:xfrm>
            <a:off x="1001178" y="2269129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3;p4">
            <a:extLst>
              <a:ext uri="{FF2B5EF4-FFF2-40B4-BE49-F238E27FC236}">
                <a16:creationId xmlns:a16="http://schemas.microsoft.com/office/drawing/2014/main" id="{ADA4B359-3473-06F6-B3E4-E05816718C1B}"/>
              </a:ext>
            </a:extLst>
          </p:cNvPr>
          <p:cNvSpPr txBox="1"/>
          <p:nvPr/>
        </p:nvSpPr>
        <p:spPr>
          <a:xfrm>
            <a:off x="2161640" y="2386604"/>
            <a:ext cx="15214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Reusability 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4;p4">
            <a:extLst>
              <a:ext uri="{FF2B5EF4-FFF2-40B4-BE49-F238E27FC236}">
                <a16:creationId xmlns:a16="http://schemas.microsoft.com/office/drawing/2014/main" id="{51C0F06F-2D21-7496-5159-59E3ED3B2C31}"/>
              </a:ext>
            </a:extLst>
          </p:cNvPr>
          <p:cNvSpPr txBox="1"/>
          <p:nvPr/>
        </p:nvSpPr>
        <p:spPr>
          <a:xfrm>
            <a:off x="2372313" y="2704631"/>
            <a:ext cx="59051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savers and help us to reuse code without retyping the code. Write one use many!</a:t>
            </a:r>
            <a:endParaRPr dirty="0"/>
          </a:p>
        </p:txBody>
      </p:sp>
      <p:sp>
        <p:nvSpPr>
          <p:cNvPr id="8" name="Google Shape;86;p4">
            <a:extLst>
              <a:ext uri="{FF2B5EF4-FFF2-40B4-BE49-F238E27FC236}">
                <a16:creationId xmlns:a16="http://schemas.microsoft.com/office/drawing/2014/main" id="{42633E49-81DC-05ED-B35E-3D0146B2B79C}"/>
              </a:ext>
            </a:extLst>
          </p:cNvPr>
          <p:cNvSpPr txBox="1"/>
          <p:nvPr/>
        </p:nvSpPr>
        <p:spPr>
          <a:xfrm>
            <a:off x="2161640" y="5541586"/>
            <a:ext cx="228395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7;p4">
            <a:extLst>
              <a:ext uri="{FF2B5EF4-FFF2-40B4-BE49-F238E27FC236}">
                <a16:creationId xmlns:a16="http://schemas.microsoft.com/office/drawing/2014/main" id="{8AA38DB8-1BA6-7649-31DD-7D1AE91967C0}"/>
              </a:ext>
            </a:extLst>
          </p:cNvPr>
          <p:cNvSpPr txBox="1"/>
          <p:nvPr/>
        </p:nvSpPr>
        <p:spPr>
          <a:xfrm>
            <a:off x="2372313" y="5858152"/>
            <a:ext cx="365447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divides the code to tasks so that make it easier to control.</a:t>
            </a:r>
            <a:endParaRPr/>
          </a:p>
        </p:txBody>
      </p:sp>
      <p:pic>
        <p:nvPicPr>
          <p:cNvPr id="10" name="Google Shape;88;p4" descr="Recycle with solid fill">
            <a:extLst>
              <a:ext uri="{FF2B5EF4-FFF2-40B4-BE49-F238E27FC236}">
                <a16:creationId xmlns:a16="http://schemas.microsoft.com/office/drawing/2014/main" id="{C168A05A-522F-0A43-EB65-DF38DAC9D9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221" y="2421172"/>
            <a:ext cx="764301" cy="76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9;p4" descr="Tools with solid fill">
            <a:extLst>
              <a:ext uri="{FF2B5EF4-FFF2-40B4-BE49-F238E27FC236}">
                <a16:creationId xmlns:a16="http://schemas.microsoft.com/office/drawing/2014/main" id="{7D94C420-A4DC-66AF-DB00-DCEBFC6954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3221" y="3997969"/>
            <a:ext cx="764301" cy="76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1;p4">
            <a:extLst>
              <a:ext uri="{FF2B5EF4-FFF2-40B4-BE49-F238E27FC236}">
                <a16:creationId xmlns:a16="http://schemas.microsoft.com/office/drawing/2014/main" id="{5272F4D4-48FD-5DAD-361F-5919A5F901BD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2;p4">
            <a:extLst>
              <a:ext uri="{FF2B5EF4-FFF2-40B4-BE49-F238E27FC236}">
                <a16:creationId xmlns:a16="http://schemas.microsoft.com/office/drawing/2014/main" id="{CE58E5C9-7D1F-447C-248B-4C553D23C689}"/>
              </a:ext>
            </a:extLst>
          </p:cNvPr>
          <p:cNvSpPr txBox="1"/>
          <p:nvPr/>
        </p:nvSpPr>
        <p:spPr>
          <a:xfrm>
            <a:off x="977265" y="1416685"/>
            <a:ext cx="2847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of functions 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5;p4">
            <a:extLst>
              <a:ext uri="{FF2B5EF4-FFF2-40B4-BE49-F238E27FC236}">
                <a16:creationId xmlns:a16="http://schemas.microsoft.com/office/drawing/2014/main" id="{2B4A9137-3B8D-3E87-88AB-595710A63A08}"/>
              </a:ext>
            </a:extLst>
          </p:cNvPr>
          <p:cNvSpPr/>
          <p:nvPr/>
        </p:nvSpPr>
        <p:spPr>
          <a:xfrm>
            <a:off x="1001178" y="5477404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90;p4" descr="Hierarchy with solid fill">
            <a:extLst>
              <a:ext uri="{FF2B5EF4-FFF2-40B4-BE49-F238E27FC236}">
                <a16:creationId xmlns:a16="http://schemas.microsoft.com/office/drawing/2014/main" id="{2FF9D7F5-7FB1-3130-A151-F60B0E379B7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3220" y="5586294"/>
            <a:ext cx="764301" cy="76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A34B55A2-C447-189B-48E2-D354D9EEC77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2;p5">
            <a:extLst>
              <a:ext uri="{FF2B5EF4-FFF2-40B4-BE49-F238E27FC236}">
                <a16:creationId xmlns:a16="http://schemas.microsoft.com/office/drawing/2014/main" id="{288D2DF0-CD38-49D6-C617-04AF0E2E2E9B}"/>
              </a:ext>
            </a:extLst>
          </p:cNvPr>
          <p:cNvGrpSpPr/>
          <p:nvPr/>
        </p:nvGrpSpPr>
        <p:grpSpPr>
          <a:xfrm>
            <a:off x="1955486" y="1348456"/>
            <a:ext cx="7244742" cy="3952090"/>
            <a:chOff x="2387687" y="2563"/>
            <a:chExt cx="7244742" cy="3952090"/>
          </a:xfrm>
        </p:grpSpPr>
        <p:sp>
          <p:nvSpPr>
            <p:cNvPr id="3" name="Google Shape;103;p5">
              <a:extLst>
                <a:ext uri="{FF2B5EF4-FFF2-40B4-BE49-F238E27FC236}">
                  <a16:creationId xmlns:a16="http://schemas.microsoft.com/office/drawing/2014/main" id="{38B59B08-4D7C-6A18-A91B-1C00E8DF902B}"/>
                </a:ext>
              </a:extLst>
            </p:cNvPr>
            <p:cNvSpPr/>
            <p:nvPr/>
          </p:nvSpPr>
          <p:spPr>
            <a:xfrm>
              <a:off x="6144723" y="2463027"/>
              <a:ext cx="451739" cy="8843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D66E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104;p5">
              <a:extLst>
                <a:ext uri="{FF2B5EF4-FFF2-40B4-BE49-F238E27FC236}">
                  <a16:creationId xmlns:a16="http://schemas.microsoft.com/office/drawing/2014/main" id="{165F2784-D27B-2BCD-700F-A1FE52F15C43}"/>
                </a:ext>
              </a:extLst>
            </p:cNvPr>
            <p:cNvSpPr/>
            <p:nvPr/>
          </p:nvSpPr>
          <p:spPr>
            <a:xfrm>
              <a:off x="5850078" y="1031753"/>
              <a:ext cx="1486768" cy="4020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5497"/>
                  </a:lnTo>
                  <a:lnTo>
                    <a:pt x="120000" y="55497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BA61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Google Shape;106;p5">
              <a:extLst>
                <a:ext uri="{FF2B5EF4-FFF2-40B4-BE49-F238E27FC236}">
                  <a16:creationId xmlns:a16="http://schemas.microsoft.com/office/drawing/2014/main" id="{5835ADA1-392E-F896-3500-8FFB8B87C925}"/>
                </a:ext>
              </a:extLst>
            </p:cNvPr>
            <p:cNvSpPr/>
            <p:nvPr/>
          </p:nvSpPr>
          <p:spPr>
            <a:xfrm>
              <a:off x="3416877" y="2463037"/>
              <a:ext cx="726917" cy="4624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3914"/>
                  </a:lnTo>
                  <a:lnTo>
                    <a:pt x="120000" y="6391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D66E2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07;p5">
              <a:extLst>
                <a:ext uri="{FF2B5EF4-FFF2-40B4-BE49-F238E27FC236}">
                  <a16:creationId xmlns:a16="http://schemas.microsoft.com/office/drawing/2014/main" id="{0254CA5C-4F10-0F74-7616-C2974C6A8966}"/>
                </a:ext>
              </a:extLst>
            </p:cNvPr>
            <p:cNvSpPr/>
            <p:nvPr/>
          </p:nvSpPr>
          <p:spPr>
            <a:xfrm>
              <a:off x="3416877" y="1031753"/>
              <a:ext cx="2433201" cy="4020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5499"/>
                  </a:lnTo>
                  <a:lnTo>
                    <a:pt x="0" y="55499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BA61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Google Shape;108;p5">
              <a:extLst>
                <a:ext uri="{FF2B5EF4-FFF2-40B4-BE49-F238E27FC236}">
                  <a16:creationId xmlns:a16="http://schemas.microsoft.com/office/drawing/2014/main" id="{495E4B90-C472-90DC-3CAA-86D40EB8EC01}"/>
                </a:ext>
              </a:extLst>
            </p:cNvPr>
            <p:cNvSpPr/>
            <p:nvPr/>
          </p:nvSpPr>
          <p:spPr>
            <a:xfrm>
              <a:off x="4820888" y="2563"/>
              <a:ext cx="2058380" cy="1029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;p5">
              <a:extLst>
                <a:ext uri="{FF2B5EF4-FFF2-40B4-BE49-F238E27FC236}">
                  <a16:creationId xmlns:a16="http://schemas.microsoft.com/office/drawing/2014/main" id="{C71C9756-3155-8E50-792E-DBBB19B959CD}"/>
                </a:ext>
              </a:extLst>
            </p:cNvPr>
            <p:cNvSpPr txBox="1"/>
            <p:nvPr/>
          </p:nvSpPr>
          <p:spPr>
            <a:xfrm>
              <a:off x="4820888" y="2563"/>
              <a:ext cx="2058380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chemeClr val="lt1"/>
                  </a:solidFill>
                </a:rPr>
                <a:t>Function</a:t>
              </a:r>
              <a:r>
                <a:rPr lang="en-US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's type</a:t>
              </a:r>
              <a:endParaRPr dirty="0"/>
            </a:p>
          </p:txBody>
        </p:sp>
        <p:sp>
          <p:nvSpPr>
            <p:cNvPr id="10" name="Google Shape;110;p5">
              <a:extLst>
                <a:ext uri="{FF2B5EF4-FFF2-40B4-BE49-F238E27FC236}">
                  <a16:creationId xmlns:a16="http://schemas.microsoft.com/office/drawing/2014/main" id="{A4E8172B-124E-438A-A560-FACB8C1CE519}"/>
                </a:ext>
              </a:extLst>
            </p:cNvPr>
            <p:cNvSpPr/>
            <p:nvPr/>
          </p:nvSpPr>
          <p:spPr>
            <a:xfrm>
              <a:off x="2387687" y="1433847"/>
              <a:ext cx="2058380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;p5">
              <a:extLst>
                <a:ext uri="{FF2B5EF4-FFF2-40B4-BE49-F238E27FC236}">
                  <a16:creationId xmlns:a16="http://schemas.microsoft.com/office/drawing/2014/main" id="{3772B4F9-B5F7-F64E-8563-6C112B153FFD}"/>
                </a:ext>
              </a:extLst>
            </p:cNvPr>
            <p:cNvSpPr txBox="1"/>
            <p:nvPr/>
          </p:nvSpPr>
          <p:spPr>
            <a:xfrm>
              <a:off x="2387687" y="1433847"/>
              <a:ext cx="2058380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-1143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Predefined Function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" name="Google Shape;112;p5">
              <a:extLst>
                <a:ext uri="{FF2B5EF4-FFF2-40B4-BE49-F238E27FC236}">
                  <a16:creationId xmlns:a16="http://schemas.microsoft.com/office/drawing/2014/main" id="{7728F676-688D-5F17-6EBC-F7BC7679582D}"/>
                </a:ext>
              </a:extLst>
            </p:cNvPr>
            <p:cNvSpPr/>
            <p:nvPr/>
          </p:nvSpPr>
          <p:spPr>
            <a:xfrm>
              <a:off x="2426147" y="2925463"/>
              <a:ext cx="3435293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Like; count($array), strlen($str).</a:t>
              </a:r>
              <a:endParaRPr lang="en-US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16;p5">
              <a:extLst>
                <a:ext uri="{FF2B5EF4-FFF2-40B4-BE49-F238E27FC236}">
                  <a16:creationId xmlns:a16="http://schemas.microsoft.com/office/drawing/2014/main" id="{E4C953EF-233E-2538-B003-6B1B8512B8F7}"/>
                </a:ext>
              </a:extLst>
            </p:cNvPr>
            <p:cNvSpPr/>
            <p:nvPr/>
          </p:nvSpPr>
          <p:spPr>
            <a:xfrm>
              <a:off x="5846692" y="1433837"/>
              <a:ext cx="2980308" cy="102919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;p5">
              <a:extLst>
                <a:ext uri="{FF2B5EF4-FFF2-40B4-BE49-F238E27FC236}">
                  <a16:creationId xmlns:a16="http://schemas.microsoft.com/office/drawing/2014/main" id="{CAAB394C-C596-06DF-C38B-BCBC26F72440}"/>
                </a:ext>
              </a:extLst>
            </p:cNvPr>
            <p:cNvSpPr txBox="1"/>
            <p:nvPr/>
          </p:nvSpPr>
          <p:spPr>
            <a:xfrm>
              <a:off x="5846692" y="1433837"/>
              <a:ext cx="2980308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-1143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User-defined Function</a:t>
              </a:r>
              <a:endParaRPr dirty="0"/>
            </a:p>
          </p:txBody>
        </p:sp>
        <p:sp>
          <p:nvSpPr>
            <p:cNvPr id="18" name="Google Shape;118;p5">
              <a:extLst>
                <a:ext uri="{FF2B5EF4-FFF2-40B4-BE49-F238E27FC236}">
                  <a16:creationId xmlns:a16="http://schemas.microsoft.com/office/drawing/2014/main" id="{F396A162-5FE8-AF60-7ED6-500B2D5461E2}"/>
                </a:ext>
              </a:extLst>
            </p:cNvPr>
            <p:cNvSpPr/>
            <p:nvPr/>
          </p:nvSpPr>
          <p:spPr>
            <a:xfrm>
              <a:off x="6596462" y="2832784"/>
              <a:ext cx="3035967" cy="102919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;p5">
              <a:extLst>
                <a:ext uri="{FF2B5EF4-FFF2-40B4-BE49-F238E27FC236}">
                  <a16:creationId xmlns:a16="http://schemas.microsoft.com/office/drawing/2014/main" id="{A1839993-31A1-EC9E-278F-A5D8186FDA7C}"/>
                </a:ext>
              </a:extLst>
            </p:cNvPr>
            <p:cNvSpPr txBox="1"/>
            <p:nvPr/>
          </p:nvSpPr>
          <p:spPr>
            <a:xfrm>
              <a:off x="6596462" y="2832784"/>
              <a:ext cx="3035967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written by the user or programmer, we just call it by it`s name. 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63A4C20-D369-45B8-C2FD-2E52B298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5" name="object 9">
            <a:extLst>
              <a:ext uri="{FF2B5EF4-FFF2-40B4-BE49-F238E27FC236}">
                <a16:creationId xmlns:a16="http://schemas.microsoft.com/office/drawing/2014/main" id="{3912F931-F24B-65A7-0BD5-8F4209DDED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grpSp>
        <p:nvGrpSpPr>
          <p:cNvPr id="3" name="Google Shape;102;p5">
            <a:extLst>
              <a:ext uri="{FF2B5EF4-FFF2-40B4-BE49-F238E27FC236}">
                <a16:creationId xmlns:a16="http://schemas.microsoft.com/office/drawing/2014/main" id="{3771570D-87A2-EAE1-C7D3-A192CEA8285D}"/>
              </a:ext>
            </a:extLst>
          </p:cNvPr>
          <p:cNvGrpSpPr/>
          <p:nvPr/>
        </p:nvGrpSpPr>
        <p:grpSpPr>
          <a:xfrm>
            <a:off x="356980" y="2034074"/>
            <a:ext cx="7452086" cy="2460474"/>
            <a:chOff x="2387687" y="2563"/>
            <a:chExt cx="4891093" cy="2460474"/>
          </a:xfrm>
        </p:grpSpPr>
        <p:sp>
          <p:nvSpPr>
            <p:cNvPr id="12" name="Google Shape;108;p5">
              <a:extLst>
                <a:ext uri="{FF2B5EF4-FFF2-40B4-BE49-F238E27FC236}">
                  <a16:creationId xmlns:a16="http://schemas.microsoft.com/office/drawing/2014/main" id="{AB77A76A-D561-2264-96A8-A3A2BCB03361}"/>
                </a:ext>
              </a:extLst>
            </p:cNvPr>
            <p:cNvSpPr/>
            <p:nvPr/>
          </p:nvSpPr>
          <p:spPr>
            <a:xfrm>
              <a:off x="4820887" y="2563"/>
              <a:ext cx="2457893" cy="1029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;p5">
              <a:extLst>
                <a:ext uri="{FF2B5EF4-FFF2-40B4-BE49-F238E27FC236}">
                  <a16:creationId xmlns:a16="http://schemas.microsoft.com/office/drawing/2014/main" id="{54926E5A-3BA8-951C-76D4-10C851F8A8AD}"/>
                </a:ext>
              </a:extLst>
            </p:cNvPr>
            <p:cNvSpPr txBox="1"/>
            <p:nvPr/>
          </p:nvSpPr>
          <p:spPr>
            <a:xfrm>
              <a:off x="4820888" y="2563"/>
              <a:ext cx="2457892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User-defined Function</a:t>
              </a:r>
              <a:endParaRPr lang="en-US" sz="2000" dirty="0"/>
            </a:p>
          </p:txBody>
        </p:sp>
        <p:sp>
          <p:nvSpPr>
            <p:cNvPr id="14" name="Google Shape;110;p5">
              <a:extLst>
                <a:ext uri="{FF2B5EF4-FFF2-40B4-BE49-F238E27FC236}">
                  <a16:creationId xmlns:a16="http://schemas.microsoft.com/office/drawing/2014/main" id="{409A610F-A818-B113-2CF2-42B053863D30}"/>
                </a:ext>
              </a:extLst>
            </p:cNvPr>
            <p:cNvSpPr/>
            <p:nvPr/>
          </p:nvSpPr>
          <p:spPr>
            <a:xfrm>
              <a:off x="2387687" y="1433847"/>
              <a:ext cx="1526498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1;p5">
              <a:extLst>
                <a:ext uri="{FF2B5EF4-FFF2-40B4-BE49-F238E27FC236}">
                  <a16:creationId xmlns:a16="http://schemas.microsoft.com/office/drawing/2014/main" id="{B5CEFDF7-D178-C1A5-F80A-0D976EE2ADF2}"/>
                </a:ext>
              </a:extLst>
            </p:cNvPr>
            <p:cNvSpPr txBox="1"/>
            <p:nvPr/>
          </p:nvSpPr>
          <p:spPr>
            <a:xfrm>
              <a:off x="2460916" y="1433837"/>
              <a:ext cx="1526498" cy="102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1" dirty="0">
                  <a:solidFill>
                    <a:schemeClr val="tx1"/>
                  </a:solidFill>
                </a:rPr>
                <a:t>Normal user-defined Functions</a:t>
              </a:r>
              <a:endParaRPr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Google Shape;110;p5">
            <a:extLst>
              <a:ext uri="{FF2B5EF4-FFF2-40B4-BE49-F238E27FC236}">
                <a16:creationId xmlns:a16="http://schemas.microsoft.com/office/drawing/2014/main" id="{FB7618A7-7860-B5AC-881F-0E1DFA20ACD2}"/>
              </a:ext>
            </a:extLst>
          </p:cNvPr>
          <p:cNvSpPr/>
          <p:nvPr/>
        </p:nvSpPr>
        <p:spPr>
          <a:xfrm>
            <a:off x="3177734" y="3525690"/>
            <a:ext cx="2325778" cy="102919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E1E1E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Anonymous Functions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" name="Google Shape;110;p5">
            <a:extLst>
              <a:ext uri="{FF2B5EF4-FFF2-40B4-BE49-F238E27FC236}">
                <a16:creationId xmlns:a16="http://schemas.microsoft.com/office/drawing/2014/main" id="{AF402FB2-AC3D-285B-9E68-91F1FB55D3E8}"/>
              </a:ext>
            </a:extLst>
          </p:cNvPr>
          <p:cNvSpPr/>
          <p:nvPr/>
        </p:nvSpPr>
        <p:spPr>
          <a:xfrm>
            <a:off x="6020097" y="3525690"/>
            <a:ext cx="2325778" cy="102919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E1E1E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Callback Functions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5" name="Google Shape;118;p5">
            <a:extLst>
              <a:ext uri="{FF2B5EF4-FFF2-40B4-BE49-F238E27FC236}">
                <a16:creationId xmlns:a16="http://schemas.microsoft.com/office/drawing/2014/main" id="{3E2A5C27-9CAF-2B9E-2838-EDA800001A7B}"/>
              </a:ext>
            </a:extLst>
          </p:cNvPr>
          <p:cNvSpPr/>
          <p:nvPr/>
        </p:nvSpPr>
        <p:spPr>
          <a:xfrm>
            <a:off x="8691190" y="3501667"/>
            <a:ext cx="3232045" cy="1029190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Recursive Functions</a:t>
            </a: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3A7522-90BB-CEF6-5F32-1DC8AA935CA5}"/>
              </a:ext>
            </a:extLst>
          </p:cNvPr>
          <p:cNvCxnSpPr>
            <a:endCxn id="24" idx="0"/>
          </p:cNvCxnSpPr>
          <p:nvPr/>
        </p:nvCxnSpPr>
        <p:spPr>
          <a:xfrm>
            <a:off x="5610682" y="3237723"/>
            <a:ext cx="1572304" cy="28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470717F-955B-B8ED-2116-863FD2A1AF17}"/>
              </a:ext>
            </a:extLst>
          </p:cNvPr>
          <p:cNvCxnSpPr>
            <a:endCxn id="25" idx="0"/>
          </p:cNvCxnSpPr>
          <p:nvPr/>
        </p:nvCxnSpPr>
        <p:spPr>
          <a:xfrm>
            <a:off x="7182986" y="3237723"/>
            <a:ext cx="3124227" cy="263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6B8E940-C7C2-5A42-30C3-75773ECC5AE2}"/>
              </a:ext>
            </a:extLst>
          </p:cNvPr>
          <p:cNvCxnSpPr>
            <a:endCxn id="15" idx="0"/>
          </p:cNvCxnSpPr>
          <p:nvPr/>
        </p:nvCxnSpPr>
        <p:spPr>
          <a:xfrm rot="10800000" flipV="1">
            <a:off x="1631440" y="3237722"/>
            <a:ext cx="4181974" cy="227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F2F106B-4021-9D60-8707-13D8CEF65897}"/>
              </a:ext>
            </a:extLst>
          </p:cNvPr>
          <p:cNvCxnSpPr>
            <a:endCxn id="23" idx="0"/>
          </p:cNvCxnSpPr>
          <p:nvPr/>
        </p:nvCxnSpPr>
        <p:spPr>
          <a:xfrm rot="10800000" flipV="1">
            <a:off x="4340623" y="3237722"/>
            <a:ext cx="483304" cy="287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7E55DC-5AE3-1F54-09CF-558260B84D35}"/>
              </a:ext>
            </a:extLst>
          </p:cNvPr>
          <p:cNvCxnSpPr>
            <a:stCxn id="13" idx="2"/>
          </p:cNvCxnSpPr>
          <p:nvPr/>
        </p:nvCxnSpPr>
        <p:spPr>
          <a:xfrm flipH="1">
            <a:off x="5918555" y="3063264"/>
            <a:ext cx="18085" cy="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9">
            <a:extLst>
              <a:ext uri="{FF2B5EF4-FFF2-40B4-BE49-F238E27FC236}">
                <a16:creationId xmlns:a16="http://schemas.microsoft.com/office/drawing/2014/main" id="{62468BBC-9FDE-22D7-ADB2-61ABD59CEDD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5664" y="1178560"/>
            <a:ext cx="353771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 User-defined Function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A2CED-F2FE-6D39-4097-2A6EB906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4" y="2974622"/>
            <a:ext cx="3910939" cy="1410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8B370-5024-F9DA-99F3-F1A2DE368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54" y="4385388"/>
            <a:ext cx="3050540" cy="1146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69D20A-75C8-5695-5DF7-66E19AABFFCE}"/>
              </a:ext>
            </a:extLst>
          </p:cNvPr>
          <p:cNvSpPr/>
          <p:nvPr/>
        </p:nvSpPr>
        <p:spPr>
          <a:xfrm>
            <a:off x="2118049" y="4385388"/>
            <a:ext cx="1194318" cy="251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C5BBC-8948-289F-2DFF-FB85570A92B6}"/>
              </a:ext>
            </a:extLst>
          </p:cNvPr>
          <p:cNvSpPr txBox="1"/>
          <p:nvPr/>
        </p:nvSpPr>
        <p:spPr>
          <a:xfrm>
            <a:off x="869444" y="2032792"/>
            <a:ext cx="10249216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These are functions that you create yourself using the "function" keyword. You can define your own parameters and return values for these functions.</a:t>
            </a:r>
            <a:endParaRPr lang="en-US" altLang="en-US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043328-CF4E-2767-E0F0-8713E38A9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74622"/>
            <a:ext cx="4170874" cy="1662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E2501-0D46-ACC6-8D57-7285BA2D04C3}"/>
              </a:ext>
            </a:extLst>
          </p:cNvPr>
          <p:cNvSpPr txBox="1"/>
          <p:nvPr/>
        </p:nvSpPr>
        <p:spPr>
          <a:xfrm>
            <a:off x="701491" y="6200520"/>
            <a:ext cx="575529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What happened in memory when I call function?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042C0-B40C-C5A7-A5F0-61AE92326370}"/>
              </a:ext>
            </a:extLst>
          </p:cNvPr>
          <p:cNvSpPr txBox="1"/>
          <p:nvPr/>
        </p:nvSpPr>
        <p:spPr>
          <a:xfrm>
            <a:off x="4405779" y="3275111"/>
            <a:ext cx="1359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  <a:r>
              <a:rPr lang="en-US" b="1" dirty="0"/>
              <a:t>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0C1B1-BBC8-66A4-3B94-3055E4D29E83}"/>
              </a:ext>
            </a:extLst>
          </p:cNvPr>
          <p:cNvSpPr txBox="1"/>
          <p:nvPr/>
        </p:nvSpPr>
        <p:spPr>
          <a:xfrm>
            <a:off x="4405462" y="4685877"/>
            <a:ext cx="1359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arguments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79996-BC1A-54BC-CDF8-AE98C934D17A}"/>
              </a:ext>
            </a:extLst>
          </p:cNvPr>
          <p:cNvSpPr txBox="1"/>
          <p:nvPr/>
        </p:nvSpPr>
        <p:spPr>
          <a:xfrm>
            <a:off x="701492" y="6571768"/>
            <a:ext cx="575529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What is deferent between function and method?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E5E60-9529-1DCB-6A2B-B788287F4F54}"/>
              </a:ext>
            </a:extLst>
          </p:cNvPr>
          <p:cNvSpPr txBox="1"/>
          <p:nvPr/>
        </p:nvSpPr>
        <p:spPr>
          <a:xfrm>
            <a:off x="9787811" y="3296656"/>
            <a:ext cx="2220686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 don’t return any thing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7EFD3-1605-A146-D863-5833CB41E601}"/>
              </a:ext>
            </a:extLst>
          </p:cNvPr>
          <p:cNvSpPr txBox="1"/>
          <p:nvPr/>
        </p:nvSpPr>
        <p:spPr>
          <a:xfrm>
            <a:off x="701491" y="5814188"/>
            <a:ext cx="575529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Hint: Function </a:t>
            </a:r>
            <a:r>
              <a:rPr lang="en-US" sz="1400" b="1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signature =&gt; name of function and parameter list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5D2BE-2BCB-BC1F-38AA-0518B36C06B6}"/>
              </a:ext>
            </a:extLst>
          </p:cNvPr>
          <p:cNvSpPr txBox="1"/>
          <p:nvPr/>
        </p:nvSpPr>
        <p:spPr>
          <a:xfrm>
            <a:off x="1024953" y="4301124"/>
            <a:ext cx="289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//Call the function by its  name!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1F688-60D9-064D-02B5-E42045E939C6}"/>
              </a:ext>
            </a:extLst>
          </p:cNvPr>
          <p:cNvSpPr txBox="1"/>
          <p:nvPr/>
        </p:nvSpPr>
        <p:spPr>
          <a:xfrm>
            <a:off x="7366694" y="4847430"/>
            <a:ext cx="2271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Function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31A91-DB5D-AB73-49F2-74D8C6DD299D}"/>
              </a:ext>
            </a:extLst>
          </p:cNvPr>
          <p:cNvSpPr txBox="1"/>
          <p:nvPr/>
        </p:nvSpPr>
        <p:spPr>
          <a:xfrm>
            <a:off x="7375103" y="5296763"/>
            <a:ext cx="2132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Parameter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5989D-CDB1-31B9-194E-BC504A9338E6}"/>
              </a:ext>
            </a:extLst>
          </p:cNvPr>
          <p:cNvSpPr txBox="1"/>
          <p:nvPr/>
        </p:nvSpPr>
        <p:spPr>
          <a:xfrm>
            <a:off x="7375104" y="5814656"/>
            <a:ext cx="2067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Function 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8DE59-0AB1-D043-1943-AC92BA1A9B88}"/>
              </a:ext>
            </a:extLst>
          </p:cNvPr>
          <p:cNvSpPr txBox="1"/>
          <p:nvPr/>
        </p:nvSpPr>
        <p:spPr>
          <a:xfrm>
            <a:off x="7366693" y="6343636"/>
            <a:ext cx="2271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Return type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DA884A40-67A4-B518-5483-92F6D6925D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Anonymous Functions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15C61-666D-6242-9EE8-DDD057B9D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" y="3194930"/>
            <a:ext cx="4732033" cy="1501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88192-4FD0-46C8-B788-6D731060F025}"/>
              </a:ext>
            </a:extLst>
          </p:cNvPr>
          <p:cNvSpPr txBox="1"/>
          <p:nvPr/>
        </p:nvSpPr>
        <p:spPr>
          <a:xfrm>
            <a:off x="838343" y="2025213"/>
            <a:ext cx="10228801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In PHP, anonymous functions are also known as closures. They are functions that do not have a name and can be stored in a variable or passed as an argument to another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C7A04-A4B4-84AB-49EA-F8C60ACF57F7}"/>
              </a:ext>
            </a:extLst>
          </p:cNvPr>
          <p:cNvSpPr txBox="1"/>
          <p:nvPr/>
        </p:nvSpPr>
        <p:spPr>
          <a:xfrm>
            <a:off x="4592807" y="3345025"/>
            <a:ext cx="1359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01857-B98E-6FE3-CB0E-03F5B43E1218}"/>
              </a:ext>
            </a:extLst>
          </p:cNvPr>
          <p:cNvSpPr txBox="1"/>
          <p:nvPr/>
        </p:nvSpPr>
        <p:spPr>
          <a:xfrm>
            <a:off x="875665" y="5929726"/>
            <a:ext cx="1933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Call back function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754BEF2A-DB7B-95A0-0951-5585CB4E919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841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618</Words>
  <Application>Microsoft Office PowerPoint</Application>
  <PresentationFormat>Widescreen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Wingdings</vt:lpstr>
      <vt:lpstr>Calibri Light</vt:lpstr>
      <vt:lpstr>Rockwell</vt:lpstr>
      <vt:lpstr>Calibri</vt:lpstr>
      <vt:lpstr>Arial</vt:lpstr>
      <vt:lpstr>verdana</vt:lpstr>
      <vt:lpstr>1_Office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向天歌PPT</dc:creator>
  <cp:lastModifiedBy>Mostafa Askar</cp:lastModifiedBy>
  <cp:revision>4</cp:revision>
  <dcterms:created xsi:type="dcterms:W3CDTF">2015-06-30T19:59:00Z</dcterms:created>
  <dcterms:modified xsi:type="dcterms:W3CDTF">2023-09-01T09:02:39Z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