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97" r:id="rId2"/>
    <p:sldId id="398" r:id="rId3"/>
    <p:sldId id="491" r:id="rId4"/>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5" r:id="rId18"/>
    <p:sldId id="5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6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06682-5BA6-4716-8552-4DA926C0DD68}"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B9F3F-FFEF-4397-98AA-4D2762391CF8}" type="slidenum">
              <a:rPr lang="en-US" smtClean="0"/>
              <a:t>‹#›</a:t>
            </a:fld>
            <a:endParaRPr lang="en-US"/>
          </a:p>
        </p:txBody>
      </p:sp>
    </p:spTree>
    <p:extLst>
      <p:ext uri="{BB962C8B-B14F-4D97-AF65-F5344CB8AC3E}">
        <p14:creationId xmlns:p14="http://schemas.microsoft.com/office/powerpoint/2010/main" val="544580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F3E4-3F28-BDB6-D3F4-4660D34E05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EFBA2-C577-AA5C-0F32-781985273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AD057-092A-38FE-D1BB-40E52D4B2753}"/>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5" name="Footer Placeholder 4">
            <a:extLst>
              <a:ext uri="{FF2B5EF4-FFF2-40B4-BE49-F238E27FC236}">
                <a16:creationId xmlns:a16="http://schemas.microsoft.com/office/drawing/2014/main" id="{CC076046-9ED0-F30E-D3A6-974D97293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E5A25-D5EF-C437-2FAF-F1268BFDE9FB}"/>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160291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751F-40BE-AE28-1D9F-734342003E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15784C-CBC6-1DDE-C20A-9F1448189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9DA47-4635-8CF1-F2D8-3760D4F836C3}"/>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5" name="Footer Placeholder 4">
            <a:extLst>
              <a:ext uri="{FF2B5EF4-FFF2-40B4-BE49-F238E27FC236}">
                <a16:creationId xmlns:a16="http://schemas.microsoft.com/office/drawing/2014/main" id="{0AF772A9-BA15-1289-0AE7-6E0F72040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62CE9-71F0-5F07-2611-2AB99739BC39}"/>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189604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28EDF-9369-EA32-51FC-A00C493D2F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763065-CFDA-B0A5-70E8-68EFE6966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4BE7D-3D1C-B8A0-9718-9A597A628E9A}"/>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5" name="Footer Placeholder 4">
            <a:extLst>
              <a:ext uri="{FF2B5EF4-FFF2-40B4-BE49-F238E27FC236}">
                <a16:creationId xmlns:a16="http://schemas.microsoft.com/office/drawing/2014/main" id="{5CF3F360-5C08-F8BD-0B86-CD3A5AEE0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955B6-0A13-E4D0-D94B-B4F7A83B8841}"/>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149883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DC03-61C8-85C4-D410-0A017614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F7C66-D2C8-0AA1-E0E1-FD2E5ED42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FFE0A-0B4E-3E30-D37C-76E2FDC9A95A}"/>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5" name="Footer Placeholder 4">
            <a:extLst>
              <a:ext uri="{FF2B5EF4-FFF2-40B4-BE49-F238E27FC236}">
                <a16:creationId xmlns:a16="http://schemas.microsoft.com/office/drawing/2014/main" id="{F72335CB-CB01-E058-5ED8-D4A7C722F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C96E4-91A0-81A5-DA16-068FAEE130A5}"/>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156504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9437-81AF-ABF8-C503-E07E53E249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D0494-6F46-D93A-A299-C56939979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102603-24F9-5643-BEF5-A771F37CF972}"/>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5" name="Footer Placeholder 4">
            <a:extLst>
              <a:ext uri="{FF2B5EF4-FFF2-40B4-BE49-F238E27FC236}">
                <a16:creationId xmlns:a16="http://schemas.microsoft.com/office/drawing/2014/main" id="{5EF90747-1EEA-2C16-6809-F68656675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3F614-82DB-FD84-33D2-2A803FD3C149}"/>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73704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120E-0832-85DE-DAAE-7A4AF5B51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395A3-7A1F-BB75-E0C4-2A8EE73F5E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2578D-7849-7754-CA58-751D8A187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BB6FFD-A0A4-8DC1-9017-5D0F06EDCC52}"/>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6" name="Footer Placeholder 5">
            <a:extLst>
              <a:ext uri="{FF2B5EF4-FFF2-40B4-BE49-F238E27FC236}">
                <a16:creationId xmlns:a16="http://schemas.microsoft.com/office/drawing/2014/main" id="{714FCB94-9D62-A843-0CEE-AAF24D1FA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524E8-D74E-85BF-7EFE-4DD2CC924F75}"/>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146722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5B58-3A55-F7D1-AC8C-1D89907E8B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2A94C5-16FB-F94C-E9DA-511777D20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11DA71-D945-3698-211D-16DAA3BE4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48AACE-7475-1AB6-0F0D-D0CF37BF3D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28E52-2D5D-F24C-64FF-C137F0F2D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6229BB-3724-1DF8-46C7-814C404B4FE6}"/>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8" name="Footer Placeholder 7">
            <a:extLst>
              <a:ext uri="{FF2B5EF4-FFF2-40B4-BE49-F238E27FC236}">
                <a16:creationId xmlns:a16="http://schemas.microsoft.com/office/drawing/2014/main" id="{5C21301A-6BFF-C682-C322-B286514CF7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26816-47AE-F1A1-346C-45396AD67E8B}"/>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28052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FCBF-8C3F-C9DE-AE99-A5A6BE142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7F54F8-9525-0851-168F-65C78861CF85}"/>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4" name="Footer Placeholder 3">
            <a:extLst>
              <a:ext uri="{FF2B5EF4-FFF2-40B4-BE49-F238E27FC236}">
                <a16:creationId xmlns:a16="http://schemas.microsoft.com/office/drawing/2014/main" id="{4200D85A-CCD4-CFAA-9DF3-0E308AD73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23E58-E4EF-FE90-1A8F-C33BF48237DC}"/>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90592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2E1E7-AF5D-63BD-19C8-F8F8C3B762C7}"/>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3" name="Footer Placeholder 2">
            <a:extLst>
              <a:ext uri="{FF2B5EF4-FFF2-40B4-BE49-F238E27FC236}">
                <a16:creationId xmlns:a16="http://schemas.microsoft.com/office/drawing/2014/main" id="{572A16EE-0DA5-07AE-BA54-347B941D45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ACDD6-9847-52C9-224E-3A7E98AD9200}"/>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388432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EA26-86FE-2D91-E9B4-11D3C85B7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7CC8FF-F2CE-DB23-3457-16FE8867E7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F1FA8-7FD0-6D20-747E-4DC582A06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AD9F6-1C0F-38B3-575E-2BF103A02651}"/>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6" name="Footer Placeholder 5">
            <a:extLst>
              <a:ext uri="{FF2B5EF4-FFF2-40B4-BE49-F238E27FC236}">
                <a16:creationId xmlns:a16="http://schemas.microsoft.com/office/drawing/2014/main" id="{2D922BEA-4CC4-02BB-6064-13B4E0514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EF479-E53B-8FA0-9FF1-209F9775BF61}"/>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22999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455B-91DA-56A2-7312-43072BD18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FD72D7-7F46-345C-C45F-948847D3E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A779B2-8219-7648-3A53-B756E4E39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6A186-BE3C-DF11-4E76-3A7E43C2F1C5}"/>
              </a:ext>
            </a:extLst>
          </p:cNvPr>
          <p:cNvSpPr>
            <a:spLocks noGrp="1"/>
          </p:cNvSpPr>
          <p:nvPr>
            <p:ph type="dt" sz="half" idx="10"/>
          </p:nvPr>
        </p:nvSpPr>
        <p:spPr/>
        <p:txBody>
          <a:bodyPr/>
          <a:lstStyle/>
          <a:p>
            <a:fld id="{D3287D37-526D-45A2-AA7C-3CFBDEE149EB}" type="datetimeFigureOut">
              <a:rPr lang="en-US" smtClean="0"/>
              <a:t>9/9/2023</a:t>
            </a:fld>
            <a:endParaRPr lang="en-US"/>
          </a:p>
        </p:txBody>
      </p:sp>
      <p:sp>
        <p:nvSpPr>
          <p:cNvPr id="6" name="Footer Placeholder 5">
            <a:extLst>
              <a:ext uri="{FF2B5EF4-FFF2-40B4-BE49-F238E27FC236}">
                <a16:creationId xmlns:a16="http://schemas.microsoft.com/office/drawing/2014/main" id="{67E6DF19-466D-ACA3-0DB6-77305CA24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8DE2A-A864-3AE1-714B-9D60094E0B6E}"/>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82084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FA555-C932-9111-8DB9-D7827E9D5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F4E359-2628-30FC-B127-989977CCB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196F8-05B4-93FD-19F9-DFD281AD8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87D37-526D-45A2-AA7C-3CFBDEE149EB}" type="datetimeFigureOut">
              <a:rPr lang="en-US" smtClean="0"/>
              <a:t>9/9/2023</a:t>
            </a:fld>
            <a:endParaRPr lang="en-US"/>
          </a:p>
        </p:txBody>
      </p:sp>
      <p:sp>
        <p:nvSpPr>
          <p:cNvPr id="5" name="Footer Placeholder 4">
            <a:extLst>
              <a:ext uri="{FF2B5EF4-FFF2-40B4-BE49-F238E27FC236}">
                <a16:creationId xmlns:a16="http://schemas.microsoft.com/office/drawing/2014/main" id="{D92E0153-21F4-6087-DF15-CD6D564F0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8BBE08-D363-311A-D997-C0CCA2B8E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5C286-C6CE-4855-A3F7-44FEAFBF7BEE}" type="slidenum">
              <a:rPr lang="en-US" smtClean="0"/>
              <a:t>‹#›</a:t>
            </a:fld>
            <a:endParaRPr lang="en-US"/>
          </a:p>
        </p:txBody>
      </p:sp>
    </p:spTree>
    <p:extLst>
      <p:ext uri="{BB962C8B-B14F-4D97-AF65-F5344CB8AC3E}">
        <p14:creationId xmlns:p14="http://schemas.microsoft.com/office/powerpoint/2010/main" val="142602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81D8D48-3CEA-6A7F-C1A5-1690BAAFA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388430" y="0"/>
            <a:ext cx="604164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9DCFE08-72E9-BD36-0152-569CF9462A9B}"/>
              </a:ext>
            </a:extLst>
          </p:cNvPr>
          <p:cNvSpPr txBox="1"/>
          <p:nvPr/>
        </p:nvSpPr>
        <p:spPr>
          <a:xfrm>
            <a:off x="1380937" y="4828337"/>
            <a:ext cx="3302000" cy="671851"/>
          </a:xfrm>
          <a:prstGeom prst="rect">
            <a:avLst/>
          </a:prstGeom>
          <a:noFill/>
        </p:spPr>
        <p:txBody>
          <a:bodyPr wrap="square" lIns="91440" tIns="45720" rIns="91440" bIns="45720" rtlCol="0" anchor="t">
            <a:spAutoFit/>
          </a:bodyPr>
          <a:lstStyle>
            <a:defPPr>
              <a:defRPr lang="en-US"/>
            </a:defPPr>
            <a:lvl1pPr>
              <a:defRPr sz="360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nSpc>
                <a:spcPct val="150000"/>
              </a:lnSpc>
            </a:pPr>
            <a:r>
              <a:rPr lang="en-GB" sz="2800" b="1" dirty="0">
                <a:solidFill>
                  <a:srgbClr val="1736A9"/>
                </a:solidFill>
                <a:latin typeface="+mj-lt"/>
                <a:ea typeface="Open Sans Light"/>
                <a:cs typeface="Open Sans Light"/>
              </a:rPr>
              <a:t>MEC Academy</a:t>
            </a:r>
          </a:p>
        </p:txBody>
      </p:sp>
      <p:sp>
        <p:nvSpPr>
          <p:cNvPr id="4" name="TextBox 3">
            <a:extLst>
              <a:ext uri="{FF2B5EF4-FFF2-40B4-BE49-F238E27FC236}">
                <a16:creationId xmlns:a16="http://schemas.microsoft.com/office/drawing/2014/main" id="{329252DD-41CD-9437-7076-469323E3401D}"/>
              </a:ext>
            </a:extLst>
          </p:cNvPr>
          <p:cNvSpPr txBox="1"/>
          <p:nvPr/>
        </p:nvSpPr>
        <p:spPr>
          <a:xfrm>
            <a:off x="761930" y="1436520"/>
            <a:ext cx="4626500" cy="2862322"/>
          </a:xfrm>
          <a:prstGeom prst="rect">
            <a:avLst/>
          </a:prstGeom>
          <a:noFill/>
        </p:spPr>
        <p:txBody>
          <a:bodyPr wrap="square" lIns="91440" tIns="45720" rIns="91440" bIns="45720" rtlCol="0" anchor="t">
            <a:spAutoFit/>
          </a:bodyPr>
          <a:lstStyle>
            <a:defPPr>
              <a:defRPr lang="en-US"/>
            </a:defPPr>
            <a:lvl1pPr>
              <a:defRPr sz="360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12700" marR="5080">
              <a:lnSpc>
                <a:spcPct val="100000"/>
              </a:lnSpc>
              <a:spcBef>
                <a:spcPts val="95"/>
              </a:spcBef>
            </a:pPr>
            <a:r>
              <a:rPr lang="en-US" sz="6000" b="1" dirty="0">
                <a:solidFill>
                  <a:srgbClr val="1736A9"/>
                </a:solidFill>
                <a:latin typeface="+mj-lt"/>
                <a:ea typeface="Open Sans Light"/>
                <a:cs typeface="Open Sans Light"/>
              </a:rPr>
              <a:t>PHP Programming course</a:t>
            </a:r>
          </a:p>
        </p:txBody>
      </p:sp>
      <p:sp>
        <p:nvSpPr>
          <p:cNvPr id="18" name="object 4">
            <a:extLst>
              <a:ext uri="{FF2B5EF4-FFF2-40B4-BE49-F238E27FC236}">
                <a16:creationId xmlns:a16="http://schemas.microsoft.com/office/drawing/2014/main" id="{1D7611EE-2BED-1EE7-1821-5B6396F29A04}"/>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endParaRPr sz="2400" dirty="0"/>
          </a:p>
        </p:txBody>
      </p:sp>
      <p:sp>
        <p:nvSpPr>
          <p:cNvPr id="19" name="object 4">
            <a:extLst>
              <a:ext uri="{FF2B5EF4-FFF2-40B4-BE49-F238E27FC236}">
                <a16:creationId xmlns:a16="http://schemas.microsoft.com/office/drawing/2014/main" id="{1EF0EDC1-E138-E4BD-8EC7-1DC89BEED8F2}"/>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endParaRPr sz="2400" dirty="0"/>
          </a:p>
        </p:txBody>
      </p:sp>
      <p:pic>
        <p:nvPicPr>
          <p:cNvPr id="5" name="object 9">
            <a:extLst>
              <a:ext uri="{FF2B5EF4-FFF2-40B4-BE49-F238E27FC236}">
                <a16:creationId xmlns:a16="http://schemas.microsoft.com/office/drawing/2014/main" id="{2E8DF03E-FFFF-C744-D948-64AA5E2AB0CC}"/>
              </a:ext>
            </a:extLst>
          </p:cNvPr>
          <p:cNvPicPr/>
          <p:nvPr/>
        </p:nvPicPr>
        <p:blipFill>
          <a:blip r:embed="rId3" cstate="print"/>
          <a:stretch>
            <a:fillRect/>
          </a:stretch>
        </p:blipFill>
        <p:spPr>
          <a:xfrm>
            <a:off x="336997" y="238410"/>
            <a:ext cx="1165232" cy="469162"/>
          </a:xfrm>
          <a:prstGeom prst="rect">
            <a:avLst/>
          </a:prstGeom>
        </p:spPr>
      </p:pic>
    </p:spTree>
    <p:extLst>
      <p:ext uri="{BB962C8B-B14F-4D97-AF65-F5344CB8AC3E}">
        <p14:creationId xmlns:p14="http://schemas.microsoft.com/office/powerpoint/2010/main" val="271421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767" y="1436520"/>
            <a:ext cx="9162850" cy="4636861"/>
          </a:xfrm>
        </p:spPr>
        <p:txBody>
          <a:bodyPr>
            <a:normAutofit fontScale="77500" lnSpcReduction="20000"/>
          </a:bodyPr>
          <a:lstStyle/>
          <a:p>
            <a:pPr marL="342900" lvl="0" rtl="0">
              <a:lnSpc>
                <a:spcPct val="150000"/>
              </a:lnSpc>
              <a:spcBef>
                <a:spcPts val="0"/>
              </a:spcBef>
              <a:spcAft>
                <a:spcPts val="0"/>
              </a:spcAft>
              <a:buFont typeface="Wingdings" panose="05000000000000000000" charset="0"/>
              <a:buChar char="§"/>
            </a:pPr>
            <a:r>
              <a:rPr lang="en-US" sz="3600" dirty="0"/>
              <a:t>PHP Get Form</a:t>
            </a:r>
          </a:p>
          <a:p>
            <a:pPr marL="285750" lvl="0" indent="-285750" rtl="0">
              <a:lnSpc>
                <a:spcPct val="150000"/>
              </a:lnSpc>
              <a:spcBef>
                <a:spcPts val="0"/>
              </a:spcBef>
              <a:spcAft>
                <a:spcPts val="0"/>
              </a:spcAft>
              <a:buNone/>
            </a:pPr>
            <a:r>
              <a:rPr lang="en-US" dirty="0"/>
              <a:t>      Get request is the default form request. The data passed through get request is visible on the URL browser so it is not secured. You can send limited amount of data through get request.</a:t>
            </a:r>
          </a:p>
          <a:p>
            <a:pPr marL="342900" lvl="0" rtl="0">
              <a:lnSpc>
                <a:spcPct val="150000"/>
              </a:lnSpc>
              <a:spcBef>
                <a:spcPts val="0"/>
              </a:spcBef>
              <a:spcAft>
                <a:spcPts val="0"/>
              </a:spcAft>
              <a:buFont typeface="Wingdings" panose="05000000000000000000" charset="0"/>
              <a:buChar char="§"/>
            </a:pPr>
            <a:r>
              <a:rPr lang="en-US" sz="3600" dirty="0"/>
              <a:t>PHP Post Form</a:t>
            </a:r>
          </a:p>
          <a:p>
            <a:pPr marL="285750" lvl="0" indent="-285750" rtl="0">
              <a:lnSpc>
                <a:spcPct val="150000"/>
              </a:lnSpc>
              <a:spcBef>
                <a:spcPts val="0"/>
              </a:spcBef>
              <a:spcAft>
                <a:spcPts val="0"/>
              </a:spcAft>
              <a:buNone/>
            </a:pPr>
            <a:r>
              <a:rPr lang="en-US" dirty="0"/>
              <a:t>       Post request is widely used to submit form that have large amount of data    such as file upload, image upload, login form, registration form etc.</a:t>
            </a:r>
          </a:p>
          <a:p>
            <a:pPr marL="0" lvl="0" indent="0" rtl="0">
              <a:lnSpc>
                <a:spcPct val="150000"/>
              </a:lnSpc>
              <a:spcBef>
                <a:spcPts val="0"/>
              </a:spcBef>
              <a:spcAft>
                <a:spcPts val="0"/>
              </a:spcAft>
              <a:buNone/>
            </a:pPr>
            <a:r>
              <a:rPr lang="en-US" dirty="0"/>
              <a:t>     The data passed through post request is not visible on the URL browser so it       is secured. You can send large amount of data through post request.</a:t>
            </a:r>
          </a:p>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Overpass Mono" panose="020B0009030203020204"/>
              </a:rPr>
              <a:t>Login form</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Tree>
    <p:extLst>
      <p:ext uri="{BB962C8B-B14F-4D97-AF65-F5344CB8AC3E}">
        <p14:creationId xmlns:p14="http://schemas.microsoft.com/office/powerpoint/2010/main" val="361364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349" y="1777284"/>
            <a:ext cx="7072597" cy="2706272"/>
          </a:xfrm>
        </p:spPr>
        <p:txBody>
          <a:bodyPr>
            <a:normAutofit/>
          </a:bodyPr>
          <a:lstStyle/>
          <a:p>
            <a:pPr marL="0" lvl="0" indent="0" algn="l" rtl="0">
              <a:spcBef>
                <a:spcPts val="0"/>
              </a:spcBef>
              <a:spcAft>
                <a:spcPts val="0"/>
              </a:spcAft>
              <a:buNone/>
            </a:pPr>
            <a:r>
              <a:rPr lang="en-GB" sz="3600" dirty="0"/>
              <a:t>PHP File System allows us to create file, read file line by line, read file character by character, write file, append file, delete file and close file.</a:t>
            </a:r>
          </a:p>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Overpass Mono" panose="020B0009030203020204"/>
              </a:rPr>
              <a:t>PHP File Handling</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Tree>
    <p:extLst>
      <p:ext uri="{BB962C8B-B14F-4D97-AF65-F5344CB8AC3E}">
        <p14:creationId xmlns:p14="http://schemas.microsoft.com/office/powerpoint/2010/main" val="251915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489" y="1456123"/>
            <a:ext cx="9663208" cy="4721290"/>
          </a:xfrm>
        </p:spPr>
        <p:txBody>
          <a:bodyPr>
            <a:normAutofit fontScale="92500" lnSpcReduction="20000"/>
          </a:bodyPr>
          <a:lstStyle/>
          <a:p>
            <a:pPr marL="342900" lvl="0" algn="l" rtl="0">
              <a:lnSpc>
                <a:spcPct val="150000"/>
              </a:lnSpc>
              <a:spcBef>
                <a:spcPts val="0"/>
              </a:spcBef>
              <a:spcAft>
                <a:spcPts val="0"/>
              </a:spcAft>
            </a:pPr>
            <a:r>
              <a:rPr lang="en-US" sz="2400" b="1" dirty="0"/>
              <a:t>PHP Open File - </a:t>
            </a:r>
            <a:r>
              <a:rPr lang="en-US" sz="2400" b="1" dirty="0" err="1"/>
              <a:t>fopen</a:t>
            </a:r>
            <a:r>
              <a:rPr lang="en-US" sz="2400" b="1" dirty="0"/>
              <a:t>()</a:t>
            </a:r>
          </a:p>
          <a:p>
            <a:pPr marL="0" lvl="0" indent="0" algn="l" rtl="0">
              <a:lnSpc>
                <a:spcPct val="150000"/>
              </a:lnSpc>
              <a:spcBef>
                <a:spcPts val="0"/>
              </a:spcBef>
              <a:spcAft>
                <a:spcPts val="0"/>
              </a:spcAft>
              <a:buNone/>
            </a:pPr>
            <a:r>
              <a:rPr lang="en-US" sz="2400" b="1" dirty="0"/>
              <a:t>       The PHP </a:t>
            </a:r>
            <a:r>
              <a:rPr lang="en-US" sz="2400" b="1" dirty="0" err="1"/>
              <a:t>fopen</a:t>
            </a:r>
            <a:r>
              <a:rPr lang="en-US" sz="2400" b="1" dirty="0"/>
              <a:t>() function is used to open a file.</a:t>
            </a:r>
          </a:p>
          <a:p>
            <a:pPr marL="342900" lvl="0" algn="l" rtl="0">
              <a:lnSpc>
                <a:spcPct val="150000"/>
              </a:lnSpc>
              <a:spcBef>
                <a:spcPts val="0"/>
              </a:spcBef>
              <a:spcAft>
                <a:spcPts val="0"/>
              </a:spcAft>
            </a:pPr>
            <a:r>
              <a:rPr lang="en-US" sz="2400" b="1" dirty="0"/>
              <a:t>PHP Close File - </a:t>
            </a:r>
            <a:r>
              <a:rPr lang="en-US" sz="2400" b="1" dirty="0" err="1"/>
              <a:t>fclose</a:t>
            </a:r>
            <a:r>
              <a:rPr lang="en-US" sz="2400" b="1" dirty="0"/>
              <a:t>()</a:t>
            </a:r>
          </a:p>
          <a:p>
            <a:pPr marL="0" lvl="0" indent="0" algn="l" rtl="0">
              <a:lnSpc>
                <a:spcPct val="150000"/>
              </a:lnSpc>
              <a:spcBef>
                <a:spcPts val="0"/>
              </a:spcBef>
              <a:spcAft>
                <a:spcPts val="0"/>
              </a:spcAft>
              <a:buNone/>
            </a:pPr>
            <a:r>
              <a:rPr lang="en-US" sz="2400" b="1" dirty="0"/>
              <a:t>       The PHP </a:t>
            </a:r>
            <a:r>
              <a:rPr lang="en-US" sz="2400" b="1" dirty="0" err="1"/>
              <a:t>fclose</a:t>
            </a:r>
            <a:r>
              <a:rPr lang="en-US" sz="2400" b="1" dirty="0"/>
              <a:t>() function is used to close an open file pointer.</a:t>
            </a:r>
          </a:p>
          <a:p>
            <a:pPr marL="342900" lvl="0" algn="l" rtl="0">
              <a:lnSpc>
                <a:spcPct val="150000"/>
              </a:lnSpc>
              <a:spcBef>
                <a:spcPts val="0"/>
              </a:spcBef>
              <a:spcAft>
                <a:spcPts val="0"/>
              </a:spcAft>
            </a:pPr>
            <a:r>
              <a:rPr lang="en-US" sz="2400" b="1" dirty="0"/>
              <a:t>PHP Read File - </a:t>
            </a:r>
            <a:r>
              <a:rPr lang="en-US" sz="2400" b="1" dirty="0" err="1"/>
              <a:t>fread</a:t>
            </a:r>
            <a:r>
              <a:rPr lang="en-US" sz="2400" b="1" dirty="0"/>
              <a:t>()</a:t>
            </a:r>
          </a:p>
          <a:p>
            <a:pPr marL="0" lvl="0" indent="0" algn="l" rtl="0">
              <a:lnSpc>
                <a:spcPct val="150000"/>
              </a:lnSpc>
              <a:spcBef>
                <a:spcPts val="0"/>
              </a:spcBef>
              <a:spcAft>
                <a:spcPts val="0"/>
              </a:spcAft>
              <a:buNone/>
            </a:pPr>
            <a:r>
              <a:rPr lang="en-US" sz="2400" b="1" dirty="0"/>
              <a:t>       The PHP </a:t>
            </a:r>
            <a:r>
              <a:rPr lang="en-US" sz="2400" b="1" dirty="0" err="1"/>
              <a:t>fread</a:t>
            </a:r>
            <a:r>
              <a:rPr lang="en-US" sz="2400" b="1" dirty="0"/>
              <a:t>() function is used to read the content of the file. </a:t>
            </a:r>
          </a:p>
          <a:p>
            <a:pPr marL="342900" lvl="0" algn="l" rtl="0">
              <a:lnSpc>
                <a:spcPct val="150000"/>
              </a:lnSpc>
              <a:spcBef>
                <a:spcPts val="0"/>
              </a:spcBef>
              <a:spcAft>
                <a:spcPts val="0"/>
              </a:spcAft>
            </a:pPr>
            <a:r>
              <a:rPr lang="en-US" sz="2400" b="1" dirty="0"/>
              <a:t>PHP Write File - </a:t>
            </a:r>
            <a:r>
              <a:rPr lang="en-US" sz="2400" b="1" dirty="0" err="1"/>
              <a:t>fwrite</a:t>
            </a:r>
            <a:r>
              <a:rPr lang="en-US" sz="2400" b="1" dirty="0"/>
              <a:t>()</a:t>
            </a:r>
          </a:p>
          <a:p>
            <a:pPr marL="0" lvl="0" indent="0" algn="l" rtl="0">
              <a:lnSpc>
                <a:spcPct val="150000"/>
              </a:lnSpc>
              <a:spcBef>
                <a:spcPts val="0"/>
              </a:spcBef>
              <a:spcAft>
                <a:spcPts val="0"/>
              </a:spcAft>
              <a:buNone/>
            </a:pPr>
            <a:r>
              <a:rPr lang="en-US" sz="2400" b="1" dirty="0"/>
              <a:t>       The PHP </a:t>
            </a:r>
            <a:r>
              <a:rPr lang="en-US" sz="2400" b="1" dirty="0" err="1"/>
              <a:t>fwrite</a:t>
            </a:r>
            <a:r>
              <a:rPr lang="en-US" sz="2400" b="1" dirty="0"/>
              <a:t>() function is used to write content of the string into file.</a:t>
            </a:r>
          </a:p>
          <a:p>
            <a:pPr marL="342900" lvl="0" algn="l" rtl="0">
              <a:lnSpc>
                <a:spcPct val="150000"/>
              </a:lnSpc>
              <a:spcBef>
                <a:spcPts val="0"/>
              </a:spcBef>
              <a:spcAft>
                <a:spcPts val="0"/>
              </a:spcAft>
            </a:pPr>
            <a:r>
              <a:rPr lang="en-US" sz="2400" b="1" dirty="0"/>
              <a:t>PHP Delete File - unlink()</a:t>
            </a:r>
          </a:p>
          <a:p>
            <a:pPr marL="0" lvl="0" indent="0" algn="l" rtl="0">
              <a:lnSpc>
                <a:spcPct val="150000"/>
              </a:lnSpc>
              <a:spcBef>
                <a:spcPts val="0"/>
              </a:spcBef>
              <a:spcAft>
                <a:spcPts val="0"/>
              </a:spcAft>
              <a:buNone/>
            </a:pPr>
            <a:r>
              <a:rPr lang="en-US" sz="2400" b="1" dirty="0"/>
              <a:t>      The PHP unlink() function is used to delete file.</a:t>
            </a:r>
          </a:p>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Overpass Mono" panose="020B0009030203020204"/>
              </a:rPr>
              <a:t>PHP File Handling</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Tree>
    <p:extLst>
      <p:ext uri="{BB962C8B-B14F-4D97-AF65-F5344CB8AC3E}">
        <p14:creationId xmlns:p14="http://schemas.microsoft.com/office/powerpoint/2010/main" val="383925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489" y="1456123"/>
            <a:ext cx="9663208" cy="4721290"/>
          </a:xfrm>
        </p:spPr>
        <p:txBody>
          <a:bodyPr>
            <a:normAutofit/>
          </a:bodyPr>
          <a:lstStyle/>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Overpass Mono" panose="020B0009030203020204"/>
              </a:rPr>
              <a:t>PHP File Handling</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
        <p:nvSpPr>
          <p:cNvPr id="5" name="Google Shape;855;p50">
            <a:extLst>
              <a:ext uri="{FF2B5EF4-FFF2-40B4-BE49-F238E27FC236}">
                <a16:creationId xmlns:a16="http://schemas.microsoft.com/office/drawing/2014/main" id="{06C9A5AB-A7EC-AF3B-E7A2-753199EDE02B}"/>
              </a:ext>
            </a:extLst>
          </p:cNvPr>
          <p:cNvSpPr txBox="1"/>
          <p:nvPr/>
        </p:nvSpPr>
        <p:spPr>
          <a:xfrm>
            <a:off x="3326027" y="1760246"/>
            <a:ext cx="4513580" cy="38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rPr>
              <a:t>resource</a:t>
            </a:r>
            <a:r>
              <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800" b="1" dirty="0" err="1">
                <a:solidFill>
                  <a:schemeClr val="dk1"/>
                </a:solidFill>
                <a:latin typeface="Overpass Mono" panose="020B0009030203020204"/>
                <a:ea typeface="Overpass Mono" panose="020B0009030203020204"/>
                <a:cs typeface="Overpass Mono" panose="020B0009030203020204"/>
                <a:sym typeface="Overpass Mono" panose="020B0009030203020204"/>
              </a:rPr>
              <a:t>fopen</a:t>
            </a:r>
            <a:r>
              <a:rPr 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rPr>
              <a:t> ( string $filename , string $mode</a:t>
            </a:r>
            <a:r>
              <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endPar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US" altLang="en-GB" sz="1800" b="1" dirty="0" err="1">
                <a:solidFill>
                  <a:schemeClr val="dk1"/>
                </a:solidFill>
                <a:latin typeface="Overpass Mono" panose="020B0009030203020204"/>
                <a:ea typeface="Overpass Mono" panose="020B0009030203020204"/>
                <a:cs typeface="Overpass Mono" panose="020B0009030203020204"/>
                <a:sym typeface="Overpass Mono" panose="020B0009030203020204"/>
              </a:rPr>
              <a:t>fclose</a:t>
            </a:r>
            <a:r>
              <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rPr>
              <a:t> ( resource $handle )  </a:t>
            </a:r>
          </a:p>
          <a:p>
            <a:pPr marL="0" lvl="0" indent="0" algn="l" rtl="0">
              <a:spcBef>
                <a:spcPts val="0"/>
              </a:spcBef>
              <a:spcAft>
                <a:spcPts val="0"/>
              </a:spcAft>
              <a:buNone/>
            </a:pPr>
            <a:endPar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rPr>
              <a:t>string </a:t>
            </a:r>
            <a:r>
              <a:rPr lang="en-US" altLang="en-GB" sz="1800" b="1" dirty="0" err="1">
                <a:solidFill>
                  <a:schemeClr val="dk1"/>
                </a:solidFill>
                <a:latin typeface="Overpass Mono" panose="020B0009030203020204"/>
                <a:ea typeface="Overpass Mono" panose="020B0009030203020204"/>
                <a:cs typeface="Overpass Mono" panose="020B0009030203020204"/>
                <a:sym typeface="Overpass Mono" panose="020B0009030203020204"/>
              </a:rPr>
              <a:t>fread</a:t>
            </a:r>
            <a:r>
              <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rPr>
              <a:t> ( resource $handle , int $length ) </a:t>
            </a:r>
          </a:p>
          <a:p>
            <a:pPr marL="0" lvl="0" indent="0" algn="l" rtl="0">
              <a:spcBef>
                <a:spcPts val="0"/>
              </a:spcBef>
              <a:spcAft>
                <a:spcPts val="0"/>
              </a:spcAft>
              <a:buNone/>
            </a:pPr>
            <a:endPar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rPr>
              <a:t>int </a:t>
            </a:r>
            <a:r>
              <a:rPr lang="en-US" altLang="en-GB" sz="1800" b="1" dirty="0" err="1">
                <a:solidFill>
                  <a:schemeClr val="dk1"/>
                </a:solidFill>
                <a:latin typeface="Overpass Mono" panose="020B0009030203020204"/>
                <a:ea typeface="Overpass Mono" panose="020B0009030203020204"/>
                <a:cs typeface="Overpass Mono" panose="020B0009030203020204"/>
                <a:sym typeface="Overpass Mono" panose="020B0009030203020204"/>
              </a:rPr>
              <a:t>fwrite</a:t>
            </a:r>
            <a:r>
              <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rPr>
              <a:t> ( resource $handle , string $string [, int $length ] )  </a:t>
            </a:r>
          </a:p>
          <a:p>
            <a:pPr marL="0" lvl="0" indent="0" algn="l" rtl="0">
              <a:spcBef>
                <a:spcPts val="0"/>
              </a:spcBef>
              <a:spcAft>
                <a:spcPts val="0"/>
              </a:spcAft>
              <a:buNone/>
            </a:pPr>
            <a:endPar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US" altLang="en-GB" sz="1800" b="1" dirty="0">
                <a:solidFill>
                  <a:schemeClr val="dk1"/>
                </a:solidFill>
                <a:latin typeface="Overpass Mono" panose="020B0009030203020204"/>
                <a:ea typeface="Overpass Mono" panose="020B0009030203020204"/>
                <a:cs typeface="Overpass Mono" panose="020B0009030203020204"/>
                <a:sym typeface="Overpass Mono" panose="020B0009030203020204"/>
              </a:rPr>
              <a:t>bool unlink ( string $filename [, resource $context ] )  </a:t>
            </a:r>
            <a:r>
              <a:rPr lang="en-US" altLang="en-GB" sz="16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endParaRPr lang="en-US" altLang="en-GB" sz="1600" b="1" dirty="0">
              <a:solidFill>
                <a:schemeClr val="dk1"/>
              </a:solidFill>
              <a:latin typeface="Overpass Mono" panose="020B0009030203020204"/>
              <a:ea typeface="Overpass Mono" panose="020B0009030203020204"/>
              <a:cs typeface="Overpass Mono" panose="020B0009030203020204"/>
              <a:sym typeface="Overpass Mono" panose="020B0009030203020204"/>
            </a:endParaRPr>
          </a:p>
        </p:txBody>
      </p:sp>
    </p:spTree>
    <p:extLst>
      <p:ext uri="{BB962C8B-B14F-4D97-AF65-F5344CB8AC3E}">
        <p14:creationId xmlns:p14="http://schemas.microsoft.com/office/powerpoint/2010/main" val="43758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489" y="1456123"/>
            <a:ext cx="9663208" cy="4721290"/>
          </a:xfrm>
        </p:spPr>
        <p:txBody>
          <a:bodyPr>
            <a:normAutofit/>
          </a:bodyPr>
          <a:lstStyle/>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Overpass Mono" panose="020B0009030203020204"/>
              </a:rPr>
              <a:t>Handling file upload</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
        <p:nvSpPr>
          <p:cNvPr id="5" name="Google Shape;855;p50">
            <a:extLst>
              <a:ext uri="{FF2B5EF4-FFF2-40B4-BE49-F238E27FC236}">
                <a16:creationId xmlns:a16="http://schemas.microsoft.com/office/drawing/2014/main" id="{06C9A5AB-A7EC-AF3B-E7A2-753199EDE02B}"/>
              </a:ext>
            </a:extLst>
          </p:cNvPr>
          <p:cNvSpPr txBox="1"/>
          <p:nvPr/>
        </p:nvSpPr>
        <p:spPr>
          <a:xfrm>
            <a:off x="811763" y="1760246"/>
            <a:ext cx="8584164" cy="38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lvl="0" indent="-342900" algn="l" rtl="0">
              <a:spcBef>
                <a:spcPts val="0"/>
              </a:spcBef>
              <a:spcAft>
                <a:spcPts val="0"/>
              </a:spcAft>
            </a:pPr>
            <a:r>
              <a:rPr lang="en-GB" sz="2000" dirty="0"/>
              <a:t>PHP allows you to upload single and multiple files through few lines of code only.</a:t>
            </a:r>
          </a:p>
          <a:p>
            <a:pPr marL="342900" lvl="0" indent="-342900" algn="l" rtl="0">
              <a:spcBef>
                <a:spcPts val="0"/>
              </a:spcBef>
              <a:spcAft>
                <a:spcPts val="0"/>
              </a:spcAft>
            </a:pPr>
            <a:endParaRPr lang="en-GB" sz="2000" dirty="0"/>
          </a:p>
          <a:p>
            <a:pPr marL="342900" lvl="0" indent="-342900" algn="l" rtl="0">
              <a:spcBef>
                <a:spcPts val="0"/>
              </a:spcBef>
              <a:spcAft>
                <a:spcPts val="0"/>
              </a:spcAft>
            </a:pPr>
            <a:r>
              <a:rPr lang="en-GB" sz="2000" dirty="0"/>
              <a:t>The PHP </a:t>
            </a:r>
            <a:r>
              <a:rPr lang="en-GB" sz="2000" b="1" dirty="0"/>
              <a:t>global $_FILES</a:t>
            </a:r>
            <a:r>
              <a:rPr lang="en-GB" sz="2000" dirty="0"/>
              <a:t> contains all the information of file. By the help of $_FILES global, we can get file name, file type, file size, temp file name and errors associated with file.</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altLang="en-GB" sz="1600" b="1" i="0" u="none" strike="noStrike" kern="1200" cap="none" spc="0" normalizeH="0" baseline="0" noProof="0" dirty="0">
              <a:ln>
                <a:noFill/>
              </a:ln>
              <a:solidFill>
                <a:prstClr val="black"/>
              </a:solidFill>
              <a:effectLst/>
              <a:uLnTx/>
              <a:uFillTx/>
              <a:latin typeface="Overpass Mono" panose="020B0009030203020204"/>
              <a:ea typeface="Overpass Mono" panose="020B0009030203020204"/>
              <a:cs typeface="Overpass Mono" panose="020B0009030203020204"/>
              <a:sym typeface="Overpass Mono" panose="020B0009030203020204"/>
            </a:endParaRPr>
          </a:p>
        </p:txBody>
      </p:sp>
    </p:spTree>
    <p:extLst>
      <p:ext uri="{BB962C8B-B14F-4D97-AF65-F5344CB8AC3E}">
        <p14:creationId xmlns:p14="http://schemas.microsoft.com/office/powerpoint/2010/main" val="114394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489" y="1456123"/>
            <a:ext cx="9663208" cy="4721290"/>
          </a:xfrm>
        </p:spPr>
        <p:txBody>
          <a:bodyPr>
            <a:normAutofit/>
          </a:bodyPr>
          <a:lstStyle/>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Overpass Mono" panose="020B0009030203020204"/>
              </a:rPr>
              <a:t>Handling file upload</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
        <p:nvSpPr>
          <p:cNvPr id="5" name="Google Shape;855;p50">
            <a:extLst>
              <a:ext uri="{FF2B5EF4-FFF2-40B4-BE49-F238E27FC236}">
                <a16:creationId xmlns:a16="http://schemas.microsoft.com/office/drawing/2014/main" id="{06C9A5AB-A7EC-AF3B-E7A2-753199EDE02B}"/>
              </a:ext>
            </a:extLst>
          </p:cNvPr>
          <p:cNvSpPr txBox="1"/>
          <p:nvPr/>
        </p:nvSpPr>
        <p:spPr>
          <a:xfrm>
            <a:off x="811763" y="1760246"/>
            <a:ext cx="8584164" cy="38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altLang="en-GB" sz="1600" b="1" i="0" u="none" strike="noStrike" kern="1200" cap="none" spc="0" normalizeH="0" baseline="0" noProof="0" dirty="0">
              <a:ln>
                <a:noFill/>
              </a:ln>
              <a:solidFill>
                <a:prstClr val="black"/>
              </a:solidFill>
              <a:effectLst/>
              <a:uLnTx/>
              <a:uFillTx/>
              <a:latin typeface="Overpass Mono" panose="020B0009030203020204"/>
              <a:ea typeface="Overpass Mono" panose="020B0009030203020204"/>
              <a:cs typeface="Overpass Mono" panose="020B0009030203020204"/>
              <a:sym typeface="Overpass Mono" panose="020B0009030203020204"/>
            </a:endParaRPr>
          </a:p>
        </p:txBody>
      </p:sp>
      <p:sp>
        <p:nvSpPr>
          <p:cNvPr id="2" name="Google Shape;855;p50">
            <a:extLst>
              <a:ext uri="{FF2B5EF4-FFF2-40B4-BE49-F238E27FC236}">
                <a16:creationId xmlns:a16="http://schemas.microsoft.com/office/drawing/2014/main" id="{9ACF216E-4EAA-9945-B95C-A1A7257D0A5B}"/>
              </a:ext>
            </a:extLst>
          </p:cNvPr>
          <p:cNvSpPr txBox="1"/>
          <p:nvPr/>
        </p:nvSpPr>
        <p:spPr>
          <a:xfrm>
            <a:off x="3181739" y="1555749"/>
            <a:ext cx="5171051" cy="42731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b="1">
                <a:solidFill>
                  <a:schemeClr val="dk1"/>
                </a:solidFill>
                <a:latin typeface="Overpass Mono" panose="020B0009030203020204"/>
                <a:ea typeface="Overpass Mono" panose="020B0009030203020204"/>
                <a:cs typeface="Overpass Mono" panose="020B0009030203020204"/>
                <a:sym typeface="Overpass Mono" panose="020B0009030203020204"/>
              </a:rPr>
              <a:t>$_FILES['filename']['name']</a:t>
            </a:r>
          </a:p>
          <a:p>
            <a:pPr marL="0" lvl="0" indent="0" algn="l" rtl="0">
              <a:spcBef>
                <a:spcPts val="0"/>
              </a:spcBef>
              <a:spcAft>
                <a:spcPts val="0"/>
              </a:spcAft>
              <a:buNone/>
            </a:pPr>
            <a:r>
              <a:rPr lang="en-GB" sz="1200" b="1">
                <a:solidFill>
                  <a:schemeClr val="bg1">
                    <a:lumMod val="50000"/>
                  </a:schemeClr>
                </a:solidFill>
                <a:latin typeface="Overpass Mono" panose="020B0009030203020204"/>
                <a:ea typeface="Overpass Mono" panose="020B0009030203020204"/>
                <a:cs typeface="Overpass Mono" panose="020B0009030203020204"/>
                <a:sym typeface="Overpass Mono" panose="020B0009030203020204"/>
              </a:rPr>
              <a:t>returns file name.</a:t>
            </a:r>
          </a:p>
          <a:p>
            <a:pPr marL="0" lvl="0" indent="0" algn="l" rtl="0">
              <a:spcBef>
                <a:spcPts val="0"/>
              </a:spcBef>
              <a:spcAft>
                <a:spcPts val="0"/>
              </a:spcAft>
              <a:buNone/>
            </a:pPr>
            <a:endParaRPr lang="en-GB"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b="1">
                <a:solidFill>
                  <a:schemeClr val="dk1"/>
                </a:solidFill>
                <a:latin typeface="Overpass Mono" panose="020B0009030203020204"/>
                <a:ea typeface="Overpass Mono" panose="020B0009030203020204"/>
                <a:cs typeface="Overpass Mono" panose="020B0009030203020204"/>
                <a:sym typeface="Overpass Mono" panose="020B0009030203020204"/>
              </a:rPr>
              <a:t>$_FILES['filename']['type']</a:t>
            </a:r>
          </a:p>
          <a:p>
            <a:pPr marL="0" lvl="0" indent="0" algn="l" rtl="0">
              <a:spcBef>
                <a:spcPts val="0"/>
              </a:spcBef>
              <a:spcAft>
                <a:spcPts val="0"/>
              </a:spcAft>
              <a:buNone/>
            </a:pPr>
            <a:r>
              <a:rPr lang="en-GB" sz="1200" b="1">
                <a:solidFill>
                  <a:schemeClr val="bg1">
                    <a:lumMod val="50000"/>
                  </a:schemeClr>
                </a:solidFill>
                <a:latin typeface="Overpass Mono" panose="020B0009030203020204"/>
                <a:ea typeface="Overpass Mono" panose="020B0009030203020204"/>
                <a:cs typeface="Overpass Mono" panose="020B0009030203020204"/>
                <a:sym typeface="Overpass Mono" panose="020B0009030203020204"/>
              </a:rPr>
              <a:t>returns MIME type of the file.</a:t>
            </a:r>
          </a:p>
          <a:p>
            <a:pPr marL="0" lvl="0" indent="0" algn="l" rtl="0">
              <a:spcBef>
                <a:spcPts val="0"/>
              </a:spcBef>
              <a:spcAft>
                <a:spcPts val="0"/>
              </a:spcAft>
              <a:buNone/>
            </a:pPr>
            <a:endParaRPr lang="en-GB"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b="1">
                <a:solidFill>
                  <a:schemeClr val="dk1"/>
                </a:solidFill>
                <a:latin typeface="Overpass Mono" panose="020B0009030203020204"/>
                <a:ea typeface="Overpass Mono" panose="020B0009030203020204"/>
                <a:cs typeface="Overpass Mono" panose="020B0009030203020204"/>
                <a:sym typeface="Overpass Mono" panose="020B0009030203020204"/>
              </a:rPr>
              <a:t>$_FILES['filename']['size']</a:t>
            </a:r>
          </a:p>
          <a:p>
            <a:pPr marL="0" lvl="0" indent="0" algn="l" rtl="0">
              <a:spcBef>
                <a:spcPts val="0"/>
              </a:spcBef>
              <a:spcAft>
                <a:spcPts val="0"/>
              </a:spcAft>
              <a:buNone/>
            </a:pPr>
            <a:r>
              <a:rPr lang="en-GB" sz="1200" b="1">
                <a:solidFill>
                  <a:schemeClr val="bg1">
                    <a:lumMod val="50000"/>
                  </a:schemeClr>
                </a:solidFill>
                <a:latin typeface="Overpass Mono" panose="020B0009030203020204"/>
                <a:ea typeface="Overpass Mono" panose="020B0009030203020204"/>
                <a:cs typeface="Overpass Mono" panose="020B0009030203020204"/>
                <a:sym typeface="Overpass Mono" panose="020B0009030203020204"/>
              </a:rPr>
              <a:t>returns size of the file (in bytes).</a:t>
            </a:r>
          </a:p>
          <a:p>
            <a:pPr marL="0" lvl="0" indent="0" algn="l" rtl="0">
              <a:spcBef>
                <a:spcPts val="0"/>
              </a:spcBef>
              <a:spcAft>
                <a:spcPts val="0"/>
              </a:spcAft>
              <a:buNone/>
            </a:pPr>
            <a:endParaRPr lang="en-GB"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b="1">
                <a:solidFill>
                  <a:schemeClr val="dk1"/>
                </a:solidFill>
                <a:latin typeface="Overpass Mono" panose="020B0009030203020204"/>
                <a:ea typeface="Overpass Mono" panose="020B0009030203020204"/>
                <a:cs typeface="Overpass Mono" panose="020B0009030203020204"/>
                <a:sym typeface="Overpass Mono" panose="020B0009030203020204"/>
              </a:rPr>
              <a:t>$_FILES['filename']['tmp_name']</a:t>
            </a:r>
          </a:p>
          <a:p>
            <a:pPr marL="0" lvl="0" indent="0" algn="l" rtl="0">
              <a:spcBef>
                <a:spcPts val="0"/>
              </a:spcBef>
              <a:spcAft>
                <a:spcPts val="0"/>
              </a:spcAft>
              <a:buNone/>
            </a:pPr>
            <a:r>
              <a:rPr lang="en-GB" sz="1200" b="1">
                <a:solidFill>
                  <a:schemeClr val="bg1">
                    <a:lumMod val="50000"/>
                  </a:schemeClr>
                </a:solidFill>
                <a:latin typeface="Overpass Mono" panose="020B0009030203020204"/>
                <a:ea typeface="Overpass Mono" panose="020B0009030203020204"/>
                <a:cs typeface="Overpass Mono" panose="020B0009030203020204"/>
                <a:sym typeface="Overpass Mono" panose="020B0009030203020204"/>
              </a:rPr>
              <a:t>returns temporary file name of the file which was stored on the server.</a:t>
            </a:r>
          </a:p>
          <a:p>
            <a:pPr marL="0" lvl="0" indent="0" algn="l" rtl="0">
              <a:spcBef>
                <a:spcPts val="0"/>
              </a:spcBef>
              <a:spcAft>
                <a:spcPts val="0"/>
              </a:spcAft>
              <a:buNone/>
            </a:pPr>
            <a:endParaRPr lang="en-GB"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b="1">
                <a:solidFill>
                  <a:schemeClr val="dk1"/>
                </a:solidFill>
                <a:latin typeface="Overpass Mono" panose="020B0009030203020204"/>
                <a:ea typeface="Overpass Mono" panose="020B0009030203020204"/>
                <a:cs typeface="Overpass Mono" panose="020B0009030203020204"/>
                <a:sym typeface="Overpass Mono" panose="020B0009030203020204"/>
              </a:rPr>
              <a:t>$_FILES['filename']['error']</a:t>
            </a:r>
          </a:p>
          <a:p>
            <a:pPr marL="0" lvl="0" indent="0" algn="l" rtl="0">
              <a:spcBef>
                <a:spcPts val="0"/>
              </a:spcBef>
              <a:spcAft>
                <a:spcPts val="0"/>
              </a:spcAft>
              <a:buNone/>
            </a:pPr>
            <a:r>
              <a:rPr lang="en-GB" sz="1200" b="1">
                <a:solidFill>
                  <a:schemeClr val="bg1">
                    <a:lumMod val="50000"/>
                  </a:schemeClr>
                </a:solidFill>
                <a:latin typeface="Overpass Mono" panose="020B0009030203020204"/>
                <a:ea typeface="Overpass Mono" panose="020B0009030203020204"/>
                <a:cs typeface="Overpass Mono" panose="020B0009030203020204"/>
                <a:sym typeface="Overpass Mono" panose="020B0009030203020204"/>
              </a:rPr>
              <a:t>returns error code associated with this file.</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p:txBody>
      </p:sp>
    </p:spTree>
    <p:extLst>
      <p:ext uri="{BB962C8B-B14F-4D97-AF65-F5344CB8AC3E}">
        <p14:creationId xmlns:p14="http://schemas.microsoft.com/office/powerpoint/2010/main" val="151537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489" y="1456123"/>
            <a:ext cx="9663208" cy="4721290"/>
          </a:xfrm>
        </p:spPr>
        <p:txBody>
          <a:bodyPr>
            <a:normAutofit/>
          </a:bodyPr>
          <a:lstStyle/>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8584164" cy="1224136"/>
          </a:xfrm>
        </p:spPr>
        <p:txBody>
          <a:bodyPr>
            <a:noAutofit/>
          </a:bodyPr>
          <a:lstStyle/>
          <a:p>
            <a:pPr marL="571500" indent="-571500">
              <a:buFont typeface="Wingdings" panose="05000000000000000000" pitchFamily="2" charset="2"/>
              <a:buChar char="Ø"/>
            </a:pPr>
            <a:r>
              <a:rPr lang="en-US" b="1" dirty="0" err="1">
                <a:solidFill>
                  <a:schemeClr val="accent1">
                    <a:lumMod val="75000"/>
                  </a:schemeClr>
                </a:solidFill>
                <a:sym typeface="+mn-ea"/>
              </a:rPr>
              <a:t>move_uploaded_file</a:t>
            </a:r>
            <a:r>
              <a:rPr lang="en-US" b="1" dirty="0">
                <a:solidFill>
                  <a:schemeClr val="accent1">
                    <a:lumMod val="75000"/>
                  </a:schemeClr>
                </a:solidFill>
                <a:sym typeface="+mn-ea"/>
              </a:rPr>
              <a:t>() function</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
        <p:nvSpPr>
          <p:cNvPr id="5" name="Google Shape;855;p50">
            <a:extLst>
              <a:ext uri="{FF2B5EF4-FFF2-40B4-BE49-F238E27FC236}">
                <a16:creationId xmlns:a16="http://schemas.microsoft.com/office/drawing/2014/main" id="{06C9A5AB-A7EC-AF3B-E7A2-753199EDE02B}"/>
              </a:ext>
            </a:extLst>
          </p:cNvPr>
          <p:cNvSpPr txBox="1"/>
          <p:nvPr/>
        </p:nvSpPr>
        <p:spPr>
          <a:xfrm>
            <a:off x="811762" y="1760246"/>
            <a:ext cx="9663207" cy="38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lnSpc>
                <a:spcPct val="150000"/>
              </a:lnSpc>
              <a:spcBef>
                <a:spcPts val="0"/>
              </a:spcBef>
              <a:spcAft>
                <a:spcPts val="0"/>
              </a:spcAft>
              <a:buNone/>
            </a:pPr>
            <a:r>
              <a:rPr lang="en-US" sz="2800" dirty="0"/>
              <a:t>The </a:t>
            </a:r>
            <a:r>
              <a:rPr lang="en-US" sz="2800" dirty="0" err="1"/>
              <a:t>move_uploaded_file</a:t>
            </a:r>
            <a:r>
              <a:rPr lang="en-US" sz="2800" dirty="0"/>
              <a:t>() function moves the uploaded file to a new location. </a:t>
            </a:r>
          </a:p>
          <a:p>
            <a:pPr marL="0" lvl="0" indent="0" algn="l" rtl="0">
              <a:lnSpc>
                <a:spcPct val="150000"/>
              </a:lnSpc>
              <a:spcBef>
                <a:spcPts val="0"/>
              </a:spcBef>
              <a:spcAft>
                <a:spcPts val="0"/>
              </a:spcAft>
              <a:buNone/>
            </a:pPr>
            <a:r>
              <a:rPr lang="en-US" sz="2800" dirty="0"/>
              <a:t>The </a:t>
            </a:r>
            <a:r>
              <a:rPr lang="en-US" sz="2800" dirty="0" err="1"/>
              <a:t>move_uploaded_file</a:t>
            </a:r>
            <a:r>
              <a:rPr lang="en-US" sz="2800" dirty="0"/>
              <a:t>() function checks internally if the file is uploaded thorough the POST request. It moves the file if it is uploaded through the POST request.</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altLang="en-GB" sz="1600" b="1" i="0" u="none" strike="noStrike" kern="1200" cap="none" spc="0" normalizeH="0" baseline="0" noProof="0" dirty="0">
              <a:ln>
                <a:noFill/>
              </a:ln>
              <a:solidFill>
                <a:prstClr val="black"/>
              </a:solidFill>
              <a:effectLst/>
              <a:uLnTx/>
              <a:uFillTx/>
              <a:latin typeface="Overpass Mono" panose="020B0009030203020204"/>
              <a:ea typeface="Overpass Mono" panose="020B0009030203020204"/>
              <a:cs typeface="Overpass Mono" panose="020B0009030203020204"/>
              <a:sym typeface="Overpass Mono" panose="020B0009030203020204"/>
            </a:endParaRPr>
          </a:p>
        </p:txBody>
      </p:sp>
    </p:spTree>
    <p:extLst>
      <p:ext uri="{BB962C8B-B14F-4D97-AF65-F5344CB8AC3E}">
        <p14:creationId xmlns:p14="http://schemas.microsoft.com/office/powerpoint/2010/main" val="3808943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489" y="1456123"/>
            <a:ext cx="9663208" cy="4721290"/>
          </a:xfrm>
        </p:spPr>
        <p:txBody>
          <a:bodyPr>
            <a:normAutofit/>
          </a:bodyPr>
          <a:lstStyle/>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8584164" cy="1224136"/>
          </a:xfrm>
        </p:spPr>
        <p:txBody>
          <a:bodyPr>
            <a:noAutofit/>
          </a:bodyPr>
          <a:lstStyle/>
          <a:p>
            <a:pPr marL="571500" indent="-571500">
              <a:buFont typeface="Wingdings" panose="05000000000000000000" pitchFamily="2" charset="2"/>
              <a:buChar char="Ø"/>
            </a:pPr>
            <a:r>
              <a:rPr lang="en-US" b="1" dirty="0" err="1">
                <a:solidFill>
                  <a:schemeClr val="accent1">
                    <a:lumMod val="75000"/>
                  </a:schemeClr>
                </a:solidFill>
                <a:sym typeface="+mn-ea"/>
              </a:rPr>
              <a:t>move_uploaded_file</a:t>
            </a:r>
            <a:r>
              <a:rPr lang="en-US" b="1" dirty="0">
                <a:solidFill>
                  <a:schemeClr val="accent1">
                    <a:lumMod val="75000"/>
                  </a:schemeClr>
                </a:solidFill>
                <a:sym typeface="+mn-ea"/>
              </a:rPr>
              <a:t>() function</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
        <p:nvSpPr>
          <p:cNvPr id="5" name="Google Shape;855;p50">
            <a:extLst>
              <a:ext uri="{FF2B5EF4-FFF2-40B4-BE49-F238E27FC236}">
                <a16:creationId xmlns:a16="http://schemas.microsoft.com/office/drawing/2014/main" id="{06C9A5AB-A7EC-AF3B-E7A2-753199EDE02B}"/>
              </a:ext>
            </a:extLst>
          </p:cNvPr>
          <p:cNvSpPr txBox="1"/>
          <p:nvPr/>
        </p:nvSpPr>
        <p:spPr>
          <a:xfrm>
            <a:off x="811762" y="1760246"/>
            <a:ext cx="9663207" cy="38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altLang="en-GB" sz="1600" b="1" i="0" u="none" strike="noStrike" kern="1200" cap="none" spc="0" normalizeH="0" baseline="0" noProof="0" dirty="0">
              <a:ln>
                <a:noFill/>
              </a:ln>
              <a:solidFill>
                <a:prstClr val="black"/>
              </a:solidFill>
              <a:effectLst/>
              <a:uLnTx/>
              <a:uFillTx/>
              <a:latin typeface="Overpass Mono" panose="020B0009030203020204"/>
              <a:ea typeface="Overpass Mono" panose="020B0009030203020204"/>
              <a:cs typeface="Overpass Mono" panose="020B0009030203020204"/>
              <a:sym typeface="Overpass Mono" panose="020B0009030203020204"/>
            </a:endParaRPr>
          </a:p>
        </p:txBody>
      </p:sp>
      <p:sp>
        <p:nvSpPr>
          <p:cNvPr id="6" name="Google Shape;855;p50">
            <a:extLst>
              <a:ext uri="{FF2B5EF4-FFF2-40B4-BE49-F238E27FC236}">
                <a16:creationId xmlns:a16="http://schemas.microsoft.com/office/drawing/2014/main" id="{18441757-EFD8-3DF3-A64F-8FA44DC6B3A0}"/>
              </a:ext>
            </a:extLst>
          </p:cNvPr>
          <p:cNvSpPr txBox="1"/>
          <p:nvPr/>
        </p:nvSpPr>
        <p:spPr>
          <a:xfrm>
            <a:off x="3909527" y="1782762"/>
            <a:ext cx="4443263" cy="3918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lang="en-GB" sz="1600" b="1" dirty="0">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dirty="0">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dirty="0">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dirty="0">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bool </a:t>
            </a:r>
            <a:r>
              <a:rPr lang="en-GB" sz="2800" b="1" dirty="0" err="1">
                <a:solidFill>
                  <a:schemeClr val="dk1"/>
                </a:solidFill>
                <a:latin typeface="Overpass Mono" panose="020B0009030203020204"/>
                <a:ea typeface="Overpass Mono" panose="020B0009030203020204"/>
                <a:cs typeface="Overpass Mono" panose="020B0009030203020204"/>
                <a:sym typeface="Overpass Mono" panose="020B0009030203020204"/>
              </a:rPr>
              <a:t>move_uploaded_file</a:t>
            </a: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 string $filename , string $destination )    </a:t>
            </a:r>
          </a:p>
        </p:txBody>
      </p:sp>
    </p:spTree>
    <p:extLst>
      <p:ext uri="{BB962C8B-B14F-4D97-AF65-F5344CB8AC3E}">
        <p14:creationId xmlns:p14="http://schemas.microsoft.com/office/powerpoint/2010/main" val="4009728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489" y="1456123"/>
            <a:ext cx="9663208" cy="4721290"/>
          </a:xfrm>
        </p:spPr>
        <p:txBody>
          <a:bodyPr>
            <a:normAutofit/>
          </a:bodyPr>
          <a:lstStyle/>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8584164"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rPr>
              <a:t>ASSIGNMENT</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
        <p:nvSpPr>
          <p:cNvPr id="5" name="Google Shape;855;p50">
            <a:extLst>
              <a:ext uri="{FF2B5EF4-FFF2-40B4-BE49-F238E27FC236}">
                <a16:creationId xmlns:a16="http://schemas.microsoft.com/office/drawing/2014/main" id="{06C9A5AB-A7EC-AF3B-E7A2-753199EDE02B}"/>
              </a:ext>
            </a:extLst>
          </p:cNvPr>
          <p:cNvSpPr txBox="1"/>
          <p:nvPr/>
        </p:nvSpPr>
        <p:spPr>
          <a:xfrm>
            <a:off x="811762" y="1760246"/>
            <a:ext cx="9663207" cy="38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altLang="en-GB" sz="1600" b="1" i="0" u="none" strike="noStrike" kern="1200" cap="none" spc="0" normalizeH="0" baseline="0" noProof="0" dirty="0">
              <a:ln>
                <a:noFill/>
              </a:ln>
              <a:solidFill>
                <a:prstClr val="black"/>
              </a:solidFill>
              <a:effectLst/>
              <a:uLnTx/>
              <a:uFillTx/>
              <a:latin typeface="Overpass Mono" panose="020B0009030203020204"/>
              <a:ea typeface="Overpass Mono" panose="020B0009030203020204"/>
              <a:cs typeface="Overpass Mono" panose="020B0009030203020204"/>
              <a:sym typeface="Overpass Mono" panose="020B0009030203020204"/>
            </a:endParaRPr>
          </a:p>
        </p:txBody>
      </p:sp>
      <p:sp>
        <p:nvSpPr>
          <p:cNvPr id="6" name="Google Shape;855;p50">
            <a:extLst>
              <a:ext uri="{FF2B5EF4-FFF2-40B4-BE49-F238E27FC236}">
                <a16:creationId xmlns:a16="http://schemas.microsoft.com/office/drawing/2014/main" id="{18441757-EFD8-3DF3-A64F-8FA44DC6B3A0}"/>
              </a:ext>
            </a:extLst>
          </p:cNvPr>
          <p:cNvSpPr txBox="1"/>
          <p:nvPr/>
        </p:nvSpPr>
        <p:spPr>
          <a:xfrm>
            <a:off x="2397967" y="1483635"/>
            <a:ext cx="6988629" cy="3918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GB" sz="1600" b="1" i="0" u="none" strike="noStrike" kern="1200" cap="none" spc="0" normalizeH="0" baseline="0" noProof="0" dirty="0">
              <a:ln>
                <a:noFill/>
              </a:ln>
              <a:solidFill>
                <a:prstClr val="black"/>
              </a:solidFill>
              <a:effectLst/>
              <a:uLnTx/>
              <a:uFillTx/>
              <a:latin typeface="Overpass Mono" panose="020B0009030203020204"/>
              <a:ea typeface="Overpass Mono" panose="020B0009030203020204"/>
              <a:cs typeface="Overpass Mono" panose="020B0009030203020204"/>
              <a:sym typeface="Overpass Mono" panose="020B0009030203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GB" sz="1600" b="1" i="0" u="none" strike="noStrike" kern="1200" cap="none" spc="0" normalizeH="0" baseline="0" noProof="0" dirty="0">
              <a:ln>
                <a:noFill/>
              </a:ln>
              <a:solidFill>
                <a:prstClr val="black"/>
              </a:solidFill>
              <a:effectLst/>
              <a:uLnTx/>
              <a:uFillTx/>
              <a:latin typeface="Overpass Mono" panose="020B0009030203020204"/>
              <a:ea typeface="Overpass Mono" panose="020B0009030203020204"/>
              <a:cs typeface="Overpass Mono" panose="020B0009030203020204"/>
              <a:sym typeface="Overpass Mono" panose="020B0009030203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GB" sz="1600" b="1" i="0" u="none" strike="noStrike" kern="1200" cap="none" spc="0" normalizeH="0" baseline="0" noProof="0" dirty="0">
              <a:ln>
                <a:noFill/>
              </a:ln>
              <a:solidFill>
                <a:prstClr val="black"/>
              </a:solidFill>
              <a:effectLst/>
              <a:uLnTx/>
              <a:uFillTx/>
              <a:latin typeface="Overpass Mono" panose="020B0009030203020204"/>
              <a:ea typeface="Overpass Mono" panose="020B0009030203020204"/>
              <a:cs typeface="Overpass Mono" panose="020B0009030203020204"/>
              <a:sym typeface="Overpass Mono" panose="020B0009030203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GB" sz="1600" b="1" i="0" u="none" strike="noStrike" kern="1200" cap="none" spc="0" normalizeH="0" baseline="0" noProof="0" dirty="0">
              <a:ln>
                <a:noFill/>
              </a:ln>
              <a:solidFill>
                <a:prstClr val="black"/>
              </a:solidFill>
              <a:effectLst/>
              <a:uLnTx/>
              <a:uFillTx/>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US" altLang="en-GB" sz="2800" dirty="0"/>
              <a:t>make login form with name , password, email and phone number then display all user input using submit button.   </a:t>
            </a:r>
          </a:p>
        </p:txBody>
      </p:sp>
    </p:spTree>
    <p:extLst>
      <p:ext uri="{BB962C8B-B14F-4D97-AF65-F5344CB8AC3E}">
        <p14:creationId xmlns:p14="http://schemas.microsoft.com/office/powerpoint/2010/main" val="3218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88F1D3B-BE7F-D391-7939-5220248AAC4D}"/>
              </a:ext>
            </a:extLst>
          </p:cNvPr>
          <p:cNvSpPr/>
          <p:nvPr/>
        </p:nvSpPr>
        <p:spPr>
          <a:xfrm>
            <a:off x="0" y="0"/>
            <a:ext cx="5934287" cy="6858000"/>
          </a:xfrm>
          <a:custGeom>
            <a:avLst/>
            <a:gdLst/>
            <a:ahLst/>
            <a:cxnLst/>
            <a:rect l="l" t="t" r="r" b="b"/>
            <a:pathLst>
              <a:path w="8901430" h="10287000">
                <a:moveTo>
                  <a:pt x="8901303" y="0"/>
                </a:moveTo>
                <a:lnTo>
                  <a:pt x="0" y="0"/>
                </a:lnTo>
                <a:lnTo>
                  <a:pt x="0" y="10286916"/>
                </a:lnTo>
                <a:lnTo>
                  <a:pt x="4137787" y="10286916"/>
                </a:lnTo>
                <a:lnTo>
                  <a:pt x="8901303" y="0"/>
                </a:lnTo>
                <a:close/>
              </a:path>
            </a:pathLst>
          </a:custGeom>
          <a:solidFill>
            <a:srgbClr val="1736A9"/>
          </a:solidFill>
        </p:spPr>
        <p:txBody>
          <a:bodyPr wrap="square" lIns="0" tIns="0" rIns="0" bIns="0" rtlCol="0"/>
          <a:lstStyle/>
          <a:p>
            <a:endParaRPr sz="1200" dirty="0"/>
          </a:p>
        </p:txBody>
      </p:sp>
      <p:sp>
        <p:nvSpPr>
          <p:cNvPr id="3" name="object 3">
            <a:extLst>
              <a:ext uri="{FF2B5EF4-FFF2-40B4-BE49-F238E27FC236}">
                <a16:creationId xmlns:a16="http://schemas.microsoft.com/office/drawing/2014/main" id="{FEFF6C38-8021-60EA-DE41-5FD25FF7891D}"/>
              </a:ext>
            </a:extLst>
          </p:cNvPr>
          <p:cNvSpPr txBox="1">
            <a:spLocks/>
          </p:cNvSpPr>
          <p:nvPr/>
        </p:nvSpPr>
        <p:spPr>
          <a:xfrm>
            <a:off x="1018598" y="1286284"/>
            <a:ext cx="2649887" cy="685658"/>
          </a:xfrm>
          <a:prstGeom prst="rect">
            <a:avLst/>
          </a:prstGeom>
        </p:spPr>
        <p:txBody>
          <a:bodyPr vert="horz" wrap="square" lIns="0" tIns="8467"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467">
              <a:lnSpc>
                <a:spcPct val="100000"/>
              </a:lnSpc>
              <a:spcBef>
                <a:spcPts val="67"/>
              </a:spcBef>
            </a:pPr>
            <a:r>
              <a:rPr lang="en-US" sz="4400" b="1" dirty="0">
                <a:solidFill>
                  <a:schemeClr val="bg2"/>
                </a:solidFill>
                <a:ea typeface="Open Sans Light" panose="020B0306030504020204" pitchFamily="34" charset="0"/>
                <a:cs typeface="Open Sans Light" panose="020B0306030504020204" pitchFamily="34" charset="0"/>
              </a:rPr>
              <a:t>Agen</a:t>
            </a:r>
            <a:r>
              <a:rPr lang="en-US" sz="4400" b="1" spc="10" dirty="0">
                <a:solidFill>
                  <a:schemeClr val="bg2"/>
                </a:solidFill>
                <a:ea typeface="Open Sans Light" panose="020B0306030504020204" pitchFamily="34" charset="0"/>
                <a:cs typeface="Open Sans Light" panose="020B0306030504020204" pitchFamily="34" charset="0"/>
              </a:rPr>
              <a:t>d</a:t>
            </a:r>
            <a:r>
              <a:rPr lang="en-US" sz="4400" b="1" dirty="0">
                <a:solidFill>
                  <a:schemeClr val="bg2"/>
                </a:solidFill>
                <a:ea typeface="Open Sans Light" panose="020B0306030504020204" pitchFamily="34" charset="0"/>
                <a:cs typeface="Open Sans Light" panose="020B0306030504020204" pitchFamily="34" charset="0"/>
              </a:rPr>
              <a:t>a</a:t>
            </a:r>
          </a:p>
        </p:txBody>
      </p:sp>
      <p:sp>
        <p:nvSpPr>
          <p:cNvPr id="7" name="object 5">
            <a:extLst>
              <a:ext uri="{FF2B5EF4-FFF2-40B4-BE49-F238E27FC236}">
                <a16:creationId xmlns:a16="http://schemas.microsoft.com/office/drawing/2014/main" id="{34AE222F-E71E-7B7F-7369-C30B8609662A}"/>
              </a:ext>
            </a:extLst>
          </p:cNvPr>
          <p:cNvSpPr txBox="1"/>
          <p:nvPr/>
        </p:nvSpPr>
        <p:spPr>
          <a:xfrm>
            <a:off x="6410663" y="2717292"/>
            <a:ext cx="706120" cy="377882"/>
          </a:xfrm>
          <a:prstGeom prst="rect">
            <a:avLst/>
          </a:prstGeom>
        </p:spPr>
        <p:txBody>
          <a:bodyPr vert="horz" wrap="square" lIns="0" tIns="8467" rIns="0" bIns="0" rtlCol="0">
            <a:spAutoFit/>
          </a:bodyPr>
          <a:lstStyle/>
          <a:p>
            <a:pPr marL="8467" algn="ctr">
              <a:spcBef>
                <a:spcPts val="67"/>
              </a:spcBef>
            </a:pPr>
            <a:r>
              <a:rPr lang="en-US" sz="1200" spc="-30" dirty="0">
                <a:solidFill>
                  <a:srgbClr val="FFFFFF"/>
                </a:solidFill>
                <a:latin typeface="Calibri"/>
                <a:cs typeface="Calibri"/>
              </a:rPr>
              <a:t>Schedule (High Level)</a:t>
            </a:r>
            <a:endParaRPr sz="1200" dirty="0">
              <a:latin typeface="Calibri"/>
              <a:cs typeface="Calibri"/>
            </a:endParaRPr>
          </a:p>
        </p:txBody>
      </p:sp>
      <p:sp>
        <p:nvSpPr>
          <p:cNvPr id="9" name="object 6">
            <a:extLst>
              <a:ext uri="{FF2B5EF4-FFF2-40B4-BE49-F238E27FC236}">
                <a16:creationId xmlns:a16="http://schemas.microsoft.com/office/drawing/2014/main" id="{88897B67-1B54-A3AA-C2B7-2DFF2700C1D2}"/>
              </a:ext>
            </a:extLst>
          </p:cNvPr>
          <p:cNvSpPr txBox="1"/>
          <p:nvPr/>
        </p:nvSpPr>
        <p:spPr>
          <a:xfrm>
            <a:off x="6490293" y="4190458"/>
            <a:ext cx="548640" cy="193216"/>
          </a:xfrm>
          <a:prstGeom prst="rect">
            <a:avLst/>
          </a:prstGeom>
        </p:spPr>
        <p:txBody>
          <a:bodyPr vert="horz" wrap="square" lIns="0" tIns="8467" rIns="0" bIns="0" rtlCol="0">
            <a:spAutoFit/>
          </a:bodyPr>
          <a:lstStyle/>
          <a:p>
            <a:pPr marL="8467">
              <a:spcBef>
                <a:spcPts val="67"/>
              </a:spcBef>
            </a:pPr>
            <a:r>
              <a:rPr sz="1200" spc="-3" dirty="0">
                <a:solidFill>
                  <a:srgbClr val="FFFFFF"/>
                </a:solidFill>
                <a:latin typeface="Calibri"/>
                <a:cs typeface="Calibri"/>
              </a:rPr>
              <a:t>T</a:t>
            </a:r>
            <a:r>
              <a:rPr sz="1200" spc="-7" dirty="0">
                <a:solidFill>
                  <a:srgbClr val="FFFFFF"/>
                </a:solidFill>
                <a:latin typeface="Calibri"/>
                <a:cs typeface="Calibri"/>
              </a:rPr>
              <a:t>i</a:t>
            </a:r>
            <a:r>
              <a:rPr sz="1200" dirty="0">
                <a:solidFill>
                  <a:srgbClr val="FFFFFF"/>
                </a:solidFill>
                <a:latin typeface="Calibri"/>
                <a:cs typeface="Calibri"/>
              </a:rPr>
              <a:t>mel</a:t>
            </a:r>
            <a:r>
              <a:rPr sz="1200" spc="-10" dirty="0">
                <a:solidFill>
                  <a:srgbClr val="FFFFFF"/>
                </a:solidFill>
                <a:latin typeface="Calibri"/>
                <a:cs typeface="Calibri"/>
              </a:rPr>
              <a:t>i</a:t>
            </a:r>
            <a:r>
              <a:rPr sz="1200" spc="-3" dirty="0">
                <a:solidFill>
                  <a:srgbClr val="FFFFFF"/>
                </a:solidFill>
                <a:latin typeface="Calibri"/>
                <a:cs typeface="Calibri"/>
              </a:rPr>
              <a:t>ne</a:t>
            </a:r>
            <a:endParaRPr sz="1200" dirty="0">
              <a:latin typeface="Calibri"/>
              <a:cs typeface="Calibri"/>
            </a:endParaRPr>
          </a:p>
        </p:txBody>
      </p:sp>
      <p:sp>
        <p:nvSpPr>
          <p:cNvPr id="10" name="object 7">
            <a:extLst>
              <a:ext uri="{FF2B5EF4-FFF2-40B4-BE49-F238E27FC236}">
                <a16:creationId xmlns:a16="http://schemas.microsoft.com/office/drawing/2014/main" id="{CB49244C-457F-6FB0-01F4-21E7BD627EE3}"/>
              </a:ext>
            </a:extLst>
          </p:cNvPr>
          <p:cNvSpPr txBox="1"/>
          <p:nvPr/>
        </p:nvSpPr>
        <p:spPr>
          <a:xfrm>
            <a:off x="8044094" y="2717292"/>
            <a:ext cx="781221" cy="377882"/>
          </a:xfrm>
          <a:prstGeom prst="rect">
            <a:avLst/>
          </a:prstGeom>
        </p:spPr>
        <p:txBody>
          <a:bodyPr vert="horz" wrap="square" lIns="0" tIns="8467" rIns="0" bIns="0" rtlCol="0">
            <a:spAutoFit/>
          </a:bodyPr>
          <a:lstStyle/>
          <a:p>
            <a:pPr marL="8467" algn="ctr">
              <a:spcBef>
                <a:spcPts val="67"/>
              </a:spcBef>
            </a:pPr>
            <a:r>
              <a:rPr lang="en-US" sz="1200" spc="-3" dirty="0">
                <a:solidFill>
                  <a:srgbClr val="FFFFFF"/>
                </a:solidFill>
                <a:latin typeface="Calibri"/>
                <a:cs typeface="Calibri"/>
              </a:rPr>
              <a:t>Completed Activities</a:t>
            </a:r>
            <a:endParaRPr sz="1200" dirty="0">
              <a:latin typeface="Calibri"/>
              <a:cs typeface="Calibri"/>
            </a:endParaRPr>
          </a:p>
        </p:txBody>
      </p:sp>
      <p:sp>
        <p:nvSpPr>
          <p:cNvPr id="11" name="object 8">
            <a:extLst>
              <a:ext uri="{FF2B5EF4-FFF2-40B4-BE49-F238E27FC236}">
                <a16:creationId xmlns:a16="http://schemas.microsoft.com/office/drawing/2014/main" id="{313D0DD9-C987-0213-A258-F90A72169817}"/>
              </a:ext>
            </a:extLst>
          </p:cNvPr>
          <p:cNvSpPr txBox="1"/>
          <p:nvPr/>
        </p:nvSpPr>
        <p:spPr>
          <a:xfrm>
            <a:off x="8227060" y="4099018"/>
            <a:ext cx="415290" cy="377882"/>
          </a:xfrm>
          <a:prstGeom prst="rect">
            <a:avLst/>
          </a:prstGeom>
        </p:spPr>
        <p:txBody>
          <a:bodyPr vert="horz" wrap="square" lIns="0" tIns="8467" rIns="0" bIns="0" rtlCol="0">
            <a:spAutoFit/>
          </a:bodyPr>
          <a:lstStyle/>
          <a:p>
            <a:pPr marL="8467">
              <a:spcBef>
                <a:spcPts val="67"/>
              </a:spcBef>
            </a:pPr>
            <a:r>
              <a:rPr sz="1200" dirty="0">
                <a:solidFill>
                  <a:srgbClr val="FFFFFF"/>
                </a:solidFill>
                <a:latin typeface="Calibri"/>
                <a:cs typeface="Calibri"/>
              </a:rPr>
              <a:t>A</a:t>
            </a:r>
            <a:r>
              <a:rPr sz="1200" spc="-3" dirty="0">
                <a:solidFill>
                  <a:srgbClr val="FFFFFF"/>
                </a:solidFill>
                <a:latin typeface="Calibri"/>
                <a:cs typeface="Calibri"/>
              </a:rPr>
              <a:t>c</a:t>
            </a:r>
            <a:r>
              <a:rPr sz="1200" dirty="0">
                <a:solidFill>
                  <a:srgbClr val="FFFFFF"/>
                </a:solidFill>
                <a:latin typeface="Calibri"/>
                <a:cs typeface="Calibri"/>
              </a:rPr>
              <a:t>t</a:t>
            </a:r>
            <a:r>
              <a:rPr sz="1200" spc="-10" dirty="0">
                <a:solidFill>
                  <a:srgbClr val="FFFFFF"/>
                </a:solidFill>
                <a:latin typeface="Calibri"/>
                <a:cs typeface="Calibri"/>
              </a:rPr>
              <a:t>i</a:t>
            </a:r>
            <a:r>
              <a:rPr sz="1200" spc="-3" dirty="0">
                <a:solidFill>
                  <a:srgbClr val="FFFFFF"/>
                </a:solidFill>
                <a:latin typeface="Calibri"/>
                <a:cs typeface="Calibri"/>
              </a:rPr>
              <a:t>on</a:t>
            </a:r>
            <a:endParaRPr sz="1200" dirty="0">
              <a:latin typeface="Calibri"/>
              <a:cs typeface="Calibri"/>
            </a:endParaRPr>
          </a:p>
          <a:p>
            <a:pPr marL="34714">
              <a:spcBef>
                <a:spcPts val="3"/>
              </a:spcBef>
            </a:pPr>
            <a:r>
              <a:rPr sz="1200" spc="-7" dirty="0">
                <a:solidFill>
                  <a:srgbClr val="FFFFFF"/>
                </a:solidFill>
                <a:latin typeface="Calibri"/>
                <a:cs typeface="Calibri"/>
              </a:rPr>
              <a:t>Items</a:t>
            </a:r>
            <a:endParaRPr sz="1200" dirty="0">
              <a:latin typeface="Calibri"/>
              <a:cs typeface="Calibri"/>
            </a:endParaRPr>
          </a:p>
        </p:txBody>
      </p:sp>
      <p:sp>
        <p:nvSpPr>
          <p:cNvPr id="12" name="object 9">
            <a:extLst>
              <a:ext uri="{FF2B5EF4-FFF2-40B4-BE49-F238E27FC236}">
                <a16:creationId xmlns:a16="http://schemas.microsoft.com/office/drawing/2014/main" id="{73D9C8A9-07E3-E6F6-47D1-318F4D1F371B}"/>
              </a:ext>
            </a:extLst>
          </p:cNvPr>
          <p:cNvSpPr txBox="1"/>
          <p:nvPr/>
        </p:nvSpPr>
        <p:spPr>
          <a:xfrm>
            <a:off x="8114606" y="2513390"/>
            <a:ext cx="1327295" cy="785686"/>
          </a:xfrm>
          <a:prstGeom prst="rect">
            <a:avLst/>
          </a:prstGeom>
        </p:spPr>
        <p:txBody>
          <a:bodyPr vert="horz" wrap="square" lIns="0" tIns="8467" rIns="0" bIns="0" rtlCol="0">
            <a:spAutoFit/>
          </a:bodyPr>
          <a:lstStyle/>
          <a:p>
            <a:pPr algn="ctr">
              <a:spcBef>
                <a:spcPts val="67"/>
              </a:spcBef>
            </a:pPr>
            <a:r>
              <a:rPr lang="en-GB" sz="1200" spc="-7" dirty="0">
                <a:solidFill>
                  <a:srgbClr val="FFFFFF"/>
                </a:solidFill>
                <a:latin typeface="Calibri"/>
                <a:cs typeface="Calibri"/>
              </a:rPr>
              <a:t>Dependencies</a:t>
            </a:r>
            <a:endParaRPr lang="en-GB" sz="1200" dirty="0">
              <a:latin typeface="Calibri"/>
              <a:cs typeface="Calibri"/>
            </a:endParaRPr>
          </a:p>
          <a:p>
            <a:pPr algn="ctr">
              <a:spcBef>
                <a:spcPts val="67"/>
              </a:spcBef>
            </a:pPr>
            <a:r>
              <a:rPr lang="en-US" sz="1200" dirty="0">
                <a:solidFill>
                  <a:srgbClr val="FFFFFF"/>
                </a:solidFill>
                <a:latin typeface="Calibri"/>
                <a:cs typeface="Calibri"/>
              </a:rPr>
              <a:t>&amp;</a:t>
            </a:r>
          </a:p>
          <a:p>
            <a:pPr algn="ctr">
              <a:spcBef>
                <a:spcPts val="67"/>
              </a:spcBef>
            </a:pPr>
            <a:r>
              <a:rPr sz="1200" dirty="0">
                <a:solidFill>
                  <a:srgbClr val="FFFFFF"/>
                </a:solidFill>
                <a:latin typeface="Calibri"/>
                <a:cs typeface="Calibri"/>
              </a:rPr>
              <a:t>Issues</a:t>
            </a:r>
            <a:r>
              <a:rPr lang="en-US" sz="1200" dirty="0">
                <a:solidFill>
                  <a:srgbClr val="FFFFFF"/>
                </a:solidFill>
                <a:latin typeface="Calibri"/>
                <a:cs typeface="Calibri"/>
              </a:rPr>
              <a:t> </a:t>
            </a:r>
            <a:r>
              <a:rPr lang="en-US" sz="1200" spc="-57" dirty="0">
                <a:solidFill>
                  <a:srgbClr val="FFFFFF"/>
                </a:solidFill>
                <a:latin typeface="Calibri"/>
                <a:cs typeface="Calibri"/>
              </a:rPr>
              <a:t>/ </a:t>
            </a:r>
            <a:r>
              <a:rPr sz="1200" spc="-7" dirty="0">
                <a:solidFill>
                  <a:srgbClr val="FFFFFF"/>
                </a:solidFill>
                <a:latin typeface="Calibri"/>
                <a:cs typeface="Calibri"/>
              </a:rPr>
              <a:t>Risks</a:t>
            </a:r>
            <a:endParaRPr lang="en-US" sz="1200" spc="-7" dirty="0">
              <a:solidFill>
                <a:srgbClr val="FFFFFF"/>
              </a:solidFill>
              <a:latin typeface="Calibri"/>
              <a:cs typeface="Calibri"/>
            </a:endParaRPr>
          </a:p>
          <a:p>
            <a:pPr algn="ctr">
              <a:spcBef>
                <a:spcPts val="67"/>
              </a:spcBef>
            </a:pPr>
            <a:endParaRPr lang="en-US" sz="1200" spc="-7" dirty="0">
              <a:solidFill>
                <a:srgbClr val="FFFFFF"/>
              </a:solidFill>
              <a:latin typeface="Calibri"/>
              <a:cs typeface="Calibri"/>
            </a:endParaRPr>
          </a:p>
        </p:txBody>
      </p:sp>
      <p:sp>
        <p:nvSpPr>
          <p:cNvPr id="13" name="object 10">
            <a:extLst>
              <a:ext uri="{FF2B5EF4-FFF2-40B4-BE49-F238E27FC236}">
                <a16:creationId xmlns:a16="http://schemas.microsoft.com/office/drawing/2014/main" id="{9E7A5AA2-611E-74A5-53FD-AC38A74A6106}"/>
              </a:ext>
            </a:extLst>
          </p:cNvPr>
          <p:cNvSpPr txBox="1"/>
          <p:nvPr/>
        </p:nvSpPr>
        <p:spPr>
          <a:xfrm>
            <a:off x="9713689" y="4081683"/>
            <a:ext cx="873226" cy="377882"/>
          </a:xfrm>
          <a:prstGeom prst="rect">
            <a:avLst/>
          </a:prstGeom>
        </p:spPr>
        <p:txBody>
          <a:bodyPr vert="horz" wrap="square" lIns="0" tIns="8467" rIns="0" bIns="0" rtlCol="0">
            <a:spAutoFit/>
          </a:bodyPr>
          <a:lstStyle/>
          <a:p>
            <a:pPr marL="8467" marR="3387" indent="5080" algn="ctr">
              <a:spcBef>
                <a:spcPts val="67"/>
              </a:spcBef>
            </a:pPr>
            <a:r>
              <a:rPr sz="1200" spc="-3" dirty="0">
                <a:solidFill>
                  <a:srgbClr val="FFFFFF"/>
                </a:solidFill>
                <a:latin typeface="Calibri"/>
                <a:cs typeface="Calibri"/>
              </a:rPr>
              <a:t>Ch</a:t>
            </a:r>
            <a:r>
              <a:rPr sz="1200" dirty="0">
                <a:solidFill>
                  <a:srgbClr val="FFFFFF"/>
                </a:solidFill>
                <a:latin typeface="Calibri"/>
                <a:cs typeface="Calibri"/>
              </a:rPr>
              <a:t>a</a:t>
            </a:r>
            <a:r>
              <a:rPr sz="1200" spc="-3" dirty="0">
                <a:solidFill>
                  <a:srgbClr val="FFFFFF"/>
                </a:solidFill>
                <a:latin typeface="Calibri"/>
                <a:cs typeface="Calibri"/>
              </a:rPr>
              <a:t>nge  </a:t>
            </a:r>
            <a:r>
              <a:rPr lang="en-US" sz="1200" spc="-3" dirty="0">
                <a:solidFill>
                  <a:srgbClr val="FFFFFF"/>
                </a:solidFill>
                <a:latin typeface="Calibri"/>
                <a:cs typeface="Calibri"/>
              </a:rPr>
              <a:t>R</a:t>
            </a:r>
            <a:r>
              <a:rPr sz="1200" dirty="0">
                <a:solidFill>
                  <a:srgbClr val="FFFFFF"/>
                </a:solidFill>
                <a:latin typeface="Calibri"/>
                <a:cs typeface="Calibri"/>
              </a:rPr>
              <a:t>e</a:t>
            </a:r>
            <a:r>
              <a:rPr sz="1200" spc="3" dirty="0">
                <a:solidFill>
                  <a:srgbClr val="FFFFFF"/>
                </a:solidFill>
                <a:latin typeface="Calibri"/>
                <a:cs typeface="Calibri"/>
              </a:rPr>
              <a:t>q</a:t>
            </a:r>
            <a:r>
              <a:rPr sz="1200" spc="-3" dirty="0">
                <a:solidFill>
                  <a:srgbClr val="FFFFFF"/>
                </a:solidFill>
                <a:latin typeface="Calibri"/>
                <a:cs typeface="Calibri"/>
              </a:rPr>
              <a:t>u</a:t>
            </a:r>
            <a:r>
              <a:rPr sz="1200" dirty="0">
                <a:solidFill>
                  <a:srgbClr val="FFFFFF"/>
                </a:solidFill>
                <a:latin typeface="Calibri"/>
                <a:cs typeface="Calibri"/>
              </a:rPr>
              <a:t>e</a:t>
            </a:r>
            <a:r>
              <a:rPr sz="1200" spc="-13" dirty="0">
                <a:solidFill>
                  <a:srgbClr val="FFFFFF"/>
                </a:solidFill>
                <a:latin typeface="Calibri"/>
                <a:cs typeface="Calibri"/>
              </a:rPr>
              <a:t>s</a:t>
            </a:r>
            <a:r>
              <a:rPr sz="1200" dirty="0">
                <a:solidFill>
                  <a:srgbClr val="FFFFFF"/>
                </a:solidFill>
                <a:latin typeface="Calibri"/>
                <a:cs typeface="Calibri"/>
              </a:rPr>
              <a:t>t</a:t>
            </a:r>
            <a:r>
              <a:rPr lang="en-US" sz="1200" dirty="0">
                <a:solidFill>
                  <a:srgbClr val="FFFFFF"/>
                </a:solidFill>
                <a:latin typeface="Calibri"/>
                <a:cs typeface="Calibri"/>
              </a:rPr>
              <a:t>s</a:t>
            </a:r>
          </a:p>
        </p:txBody>
      </p:sp>
      <p:sp>
        <p:nvSpPr>
          <p:cNvPr id="4" name="Content Placeholder 2">
            <a:extLst>
              <a:ext uri="{FF2B5EF4-FFF2-40B4-BE49-F238E27FC236}">
                <a16:creationId xmlns:a16="http://schemas.microsoft.com/office/drawing/2014/main" id="{3849F242-588E-2751-54AB-20481470C31C}"/>
              </a:ext>
            </a:extLst>
          </p:cNvPr>
          <p:cNvSpPr txBox="1">
            <a:spLocks/>
          </p:cNvSpPr>
          <p:nvPr/>
        </p:nvSpPr>
        <p:spPr>
          <a:xfrm>
            <a:off x="5714755" y="1295400"/>
            <a:ext cx="7543800" cy="4267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GB" sz="3200" dirty="0">
                <a:sym typeface="+mn-ea"/>
              </a:rPr>
              <a:t>Cookie</a:t>
            </a:r>
            <a:endParaRPr lang="en-US" sz="3000" b="1" spc="-99" dirty="0">
              <a:ln w="3175">
                <a:noFill/>
              </a:ln>
              <a:latin typeface="+mj-lt"/>
              <a:ea typeface="Open Sans SemiBold" panose="020B0706030804020204" pitchFamily="34" charset="0"/>
              <a:cs typeface="Open Sans SemiBold" panose="020B0706030804020204" pitchFamily="34" charset="0"/>
            </a:endParaRPr>
          </a:p>
          <a:p>
            <a:pPr marL="457200" indent="-457200" algn="l">
              <a:buFont typeface="Arial" panose="020B0604020202020204" pitchFamily="34" charset="0"/>
              <a:buChar char="•"/>
            </a:pPr>
            <a:r>
              <a:rPr lang="en-GB" sz="3200" dirty="0"/>
              <a:t>Session</a:t>
            </a:r>
          </a:p>
          <a:p>
            <a:pPr marL="457200" indent="-457200" algn="l">
              <a:buFont typeface="Arial" panose="020B0604020202020204" pitchFamily="34" charset="0"/>
              <a:buChar char="•"/>
            </a:pPr>
            <a:r>
              <a:rPr lang="en-GB" sz="3200" dirty="0">
                <a:latin typeface="Overpass Mono" panose="020B0009030203020204"/>
                <a:ea typeface="Overpass Mono" panose="020B0009030203020204"/>
                <a:cs typeface="Overpass Mono" panose="020B0009030203020204"/>
                <a:sym typeface="Overpass Mono" panose="020B0009030203020204"/>
              </a:rPr>
              <a:t>Login form</a:t>
            </a:r>
            <a:endParaRPr lang="en-GB" sz="3200" dirty="0"/>
          </a:p>
          <a:p>
            <a:pPr marL="457200" indent="-457200" algn="l">
              <a:buFont typeface="Arial" panose="020B0604020202020204" pitchFamily="34" charset="0"/>
              <a:buChar char="•"/>
            </a:pPr>
            <a:r>
              <a:rPr lang="en-GB" sz="3200" dirty="0"/>
              <a:t>Handling file upload</a:t>
            </a:r>
          </a:p>
          <a:p>
            <a:pPr algn="l"/>
            <a:r>
              <a:rPr lang="en-US" sz="3000" b="1" spc="-99" dirty="0">
                <a:ln w="3175">
                  <a:noFill/>
                </a:ln>
                <a:latin typeface="+mj-lt"/>
                <a:ea typeface="Open Sans SemiBold" panose="020B0706030804020204" pitchFamily="34" charset="0"/>
                <a:cs typeface="Open Sans SemiBold" panose="020B0706030804020204" pitchFamily="34" charset="0"/>
              </a:rPr>
              <a:t> </a:t>
            </a:r>
          </a:p>
          <a:p>
            <a:pPr marL="457200" indent="-457200" algn="l" rtl="0">
              <a:buFont typeface="Arial" panose="020B0604020202020204" pitchFamily="34" charset="0"/>
              <a:buChar char="•"/>
            </a:pPr>
            <a:endParaRPr lang="en-US" sz="3000" b="1" spc="-99" dirty="0">
              <a:ln w="3175">
                <a:noFill/>
              </a:ln>
              <a:latin typeface="+mj-lt"/>
              <a:ea typeface="Open Sans SemiBold" panose="020B0706030804020204" pitchFamily="34" charset="0"/>
              <a:cs typeface="Open Sans SemiBold" panose="020B0706030804020204" pitchFamily="34" charset="0"/>
            </a:endParaRPr>
          </a:p>
          <a:p>
            <a:pPr marL="685800" indent="-685800" algn="l">
              <a:buFont typeface="Arial" panose="020B0604020202020204" pitchFamily="34" charset="0"/>
              <a:buChar char="•"/>
            </a:pPr>
            <a:endParaRPr lang="en-US" sz="3000" b="1" spc="-99" dirty="0">
              <a:ln w="3175">
                <a:noFill/>
              </a:ln>
              <a:latin typeface="+mj-lt"/>
              <a:ea typeface="Open Sans SemiBold" panose="020B0706030804020204" pitchFamily="34" charset="0"/>
              <a:cs typeface="Open Sans SemiBold" panose="020B0706030804020204" pitchFamily="34" charset="0"/>
            </a:endParaRPr>
          </a:p>
        </p:txBody>
      </p:sp>
      <p:pic>
        <p:nvPicPr>
          <p:cNvPr id="5" name="object 9">
            <a:extLst>
              <a:ext uri="{FF2B5EF4-FFF2-40B4-BE49-F238E27FC236}">
                <a16:creationId xmlns:a16="http://schemas.microsoft.com/office/drawing/2014/main" id="{42E94CD3-E2D0-C166-BE97-92E350C15EC0}"/>
              </a:ext>
            </a:extLst>
          </p:cNvPr>
          <p:cNvPicPr/>
          <p:nvPr/>
        </p:nvPicPr>
        <p:blipFill>
          <a:blip r:embed="rId2"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261828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512" y="1412776"/>
            <a:ext cx="7467600" cy="4873752"/>
          </a:xfrm>
        </p:spPr>
        <p:txBody>
          <a:bodyPr/>
          <a:lstStyle/>
          <a:p>
            <a:pPr marL="285750" lvl="0" indent="-285750">
              <a:spcBef>
                <a:spcPts val="0"/>
              </a:spcBef>
              <a:buFont typeface="Wingdings" panose="05000000000000000000" charset="0"/>
              <a:buChar char="§"/>
            </a:pPr>
            <a:r>
              <a:rPr lang="en-GB" dirty="0"/>
              <a:t>PHP cookie is a small piece of information which is stored at client browser. It is used to recognize the user.</a:t>
            </a:r>
          </a:p>
          <a:p>
            <a:pPr marL="285750" lvl="0" indent="-285750">
              <a:spcBef>
                <a:spcPts val="0"/>
              </a:spcBef>
              <a:buFont typeface="Wingdings" panose="05000000000000000000" charset="0"/>
              <a:buChar char="§"/>
            </a:pPr>
            <a:endParaRPr lang="en-GB" dirty="0"/>
          </a:p>
          <a:p>
            <a:pPr marL="285750" lvl="0" indent="-285750">
              <a:spcBef>
                <a:spcPts val="0"/>
              </a:spcBef>
              <a:buFont typeface="Wingdings" panose="05000000000000000000" charset="0"/>
              <a:buChar char="§"/>
            </a:pPr>
            <a:r>
              <a:rPr lang="en-GB" dirty="0"/>
              <a:t>Cookie is created at server side and saved to client browser. Each time when client sends request to the server, cookie is embedded with request. Such way, cookie can be received at the server side.</a:t>
            </a:r>
          </a:p>
        </p:txBody>
      </p:sp>
      <p:sp>
        <p:nvSpPr>
          <p:cNvPr id="4" name="Slide Number Placeholder 3"/>
          <p:cNvSpPr>
            <a:spLocks noGrp="1"/>
          </p:cNvSpPr>
          <p:nvPr>
            <p:ph type="sldNum" sz="quarter" idx="12"/>
          </p:nvPr>
        </p:nvSpPr>
        <p:spPr/>
        <p:txBody>
          <a:bodyPr/>
          <a:lstStyle/>
          <a:p>
            <a:fld id="{D88E5950-FF4B-4E60-B56D-2BF121C487DE}" type="slidenum">
              <a:rPr lang="en-US" smtClean="0"/>
              <a:pPr/>
              <a:t>3</a:t>
            </a:fld>
            <a:endParaRPr lang="en-US"/>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mn-ea"/>
              </a:rPr>
              <a:t>PHP Cookie</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endParaRPr sz="2400" dirty="0"/>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endParaRPr sz="2400" dirty="0"/>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852" y="2454796"/>
            <a:ext cx="4949214" cy="2104865"/>
          </a:xfrm>
        </p:spPr>
        <p:txBody>
          <a:bodyPr/>
          <a:lstStyle/>
          <a:p>
            <a:pPr marL="285750" lvl="0" indent="-285750">
              <a:spcBef>
                <a:spcPts val="0"/>
              </a:spcBef>
              <a:buFont typeface="Wingdings" panose="05000000000000000000" charset="0"/>
              <a:buChar char="§"/>
            </a:pPr>
            <a:r>
              <a:rPr lang="en-GB" dirty="0"/>
              <a:t>Note: PHP Cookie must be used before &lt;html&gt; tag.</a:t>
            </a:r>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mn-ea"/>
              </a:rPr>
              <a:t>PHP Cookie</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pic>
        <p:nvPicPr>
          <p:cNvPr id="2" name="Picture 1">
            <a:extLst>
              <a:ext uri="{FF2B5EF4-FFF2-40B4-BE49-F238E27FC236}">
                <a16:creationId xmlns:a16="http://schemas.microsoft.com/office/drawing/2014/main" id="{4556CE30-9C2E-21EC-BEEA-2B0C5976F947}"/>
              </a:ext>
            </a:extLst>
          </p:cNvPr>
          <p:cNvPicPr>
            <a:picLocks noChangeAspect="1"/>
          </p:cNvPicPr>
          <p:nvPr/>
        </p:nvPicPr>
        <p:blipFill>
          <a:blip r:embed="rId3"/>
          <a:srcRect/>
          <a:stretch>
            <a:fillRect/>
          </a:stretch>
        </p:blipFill>
        <p:spPr>
          <a:xfrm>
            <a:off x="6474039" y="1797769"/>
            <a:ext cx="4618355" cy="3044819"/>
          </a:xfrm>
          <a:prstGeom prst="rect">
            <a:avLst/>
          </a:prstGeom>
        </p:spPr>
      </p:pic>
    </p:spTree>
    <p:extLst>
      <p:ext uri="{BB962C8B-B14F-4D97-AF65-F5344CB8AC3E}">
        <p14:creationId xmlns:p14="http://schemas.microsoft.com/office/powerpoint/2010/main" val="400288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851" y="1735494"/>
            <a:ext cx="10236561" cy="3764694"/>
          </a:xfrm>
        </p:spPr>
        <p:txBody>
          <a:bodyPr>
            <a:normAutofit fontScale="92500"/>
          </a:bodyPr>
          <a:lstStyle/>
          <a:p>
            <a:pPr marL="342900" lvl="0" indent="-342900" algn="l" rtl="0">
              <a:lnSpc>
                <a:spcPct val="150000"/>
              </a:lnSpc>
              <a:spcBef>
                <a:spcPts val="0"/>
              </a:spcBef>
              <a:spcAft>
                <a:spcPts val="0"/>
              </a:spcAft>
              <a:buFont typeface="+mj-lt"/>
              <a:buAutoNum type="arabicPeriod"/>
            </a:pPr>
            <a:r>
              <a:rPr lang="en-US" altLang="en-GB" sz="2800" b="1" dirty="0">
                <a:sym typeface="+mn-ea"/>
              </a:rPr>
              <a:t>Create </a:t>
            </a:r>
            <a:r>
              <a:rPr lang="en-GB" sz="2800" b="1" dirty="0">
                <a:sym typeface="+mn-ea"/>
              </a:rPr>
              <a:t>Cookie</a:t>
            </a:r>
            <a:r>
              <a:rPr lang="en-US" altLang="en-GB" sz="2800" dirty="0">
                <a:sym typeface="+mn-ea"/>
              </a:rPr>
              <a:t> : </a:t>
            </a:r>
            <a:r>
              <a:rPr lang="en-GB" sz="2800" dirty="0"/>
              <a:t> </a:t>
            </a:r>
            <a:r>
              <a:rPr lang="en-GB" sz="2800" dirty="0" err="1"/>
              <a:t>setcookie</a:t>
            </a:r>
            <a:r>
              <a:rPr lang="en-GB" sz="2800" dirty="0"/>
              <a:t>() function is used to set cookie with HTTP response. </a:t>
            </a:r>
          </a:p>
          <a:p>
            <a:pPr marL="342900" lvl="0" indent="-342900" algn="l" rtl="0">
              <a:lnSpc>
                <a:spcPct val="150000"/>
              </a:lnSpc>
              <a:spcBef>
                <a:spcPts val="0"/>
              </a:spcBef>
              <a:spcAft>
                <a:spcPts val="0"/>
              </a:spcAft>
              <a:buFont typeface="+mj-lt"/>
              <a:buAutoNum type="arabicPeriod"/>
            </a:pPr>
            <a:r>
              <a:rPr lang="en-US" altLang="en-GB" sz="2800" b="1" dirty="0">
                <a:sym typeface="+mn-ea"/>
              </a:rPr>
              <a:t>Get </a:t>
            </a:r>
            <a:r>
              <a:rPr lang="en-GB" sz="2800" b="1" dirty="0">
                <a:sym typeface="+mn-ea"/>
              </a:rPr>
              <a:t>Cookie</a:t>
            </a:r>
            <a:r>
              <a:rPr lang="en-US" altLang="en-GB" sz="2800" dirty="0">
                <a:sym typeface="+mn-ea"/>
              </a:rPr>
              <a:t> : </a:t>
            </a:r>
            <a:r>
              <a:rPr lang="en-GB" sz="2800" dirty="0"/>
              <a:t> $_COOKIE </a:t>
            </a:r>
            <a:r>
              <a:rPr lang="en-GB" sz="2800" dirty="0" err="1"/>
              <a:t>superglobal</a:t>
            </a:r>
            <a:r>
              <a:rPr lang="en-GB" sz="2800" dirty="0"/>
              <a:t> variable is used to get cookie</a:t>
            </a:r>
            <a:r>
              <a:rPr lang="en-US" altLang="en-GB" sz="2800" dirty="0"/>
              <a:t>. </a:t>
            </a:r>
            <a:r>
              <a:rPr lang="en-GB" sz="2800" dirty="0">
                <a:sym typeface="+mn-ea"/>
              </a:rPr>
              <a:t>Once cookie is set, you can access it by $_COOKIE </a:t>
            </a:r>
            <a:r>
              <a:rPr lang="en-GB" sz="2800" dirty="0" err="1">
                <a:sym typeface="+mn-ea"/>
              </a:rPr>
              <a:t>superglobal</a:t>
            </a:r>
            <a:r>
              <a:rPr lang="en-GB" sz="2800" dirty="0">
                <a:sym typeface="+mn-ea"/>
              </a:rPr>
              <a:t> variable</a:t>
            </a:r>
            <a:endParaRPr lang="en-GB" sz="2800" dirty="0"/>
          </a:p>
          <a:p>
            <a:pPr marL="342900" lvl="0" indent="-342900" algn="l" rtl="0">
              <a:lnSpc>
                <a:spcPct val="150000"/>
              </a:lnSpc>
              <a:spcBef>
                <a:spcPts val="0"/>
              </a:spcBef>
              <a:spcAft>
                <a:spcPts val="0"/>
              </a:spcAft>
              <a:buFont typeface="+mj-lt"/>
              <a:buAutoNum type="arabicPeriod"/>
            </a:pPr>
            <a:r>
              <a:rPr lang="en-GB" sz="2800" b="1" dirty="0"/>
              <a:t>Delete Cookie</a:t>
            </a:r>
            <a:r>
              <a:rPr lang="en-US" altLang="en-GB" sz="2800" dirty="0"/>
              <a:t> : </a:t>
            </a:r>
            <a:r>
              <a:rPr lang="en-GB" sz="2800" dirty="0"/>
              <a:t>If you set the expiration date in past, cookie will be deleted.</a:t>
            </a:r>
          </a:p>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mn-ea"/>
              </a:rPr>
              <a:t>PHP Cookie</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Tree>
    <p:extLst>
      <p:ext uri="{BB962C8B-B14F-4D97-AF65-F5344CB8AC3E}">
        <p14:creationId xmlns:p14="http://schemas.microsoft.com/office/powerpoint/2010/main" val="120017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6833" y="1735494"/>
            <a:ext cx="9442579" cy="4832373"/>
          </a:xfrm>
        </p:spPr>
        <p:txBody>
          <a:bodyPr>
            <a:normAutofit fontScale="77500" lnSpcReduction="20000"/>
          </a:bodyPr>
          <a:lstStyle/>
          <a:p>
            <a:pPr marL="0" lvl="0" indent="0" rtl="0">
              <a:lnSpc>
                <a:spcPct val="150000"/>
              </a:lnSpc>
              <a:spcBef>
                <a:spcPts val="0"/>
              </a:spcBef>
              <a:spcAft>
                <a:spcPts val="0"/>
              </a:spcAft>
              <a:buNone/>
            </a:pP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bool </a:t>
            </a:r>
            <a:r>
              <a:rPr lang="en-GB" sz="2800" b="1" dirty="0" err="1">
                <a:solidFill>
                  <a:schemeClr val="dk1"/>
                </a:solidFill>
                <a:latin typeface="Overpass Mono" panose="020B0009030203020204"/>
                <a:ea typeface="Overpass Mono" panose="020B0009030203020204"/>
                <a:cs typeface="Overpass Mono" panose="020B0009030203020204"/>
                <a:sym typeface="Overpass Mono" panose="020B0009030203020204"/>
              </a:rPr>
              <a:t>setcookie</a:t>
            </a: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rtl="0">
              <a:lnSpc>
                <a:spcPct val="150000"/>
              </a:lnSpc>
              <a:spcBef>
                <a:spcPts val="0"/>
              </a:spcBef>
              <a:spcAft>
                <a:spcPts val="0"/>
              </a:spcAft>
              <a:buNone/>
            </a:pP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rtl="0">
              <a:lnSpc>
                <a:spcPct val="150000"/>
              </a:lnSpc>
              <a:spcBef>
                <a:spcPts val="0"/>
              </a:spcBef>
              <a:spcAft>
                <a:spcPts val="0"/>
              </a:spcAft>
              <a:buNone/>
            </a:pPr>
            <a:r>
              <a:rPr lang="en-US" alt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string $name ,</a:t>
            </a:r>
          </a:p>
          <a:p>
            <a:pPr marL="0" lvl="0" indent="0" rtl="0">
              <a:lnSpc>
                <a:spcPct val="150000"/>
              </a:lnSpc>
              <a:spcBef>
                <a:spcPts val="0"/>
              </a:spcBef>
              <a:spcAft>
                <a:spcPts val="0"/>
              </a:spcAft>
              <a:buNone/>
            </a:pP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string $value ,</a:t>
            </a:r>
          </a:p>
          <a:p>
            <a:pPr marL="0" lvl="0" indent="0" rtl="0">
              <a:lnSpc>
                <a:spcPct val="150000"/>
              </a:lnSpc>
              <a:spcBef>
                <a:spcPts val="0"/>
              </a:spcBef>
              <a:spcAft>
                <a:spcPts val="0"/>
              </a:spcAft>
              <a:buNone/>
            </a:pP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int $expire , </a:t>
            </a:r>
          </a:p>
          <a:p>
            <a:pPr marL="0" lvl="0" indent="0" rtl="0">
              <a:lnSpc>
                <a:spcPct val="150000"/>
              </a:lnSpc>
              <a:spcBef>
                <a:spcPts val="0"/>
              </a:spcBef>
              <a:spcAft>
                <a:spcPts val="0"/>
              </a:spcAft>
              <a:buNone/>
            </a:pPr>
            <a:r>
              <a:rPr lang="en-US" alt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string $path ,</a:t>
            </a:r>
          </a:p>
          <a:p>
            <a:pPr marL="0" lvl="0" indent="0" rtl="0">
              <a:lnSpc>
                <a:spcPct val="150000"/>
              </a:lnSpc>
              <a:spcBef>
                <a:spcPts val="0"/>
              </a:spcBef>
              <a:spcAft>
                <a:spcPts val="0"/>
              </a:spcAft>
              <a:buNone/>
            </a:pPr>
            <a:r>
              <a:rPr lang="en-US" alt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string $domain</a:t>
            </a:r>
            <a:r>
              <a:rPr lang="en-US" alt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rtl="0">
              <a:lnSpc>
                <a:spcPct val="150000"/>
              </a:lnSpc>
              <a:spcBef>
                <a:spcPts val="0"/>
              </a:spcBef>
              <a:spcAft>
                <a:spcPts val="0"/>
              </a:spcAft>
              <a:buNone/>
            </a:pPr>
            <a:r>
              <a:rPr lang="en-US" alt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bool $secure</a:t>
            </a:r>
            <a:r>
              <a:rPr lang="en-US" alt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rtl="0">
              <a:lnSpc>
                <a:spcPct val="150000"/>
              </a:lnSpc>
              <a:spcBef>
                <a:spcPts val="0"/>
              </a:spcBef>
              <a:spcAft>
                <a:spcPts val="0"/>
              </a:spcAft>
              <a:buNone/>
            </a:pPr>
            <a:r>
              <a:rPr lang="en-US" alt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bool $</a:t>
            </a:r>
            <a:r>
              <a:rPr lang="en-GB" sz="2800" b="1" dirty="0" err="1">
                <a:solidFill>
                  <a:schemeClr val="dk1"/>
                </a:solidFill>
                <a:latin typeface="Overpass Mono" panose="020B0009030203020204"/>
                <a:ea typeface="Overpass Mono" panose="020B0009030203020204"/>
                <a:cs typeface="Overpass Mono" panose="020B0009030203020204"/>
                <a:sym typeface="Overpass Mono" panose="020B0009030203020204"/>
              </a:rPr>
              <a:t>httponly</a:t>
            </a:r>
            <a:endPar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rtl="0">
              <a:lnSpc>
                <a:spcPct val="150000"/>
              </a:lnSpc>
              <a:spcBef>
                <a:spcPts val="0"/>
              </a:spcBef>
              <a:spcAft>
                <a:spcPts val="0"/>
              </a:spcAft>
              <a:buNone/>
            </a:pPr>
            <a:r>
              <a:rPr lang="en-GB" sz="2800" b="1" dirty="0">
                <a:solidFill>
                  <a:schemeClr val="dk1"/>
                </a:solidFill>
                <a:latin typeface="Overpass Mono" panose="020B0009030203020204"/>
                <a:ea typeface="Overpass Mono" panose="020B0009030203020204"/>
                <a:cs typeface="Overpass Mono" panose="020B0009030203020204"/>
                <a:sym typeface="Overpass Mono" panose="020B0009030203020204"/>
              </a:rPr>
              <a:t> )  </a:t>
            </a:r>
          </a:p>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mn-ea"/>
              </a:rPr>
              <a:t>PHP Cookie syntax</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Tree>
    <p:extLst>
      <p:ext uri="{BB962C8B-B14F-4D97-AF65-F5344CB8AC3E}">
        <p14:creationId xmlns:p14="http://schemas.microsoft.com/office/powerpoint/2010/main" val="189967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6833" y="1735494"/>
            <a:ext cx="9442579" cy="4832373"/>
          </a:xfrm>
        </p:spPr>
        <p:txBody>
          <a:bodyPr>
            <a:normAutofit/>
          </a:bodyPr>
          <a:lstStyle/>
          <a:p>
            <a:pPr marL="342900" lvl="0" indent="-342900" algn="l" rtl="0">
              <a:spcBef>
                <a:spcPts val="0"/>
              </a:spcBef>
              <a:spcAft>
                <a:spcPts val="0"/>
              </a:spcAft>
              <a:buFont typeface="Wingdings" panose="05000000000000000000" charset="0"/>
              <a:buChar char="§"/>
            </a:pPr>
            <a:r>
              <a:rPr lang="en-GB" dirty="0"/>
              <a:t>PHP session is used to store and pass information from one page to another temporarily (until user close the website).</a:t>
            </a:r>
          </a:p>
          <a:p>
            <a:pPr marL="342900" lvl="0" indent="-342900" algn="l" rtl="0">
              <a:spcBef>
                <a:spcPts val="0"/>
              </a:spcBef>
              <a:spcAft>
                <a:spcPts val="0"/>
              </a:spcAft>
              <a:buFont typeface="Wingdings" panose="05000000000000000000" charset="0"/>
              <a:buChar char="§"/>
            </a:pPr>
            <a:endParaRPr lang="en-GB" dirty="0"/>
          </a:p>
          <a:p>
            <a:pPr marL="342900" lvl="0" indent="-342900" algn="l" rtl="0">
              <a:spcBef>
                <a:spcPts val="0"/>
              </a:spcBef>
              <a:spcAft>
                <a:spcPts val="0"/>
              </a:spcAft>
              <a:buFont typeface="Wingdings" panose="05000000000000000000" charset="0"/>
              <a:buChar char="§"/>
            </a:pPr>
            <a:r>
              <a:rPr lang="en-GB" dirty="0"/>
              <a:t>PHP session technique is widely used in shopping websites where we need to store and pass cart information e.g. username, product code, product name, product price etc from one page to another.</a:t>
            </a:r>
          </a:p>
          <a:p>
            <a:pPr marL="342900" lvl="0" indent="-342900" algn="l" rtl="0">
              <a:spcBef>
                <a:spcPts val="0"/>
              </a:spcBef>
              <a:spcAft>
                <a:spcPts val="0"/>
              </a:spcAft>
              <a:buFont typeface="Wingdings" panose="05000000000000000000" charset="0"/>
              <a:buChar char="§"/>
            </a:pPr>
            <a:endParaRPr lang="en-GB" dirty="0"/>
          </a:p>
          <a:p>
            <a:pPr marL="342900" lvl="0" indent="-342900" algn="l" rtl="0">
              <a:spcBef>
                <a:spcPts val="0"/>
              </a:spcBef>
              <a:spcAft>
                <a:spcPts val="0"/>
              </a:spcAft>
              <a:buFont typeface="Wingdings" panose="05000000000000000000" charset="0"/>
              <a:buChar char="§"/>
            </a:pPr>
            <a:r>
              <a:rPr lang="en-GB" dirty="0"/>
              <a:t>PHP session creates unique user id for each browser to recognize the user and avoid conflict between multiple browsers.</a:t>
            </a:r>
          </a:p>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latin typeface="Overpass Mono" panose="020B0009030203020204"/>
                <a:ea typeface="Overpass Mono" panose="020B0009030203020204"/>
                <a:cs typeface="Overpass Mono" panose="020B0009030203020204"/>
                <a:sym typeface="Overpass Mono" panose="020B0009030203020204"/>
              </a:rPr>
              <a:t>PHP Session</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Tree>
    <p:extLst>
      <p:ext uri="{BB962C8B-B14F-4D97-AF65-F5344CB8AC3E}">
        <p14:creationId xmlns:p14="http://schemas.microsoft.com/office/powerpoint/2010/main" val="426224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6833" y="1735494"/>
            <a:ext cx="9442579" cy="4832373"/>
          </a:xfrm>
        </p:spPr>
        <p:txBody>
          <a:bodyPr>
            <a:normAutofit/>
          </a:bodyPr>
          <a:lstStyle/>
          <a:p>
            <a:pPr marL="285750" lvl="0" indent="-285750" algn="l" rtl="0">
              <a:spcBef>
                <a:spcPts val="0"/>
              </a:spcBef>
              <a:spcAft>
                <a:spcPts val="0"/>
              </a:spcAft>
              <a:buFont typeface="Wingdings" panose="05000000000000000000" charset="0"/>
              <a:buChar char="§"/>
            </a:pPr>
            <a:r>
              <a:rPr lang="en-GB" b="1" dirty="0" err="1"/>
              <a:t>session_start</a:t>
            </a:r>
            <a:r>
              <a:rPr lang="en-GB" b="1" dirty="0"/>
              <a:t>()</a:t>
            </a:r>
            <a:r>
              <a:rPr lang="en-GB" dirty="0"/>
              <a:t> function is used to start the session.  It returns existing session if session is created already. If session is not available, it creates and returns new session</a:t>
            </a:r>
          </a:p>
          <a:p>
            <a:pPr marL="285750" lvl="0" indent="-285750" algn="l" rtl="0">
              <a:spcBef>
                <a:spcPts val="0"/>
              </a:spcBef>
              <a:spcAft>
                <a:spcPts val="0"/>
              </a:spcAft>
              <a:buFont typeface="Wingdings" panose="05000000000000000000" charset="0"/>
              <a:buChar char="§"/>
            </a:pPr>
            <a:endParaRPr lang="en-GB" dirty="0"/>
          </a:p>
          <a:p>
            <a:pPr marL="285750" lvl="0" indent="-285750" algn="l" rtl="0">
              <a:spcBef>
                <a:spcPts val="0"/>
              </a:spcBef>
              <a:spcAft>
                <a:spcPts val="0"/>
              </a:spcAft>
              <a:buFont typeface="Wingdings" panose="05000000000000000000" charset="0"/>
              <a:buChar char="§"/>
            </a:pPr>
            <a:r>
              <a:rPr lang="en-GB" b="1" dirty="0"/>
              <a:t>$_SESSION</a:t>
            </a:r>
            <a:r>
              <a:rPr lang="en-GB" dirty="0"/>
              <a:t> is an associative array that contains all session variables. It is used to set and get session variable values.</a:t>
            </a:r>
          </a:p>
          <a:p>
            <a:pPr marL="285750" lvl="0" indent="-285750" algn="l" rtl="0">
              <a:spcBef>
                <a:spcPts val="0"/>
              </a:spcBef>
              <a:spcAft>
                <a:spcPts val="0"/>
              </a:spcAft>
              <a:buFont typeface="Wingdings" panose="05000000000000000000" charset="0"/>
              <a:buChar char="§"/>
            </a:pPr>
            <a:endParaRPr lang="en-GB" dirty="0"/>
          </a:p>
          <a:p>
            <a:pPr marL="285750" lvl="0" indent="-285750" algn="l" rtl="0">
              <a:spcBef>
                <a:spcPts val="0"/>
              </a:spcBef>
              <a:spcAft>
                <a:spcPts val="0"/>
              </a:spcAft>
              <a:buFont typeface="Wingdings" panose="05000000000000000000" charset="0"/>
              <a:buChar char="§"/>
            </a:pPr>
            <a:r>
              <a:rPr lang="en-GB" b="1" dirty="0" err="1"/>
              <a:t>session_destroy</a:t>
            </a:r>
            <a:r>
              <a:rPr lang="en-GB" b="1" dirty="0"/>
              <a:t>()</a:t>
            </a:r>
            <a:r>
              <a:rPr lang="en-GB" dirty="0"/>
              <a:t> function is used to destroy all session variables completely.</a:t>
            </a:r>
          </a:p>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latin typeface="Overpass Mono" panose="020B0009030203020204"/>
                <a:ea typeface="Overpass Mono" panose="020B0009030203020204"/>
                <a:cs typeface="Overpass Mono" panose="020B0009030203020204"/>
                <a:sym typeface="Overpass Mono" panose="020B0009030203020204"/>
              </a:rPr>
              <a:t>PHP Session</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Tree>
    <p:extLst>
      <p:ext uri="{BB962C8B-B14F-4D97-AF65-F5344CB8AC3E}">
        <p14:creationId xmlns:p14="http://schemas.microsoft.com/office/powerpoint/2010/main" val="217649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6833" y="1735494"/>
            <a:ext cx="9442579" cy="4832373"/>
          </a:xfrm>
        </p:spPr>
        <p:txBody>
          <a:bodyPr>
            <a:normAutofit/>
          </a:bodyPr>
          <a:lstStyle/>
          <a:p>
            <a:pPr marL="0" lvl="0" indent="0" algn="l" rtl="0">
              <a:spcBef>
                <a:spcPts val="0"/>
              </a:spcBef>
              <a:spcAft>
                <a:spcPts val="0"/>
              </a:spcAft>
              <a:buNone/>
            </a:pPr>
            <a:r>
              <a:rPr lang="en-GB" sz="2800" dirty="0"/>
              <a:t>We can create and use forms in PHP. To get form data, we need to use PHP </a:t>
            </a:r>
            <a:r>
              <a:rPr lang="en-GB" sz="2800" dirty="0" err="1"/>
              <a:t>superglobals</a:t>
            </a:r>
            <a:r>
              <a:rPr lang="en-GB" sz="2800" dirty="0"/>
              <a:t> $_GET and $_POST.</a:t>
            </a:r>
          </a:p>
          <a:p>
            <a:pPr marL="0" lvl="0" indent="0" algn="l" rtl="0">
              <a:spcBef>
                <a:spcPts val="0"/>
              </a:spcBef>
              <a:spcAft>
                <a:spcPts val="0"/>
              </a:spcAft>
              <a:buNone/>
            </a:pPr>
            <a:endParaRPr lang="en-GB" sz="2800" dirty="0"/>
          </a:p>
          <a:p>
            <a:pPr marL="0" lvl="0" indent="0" algn="l" rtl="0">
              <a:spcBef>
                <a:spcPts val="0"/>
              </a:spcBef>
              <a:spcAft>
                <a:spcPts val="0"/>
              </a:spcAft>
              <a:buNone/>
            </a:pPr>
            <a:r>
              <a:rPr lang="en-GB" sz="2800" dirty="0"/>
              <a:t>The form request may be get or post. To retrieve data from get request, we need to use $_GET, for post request $_POST.</a:t>
            </a:r>
          </a:p>
          <a:p>
            <a:pPr marL="285750" lvl="0" indent="-285750">
              <a:spcBef>
                <a:spcPts val="0"/>
              </a:spcBef>
              <a:buFont typeface="Wingdings" panose="05000000000000000000" charset="0"/>
              <a:buChar char="§"/>
            </a:pPr>
            <a:endParaRPr lang="en-GB" dirty="0"/>
          </a:p>
          <a:p>
            <a:pPr marL="0" lvl="0" indent="0">
              <a:spcBef>
                <a:spcPts val="0"/>
              </a:spcBef>
              <a:buNone/>
            </a:pPr>
            <a:endParaRPr lang="en-GB"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E5950-FF4B-4E60-B56D-2BF121C487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B7B5851-890D-B50F-B57F-E373D1B60B1A}"/>
              </a:ext>
            </a:extLst>
          </p:cNvPr>
          <p:cNvSpPr>
            <a:spLocks noGrp="1"/>
          </p:cNvSpPr>
          <p:nvPr>
            <p:ph type="title"/>
          </p:nvPr>
        </p:nvSpPr>
        <p:spPr>
          <a:xfrm>
            <a:off x="453346" y="290133"/>
            <a:ext cx="6781800" cy="1224136"/>
          </a:xfrm>
        </p:spPr>
        <p:txBody>
          <a:bodyPr>
            <a:noAutofit/>
          </a:bodyPr>
          <a:lstStyle/>
          <a:p>
            <a:pPr marL="571500" indent="-571500">
              <a:buFont typeface="Wingdings" panose="05000000000000000000" pitchFamily="2" charset="2"/>
              <a:buChar char="Ø"/>
            </a:pPr>
            <a:r>
              <a:rPr lang="en-GB" b="1" dirty="0">
                <a:solidFill>
                  <a:schemeClr val="accent1">
                    <a:lumMod val="75000"/>
                  </a:schemeClr>
                </a:solidFill>
                <a:sym typeface="Overpass Mono" panose="020B0009030203020204"/>
              </a:rPr>
              <a:t>Login form</a:t>
            </a:r>
            <a:endParaRPr lang="ar-EG" b="1" spc="75" dirty="0">
              <a:solidFill>
                <a:schemeClr val="accent1">
                  <a:lumMod val="75000"/>
                </a:schemeClr>
              </a:solidFill>
              <a:ea typeface="+mn-ea"/>
            </a:endParaRPr>
          </a:p>
        </p:txBody>
      </p:sp>
      <p:sp>
        <p:nvSpPr>
          <p:cNvPr id="9" name="object 4">
            <a:extLst>
              <a:ext uri="{FF2B5EF4-FFF2-40B4-BE49-F238E27FC236}">
                <a16:creationId xmlns:a16="http://schemas.microsoft.com/office/drawing/2014/main" id="{163EBC63-2741-1D33-6CA4-8328DE9AF9F6}"/>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bject 4">
            <a:extLst>
              <a:ext uri="{FF2B5EF4-FFF2-40B4-BE49-F238E27FC236}">
                <a16:creationId xmlns:a16="http://schemas.microsoft.com/office/drawing/2014/main" id="{0F0B0503-1F0D-9E05-7E26-6F79BB43B921}"/>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object 9">
            <a:extLst>
              <a:ext uri="{FF2B5EF4-FFF2-40B4-BE49-F238E27FC236}">
                <a16:creationId xmlns:a16="http://schemas.microsoft.com/office/drawing/2014/main" id="{3F29EC6C-DE36-3E48-A3FD-69B6764293CA}"/>
              </a:ext>
            </a:extLst>
          </p:cNvPr>
          <p:cNvPicPr/>
          <p:nvPr/>
        </p:nvPicPr>
        <p:blipFill>
          <a:blip r:embed="rId2" cstate="print"/>
          <a:stretch>
            <a:fillRect/>
          </a:stretch>
        </p:blipFill>
        <p:spPr>
          <a:xfrm>
            <a:off x="10792218" y="6177413"/>
            <a:ext cx="1165232" cy="469162"/>
          </a:xfrm>
          <a:prstGeom prst="rect">
            <a:avLst/>
          </a:prstGeom>
        </p:spPr>
      </p:pic>
    </p:spTree>
    <p:extLst>
      <p:ext uri="{BB962C8B-B14F-4D97-AF65-F5344CB8AC3E}">
        <p14:creationId xmlns:p14="http://schemas.microsoft.com/office/powerpoint/2010/main" val="1752873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995</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Overpass Mono</vt:lpstr>
      <vt:lpstr>Wingdings</vt:lpstr>
      <vt:lpstr>Office Theme</vt:lpstr>
      <vt:lpstr>PowerPoint Presentation</vt:lpstr>
      <vt:lpstr>PowerPoint Presentation</vt:lpstr>
      <vt:lpstr>PHP Cookie</vt:lpstr>
      <vt:lpstr>PHP Cookie</vt:lpstr>
      <vt:lpstr>PHP Cookie</vt:lpstr>
      <vt:lpstr>PHP Cookie syntax</vt:lpstr>
      <vt:lpstr>PHP Session</vt:lpstr>
      <vt:lpstr>PHP Session</vt:lpstr>
      <vt:lpstr>Login form</vt:lpstr>
      <vt:lpstr>Login form</vt:lpstr>
      <vt:lpstr>PHP File Handling</vt:lpstr>
      <vt:lpstr>PHP File Handling</vt:lpstr>
      <vt:lpstr>PHP File Handling</vt:lpstr>
      <vt:lpstr>Handling file upload</vt:lpstr>
      <vt:lpstr>Handling file upload</vt:lpstr>
      <vt:lpstr>move_uploaded_file() function</vt:lpstr>
      <vt:lpstr>move_uploaded_file() function</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Noha Saaed</dc:creator>
  <cp:lastModifiedBy>Mostafa Askar</cp:lastModifiedBy>
  <cp:revision>27</cp:revision>
  <dcterms:created xsi:type="dcterms:W3CDTF">2023-06-15T17:29:24Z</dcterms:created>
  <dcterms:modified xsi:type="dcterms:W3CDTF">2023-09-09T06:31:11Z</dcterms:modified>
</cp:coreProperties>
</file>