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58" r:id="rId6"/>
    <p:sldId id="279" r:id="rId7"/>
    <p:sldId id="286" r:id="rId8"/>
    <p:sldId id="280" r:id="rId9"/>
    <p:sldId id="281" r:id="rId10"/>
    <p:sldId id="283" r:id="rId11"/>
    <p:sldId id="282" r:id="rId12"/>
    <p:sldId id="284" r:id="rId13"/>
    <p:sldId id="285" r:id="rId14"/>
    <p:sldId id="276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4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araya, Amir N" userId="594be6af-c58a-4d0a-aaf7-75ba88583a98" providerId="ADAL" clId="{2156BC3D-A5EE-467D-9528-2BA7E0851C05}"/>
    <pc:docChg chg="custSel modSld">
      <pc:chgData name="Abaraya, Amir N" userId="594be6af-c58a-4d0a-aaf7-75ba88583a98" providerId="ADAL" clId="{2156BC3D-A5EE-467D-9528-2BA7E0851C05}" dt="2022-04-28T22:22:34.698" v="12" actId="1076"/>
      <pc:docMkLst>
        <pc:docMk/>
      </pc:docMkLst>
      <pc:sldChg chg="addSp delSp modSp mod">
        <pc:chgData name="Abaraya, Amir N" userId="594be6af-c58a-4d0a-aaf7-75ba88583a98" providerId="ADAL" clId="{2156BC3D-A5EE-467D-9528-2BA7E0851C05}" dt="2022-04-28T21:48:08.806" v="1" actId="1076"/>
        <pc:sldMkLst>
          <pc:docMk/>
          <pc:sldMk cId="4167884232" sldId="278"/>
        </pc:sldMkLst>
        <pc:spChg chg="mod">
          <ac:chgData name="Abaraya, Amir N" userId="594be6af-c58a-4d0a-aaf7-75ba88583a98" providerId="ADAL" clId="{2156BC3D-A5EE-467D-9528-2BA7E0851C05}" dt="2022-04-28T21:48:07.614" v="0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Abaraya, Amir N" userId="594be6af-c58a-4d0a-aaf7-75ba88583a98" providerId="ADAL" clId="{2156BC3D-A5EE-467D-9528-2BA7E0851C05}" dt="2022-04-28T21:48:07.614" v="0" actId="26606"/>
          <ac:spMkLst>
            <pc:docMk/>
            <pc:sldMk cId="4167884232" sldId="278"/>
            <ac:spMk id="3" creationId="{DB93FB3F-A8D4-46D3-A1C6-C79C64563729}"/>
          </ac:spMkLst>
        </pc:spChg>
        <pc:spChg chg="del">
          <ac:chgData name="Abaraya, Amir N" userId="594be6af-c58a-4d0a-aaf7-75ba88583a98" providerId="ADAL" clId="{2156BC3D-A5EE-467D-9528-2BA7E0851C05}" dt="2022-04-28T21:48:07.614" v="0" actId="26606"/>
          <ac:spMkLst>
            <pc:docMk/>
            <pc:sldMk cId="4167884232" sldId="278"/>
            <ac:spMk id="103" creationId="{FE469E50-3893-4ED6-92BA-2985C32B0CA6}"/>
          </ac:spMkLst>
        </pc:spChg>
        <pc:spChg chg="add">
          <ac:chgData name="Abaraya, Amir N" userId="594be6af-c58a-4d0a-aaf7-75ba88583a98" providerId="ADAL" clId="{2156BC3D-A5EE-467D-9528-2BA7E0851C05}" dt="2022-04-28T21:48:07.614" v="0" actId="26606"/>
          <ac:spMkLst>
            <pc:docMk/>
            <pc:sldMk cId="4167884232" sldId="278"/>
            <ac:spMk id="108" creationId="{608EAA06-5488-416B-B2B2-E55213011012}"/>
          </ac:spMkLst>
        </pc:spChg>
        <pc:picChg chg="mod">
          <ac:chgData name="Abaraya, Amir N" userId="594be6af-c58a-4d0a-aaf7-75ba88583a98" providerId="ADAL" clId="{2156BC3D-A5EE-467D-9528-2BA7E0851C05}" dt="2022-04-28T21:48:08.806" v="1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modSp mod">
        <pc:chgData name="Abaraya, Amir N" userId="594be6af-c58a-4d0a-aaf7-75ba88583a98" providerId="ADAL" clId="{2156BC3D-A5EE-467D-9528-2BA7E0851C05}" dt="2022-04-28T22:22:34.698" v="12" actId="1076"/>
        <pc:sldMkLst>
          <pc:docMk/>
          <pc:sldMk cId="3220235682" sldId="279"/>
        </pc:sldMkLst>
        <pc:spChg chg="mod">
          <ac:chgData name="Abaraya, Amir N" userId="594be6af-c58a-4d0a-aaf7-75ba88583a98" providerId="ADAL" clId="{2156BC3D-A5EE-467D-9528-2BA7E0851C05}" dt="2022-04-28T21:53:35.167" v="11" actId="20577"/>
          <ac:spMkLst>
            <pc:docMk/>
            <pc:sldMk cId="3220235682" sldId="279"/>
            <ac:spMk id="24" creationId="{F260476B-CCA6-412B-A9C5-399C34AE6F05}"/>
          </ac:spMkLst>
        </pc:spChg>
        <pc:picChg chg="mod">
          <ac:chgData name="Abaraya, Amir N" userId="594be6af-c58a-4d0a-aaf7-75ba88583a98" providerId="ADAL" clId="{2156BC3D-A5EE-467D-9528-2BA7E0851C05}" dt="2022-04-28T22:22:34.698" v="12" actId="1076"/>
          <ac:picMkLst>
            <pc:docMk/>
            <pc:sldMk cId="3220235682" sldId="279"/>
            <ac:picMk id="3" creationId="{72B2D6DE-C9B5-4678-91EF-77E85F2350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MavPass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4/ 28/ 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D5165-60BD-434D-A518-B24A5AA1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Get and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F284-FDF5-4487-9D53-48E5A2AB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</a:rPr>
              <a:t>Create a banking system including checking and savings accounts. Users have the ability to make deposits and withdrawals from their accounts. Give the option to transfer money as well. </a:t>
            </a:r>
            <a:endParaRPr lang="en-US" dirty="0"/>
          </a:p>
        </p:txBody>
      </p:sp>
      <p:pic>
        <p:nvPicPr>
          <p:cNvPr id="5" name="Picture 4" descr="Calculator and notepad">
            <a:extLst>
              <a:ext uri="{FF2B5EF4-FFF2-40B4-BE49-F238E27FC236}">
                <a16:creationId xmlns:a16="http://schemas.microsoft.com/office/drawing/2014/main" id="{B56340B4-727D-F9AB-52F1-385662E3B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14" r="12888" b="-1"/>
          <a:stretch/>
        </p:blipFill>
        <p:spPr>
          <a:xfrm>
            <a:off x="7570313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F1C98-548B-42E9-8E59-93BD978C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Study tip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D811-2EAA-4BB3-8298-23F10C87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pPr rtl="0" fontAlgn="base">
              <a:buClr>
                <a:srgbClr val="83D1DF"/>
              </a:buClr>
            </a:pPr>
            <a:r>
              <a:rPr lang="en-US" b="0" i="0">
                <a:effectLst/>
                <a:latin typeface="Times New Roman" panose="02020603050405020304" pitchFamily="18" charset="0"/>
              </a:rPr>
              <a:t> </a:t>
            </a:r>
            <a:r>
              <a:rPr lang="en-US" b="0" i="0">
                <a:effectLst/>
                <a:latin typeface="Roboto" panose="02000000000000000000" pitchFamily="2" charset="0"/>
              </a:rPr>
              <a:t>Give yourself enough time to study. </a:t>
            </a:r>
            <a:endParaRPr lang="en-US" b="0" i="0">
              <a:effectLst/>
              <a:latin typeface="Segoe UI" panose="020B0502040204020203" pitchFamily="34" charset="0"/>
            </a:endParaRPr>
          </a:p>
          <a:p>
            <a:pPr rtl="0" fontAlgn="base">
              <a:buClr>
                <a:srgbClr val="83D1DF"/>
              </a:buClr>
            </a:pPr>
            <a:r>
              <a:rPr lang="en-US" b="0" i="0">
                <a:effectLst/>
                <a:latin typeface="Roboto" panose="02000000000000000000" pitchFamily="2" charset="0"/>
              </a:rPr>
              <a:t>Organize your study space.  </a:t>
            </a:r>
            <a:endParaRPr lang="en-US" b="0" i="0">
              <a:effectLst/>
              <a:latin typeface="Segoe UI" panose="020B0502040204020203" pitchFamily="34" charset="0"/>
            </a:endParaRPr>
          </a:p>
          <a:p>
            <a:pPr rtl="0" fontAlgn="base">
              <a:buClr>
                <a:srgbClr val="83D1DF"/>
              </a:buClr>
            </a:pPr>
            <a:r>
              <a:rPr lang="en-US" b="0" i="0">
                <a:effectLst/>
                <a:latin typeface="Roboto" panose="02000000000000000000" pitchFamily="2" charset="0"/>
              </a:rPr>
              <a:t>Practice on old exams</a:t>
            </a:r>
            <a:r>
              <a:rPr lang="en-US" b="0" i="0">
                <a:effectLst/>
                <a:latin typeface="Times New Roman" panose="02020603050405020304" pitchFamily="18" charset="0"/>
              </a:rPr>
              <a:t>  </a:t>
            </a:r>
            <a:endParaRPr lang="en-US" b="0" i="0">
              <a:effectLst/>
              <a:latin typeface="Segoe UI" panose="020B0502040204020203" pitchFamily="34" charset="0"/>
            </a:endParaRPr>
          </a:p>
          <a:p>
            <a:pPr>
              <a:buClr>
                <a:srgbClr val="83D1DF"/>
              </a:buClr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 descr="Brown wooden bowling pins and bowling ball">
            <a:extLst>
              <a:ext uri="{FF2B5EF4-FFF2-40B4-BE49-F238E27FC236}">
                <a16:creationId xmlns:a16="http://schemas.microsoft.com/office/drawing/2014/main" id="{5DF60A7B-B1F4-6FD2-792E-7515789AE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00" r="5379" b="-1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7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151" y="1205036"/>
            <a:ext cx="3994146" cy="2536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1" y="3949334"/>
            <a:ext cx="3162300" cy="1432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2000" cap="all" spc="300"/>
              <a:t>Amir Abaraya</a:t>
            </a:r>
          </a:p>
          <a:p>
            <a:pPr marL="0" indent="0"/>
            <a:r>
              <a:rPr lang="en-US" sz="2000" cap="all" spc="300"/>
              <a:t>amir.abaraya@mnsu.edu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745" y="501128"/>
            <a:ext cx="33113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i="0" kern="120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2" r="27385"/>
          <a:stretch/>
        </p:blipFill>
        <p:spPr>
          <a:xfrm>
            <a:off x="7433857" y="-7697"/>
            <a:ext cx="3852835" cy="3748892"/>
          </a:xfrm>
          <a:custGeom>
            <a:avLst/>
            <a:gdLst/>
            <a:ahLst/>
            <a:cxnLst/>
            <a:rect l="l" t="t" r="r" b="b"/>
            <a:pathLst>
              <a:path w="3852835" h="3748892">
                <a:moveTo>
                  <a:pt x="2039" y="0"/>
                </a:moveTo>
                <a:lnTo>
                  <a:pt x="3850797" y="0"/>
                </a:lnTo>
                <a:lnTo>
                  <a:pt x="3852835" y="1257182"/>
                </a:lnTo>
                <a:lnTo>
                  <a:pt x="3851825" y="1283709"/>
                </a:lnTo>
                <a:lnTo>
                  <a:pt x="3852834" y="1905677"/>
                </a:lnTo>
                <a:cubicBezTo>
                  <a:pt x="3852834" y="2459920"/>
                  <a:pt x="3695589" y="2737336"/>
                  <a:pt x="3349647" y="2979232"/>
                </a:cubicBezTo>
                <a:cubicBezTo>
                  <a:pt x="2989876" y="3187669"/>
                  <a:pt x="2517644" y="3276872"/>
                  <a:pt x="2098579" y="3600716"/>
                </a:cubicBezTo>
                <a:lnTo>
                  <a:pt x="1923260" y="3748892"/>
                </a:lnTo>
                <a:lnTo>
                  <a:pt x="1754253" y="3600716"/>
                </a:lnTo>
                <a:cubicBezTo>
                  <a:pt x="1335186" y="3276872"/>
                  <a:pt x="862955" y="3187669"/>
                  <a:pt x="503186" y="2979232"/>
                </a:cubicBezTo>
                <a:cubicBezTo>
                  <a:pt x="157244" y="2737336"/>
                  <a:pt x="0" y="2459920"/>
                  <a:pt x="0" y="1905677"/>
                </a:cubicBezTo>
                <a:lnTo>
                  <a:pt x="1008" y="1283653"/>
                </a:lnTo>
                <a:lnTo>
                  <a:pt x="1" y="1257182"/>
                </a:lnTo>
                <a:close/>
              </a:path>
            </a:pathLst>
          </a:custGeom>
        </p:spPr>
      </p:pic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1" r="24644" b="1"/>
          <a:stretch/>
        </p:blipFill>
        <p:spPr>
          <a:xfrm>
            <a:off x="5335404" y="2865563"/>
            <a:ext cx="3852835" cy="3992437"/>
          </a:xfrm>
          <a:custGeom>
            <a:avLst/>
            <a:gdLst/>
            <a:ahLst/>
            <a:cxnLst/>
            <a:rect l="l" t="t" r="r" b="b"/>
            <a:pathLst>
              <a:path w="3852835" h="3992437">
                <a:moveTo>
                  <a:pt x="1929575" y="0"/>
                </a:moveTo>
                <a:lnTo>
                  <a:pt x="2098582" y="148176"/>
                </a:lnTo>
                <a:cubicBezTo>
                  <a:pt x="2517649" y="472020"/>
                  <a:pt x="2989880" y="561223"/>
                  <a:pt x="3349649" y="769660"/>
                </a:cubicBezTo>
                <a:cubicBezTo>
                  <a:pt x="3695591" y="1011556"/>
                  <a:pt x="3852835" y="1288972"/>
                  <a:pt x="3852835" y="1843215"/>
                </a:cubicBezTo>
                <a:lnTo>
                  <a:pt x="3851827" y="2465239"/>
                </a:lnTo>
                <a:lnTo>
                  <a:pt x="3852834" y="2491710"/>
                </a:lnTo>
                <a:lnTo>
                  <a:pt x="3850402" y="3992437"/>
                </a:lnTo>
                <a:lnTo>
                  <a:pt x="2433" y="3992437"/>
                </a:lnTo>
                <a:lnTo>
                  <a:pt x="0" y="2491710"/>
                </a:lnTo>
                <a:lnTo>
                  <a:pt x="1010" y="2465183"/>
                </a:lnTo>
                <a:lnTo>
                  <a:pt x="1" y="1843215"/>
                </a:lnTo>
                <a:cubicBezTo>
                  <a:pt x="1" y="1288972"/>
                  <a:pt x="157246" y="1011556"/>
                  <a:pt x="503188" y="769660"/>
                </a:cubicBezTo>
                <a:cubicBezTo>
                  <a:pt x="862959" y="561223"/>
                  <a:pt x="1335191" y="472020"/>
                  <a:pt x="1754256" y="148176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6975" y="6356350"/>
            <a:ext cx="29609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498" y="6356350"/>
            <a:ext cx="5154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C306-596F-48CA-B69C-A7899CE1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 b="0" i="0"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At</a:t>
            </a:r>
            <a:r>
              <a:rPr lang="en-US" sz="3400" b="0" i="0" u="sng"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tendance CIS121 MavPASS Session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6F6891-37DA-4E28-AD7F-243C2C65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https://forms.office.com/pages/responsepage.aspx?id=xscRULQKq0ae9PrnSpIaf8Jeg9NwiYFJtEEipPejT79UNkFaVjJCV1YxWDVWV0NJRTVMOUFQUTlPUSQlQCN0PWcu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Qr code&#10;&#10;Description automatically generated">
            <a:extLst>
              <a:ext uri="{FF2B5EF4-FFF2-40B4-BE49-F238E27FC236}">
                <a16:creationId xmlns:a16="http://schemas.microsoft.com/office/drawing/2014/main" id="{A4B1FEC4-C961-456B-860E-60EE35284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4" r="1691"/>
          <a:stretch/>
        </p:blipFill>
        <p:spPr>
          <a:xfrm>
            <a:off x="5504553" y="640080"/>
            <a:ext cx="527301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53383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Ice breaker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Write a program that will take a positive number and print from it to -20.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A0DDE-D2D0-474F-84A8-33159CB0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/>
              <a:t>What do we know so far 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4D3A-35FC-4CE9-916F-BC81443C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UI" panose="020B0502040204020203" pitchFamily="34" charset="0"/>
              </a:rPr>
              <a:t>Write a code that print multiplication table for each numbers from 1 to 10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UI" panose="020B0502040204020203" pitchFamily="34" charset="0"/>
              </a:rPr>
              <a:t>And try to print it by creating a new text file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UI" panose="020B0502040204020203" pitchFamily="34" charset="0"/>
              </a:rPr>
              <a:t>Example -&gt;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UI" panose="020B0502040204020203" pitchFamily="34" charset="0"/>
              </a:rPr>
              <a:t>1,2,3,4,5,6,7,8,9,10.</a:t>
            </a:r>
            <a:br>
              <a:rPr lang="en-US" sz="2000" b="0" i="0">
                <a:effectLst/>
                <a:latin typeface="Segoe UI" panose="020B0502040204020203" pitchFamily="34" charset="0"/>
              </a:rPr>
            </a:br>
            <a:r>
              <a:rPr lang="en-US" sz="2000" b="0" i="0">
                <a:effectLst/>
                <a:latin typeface="Segoe UI" panose="020B0502040204020203" pitchFamily="34" charset="0"/>
              </a:rPr>
              <a:t>2,4,6,8,10,12,14,16,18,20.</a:t>
            </a:r>
            <a:br>
              <a:rPr lang="en-US" sz="2000" b="0" i="0">
                <a:effectLst/>
                <a:latin typeface="Segoe UI" panose="020B0502040204020203" pitchFamily="34" charset="0"/>
              </a:rPr>
            </a:br>
            <a:r>
              <a:rPr lang="en-US" sz="2000" b="0" i="0">
                <a:effectLst/>
                <a:latin typeface="Segoe UI" panose="020B0502040204020203" pitchFamily="34" charset="0"/>
              </a:rPr>
              <a:t>3,6,9,12,15,18,21,24,27,30.</a:t>
            </a:r>
            <a:br>
              <a:rPr lang="en-US" sz="2000" b="0" i="0">
                <a:effectLst/>
                <a:latin typeface="Segoe UI" panose="020B0502040204020203" pitchFamily="34" charset="0"/>
              </a:rPr>
            </a:br>
            <a:r>
              <a:rPr lang="en-US" sz="2000" b="0" i="0">
                <a:effectLst/>
                <a:latin typeface="Segoe UI" panose="020B0502040204020203" pitchFamily="34" charset="0"/>
              </a:rPr>
              <a:t>4,8,12,16,20,24,28,32,36,40.</a:t>
            </a:r>
            <a:br>
              <a:rPr lang="en-US" sz="2000" b="0" i="0">
                <a:effectLst/>
                <a:latin typeface="Segoe UI" panose="020B0502040204020203" pitchFamily="34" charset="0"/>
              </a:rPr>
            </a:br>
            <a:r>
              <a:rPr lang="en-US" sz="2000" b="0" i="0">
                <a:effectLst/>
                <a:latin typeface="Segoe UI" panose="020B0502040204020203" pitchFamily="34" charset="0"/>
              </a:rPr>
              <a:t>5,10,15,20,25,30,35,40,45,50.</a:t>
            </a:r>
            <a:br>
              <a:rPr lang="en-US" sz="2000" b="0" i="0">
                <a:effectLst/>
                <a:latin typeface="Segoe UI" panose="020B0502040204020203" pitchFamily="34" charset="0"/>
              </a:rPr>
            </a:br>
            <a:r>
              <a:rPr lang="en-US" sz="2000" b="0" i="0">
                <a:effectLst/>
                <a:latin typeface="Segoe UI" panose="020B0502040204020203" pitchFamily="34" charset="0"/>
              </a:rPr>
              <a:t>6,12,18,24,30,36,42,48,54,60.</a:t>
            </a:r>
            <a:br>
              <a:rPr lang="en-US" sz="2000" b="0" i="0">
                <a:effectLst/>
                <a:latin typeface="Segoe UI" panose="020B0502040204020203" pitchFamily="34" charset="0"/>
              </a:rPr>
            </a:br>
            <a:r>
              <a:rPr lang="en-US" sz="2000" b="0" i="0">
                <a:effectLst/>
                <a:latin typeface="Segoe UI" panose="020B0502040204020203" pitchFamily="34" charset="0"/>
              </a:rPr>
              <a:t>7,14,21,28,35,42,49,56,63,70.</a:t>
            </a:r>
            <a:br>
              <a:rPr lang="en-US" sz="2000" b="0" i="0">
                <a:effectLst/>
                <a:latin typeface="Segoe UI" panose="020B0502040204020203" pitchFamily="34" charset="0"/>
              </a:rPr>
            </a:br>
            <a:r>
              <a:rPr lang="en-US" sz="2000" b="0" i="0">
                <a:effectLst/>
                <a:latin typeface="Segoe UI" panose="020B0502040204020203" pitchFamily="34" charset="0"/>
              </a:rPr>
              <a:t>8,16,24,32,40,48,56,64,72,80.</a:t>
            </a:r>
            <a:br>
              <a:rPr lang="en-US" sz="2000" b="0" i="0">
                <a:effectLst/>
                <a:latin typeface="Segoe UI" panose="020B0502040204020203" pitchFamily="34" charset="0"/>
              </a:rPr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3380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1BFF0-6934-4DDC-8D35-472F46E5D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2382601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latin typeface="Calibri" panose="020F0502020204030204" pitchFamily="34" charset="0"/>
              </a:rPr>
              <a:t>what is object oriented programming in python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7CC3-F9CA-463C-843B-6FB2E0403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987" y="3769688"/>
            <a:ext cx="4926480" cy="1284144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i="0">
                <a:effectLst/>
                <a:latin typeface="Calibri" panose="020F0502020204030204" pitchFamily="34" charset="0"/>
              </a:rPr>
              <a:t>Object-oriented programming (OOP) is </a:t>
            </a:r>
            <a:r>
              <a:rPr lang="en-US" sz="1400" b="1" i="0">
                <a:effectLst/>
                <a:latin typeface="Calibri" panose="020F0502020204030204" pitchFamily="34" charset="0"/>
              </a:rPr>
              <a:t>a method of structuring a program by bundling related properties and behaviors into individual objects</a:t>
            </a:r>
            <a:r>
              <a:rPr lang="en-US" sz="1400" b="0" i="0">
                <a:effectLst/>
                <a:latin typeface="Calibri" panose="020F0502020204030204" pitchFamily="34" charset="0"/>
              </a:rPr>
              <a:t>. In this tutorial, you'll learn the basics of object-oriented programming in Python. Conceptually, objects are like the components of a system.</a:t>
            </a:r>
            <a:endParaRPr lang="en-US" sz="1400"/>
          </a:p>
        </p:txBody>
      </p:sp>
      <p:pic>
        <p:nvPicPr>
          <p:cNvPr id="16" name="Graphic 6" descr="PY">
            <a:extLst>
              <a:ext uri="{FF2B5EF4-FFF2-40B4-BE49-F238E27FC236}">
                <a16:creationId xmlns:a16="http://schemas.microsoft.com/office/drawing/2014/main" id="{1FFCD68E-652E-F73B-A6AF-E523869FE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0891" y="2170143"/>
            <a:ext cx="2517715" cy="25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6598-1DDF-4732-A5F0-CD0825EC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C1E6-A872-4704-AA37-610D2C7B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calculator that can do addition and substruction  using OOP</a:t>
            </a:r>
          </a:p>
          <a:p>
            <a:r>
              <a:rPr lang="en-US" dirty="0"/>
              <a:t>Write and test a program that computes the area of a circle. The program should request a number representing a radius as input from the user. Using OOP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0F68-353F-47CC-B723-96B15043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Inheritance and data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50212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AB26-2F39-4339-8205-6206A44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16DF-E0FA-4F9F-9542-8481D16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tell why we use recursion than nested loop</a:t>
            </a:r>
          </a:p>
        </p:txBody>
      </p:sp>
    </p:spTree>
    <p:extLst>
      <p:ext uri="{BB962C8B-B14F-4D97-AF65-F5344CB8AC3E}">
        <p14:creationId xmlns:p14="http://schemas.microsoft.com/office/powerpoint/2010/main" val="228614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Freeform: Shape 136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80270-141B-4953-BFBE-E0F0AE34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2382601"/>
          </a:xfrm>
        </p:spPr>
        <p:txBody>
          <a:bodyPr anchor="b">
            <a:normAutofit/>
          </a:bodyPr>
          <a:lstStyle/>
          <a:p>
            <a:r>
              <a:rPr lang="en-US" dirty="0"/>
              <a:t>Practice problem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05018-D2C0-4544-B9A3-83CE2DAE3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987" y="3769688"/>
            <a:ext cx="4926480" cy="1284144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1, Write a code that do combination and permutation using OOP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  2, 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Given two non-empty arrays of integers, write a function that determines whether the second array is a subsequence of the first one. </a:t>
            </a:r>
            <a:endParaRPr lang="en-US" sz="1400" dirty="0"/>
          </a:p>
        </p:txBody>
      </p:sp>
      <p:pic>
        <p:nvPicPr>
          <p:cNvPr id="1026" name="Picture 2" descr="Image result for combination and permutation formula">
            <a:extLst>
              <a:ext uri="{FF2B5EF4-FFF2-40B4-BE49-F238E27FC236}">
                <a16:creationId xmlns:a16="http://schemas.microsoft.com/office/drawing/2014/main" id="{1DBECB88-BFB7-4F4A-B019-41958DBC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0891" y="2722946"/>
            <a:ext cx="2517715" cy="14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84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{41D4D97D-E14D-4B6B-9697-3FAF29FC87B8}tf55705232_win32</Template>
  <TotalTime>102</TotalTime>
  <Words>339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Goudy Old Style</vt:lpstr>
      <vt:lpstr>Roboto</vt:lpstr>
      <vt:lpstr>Segoe UI</vt:lpstr>
      <vt:lpstr>Times New Roman</vt:lpstr>
      <vt:lpstr>Wingdings 2</vt:lpstr>
      <vt:lpstr>SlateVTI</vt:lpstr>
      <vt:lpstr>MavPass Exam Review</vt:lpstr>
      <vt:lpstr>Attendance CIS121 MavPASS Session</vt:lpstr>
      <vt:lpstr>Ice breaker</vt:lpstr>
      <vt:lpstr>What do we know so far ?</vt:lpstr>
      <vt:lpstr>what is object oriented programming in python </vt:lpstr>
      <vt:lpstr>Example </vt:lpstr>
      <vt:lpstr>What are Inheritance and data encapsulation</vt:lpstr>
      <vt:lpstr>What is Recursion function </vt:lpstr>
      <vt:lpstr>Practice problem </vt:lpstr>
      <vt:lpstr>Get and set </vt:lpstr>
      <vt:lpstr>Study tip: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MavPass Exam Review</dc:title>
  <dc:creator>amirnigusie9@gmail.com</dc:creator>
  <cp:lastModifiedBy>amirnigusie9@gmail.com</cp:lastModifiedBy>
  <cp:revision>1</cp:revision>
  <dcterms:created xsi:type="dcterms:W3CDTF">2022-04-28T20:40:14Z</dcterms:created>
  <dcterms:modified xsi:type="dcterms:W3CDTF">2022-04-28T22:22:43Z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