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6_22B57BEB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68"/>
  </p:notesMasterIdLst>
  <p:sldIdLst>
    <p:sldId id="268" r:id="rId3"/>
    <p:sldId id="581" r:id="rId4"/>
    <p:sldId id="258" r:id="rId5"/>
    <p:sldId id="259" r:id="rId6"/>
    <p:sldId id="275" r:id="rId7"/>
    <p:sldId id="276" r:id="rId8"/>
    <p:sldId id="286" r:id="rId9"/>
    <p:sldId id="285" r:id="rId10"/>
    <p:sldId id="278" r:id="rId11"/>
    <p:sldId id="298" r:id="rId12"/>
    <p:sldId id="299" r:id="rId13"/>
    <p:sldId id="300" r:id="rId14"/>
    <p:sldId id="301" r:id="rId15"/>
    <p:sldId id="302" r:id="rId16"/>
    <p:sldId id="303" r:id="rId17"/>
    <p:sldId id="284" r:id="rId18"/>
    <p:sldId id="279" r:id="rId19"/>
    <p:sldId id="280" r:id="rId20"/>
    <p:sldId id="281" r:id="rId21"/>
    <p:sldId id="283" r:id="rId22"/>
    <p:sldId id="593" r:id="rId23"/>
    <p:sldId id="282" r:id="rId24"/>
    <p:sldId id="605" r:id="rId25"/>
    <p:sldId id="606" r:id="rId26"/>
    <p:sldId id="582" r:id="rId27"/>
    <p:sldId id="590" r:id="rId28"/>
    <p:sldId id="583" r:id="rId29"/>
    <p:sldId id="587" r:id="rId30"/>
    <p:sldId id="586" r:id="rId31"/>
    <p:sldId id="588" r:id="rId32"/>
    <p:sldId id="304" r:id="rId33"/>
    <p:sldId id="289" r:id="rId34"/>
    <p:sldId id="290" r:id="rId35"/>
    <p:sldId id="591" r:id="rId36"/>
    <p:sldId id="592" r:id="rId37"/>
    <p:sldId id="292" r:id="rId38"/>
    <p:sldId id="295" r:id="rId39"/>
    <p:sldId id="296" r:id="rId40"/>
    <p:sldId id="274" r:id="rId41"/>
    <p:sldId id="297" r:id="rId42"/>
    <p:sldId id="600" r:id="rId43"/>
    <p:sldId id="402" r:id="rId44"/>
    <p:sldId id="572" r:id="rId45"/>
    <p:sldId id="403" r:id="rId46"/>
    <p:sldId id="404" r:id="rId47"/>
    <p:sldId id="570" r:id="rId48"/>
    <p:sldId id="571" r:id="rId49"/>
    <p:sldId id="544" r:id="rId50"/>
    <p:sldId id="573" r:id="rId51"/>
    <p:sldId id="269" r:id="rId52"/>
    <p:sldId id="272" r:id="rId53"/>
    <p:sldId id="273" r:id="rId54"/>
    <p:sldId id="601" r:id="rId55"/>
    <p:sldId id="602" r:id="rId56"/>
    <p:sldId id="603" r:id="rId57"/>
    <p:sldId id="604" r:id="rId58"/>
    <p:sldId id="277" r:id="rId59"/>
    <p:sldId id="574" r:id="rId60"/>
    <p:sldId id="598" r:id="rId61"/>
    <p:sldId id="575" r:id="rId62"/>
    <p:sldId id="599" r:id="rId63"/>
    <p:sldId id="595" r:id="rId64"/>
    <p:sldId id="596" r:id="rId65"/>
    <p:sldId id="597" r:id="rId66"/>
    <p:sldId id="607" r:id="rId6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id32ebN57qEwg2/Gb/+NPSPoB9a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4C5339-F5EB-0611-90FE-6A8DCB992BD6}" name="정 희철" initials="정희" userId="1c3ad1b65c4cbf4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993" autoAdjust="0"/>
    <p:restoredTop sz="95728"/>
  </p:normalViewPr>
  <p:slideViewPr>
    <p:cSldViewPr snapToGrid="0">
      <p:cViewPr varScale="1">
        <p:scale>
          <a:sx n="85" d="100"/>
          <a:sy n="85" d="100"/>
        </p:scale>
        <p:origin x="797" y="58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customschemas.google.com/relationships/presentationmetadata" Target="metadata"/><Relationship Id="rId7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omments/modernComment_116_22B57B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0975A7-16DE-5641-94A3-59F177090AA1}" authorId="{AA4C5339-F5EB-0611-90FE-6A8DCB992BD6}" created="2022-08-04T12:57:35.829">
    <pc:sldMkLst xmlns:pc="http://schemas.microsoft.com/office/powerpoint/2013/main/command">
      <pc:docMk/>
      <pc:sldMk cId="582319083" sldId="278"/>
    </pc:sldMkLst>
    <p188:txBody>
      <a:bodyPr/>
      <a:lstStyle/>
      <a:p>
        <a:r>
          <a:rPr lang="en-KR"/>
          <a:t>소연아, 여기부터 비슷한 그림이 반복되는데, 다 다른 그림이니까 지우면 안돼. 실제 발표에서는 “다음 그림 n개를 보겠습니다” 이런 식으로 빠르게 넘어가는 파트야.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106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67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32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640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32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910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9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991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026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00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1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77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41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24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064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68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364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90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760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93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61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657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68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461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4614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040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481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561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259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8462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144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3369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190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631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64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5655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197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이런 잠재요인 협업 필터링은 사용자 기반 협업 필터링에 비해 비교적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연산량이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적기 때문에 공간적으로 효율적입니다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영향력이 적은 잠재요소를 제외하여 차원축소를 진행하는 것으로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영향력 잇는 잠재요소만을 활용하여 평점을 예측할 수 있어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더욱 적요한 예측이 가능합니다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(SVD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Trucated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하면서 노이즈 제거가 가능함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B88E60D-5BDD-426B-822F-24E1008CA9E6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7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그러나 반대로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예시와 달리 실제 데이터에서는 잠재요소가 여러가지 요소들의 선형 결합형태로 나타나기 때문에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잠재요소에 대한 해석이 어렵고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평점 행렬에서는 많은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결측치가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발생하기 때문에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이를 효과적으로 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처리하지않으면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정교한 예측이 어렵다는 단점이 있습니다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B88E60D-5BDD-426B-822F-24E1008CA9E6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61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TF-IDF</a:t>
            </a:r>
            <a:r>
              <a:rPr lang="ko-KR" altLang="en-US" dirty="0"/>
              <a:t>이란 어느 문서이든지 많이 나오는 단어에 대한 페널티를 부여함과 동시에</a:t>
            </a:r>
            <a:endParaRPr lang="en-US" altLang="ko-KR" dirty="0"/>
          </a:p>
          <a:p>
            <a:pPr algn="ctr"/>
            <a:r>
              <a:rPr lang="ko-KR" altLang="en-US" dirty="0"/>
              <a:t>그 문서를 대표할 수 있는 주요 단어들을 추출해내는 방법입니다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이때</a:t>
            </a:r>
            <a:r>
              <a:rPr lang="en-US" altLang="ko-KR" dirty="0"/>
              <a:t>, TF-IDF</a:t>
            </a:r>
            <a:r>
              <a:rPr lang="ko-KR" altLang="en-US" dirty="0"/>
              <a:t>값이 높을 단어일수록 문서 내에서 주요한 단어가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B88E60D-5BDD-426B-822F-24E1008CA9E6}" type="slidenum">
              <a: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698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앞에서 설명한 것처럼</a:t>
            </a:r>
            <a:r>
              <a:rPr lang="en-US" altLang="ko-KR" dirty="0"/>
              <a:t>, </a:t>
            </a:r>
            <a:r>
              <a:rPr lang="ko-KR" altLang="en-US" dirty="0"/>
              <a:t>층화 </a:t>
            </a:r>
            <a:r>
              <a:rPr lang="en-US" altLang="ko-KR" dirty="0"/>
              <a:t>K-Fold</a:t>
            </a:r>
            <a:r>
              <a:rPr lang="ko-KR" altLang="en-US" dirty="0"/>
              <a:t> </a:t>
            </a:r>
            <a:r>
              <a:rPr lang="en-US" altLang="ko-KR" dirty="0"/>
              <a:t>CV</a:t>
            </a:r>
            <a:r>
              <a:rPr lang="ko-KR" altLang="en-US" dirty="0"/>
              <a:t>는 전체 데이터의 분포를 고려하여 학습 데이터셋과 검증 데이터셋을 분배하기 때문에</a:t>
            </a:r>
            <a:r>
              <a:rPr lang="en-US" altLang="ko-KR" dirty="0"/>
              <a:t>, </a:t>
            </a:r>
            <a:r>
              <a:rPr lang="ko-KR" altLang="en-US" dirty="0"/>
              <a:t>불균형한 데이터를 사용하는 모델의 성능을 측정하는 데 용이합니다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모델의 성능 평가 또한 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5608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40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78111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262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75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6804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49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552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1374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672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776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954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89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791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8207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0600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7586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메타데이터는 한마디로 데이터를 설명하는 데이터로</a:t>
            </a:r>
            <a:r>
              <a:rPr lang="en-US" altLang="ko-KR" dirty="0"/>
              <a:t>, </a:t>
            </a:r>
            <a:r>
              <a:rPr lang="ko-KR" altLang="en-US" dirty="0"/>
              <a:t>데이터가 가지고 있는 특성에 대한 정보를 제공합니다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76" name="Google Shape;17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2582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96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14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40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77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59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18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97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936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21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1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582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39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6"/>
          <p:cNvGrpSpPr/>
          <p:nvPr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46" name="Google Shape;46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Google Shape;49;p16"/>
          <p:cNvGrpSpPr/>
          <p:nvPr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50" name="Google Shape;50;p16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" name="Google Shape;53;p1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16"/>
          <p:cNvSpPr/>
          <p:nvPr/>
        </p:nvSpPr>
        <p:spPr>
          <a:xfrm rot="10800000" flipH="1">
            <a:off x="-13884" y="755636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5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0"/>
          <p:cNvGrpSpPr/>
          <p:nvPr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46" name="Google Shape;46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" name="Google Shape;49;p20"/>
          <p:cNvGrpSpPr/>
          <p:nvPr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50" name="Google Shape;50;p20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4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1"/>
          <p:cNvGrpSpPr/>
          <p:nvPr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55" name="Google Shape;55;p21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21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" name="Google Shape;58;p21"/>
          <p:cNvGrpSpPr/>
          <p:nvPr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59" name="Google Shape;59;p21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/>
          <p:nvPr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517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22"/>
          <p:cNvSpPr/>
          <p:nvPr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985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3"/>
          <p:cNvGrpSpPr/>
          <p:nvPr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67" name="Google Shape;67;p23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3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3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" name="Google Shape;70;p23"/>
          <p:cNvGrpSpPr/>
          <p:nvPr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71" name="Google Shape;71;p23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72;p23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4" name="Google Shape;74;p23"/>
          <p:cNvGrpSpPr/>
          <p:nvPr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75" name="Google Shape;75;p23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23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8" name="Google Shape;78;p23"/>
          <p:cNvGrpSpPr/>
          <p:nvPr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79" name="Google Shape;79;p23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7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84" name="Google Shape;84;p24"/>
            <p:cNvSpPr/>
            <p:nvPr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8517A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8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25"/>
          <p:cNvSpPr/>
          <p:nvPr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5"/>
          <p:cNvSpPr/>
          <p:nvPr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5"/>
          <p:cNvSpPr/>
          <p:nvPr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17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5387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0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22B57BEB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3790" y="2783718"/>
            <a:ext cx="507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2022-</a:t>
            </a:r>
            <a:r>
              <a:rPr lang="ko-KR" altLang="en-US" sz="3200" spc="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여름방학세미나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5703" y="5742443"/>
            <a:ext cx="7283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김현우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정희철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채소연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박윤아</a:t>
            </a:r>
            <a:r>
              <a:rPr lang="ko-KR" altLang="en-US" sz="18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서희나</a:t>
            </a: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0032-23DD-4719-B574-DCFB6B67F269}"/>
              </a:ext>
            </a:extLst>
          </p:cNvPr>
          <p:cNvSpPr txBox="1"/>
          <p:nvPr/>
        </p:nvSpPr>
        <p:spPr>
          <a:xfrm>
            <a:off x="5455579" y="5773221"/>
            <a:ext cx="11783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sz="4000" b="1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E1402-06CC-E957-D740-B77D996C6F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98" y="1749388"/>
            <a:ext cx="4734000" cy="4593600"/>
          </a:xfrm>
          <a:prstGeom prst="rect">
            <a:avLst/>
          </a:prstGeom>
        </p:spPr>
      </p:pic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BA877B61-FA3A-3969-B4C5-BE177740DDB2}"/>
              </a:ext>
            </a:extLst>
          </p:cNvPr>
          <p:cNvSpPr/>
          <p:nvPr/>
        </p:nvSpPr>
        <p:spPr>
          <a:xfrm>
            <a:off x="1723827" y="1597905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544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1" y="3452968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0E1402-06CC-E957-D740-B77D996C6F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98" y="1752402"/>
            <a:ext cx="4734000" cy="4593600"/>
          </a:xfrm>
          <a:prstGeom prst="rect">
            <a:avLst/>
          </a:prstGeom>
        </p:spPr>
      </p:pic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8C258F04-1987-CC1E-DAA7-1E318718B553}"/>
              </a:ext>
            </a:extLst>
          </p:cNvPr>
          <p:cNvSpPr/>
          <p:nvPr/>
        </p:nvSpPr>
        <p:spPr>
          <a:xfrm>
            <a:off x="1720855" y="1591954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639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48576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53F3-93B3-D2CB-D15A-7DF469C2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76" y="1749388"/>
            <a:ext cx="4734000" cy="4592451"/>
          </a:xfrm>
          <a:prstGeom prst="rect">
            <a:avLst/>
          </a:prstGeom>
        </p:spPr>
      </p:pic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2360C8AE-5EA5-0BFB-54E7-ECE12729F509}"/>
              </a:ext>
            </a:extLst>
          </p:cNvPr>
          <p:cNvSpPr/>
          <p:nvPr/>
        </p:nvSpPr>
        <p:spPr>
          <a:xfrm>
            <a:off x="1722877" y="1597330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790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405080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1E11F-342B-19A3-31D5-25426712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45" y="1749388"/>
            <a:ext cx="4735184" cy="4593600"/>
          </a:xfrm>
          <a:prstGeom prst="rect">
            <a:avLst/>
          </a:prstGeom>
        </p:spPr>
      </p:pic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09DC83CC-E923-A8CD-98F2-1C69A20DE5B1}"/>
              </a:ext>
            </a:extLst>
          </p:cNvPr>
          <p:cNvSpPr/>
          <p:nvPr/>
        </p:nvSpPr>
        <p:spPr>
          <a:xfrm>
            <a:off x="1722877" y="1597905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232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BB7EB-B0E8-74A9-4FE9-A6E4CA92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87" y="1749388"/>
            <a:ext cx="4891826" cy="4745558"/>
          </a:xfrm>
          <a:prstGeom prst="rect">
            <a:avLst/>
          </a:prstGeom>
        </p:spPr>
      </p:pic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6493A63B-1CA7-C21C-1C11-F9996F36F145}"/>
              </a:ext>
            </a:extLst>
          </p:cNvPr>
          <p:cNvSpPr/>
          <p:nvPr/>
        </p:nvSpPr>
        <p:spPr>
          <a:xfrm>
            <a:off x="1791557" y="1598381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243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BB7EB-B0E8-74A9-4FE9-A6E4CA92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84" y="1602626"/>
            <a:ext cx="5222428" cy="5066275"/>
          </a:xfrm>
          <a:prstGeom prst="rect">
            <a:avLst/>
          </a:prstGeom>
        </p:spPr>
      </p:pic>
      <p:sp>
        <p:nvSpPr>
          <p:cNvPr id="2" name="Google Shape;103;p5">
            <a:extLst>
              <a:ext uri="{FF2B5EF4-FFF2-40B4-BE49-F238E27FC236}">
                <a16:creationId xmlns:a16="http://schemas.microsoft.com/office/drawing/2014/main" id="{24A60AE1-45A9-ED8A-EF85-742B90B3DF90}"/>
              </a:ext>
            </a:extLst>
          </p:cNvPr>
          <p:cNvSpPr/>
          <p:nvPr/>
        </p:nvSpPr>
        <p:spPr>
          <a:xfrm>
            <a:off x="-90264" y="0"/>
            <a:ext cx="9324528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4;p5">
            <a:extLst>
              <a:ext uri="{FF2B5EF4-FFF2-40B4-BE49-F238E27FC236}">
                <a16:creationId xmlns:a16="http://schemas.microsoft.com/office/drawing/2014/main" id="{920F03D3-18AD-7BB9-E91A-D4C48ED46FD9}"/>
              </a:ext>
            </a:extLst>
          </p:cNvPr>
          <p:cNvSpPr txBox="1"/>
          <p:nvPr/>
        </p:nvSpPr>
        <p:spPr>
          <a:xfrm>
            <a:off x="892106" y="2344108"/>
            <a:ext cx="735978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자기 자신을 제외한 부분자기상관계수가 모두 </a:t>
            </a:r>
            <a:r>
              <a:rPr kumimoji="0" lang="en-US" altLang="ko-KR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0.05</a:t>
            </a:r>
            <a:r>
              <a:rPr kumimoji="0" lang="ko-KR" alt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</a:t>
            </a: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상회하지 못하는 것을 확인</a:t>
            </a:r>
            <a:endParaRPr kumimoji="0" lang="en-US" altLang="ko-KR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Wingdings" panose="05000000000000000000" pitchFamily="2" charset="2"/>
              </a:rPr>
              <a:t></a:t>
            </a:r>
            <a:r>
              <a:rPr kumimoji="0" lang="ko-KR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시계열 특성을 </a:t>
            </a:r>
            <a:r>
              <a:rPr lang="ko-KR" altLang="en-US" sz="3000" dirty="0">
                <a:solidFill>
                  <a:srgbClr val="FFC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가지지 않는다고 판단</a:t>
            </a:r>
            <a:endParaRPr kumimoji="0" lang="en-US" altLang="ko-KR" sz="3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21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 분포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6FE9E-6140-143B-7332-26F984FB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39" y="1936121"/>
            <a:ext cx="4973110" cy="45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Target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 따른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전체 데이터 분포 파악</a:t>
            </a: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변수에 대해서 각각 진행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2" name="Google Shape;265;p10">
            <a:extLst>
              <a:ext uri="{FF2B5EF4-FFF2-40B4-BE49-F238E27FC236}">
                <a16:creationId xmlns:a16="http://schemas.microsoft.com/office/drawing/2014/main" id="{B3E0D6AE-3953-0337-8A7E-8EE49025E438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Categorical 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545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 분포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Target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 따른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전체 데이터 분포 파악</a:t>
            </a: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변수에 대해서 각각 진행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9B5856-27FF-E555-6208-50E5CC1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90" y="1936121"/>
            <a:ext cx="4751408" cy="43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65;p10">
            <a:extLst>
              <a:ext uri="{FF2B5EF4-FFF2-40B4-BE49-F238E27FC236}">
                <a16:creationId xmlns:a16="http://schemas.microsoft.com/office/drawing/2014/main" id="{FFC8C606-16BF-F548-B65D-AAC8870BE51B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Numeric 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7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 분포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Target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 따른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전체 데이터 분포 파악</a:t>
            </a: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변수에 대해서 각각 진행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B617340-38DD-456C-4929-59BC81456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304" y="1936121"/>
            <a:ext cx="5084179" cy="4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65;p10">
            <a:extLst>
              <a:ext uri="{FF2B5EF4-FFF2-40B4-BE49-F238E27FC236}">
                <a16:creationId xmlns:a16="http://schemas.microsoft.com/office/drawing/2014/main" id="{6BABFE70-E0E7-F82D-99C1-6AB8730C320F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Binary 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 분포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Target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 따른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전체 데이터 분포 파악</a:t>
            </a: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변수에 대해서 각각 진행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D8C28C-3AFA-7074-A94A-AD2A2413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22" y="1936121"/>
            <a:ext cx="4695827" cy="43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65;p10">
            <a:extLst>
              <a:ext uri="{FF2B5EF4-FFF2-40B4-BE49-F238E27FC236}">
                <a16:creationId xmlns:a16="http://schemas.microsoft.com/office/drawing/2014/main" id="{A6D75A20-5761-D66A-2116-2464DA19A01E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O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rdinal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84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5614114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발표 한 눈에 보기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3AE823-5836-40E6-B6BE-F4646E412815}"/>
              </a:ext>
            </a:extLst>
          </p:cNvPr>
          <p:cNvSpPr/>
          <p:nvPr/>
        </p:nvSpPr>
        <p:spPr>
          <a:xfrm>
            <a:off x="728604" y="2212005"/>
            <a:ext cx="1353670" cy="400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EDA</a:t>
            </a:r>
            <a:endParaRPr lang="ko-KR" altLang="en-US" dirty="0">
              <a:solidFill>
                <a:schemeClr val="bg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3F86B-E150-45A6-A5E7-92BC864755CA}"/>
              </a:ext>
            </a:extLst>
          </p:cNvPr>
          <p:cNvSpPr txBox="1"/>
          <p:nvPr/>
        </p:nvSpPr>
        <p:spPr>
          <a:xfrm>
            <a:off x="1257802" y="205811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dirty="0">
              <a:solidFill>
                <a:schemeClr val="accent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E64CEF-80F7-4431-8CF5-45B24635F012}"/>
              </a:ext>
            </a:extLst>
          </p:cNvPr>
          <p:cNvCxnSpPr>
            <a:cxnSpLocks/>
            <a:stCxn id="2" idx="3"/>
            <a:endCxn id="18" idx="3"/>
          </p:cNvCxnSpPr>
          <p:nvPr/>
        </p:nvCxnSpPr>
        <p:spPr>
          <a:xfrm flipV="1">
            <a:off x="2082274" y="2412018"/>
            <a:ext cx="5036834" cy="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D5D1E4-727A-4DF1-9EF7-AADAF9AC95F2}"/>
              </a:ext>
            </a:extLst>
          </p:cNvPr>
          <p:cNvSpPr txBox="1"/>
          <p:nvPr/>
        </p:nvSpPr>
        <p:spPr>
          <a:xfrm>
            <a:off x="2295690" y="2258127"/>
            <a:ext cx="18133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종속변수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VS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설명변수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5FBDA-8BDC-4B10-AC89-7F8EE0E408F3}"/>
              </a:ext>
            </a:extLst>
          </p:cNvPr>
          <p:cNvSpPr txBox="1"/>
          <p:nvPr/>
        </p:nvSpPr>
        <p:spPr>
          <a:xfrm>
            <a:off x="4467590" y="2258128"/>
            <a:ext cx="8835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분류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94201-25A7-4F12-BE1A-DBC1FE9F9163}"/>
              </a:ext>
            </a:extLst>
          </p:cNvPr>
          <p:cNvSpPr txBox="1"/>
          <p:nvPr/>
        </p:nvSpPr>
        <p:spPr>
          <a:xfrm>
            <a:off x="3659346" y="3255424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탐색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849EE-E767-4030-A561-53D8E76876CC}"/>
              </a:ext>
            </a:extLst>
          </p:cNvPr>
          <p:cNvSpPr txBox="1"/>
          <p:nvPr/>
        </p:nvSpPr>
        <p:spPr>
          <a:xfrm>
            <a:off x="5700130" y="2258129"/>
            <a:ext cx="14189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분포 파악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35B6CBB-48D4-4B99-82B9-C4B1F1C598BA}"/>
              </a:ext>
            </a:extLst>
          </p:cNvPr>
          <p:cNvSpPr/>
          <p:nvPr/>
        </p:nvSpPr>
        <p:spPr>
          <a:xfrm>
            <a:off x="728604" y="3210595"/>
            <a:ext cx="1353670" cy="400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검정 및 보간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CC2FA-FD4C-4566-87D9-53CF1B7193C3}"/>
              </a:ext>
            </a:extLst>
          </p:cNvPr>
          <p:cNvSpPr txBox="1"/>
          <p:nvPr/>
        </p:nvSpPr>
        <p:spPr>
          <a:xfrm>
            <a:off x="1257802" y="305670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dirty="0">
              <a:solidFill>
                <a:schemeClr val="accent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3F3673C-0AE3-4624-B1D4-AE185EF83B16}"/>
              </a:ext>
            </a:extLst>
          </p:cNvPr>
          <p:cNvCxnSpPr>
            <a:cxnSpLocks/>
            <a:stCxn id="22" idx="3"/>
            <a:endCxn id="26" idx="3"/>
          </p:cNvCxnSpPr>
          <p:nvPr/>
        </p:nvCxnSpPr>
        <p:spPr>
          <a:xfrm flipV="1">
            <a:off x="2082274" y="3409318"/>
            <a:ext cx="4327345" cy="129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E8DB42D-4272-43DA-91E1-9D891E4CB9DA}"/>
              </a:ext>
            </a:extLst>
          </p:cNvPr>
          <p:cNvSpPr txBox="1"/>
          <p:nvPr/>
        </p:nvSpPr>
        <p:spPr>
          <a:xfrm>
            <a:off x="2440857" y="3256716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동질성 검정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7D13FC-5025-4659-82CA-9AC37C53D598}"/>
              </a:ext>
            </a:extLst>
          </p:cNvPr>
          <p:cNvSpPr txBox="1"/>
          <p:nvPr/>
        </p:nvSpPr>
        <p:spPr>
          <a:xfrm>
            <a:off x="5009877" y="3255429"/>
            <a:ext cx="13997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 Imputation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0A9A30-2700-49FA-8A4D-F59ACD145534}"/>
              </a:ext>
            </a:extLst>
          </p:cNvPr>
          <p:cNvSpPr/>
          <p:nvPr/>
        </p:nvSpPr>
        <p:spPr>
          <a:xfrm>
            <a:off x="728604" y="4209179"/>
            <a:ext cx="1353670" cy="400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228B44-5172-42F1-8703-46EC5738E3EE}"/>
              </a:ext>
            </a:extLst>
          </p:cNvPr>
          <p:cNvSpPr txBox="1"/>
          <p:nvPr/>
        </p:nvSpPr>
        <p:spPr>
          <a:xfrm>
            <a:off x="1257802" y="405529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dirty="0">
              <a:solidFill>
                <a:schemeClr val="accent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AB1AF7-5301-4860-8ED9-C37C958889DE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>
          <a:xfrm flipV="1">
            <a:off x="2082274" y="4407906"/>
            <a:ext cx="6798748" cy="1287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B3F615-24E7-4041-984A-122CB25622B0}"/>
              </a:ext>
            </a:extLst>
          </p:cNvPr>
          <p:cNvSpPr txBox="1"/>
          <p:nvPr/>
        </p:nvSpPr>
        <p:spPr>
          <a:xfrm>
            <a:off x="2440857" y="4255301"/>
            <a:ext cx="5309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SVC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D02B2-29D5-4722-99E0-ED1E462E5235}"/>
              </a:ext>
            </a:extLst>
          </p:cNvPr>
          <p:cNvSpPr txBox="1"/>
          <p:nvPr/>
        </p:nvSpPr>
        <p:spPr>
          <a:xfrm>
            <a:off x="3293786" y="4255301"/>
            <a:ext cx="14911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Isolation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51AE95-9D2B-4F18-A3E3-DF75BCE19274}"/>
              </a:ext>
            </a:extLst>
          </p:cNvPr>
          <p:cNvSpPr txBox="1"/>
          <p:nvPr/>
        </p:nvSpPr>
        <p:spPr>
          <a:xfrm>
            <a:off x="5114171" y="4255300"/>
            <a:ext cx="17411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Mixed Naive Bayes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5D6977-97CC-4403-B82E-45013BFE8EAE}"/>
              </a:ext>
            </a:extLst>
          </p:cNvPr>
          <p:cNvSpPr txBox="1"/>
          <p:nvPr/>
        </p:nvSpPr>
        <p:spPr>
          <a:xfrm>
            <a:off x="7008393" y="4254017"/>
            <a:ext cx="187262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Stratagies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B94E9-53FF-4D57-BE27-BBA3A0FB5E62}"/>
              </a:ext>
            </a:extLst>
          </p:cNvPr>
          <p:cNvSpPr/>
          <p:nvPr/>
        </p:nvSpPr>
        <p:spPr>
          <a:xfrm>
            <a:off x="728604" y="5159790"/>
            <a:ext cx="1353670" cy="4000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비교 및 예측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6C88BA-0499-44F8-8D2A-23DF7F058AFC}"/>
              </a:ext>
            </a:extLst>
          </p:cNvPr>
          <p:cNvSpPr txBox="1"/>
          <p:nvPr/>
        </p:nvSpPr>
        <p:spPr>
          <a:xfrm>
            <a:off x="1257802" y="5005901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dirty="0">
              <a:solidFill>
                <a:schemeClr val="accent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F2F0A-A71B-4BE5-A7D1-AAA07169BCD6}"/>
              </a:ext>
            </a:extLst>
          </p:cNvPr>
          <p:cNvCxnSpPr>
            <a:cxnSpLocks/>
            <a:stCxn id="40" idx="3"/>
            <a:endCxn id="45" idx="3"/>
          </p:cNvCxnSpPr>
          <p:nvPr/>
        </p:nvCxnSpPr>
        <p:spPr>
          <a:xfrm flipV="1">
            <a:off x="2082274" y="5359800"/>
            <a:ext cx="3552613" cy="4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00C0B55-70A1-4286-AA75-324C28E582AF}"/>
              </a:ext>
            </a:extLst>
          </p:cNvPr>
          <p:cNvSpPr txBox="1"/>
          <p:nvPr/>
        </p:nvSpPr>
        <p:spPr>
          <a:xfrm>
            <a:off x="2440857" y="5205912"/>
            <a:ext cx="18357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모델 간 성능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AE019A-6FAB-4667-A457-C976EFEF18F6}"/>
              </a:ext>
            </a:extLst>
          </p:cNvPr>
          <p:cNvSpPr txBox="1"/>
          <p:nvPr/>
        </p:nvSpPr>
        <p:spPr>
          <a:xfrm>
            <a:off x="4706428" y="5205911"/>
            <a:ext cx="9284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예측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9058AB0-2BD6-43A3-8ED7-266C807E06F6}"/>
              </a:ext>
            </a:extLst>
          </p:cNvPr>
          <p:cNvGrpSpPr/>
          <p:nvPr/>
        </p:nvGrpSpPr>
        <p:grpSpPr>
          <a:xfrm rot="5400000">
            <a:off x="1261651" y="2713284"/>
            <a:ext cx="294734" cy="260231"/>
            <a:chOff x="3873771" y="1363658"/>
            <a:chExt cx="294734" cy="2602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3A554586-1CC9-4B7B-A9C3-FC7C1BFEF6CB}"/>
                </a:ext>
              </a:extLst>
            </p:cNvPr>
            <p:cNvSpPr/>
            <p:nvPr/>
          </p:nvSpPr>
          <p:spPr>
            <a:xfrm>
              <a:off x="3873771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81AFA7AB-8A04-46DC-A0B3-4D996106DE81}"/>
                </a:ext>
              </a:extLst>
            </p:cNvPr>
            <p:cNvSpPr/>
            <p:nvPr/>
          </p:nvSpPr>
          <p:spPr>
            <a:xfrm>
              <a:off x="4017280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E7DD590-331C-4CBB-8CF2-6CF351F05C91}"/>
              </a:ext>
            </a:extLst>
          </p:cNvPr>
          <p:cNvGrpSpPr/>
          <p:nvPr/>
        </p:nvGrpSpPr>
        <p:grpSpPr>
          <a:xfrm rot="5400000">
            <a:off x="1261651" y="3753292"/>
            <a:ext cx="294734" cy="260231"/>
            <a:chOff x="3873771" y="1363658"/>
            <a:chExt cx="294734" cy="2602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5" name="화살표: 갈매기형 수장 54">
              <a:extLst>
                <a:ext uri="{FF2B5EF4-FFF2-40B4-BE49-F238E27FC236}">
                  <a16:creationId xmlns:a16="http://schemas.microsoft.com/office/drawing/2014/main" id="{3711FDE2-8D16-493D-B0A7-0FBD3DC908A6}"/>
                </a:ext>
              </a:extLst>
            </p:cNvPr>
            <p:cNvSpPr/>
            <p:nvPr/>
          </p:nvSpPr>
          <p:spPr>
            <a:xfrm>
              <a:off x="3873771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화살표: 갈매기형 수장 55">
              <a:extLst>
                <a:ext uri="{FF2B5EF4-FFF2-40B4-BE49-F238E27FC236}">
                  <a16:creationId xmlns:a16="http://schemas.microsoft.com/office/drawing/2014/main" id="{48CF3F8F-5EEB-462E-AC1E-74FFFD6F6215}"/>
                </a:ext>
              </a:extLst>
            </p:cNvPr>
            <p:cNvSpPr/>
            <p:nvPr/>
          </p:nvSpPr>
          <p:spPr>
            <a:xfrm>
              <a:off x="4017280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EA45CC-4037-4A6B-A055-842F71576F19}"/>
              </a:ext>
            </a:extLst>
          </p:cNvPr>
          <p:cNvGrpSpPr/>
          <p:nvPr/>
        </p:nvGrpSpPr>
        <p:grpSpPr>
          <a:xfrm rot="5400000">
            <a:off x="1261651" y="4728419"/>
            <a:ext cx="294734" cy="260231"/>
            <a:chOff x="3873771" y="1363658"/>
            <a:chExt cx="294734" cy="26023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8" name="화살표: 갈매기형 수장 57">
              <a:extLst>
                <a:ext uri="{FF2B5EF4-FFF2-40B4-BE49-F238E27FC236}">
                  <a16:creationId xmlns:a16="http://schemas.microsoft.com/office/drawing/2014/main" id="{086A6CC7-620F-4293-8677-5AE5DE9AF680}"/>
                </a:ext>
              </a:extLst>
            </p:cNvPr>
            <p:cNvSpPr/>
            <p:nvPr/>
          </p:nvSpPr>
          <p:spPr>
            <a:xfrm>
              <a:off x="3873771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화살표: 갈매기형 수장 58">
              <a:extLst>
                <a:ext uri="{FF2B5EF4-FFF2-40B4-BE49-F238E27FC236}">
                  <a16:creationId xmlns:a16="http://schemas.microsoft.com/office/drawing/2014/main" id="{78C109A4-134C-4CC4-B043-9F7FC2F2FD60}"/>
                </a:ext>
              </a:extLst>
            </p:cNvPr>
            <p:cNvSpPr/>
            <p:nvPr/>
          </p:nvSpPr>
          <p:spPr>
            <a:xfrm>
              <a:off x="4017280" y="1363658"/>
              <a:ext cx="151225" cy="26023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Google Shape;84;p4">
            <a:extLst>
              <a:ext uri="{FF2B5EF4-FFF2-40B4-BE49-F238E27FC236}">
                <a16:creationId xmlns:a16="http://schemas.microsoft.com/office/drawing/2014/main" id="{D1104F0B-7E7A-155F-4180-E87D0B0CA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75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데이터 분포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Target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 따른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전체 데이터 분포 파악</a:t>
            </a: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변수에 대해서 각각 진행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D8C28C-3AFA-7074-A94A-AD2A2413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22" y="1562581"/>
            <a:ext cx="4695827" cy="469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03;p5">
            <a:extLst>
              <a:ext uri="{FF2B5EF4-FFF2-40B4-BE49-F238E27FC236}">
                <a16:creationId xmlns:a16="http://schemas.microsoft.com/office/drawing/2014/main" id="{0EEB7B91-2695-5346-5590-691432AF34B1}"/>
              </a:ext>
            </a:extLst>
          </p:cNvPr>
          <p:cNvSpPr/>
          <p:nvPr/>
        </p:nvSpPr>
        <p:spPr>
          <a:xfrm>
            <a:off x="416689" y="1560377"/>
            <a:ext cx="8345346" cy="481727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FBB5FEC-61BB-C405-4B51-C110EF7170C6}"/>
              </a:ext>
            </a:extLst>
          </p:cNvPr>
          <p:cNvSpPr/>
          <p:nvPr/>
        </p:nvSpPr>
        <p:spPr>
          <a:xfrm>
            <a:off x="543435" y="2432127"/>
            <a:ext cx="7915726" cy="728778"/>
          </a:xfrm>
          <a:custGeom>
            <a:avLst/>
            <a:gdLst>
              <a:gd name="connsiteX0" fmla="*/ 0 w 7915726"/>
              <a:gd name="connsiteY0" fmla="*/ 85646 h 728778"/>
              <a:gd name="connsiteX1" fmla="*/ 85646 w 7915726"/>
              <a:gd name="connsiteY1" fmla="*/ 0 h 728778"/>
              <a:gd name="connsiteX2" fmla="*/ 885904 w 7915726"/>
              <a:gd name="connsiteY2" fmla="*/ 0 h 728778"/>
              <a:gd name="connsiteX3" fmla="*/ 1686162 w 7915726"/>
              <a:gd name="connsiteY3" fmla="*/ 0 h 728778"/>
              <a:gd name="connsiteX4" fmla="*/ 2099199 w 7915726"/>
              <a:gd name="connsiteY4" fmla="*/ 0 h 728778"/>
              <a:gd name="connsiteX5" fmla="*/ 2589680 w 7915726"/>
              <a:gd name="connsiteY5" fmla="*/ 0 h 728778"/>
              <a:gd name="connsiteX6" fmla="*/ 3080160 w 7915726"/>
              <a:gd name="connsiteY6" fmla="*/ 0 h 728778"/>
              <a:gd name="connsiteX7" fmla="*/ 3802974 w 7915726"/>
              <a:gd name="connsiteY7" fmla="*/ 0 h 728778"/>
              <a:gd name="connsiteX8" fmla="*/ 4448344 w 7915726"/>
              <a:gd name="connsiteY8" fmla="*/ 0 h 728778"/>
              <a:gd name="connsiteX9" fmla="*/ 4938825 w 7915726"/>
              <a:gd name="connsiteY9" fmla="*/ 0 h 728778"/>
              <a:gd name="connsiteX10" fmla="*/ 5506750 w 7915726"/>
              <a:gd name="connsiteY10" fmla="*/ 0 h 728778"/>
              <a:gd name="connsiteX11" fmla="*/ 5997231 w 7915726"/>
              <a:gd name="connsiteY11" fmla="*/ 0 h 728778"/>
              <a:gd name="connsiteX12" fmla="*/ 6642600 w 7915726"/>
              <a:gd name="connsiteY12" fmla="*/ 0 h 728778"/>
              <a:gd name="connsiteX13" fmla="*/ 7055637 w 7915726"/>
              <a:gd name="connsiteY13" fmla="*/ 0 h 728778"/>
              <a:gd name="connsiteX14" fmla="*/ 7830080 w 7915726"/>
              <a:gd name="connsiteY14" fmla="*/ 0 h 728778"/>
              <a:gd name="connsiteX15" fmla="*/ 7915726 w 7915726"/>
              <a:gd name="connsiteY15" fmla="*/ 85646 h 728778"/>
              <a:gd name="connsiteX16" fmla="*/ 7915726 w 7915726"/>
              <a:gd name="connsiteY16" fmla="*/ 643132 h 728778"/>
              <a:gd name="connsiteX17" fmla="*/ 7830080 w 7915726"/>
              <a:gd name="connsiteY17" fmla="*/ 728778 h 728778"/>
              <a:gd name="connsiteX18" fmla="*/ 7107266 w 7915726"/>
              <a:gd name="connsiteY18" fmla="*/ 728778 h 728778"/>
              <a:gd name="connsiteX19" fmla="*/ 6307008 w 7915726"/>
              <a:gd name="connsiteY19" fmla="*/ 728778 h 728778"/>
              <a:gd name="connsiteX20" fmla="*/ 5584194 w 7915726"/>
              <a:gd name="connsiteY20" fmla="*/ 728778 h 728778"/>
              <a:gd name="connsiteX21" fmla="*/ 5016269 w 7915726"/>
              <a:gd name="connsiteY21" fmla="*/ 728778 h 728778"/>
              <a:gd name="connsiteX22" fmla="*/ 4293455 w 7915726"/>
              <a:gd name="connsiteY22" fmla="*/ 728778 h 728778"/>
              <a:gd name="connsiteX23" fmla="*/ 3648086 w 7915726"/>
              <a:gd name="connsiteY23" fmla="*/ 728778 h 728778"/>
              <a:gd name="connsiteX24" fmla="*/ 2847827 w 7915726"/>
              <a:gd name="connsiteY24" fmla="*/ 728778 h 728778"/>
              <a:gd name="connsiteX25" fmla="*/ 2202458 w 7915726"/>
              <a:gd name="connsiteY25" fmla="*/ 728778 h 728778"/>
              <a:gd name="connsiteX26" fmla="*/ 1479644 w 7915726"/>
              <a:gd name="connsiteY26" fmla="*/ 728778 h 728778"/>
              <a:gd name="connsiteX27" fmla="*/ 756830 w 7915726"/>
              <a:gd name="connsiteY27" fmla="*/ 728778 h 728778"/>
              <a:gd name="connsiteX28" fmla="*/ 85646 w 7915726"/>
              <a:gd name="connsiteY28" fmla="*/ 728778 h 728778"/>
              <a:gd name="connsiteX29" fmla="*/ 0 w 7915726"/>
              <a:gd name="connsiteY29" fmla="*/ 643132 h 728778"/>
              <a:gd name="connsiteX30" fmla="*/ 0 w 7915726"/>
              <a:gd name="connsiteY30" fmla="*/ 85646 h 72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915726" h="728778" fill="none" extrusionOk="0">
                <a:moveTo>
                  <a:pt x="0" y="85646"/>
                </a:moveTo>
                <a:cubicBezTo>
                  <a:pt x="2701" y="30646"/>
                  <a:pt x="39694" y="-1994"/>
                  <a:pt x="85646" y="0"/>
                </a:cubicBezTo>
                <a:cubicBezTo>
                  <a:pt x="483464" y="-30125"/>
                  <a:pt x="550320" y="-12313"/>
                  <a:pt x="885904" y="0"/>
                </a:cubicBezTo>
                <a:cubicBezTo>
                  <a:pt x="1221488" y="12313"/>
                  <a:pt x="1407071" y="-6746"/>
                  <a:pt x="1686162" y="0"/>
                </a:cubicBezTo>
                <a:cubicBezTo>
                  <a:pt x="1965253" y="6746"/>
                  <a:pt x="1921551" y="646"/>
                  <a:pt x="2099199" y="0"/>
                </a:cubicBezTo>
                <a:cubicBezTo>
                  <a:pt x="2276847" y="-646"/>
                  <a:pt x="2481949" y="-6740"/>
                  <a:pt x="2589680" y="0"/>
                </a:cubicBezTo>
                <a:cubicBezTo>
                  <a:pt x="2697411" y="6740"/>
                  <a:pt x="2843824" y="-6125"/>
                  <a:pt x="3080160" y="0"/>
                </a:cubicBezTo>
                <a:cubicBezTo>
                  <a:pt x="3316496" y="6125"/>
                  <a:pt x="3626953" y="23884"/>
                  <a:pt x="3802974" y="0"/>
                </a:cubicBezTo>
                <a:cubicBezTo>
                  <a:pt x="3978995" y="-23884"/>
                  <a:pt x="4317282" y="21417"/>
                  <a:pt x="4448344" y="0"/>
                </a:cubicBezTo>
                <a:cubicBezTo>
                  <a:pt x="4579406" y="-21417"/>
                  <a:pt x="4817960" y="-18484"/>
                  <a:pt x="4938825" y="0"/>
                </a:cubicBezTo>
                <a:cubicBezTo>
                  <a:pt x="5059690" y="18484"/>
                  <a:pt x="5306817" y="-25007"/>
                  <a:pt x="5506750" y="0"/>
                </a:cubicBezTo>
                <a:cubicBezTo>
                  <a:pt x="5706684" y="25007"/>
                  <a:pt x="5782976" y="-18234"/>
                  <a:pt x="5997231" y="0"/>
                </a:cubicBezTo>
                <a:cubicBezTo>
                  <a:pt x="6211486" y="18234"/>
                  <a:pt x="6327166" y="21321"/>
                  <a:pt x="6642600" y="0"/>
                </a:cubicBezTo>
                <a:cubicBezTo>
                  <a:pt x="6958034" y="-21321"/>
                  <a:pt x="6856740" y="4380"/>
                  <a:pt x="7055637" y="0"/>
                </a:cubicBezTo>
                <a:cubicBezTo>
                  <a:pt x="7254534" y="-4380"/>
                  <a:pt x="7650962" y="18333"/>
                  <a:pt x="7830080" y="0"/>
                </a:cubicBezTo>
                <a:cubicBezTo>
                  <a:pt x="7871918" y="3690"/>
                  <a:pt x="7915396" y="41320"/>
                  <a:pt x="7915726" y="85646"/>
                </a:cubicBezTo>
                <a:cubicBezTo>
                  <a:pt x="7899491" y="219469"/>
                  <a:pt x="7897451" y="376068"/>
                  <a:pt x="7915726" y="643132"/>
                </a:cubicBezTo>
                <a:cubicBezTo>
                  <a:pt x="7926440" y="690042"/>
                  <a:pt x="7875329" y="722167"/>
                  <a:pt x="7830080" y="728778"/>
                </a:cubicBezTo>
                <a:cubicBezTo>
                  <a:pt x="7505410" y="695698"/>
                  <a:pt x="7341863" y="751796"/>
                  <a:pt x="7107266" y="728778"/>
                </a:cubicBezTo>
                <a:cubicBezTo>
                  <a:pt x="6872669" y="705760"/>
                  <a:pt x="6488679" y="707052"/>
                  <a:pt x="6307008" y="728778"/>
                </a:cubicBezTo>
                <a:cubicBezTo>
                  <a:pt x="6125337" y="750504"/>
                  <a:pt x="5898835" y="714383"/>
                  <a:pt x="5584194" y="728778"/>
                </a:cubicBezTo>
                <a:cubicBezTo>
                  <a:pt x="5269553" y="743173"/>
                  <a:pt x="5168074" y="741730"/>
                  <a:pt x="5016269" y="728778"/>
                </a:cubicBezTo>
                <a:cubicBezTo>
                  <a:pt x="4864465" y="715826"/>
                  <a:pt x="4453929" y="703549"/>
                  <a:pt x="4293455" y="728778"/>
                </a:cubicBezTo>
                <a:cubicBezTo>
                  <a:pt x="4132981" y="754007"/>
                  <a:pt x="3808589" y="701297"/>
                  <a:pt x="3648086" y="728778"/>
                </a:cubicBezTo>
                <a:cubicBezTo>
                  <a:pt x="3487583" y="756259"/>
                  <a:pt x="3167219" y="700392"/>
                  <a:pt x="2847827" y="728778"/>
                </a:cubicBezTo>
                <a:cubicBezTo>
                  <a:pt x="2528435" y="757164"/>
                  <a:pt x="2436715" y="704998"/>
                  <a:pt x="2202458" y="728778"/>
                </a:cubicBezTo>
                <a:cubicBezTo>
                  <a:pt x="1968201" y="752558"/>
                  <a:pt x="1788007" y="698919"/>
                  <a:pt x="1479644" y="728778"/>
                </a:cubicBezTo>
                <a:cubicBezTo>
                  <a:pt x="1171281" y="758637"/>
                  <a:pt x="952938" y="699075"/>
                  <a:pt x="756830" y="728778"/>
                </a:cubicBezTo>
                <a:cubicBezTo>
                  <a:pt x="560722" y="758481"/>
                  <a:pt x="228216" y="706198"/>
                  <a:pt x="85646" y="728778"/>
                </a:cubicBezTo>
                <a:cubicBezTo>
                  <a:pt x="40505" y="732373"/>
                  <a:pt x="-6643" y="685323"/>
                  <a:pt x="0" y="643132"/>
                </a:cubicBezTo>
                <a:cubicBezTo>
                  <a:pt x="7516" y="447742"/>
                  <a:pt x="24298" y="314798"/>
                  <a:pt x="0" y="85646"/>
                </a:cubicBezTo>
                <a:close/>
              </a:path>
              <a:path w="7915726" h="728778" stroke="0" extrusionOk="0">
                <a:moveTo>
                  <a:pt x="0" y="85646"/>
                </a:moveTo>
                <a:cubicBezTo>
                  <a:pt x="2714" y="38724"/>
                  <a:pt x="42172" y="6264"/>
                  <a:pt x="85646" y="0"/>
                </a:cubicBezTo>
                <a:cubicBezTo>
                  <a:pt x="280625" y="18324"/>
                  <a:pt x="396022" y="-11959"/>
                  <a:pt x="498682" y="0"/>
                </a:cubicBezTo>
                <a:cubicBezTo>
                  <a:pt x="601342" y="11959"/>
                  <a:pt x="975586" y="10138"/>
                  <a:pt x="1221496" y="0"/>
                </a:cubicBezTo>
                <a:cubicBezTo>
                  <a:pt x="1467406" y="-10138"/>
                  <a:pt x="1613568" y="1708"/>
                  <a:pt x="1944310" y="0"/>
                </a:cubicBezTo>
                <a:cubicBezTo>
                  <a:pt x="2275052" y="-1708"/>
                  <a:pt x="2459106" y="35196"/>
                  <a:pt x="2667124" y="0"/>
                </a:cubicBezTo>
                <a:cubicBezTo>
                  <a:pt x="2875142" y="-35196"/>
                  <a:pt x="3072418" y="-17618"/>
                  <a:pt x="3467382" y="0"/>
                </a:cubicBezTo>
                <a:cubicBezTo>
                  <a:pt x="3862346" y="17618"/>
                  <a:pt x="4031188" y="-33079"/>
                  <a:pt x="4267640" y="0"/>
                </a:cubicBezTo>
                <a:cubicBezTo>
                  <a:pt x="4504092" y="33079"/>
                  <a:pt x="4520621" y="-2667"/>
                  <a:pt x="4680677" y="0"/>
                </a:cubicBezTo>
                <a:cubicBezTo>
                  <a:pt x="4840733" y="2667"/>
                  <a:pt x="4957679" y="-1710"/>
                  <a:pt x="5171158" y="0"/>
                </a:cubicBezTo>
                <a:cubicBezTo>
                  <a:pt x="5384637" y="1710"/>
                  <a:pt x="5700813" y="3681"/>
                  <a:pt x="5893972" y="0"/>
                </a:cubicBezTo>
                <a:cubicBezTo>
                  <a:pt x="6087131" y="-3681"/>
                  <a:pt x="6183663" y="4162"/>
                  <a:pt x="6307008" y="0"/>
                </a:cubicBezTo>
                <a:cubicBezTo>
                  <a:pt x="6430353" y="-4162"/>
                  <a:pt x="6774560" y="9180"/>
                  <a:pt x="7029822" y="0"/>
                </a:cubicBezTo>
                <a:cubicBezTo>
                  <a:pt x="7285084" y="-9180"/>
                  <a:pt x="7581060" y="-22456"/>
                  <a:pt x="7830080" y="0"/>
                </a:cubicBezTo>
                <a:cubicBezTo>
                  <a:pt x="7879614" y="9734"/>
                  <a:pt x="7918181" y="38910"/>
                  <a:pt x="7915726" y="85646"/>
                </a:cubicBezTo>
                <a:cubicBezTo>
                  <a:pt x="7926415" y="292659"/>
                  <a:pt x="7910933" y="516470"/>
                  <a:pt x="7915726" y="643132"/>
                </a:cubicBezTo>
                <a:cubicBezTo>
                  <a:pt x="7919043" y="695978"/>
                  <a:pt x="7872812" y="737094"/>
                  <a:pt x="7830080" y="728778"/>
                </a:cubicBezTo>
                <a:cubicBezTo>
                  <a:pt x="7712732" y="735761"/>
                  <a:pt x="7391758" y="753179"/>
                  <a:pt x="7262155" y="728778"/>
                </a:cubicBezTo>
                <a:cubicBezTo>
                  <a:pt x="7132553" y="704377"/>
                  <a:pt x="7013663" y="733098"/>
                  <a:pt x="6771674" y="728778"/>
                </a:cubicBezTo>
                <a:cubicBezTo>
                  <a:pt x="6529685" y="724458"/>
                  <a:pt x="6418222" y="709522"/>
                  <a:pt x="6203749" y="728778"/>
                </a:cubicBezTo>
                <a:cubicBezTo>
                  <a:pt x="5989276" y="748034"/>
                  <a:pt x="5811076" y="747200"/>
                  <a:pt x="5635824" y="728778"/>
                </a:cubicBezTo>
                <a:cubicBezTo>
                  <a:pt x="5460573" y="710356"/>
                  <a:pt x="5222128" y="740796"/>
                  <a:pt x="4835566" y="728778"/>
                </a:cubicBezTo>
                <a:cubicBezTo>
                  <a:pt x="4449004" y="716760"/>
                  <a:pt x="4528968" y="720834"/>
                  <a:pt x="4345085" y="728778"/>
                </a:cubicBezTo>
                <a:cubicBezTo>
                  <a:pt x="4161202" y="736722"/>
                  <a:pt x="3967843" y="741380"/>
                  <a:pt x="3854604" y="728778"/>
                </a:cubicBezTo>
                <a:cubicBezTo>
                  <a:pt x="3741365" y="716176"/>
                  <a:pt x="3334979" y="716021"/>
                  <a:pt x="3131790" y="728778"/>
                </a:cubicBezTo>
                <a:cubicBezTo>
                  <a:pt x="2928601" y="741535"/>
                  <a:pt x="2582211" y="719956"/>
                  <a:pt x="2408976" y="728778"/>
                </a:cubicBezTo>
                <a:cubicBezTo>
                  <a:pt x="2235741" y="737600"/>
                  <a:pt x="1943448" y="719853"/>
                  <a:pt x="1763607" y="728778"/>
                </a:cubicBezTo>
                <a:cubicBezTo>
                  <a:pt x="1583766" y="737703"/>
                  <a:pt x="1537948" y="719638"/>
                  <a:pt x="1350570" y="728778"/>
                </a:cubicBezTo>
                <a:cubicBezTo>
                  <a:pt x="1163192" y="737918"/>
                  <a:pt x="706472" y="697851"/>
                  <a:pt x="85646" y="728778"/>
                </a:cubicBezTo>
                <a:cubicBezTo>
                  <a:pt x="38417" y="726693"/>
                  <a:pt x="1319" y="690247"/>
                  <a:pt x="0" y="643132"/>
                </a:cubicBezTo>
                <a:cubicBezTo>
                  <a:pt x="23498" y="507129"/>
                  <a:pt x="-5188" y="338114"/>
                  <a:pt x="0" y="8564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전체적으로 분포가 비슷해 보이는 변수들이 많이 나타난 것으로 판단 </a:t>
            </a: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F2C1FA4B-93C1-EFF8-CC3D-12D87BA788D7}"/>
              </a:ext>
            </a:extLst>
          </p:cNvPr>
          <p:cNvSpPr/>
          <p:nvPr/>
        </p:nvSpPr>
        <p:spPr>
          <a:xfrm>
            <a:off x="543435" y="3920920"/>
            <a:ext cx="7915726" cy="1599091"/>
          </a:xfrm>
          <a:custGeom>
            <a:avLst/>
            <a:gdLst>
              <a:gd name="connsiteX0" fmla="*/ 0 w 7915726"/>
              <a:gd name="connsiteY0" fmla="*/ 266520 h 1599091"/>
              <a:gd name="connsiteX1" fmla="*/ 266520 w 7915726"/>
              <a:gd name="connsiteY1" fmla="*/ 0 h 1599091"/>
              <a:gd name="connsiteX2" fmla="*/ 937673 w 7915726"/>
              <a:gd name="connsiteY2" fmla="*/ 0 h 1599091"/>
              <a:gd name="connsiteX3" fmla="*/ 1682653 w 7915726"/>
              <a:gd name="connsiteY3" fmla="*/ 0 h 1599091"/>
              <a:gd name="connsiteX4" fmla="*/ 2206153 w 7915726"/>
              <a:gd name="connsiteY4" fmla="*/ 0 h 1599091"/>
              <a:gd name="connsiteX5" fmla="*/ 2655826 w 7915726"/>
              <a:gd name="connsiteY5" fmla="*/ 0 h 1599091"/>
              <a:gd name="connsiteX6" fmla="*/ 3179325 w 7915726"/>
              <a:gd name="connsiteY6" fmla="*/ 0 h 1599091"/>
              <a:gd name="connsiteX7" fmla="*/ 3776652 w 7915726"/>
              <a:gd name="connsiteY7" fmla="*/ 0 h 1599091"/>
              <a:gd name="connsiteX8" fmla="*/ 4447805 w 7915726"/>
              <a:gd name="connsiteY8" fmla="*/ 0 h 1599091"/>
              <a:gd name="connsiteX9" fmla="*/ 4971304 w 7915726"/>
              <a:gd name="connsiteY9" fmla="*/ 0 h 1599091"/>
              <a:gd name="connsiteX10" fmla="*/ 5790111 w 7915726"/>
              <a:gd name="connsiteY10" fmla="*/ 0 h 1599091"/>
              <a:gd name="connsiteX11" fmla="*/ 6461265 w 7915726"/>
              <a:gd name="connsiteY11" fmla="*/ 0 h 1599091"/>
              <a:gd name="connsiteX12" fmla="*/ 7649206 w 7915726"/>
              <a:gd name="connsiteY12" fmla="*/ 0 h 1599091"/>
              <a:gd name="connsiteX13" fmla="*/ 7915726 w 7915726"/>
              <a:gd name="connsiteY13" fmla="*/ 266520 h 1599091"/>
              <a:gd name="connsiteX14" fmla="*/ 7915726 w 7915726"/>
              <a:gd name="connsiteY14" fmla="*/ 820867 h 1599091"/>
              <a:gd name="connsiteX15" fmla="*/ 7915726 w 7915726"/>
              <a:gd name="connsiteY15" fmla="*/ 1332571 h 1599091"/>
              <a:gd name="connsiteX16" fmla="*/ 7649206 w 7915726"/>
              <a:gd name="connsiteY16" fmla="*/ 1599091 h 1599091"/>
              <a:gd name="connsiteX17" fmla="*/ 6904226 w 7915726"/>
              <a:gd name="connsiteY17" fmla="*/ 1599091 h 1599091"/>
              <a:gd name="connsiteX18" fmla="*/ 6233073 w 7915726"/>
              <a:gd name="connsiteY18" fmla="*/ 1599091 h 1599091"/>
              <a:gd name="connsiteX19" fmla="*/ 5414266 w 7915726"/>
              <a:gd name="connsiteY19" fmla="*/ 1599091 h 1599091"/>
              <a:gd name="connsiteX20" fmla="*/ 4816939 w 7915726"/>
              <a:gd name="connsiteY20" fmla="*/ 1599091 h 1599091"/>
              <a:gd name="connsiteX21" fmla="*/ 4293440 w 7915726"/>
              <a:gd name="connsiteY21" fmla="*/ 1599091 h 1599091"/>
              <a:gd name="connsiteX22" fmla="*/ 3622286 w 7915726"/>
              <a:gd name="connsiteY22" fmla="*/ 1599091 h 1599091"/>
              <a:gd name="connsiteX23" fmla="*/ 2877306 w 7915726"/>
              <a:gd name="connsiteY23" fmla="*/ 1599091 h 1599091"/>
              <a:gd name="connsiteX24" fmla="*/ 2058499 w 7915726"/>
              <a:gd name="connsiteY24" fmla="*/ 1599091 h 1599091"/>
              <a:gd name="connsiteX25" fmla="*/ 1313519 w 7915726"/>
              <a:gd name="connsiteY25" fmla="*/ 1599091 h 1599091"/>
              <a:gd name="connsiteX26" fmla="*/ 266520 w 7915726"/>
              <a:gd name="connsiteY26" fmla="*/ 1599091 h 1599091"/>
              <a:gd name="connsiteX27" fmla="*/ 0 w 7915726"/>
              <a:gd name="connsiteY27" fmla="*/ 1332571 h 1599091"/>
              <a:gd name="connsiteX28" fmla="*/ 0 w 7915726"/>
              <a:gd name="connsiteY28" fmla="*/ 799546 h 1599091"/>
              <a:gd name="connsiteX29" fmla="*/ 0 w 7915726"/>
              <a:gd name="connsiteY29" fmla="*/ 266520 h 159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15726" h="1599091" fill="none" extrusionOk="0">
                <a:moveTo>
                  <a:pt x="0" y="266520"/>
                </a:moveTo>
                <a:cubicBezTo>
                  <a:pt x="24476" y="142021"/>
                  <a:pt x="129304" y="-5967"/>
                  <a:pt x="266520" y="0"/>
                </a:cubicBezTo>
                <a:cubicBezTo>
                  <a:pt x="469422" y="-7217"/>
                  <a:pt x="689549" y="24705"/>
                  <a:pt x="937673" y="0"/>
                </a:cubicBezTo>
                <a:cubicBezTo>
                  <a:pt x="1185797" y="-24705"/>
                  <a:pt x="1313819" y="37126"/>
                  <a:pt x="1682653" y="0"/>
                </a:cubicBezTo>
                <a:cubicBezTo>
                  <a:pt x="2051487" y="-37126"/>
                  <a:pt x="2057767" y="14734"/>
                  <a:pt x="2206153" y="0"/>
                </a:cubicBezTo>
                <a:cubicBezTo>
                  <a:pt x="2354539" y="-14734"/>
                  <a:pt x="2444912" y="20531"/>
                  <a:pt x="2655826" y="0"/>
                </a:cubicBezTo>
                <a:cubicBezTo>
                  <a:pt x="2866740" y="-20531"/>
                  <a:pt x="2942726" y="10478"/>
                  <a:pt x="3179325" y="0"/>
                </a:cubicBezTo>
                <a:cubicBezTo>
                  <a:pt x="3415924" y="-10478"/>
                  <a:pt x="3635733" y="-17626"/>
                  <a:pt x="3776652" y="0"/>
                </a:cubicBezTo>
                <a:cubicBezTo>
                  <a:pt x="3917571" y="17626"/>
                  <a:pt x="4151147" y="19312"/>
                  <a:pt x="4447805" y="0"/>
                </a:cubicBezTo>
                <a:cubicBezTo>
                  <a:pt x="4744463" y="-19312"/>
                  <a:pt x="4721772" y="-2058"/>
                  <a:pt x="4971304" y="0"/>
                </a:cubicBezTo>
                <a:cubicBezTo>
                  <a:pt x="5220836" y="2058"/>
                  <a:pt x="5447068" y="31864"/>
                  <a:pt x="5790111" y="0"/>
                </a:cubicBezTo>
                <a:cubicBezTo>
                  <a:pt x="6133154" y="-31864"/>
                  <a:pt x="6182163" y="-2323"/>
                  <a:pt x="6461265" y="0"/>
                </a:cubicBezTo>
                <a:cubicBezTo>
                  <a:pt x="6740367" y="2323"/>
                  <a:pt x="7293185" y="-57225"/>
                  <a:pt x="7649206" y="0"/>
                </a:cubicBezTo>
                <a:cubicBezTo>
                  <a:pt x="7783094" y="-15225"/>
                  <a:pt x="7923962" y="110413"/>
                  <a:pt x="7915726" y="266520"/>
                </a:cubicBezTo>
                <a:cubicBezTo>
                  <a:pt x="7900354" y="540894"/>
                  <a:pt x="7902497" y="644873"/>
                  <a:pt x="7915726" y="820867"/>
                </a:cubicBezTo>
                <a:cubicBezTo>
                  <a:pt x="7928955" y="996861"/>
                  <a:pt x="7916374" y="1201023"/>
                  <a:pt x="7915726" y="1332571"/>
                </a:cubicBezTo>
                <a:cubicBezTo>
                  <a:pt x="7918779" y="1448902"/>
                  <a:pt x="7801629" y="1583635"/>
                  <a:pt x="7649206" y="1599091"/>
                </a:cubicBezTo>
                <a:cubicBezTo>
                  <a:pt x="7416314" y="1605065"/>
                  <a:pt x="7093183" y="1578923"/>
                  <a:pt x="6904226" y="1599091"/>
                </a:cubicBezTo>
                <a:cubicBezTo>
                  <a:pt x="6715269" y="1619259"/>
                  <a:pt x="6561257" y="1625553"/>
                  <a:pt x="6233073" y="1599091"/>
                </a:cubicBezTo>
                <a:cubicBezTo>
                  <a:pt x="5904889" y="1572629"/>
                  <a:pt x="5648306" y="1621972"/>
                  <a:pt x="5414266" y="1599091"/>
                </a:cubicBezTo>
                <a:cubicBezTo>
                  <a:pt x="5180226" y="1576210"/>
                  <a:pt x="5097196" y="1618008"/>
                  <a:pt x="4816939" y="1599091"/>
                </a:cubicBezTo>
                <a:cubicBezTo>
                  <a:pt x="4536682" y="1580174"/>
                  <a:pt x="4468042" y="1619281"/>
                  <a:pt x="4293440" y="1599091"/>
                </a:cubicBezTo>
                <a:cubicBezTo>
                  <a:pt x="4118838" y="1578901"/>
                  <a:pt x="3825847" y="1610694"/>
                  <a:pt x="3622286" y="1599091"/>
                </a:cubicBezTo>
                <a:cubicBezTo>
                  <a:pt x="3418725" y="1587488"/>
                  <a:pt x="3033593" y="1571887"/>
                  <a:pt x="2877306" y="1599091"/>
                </a:cubicBezTo>
                <a:cubicBezTo>
                  <a:pt x="2721019" y="1626295"/>
                  <a:pt x="2449416" y="1608321"/>
                  <a:pt x="2058499" y="1599091"/>
                </a:cubicBezTo>
                <a:cubicBezTo>
                  <a:pt x="1667582" y="1589861"/>
                  <a:pt x="1669672" y="1580389"/>
                  <a:pt x="1313519" y="1599091"/>
                </a:cubicBezTo>
                <a:cubicBezTo>
                  <a:pt x="957366" y="1617793"/>
                  <a:pt x="688885" y="1649780"/>
                  <a:pt x="266520" y="1599091"/>
                </a:cubicBezTo>
                <a:cubicBezTo>
                  <a:pt x="109630" y="1598165"/>
                  <a:pt x="-23284" y="1489965"/>
                  <a:pt x="0" y="1332571"/>
                </a:cubicBezTo>
                <a:cubicBezTo>
                  <a:pt x="356" y="1113435"/>
                  <a:pt x="21562" y="969815"/>
                  <a:pt x="0" y="799546"/>
                </a:cubicBezTo>
                <a:cubicBezTo>
                  <a:pt x="-21562" y="629278"/>
                  <a:pt x="-14963" y="470869"/>
                  <a:pt x="0" y="266520"/>
                </a:cubicBezTo>
                <a:close/>
              </a:path>
              <a:path w="7915726" h="1599091" stroke="0" extrusionOk="0">
                <a:moveTo>
                  <a:pt x="0" y="266520"/>
                </a:moveTo>
                <a:cubicBezTo>
                  <a:pt x="-26267" y="103123"/>
                  <a:pt x="101558" y="6668"/>
                  <a:pt x="266520" y="0"/>
                </a:cubicBezTo>
                <a:cubicBezTo>
                  <a:pt x="492896" y="24159"/>
                  <a:pt x="783100" y="-24286"/>
                  <a:pt x="1085327" y="0"/>
                </a:cubicBezTo>
                <a:cubicBezTo>
                  <a:pt x="1387554" y="24286"/>
                  <a:pt x="1423145" y="-25970"/>
                  <a:pt x="1682653" y="0"/>
                </a:cubicBezTo>
                <a:cubicBezTo>
                  <a:pt x="1942161" y="25970"/>
                  <a:pt x="1954748" y="6515"/>
                  <a:pt x="2206153" y="0"/>
                </a:cubicBezTo>
                <a:cubicBezTo>
                  <a:pt x="2457558" y="-6515"/>
                  <a:pt x="2591926" y="-27342"/>
                  <a:pt x="2951133" y="0"/>
                </a:cubicBezTo>
                <a:cubicBezTo>
                  <a:pt x="3310340" y="27342"/>
                  <a:pt x="3408490" y="-3592"/>
                  <a:pt x="3548460" y="0"/>
                </a:cubicBezTo>
                <a:cubicBezTo>
                  <a:pt x="3688430" y="3592"/>
                  <a:pt x="4078252" y="20974"/>
                  <a:pt x="4367266" y="0"/>
                </a:cubicBezTo>
                <a:cubicBezTo>
                  <a:pt x="4656280" y="-20974"/>
                  <a:pt x="4686160" y="3320"/>
                  <a:pt x="4890766" y="0"/>
                </a:cubicBezTo>
                <a:cubicBezTo>
                  <a:pt x="5095372" y="-3320"/>
                  <a:pt x="5468354" y="-26802"/>
                  <a:pt x="5709573" y="0"/>
                </a:cubicBezTo>
                <a:cubicBezTo>
                  <a:pt x="5950792" y="26802"/>
                  <a:pt x="5971952" y="17130"/>
                  <a:pt x="6159246" y="0"/>
                </a:cubicBezTo>
                <a:cubicBezTo>
                  <a:pt x="6346540" y="-17130"/>
                  <a:pt x="6569222" y="-29297"/>
                  <a:pt x="6830399" y="0"/>
                </a:cubicBezTo>
                <a:cubicBezTo>
                  <a:pt x="7091576" y="29297"/>
                  <a:pt x="7415485" y="-12654"/>
                  <a:pt x="7649206" y="0"/>
                </a:cubicBezTo>
                <a:cubicBezTo>
                  <a:pt x="7809651" y="-13093"/>
                  <a:pt x="7933901" y="107606"/>
                  <a:pt x="7915726" y="266520"/>
                </a:cubicBezTo>
                <a:cubicBezTo>
                  <a:pt x="7903836" y="475742"/>
                  <a:pt x="7930637" y="573473"/>
                  <a:pt x="7915726" y="799546"/>
                </a:cubicBezTo>
                <a:cubicBezTo>
                  <a:pt x="7900815" y="1025619"/>
                  <a:pt x="7940859" y="1203867"/>
                  <a:pt x="7915726" y="1332571"/>
                </a:cubicBezTo>
                <a:cubicBezTo>
                  <a:pt x="7901588" y="1466445"/>
                  <a:pt x="7780655" y="1575552"/>
                  <a:pt x="7649206" y="1599091"/>
                </a:cubicBezTo>
                <a:cubicBezTo>
                  <a:pt x="7378780" y="1628283"/>
                  <a:pt x="7246089" y="1614462"/>
                  <a:pt x="6904226" y="1599091"/>
                </a:cubicBezTo>
                <a:cubicBezTo>
                  <a:pt x="6562363" y="1583720"/>
                  <a:pt x="6602102" y="1608290"/>
                  <a:pt x="6454553" y="1599091"/>
                </a:cubicBezTo>
                <a:cubicBezTo>
                  <a:pt x="6307004" y="1589892"/>
                  <a:pt x="6123416" y="1608099"/>
                  <a:pt x="5931054" y="1599091"/>
                </a:cubicBezTo>
                <a:cubicBezTo>
                  <a:pt x="5738692" y="1590083"/>
                  <a:pt x="5498559" y="1606592"/>
                  <a:pt x="5112247" y="1599091"/>
                </a:cubicBezTo>
                <a:cubicBezTo>
                  <a:pt x="4725935" y="1591590"/>
                  <a:pt x="4774022" y="1626208"/>
                  <a:pt x="4441093" y="1599091"/>
                </a:cubicBezTo>
                <a:cubicBezTo>
                  <a:pt x="4108164" y="1571974"/>
                  <a:pt x="4057205" y="1586144"/>
                  <a:pt x="3917594" y="1599091"/>
                </a:cubicBezTo>
                <a:cubicBezTo>
                  <a:pt x="3777983" y="1612038"/>
                  <a:pt x="3519840" y="1599675"/>
                  <a:pt x="3246441" y="1599091"/>
                </a:cubicBezTo>
                <a:cubicBezTo>
                  <a:pt x="2973042" y="1598507"/>
                  <a:pt x="2933091" y="1612420"/>
                  <a:pt x="2796768" y="1599091"/>
                </a:cubicBezTo>
                <a:cubicBezTo>
                  <a:pt x="2660445" y="1585762"/>
                  <a:pt x="2569331" y="1610877"/>
                  <a:pt x="2347095" y="1599091"/>
                </a:cubicBezTo>
                <a:cubicBezTo>
                  <a:pt x="2124859" y="1587305"/>
                  <a:pt x="1920593" y="1579631"/>
                  <a:pt x="1675942" y="1599091"/>
                </a:cubicBezTo>
                <a:cubicBezTo>
                  <a:pt x="1431291" y="1618551"/>
                  <a:pt x="1405371" y="1620597"/>
                  <a:pt x="1152442" y="1599091"/>
                </a:cubicBezTo>
                <a:cubicBezTo>
                  <a:pt x="899513" y="1577585"/>
                  <a:pt x="492112" y="1617133"/>
                  <a:pt x="266520" y="1599091"/>
                </a:cubicBezTo>
                <a:cubicBezTo>
                  <a:pt x="144884" y="1593485"/>
                  <a:pt x="27128" y="1502115"/>
                  <a:pt x="0" y="1332571"/>
                </a:cubicBezTo>
                <a:cubicBezTo>
                  <a:pt x="-23534" y="1208495"/>
                  <a:pt x="-3486" y="995927"/>
                  <a:pt x="0" y="778224"/>
                </a:cubicBezTo>
                <a:cubicBezTo>
                  <a:pt x="3486" y="560521"/>
                  <a:pt x="-21535" y="421395"/>
                  <a:pt x="0" y="26652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모델링 및 예측 과정에서 결정적인 역할을 하지 못할 가능성이 높음 </a:t>
            </a:r>
            <a:r>
              <a:rPr kumimoji="1"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!</a:t>
            </a:r>
          </a:p>
          <a:p>
            <a:pPr lvl="0"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-&gt;</a:t>
            </a:r>
            <a:r>
              <a:rPr kumimoji="1" lang="ko-KR" altLang="en-US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 동질성 검사 </a:t>
            </a: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진행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9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871C501D-6731-10D8-B710-2782744A3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4369215" y="335383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99D7B7-C8EA-D039-40B0-2AAAD51BFFF8}"/>
              </a:ext>
            </a:extLst>
          </p:cNvPr>
          <p:cNvSpPr txBox="1"/>
          <p:nvPr/>
        </p:nvSpPr>
        <p:spPr>
          <a:xfrm>
            <a:off x="4813139" y="2042626"/>
            <a:ext cx="3957518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altLang="ko-Kore-KR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Target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에 따른 전체 데이터 분포를 살펴본 결과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,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01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</a:t>
            </a:r>
            <a:endParaRPr lang="en-US" altLang="ko-KR" sz="2800" b="1" i="0" u="none" strike="noStrike" cap="none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sz="7200" b="1" i="0" u="none" strike="noStrike" cap="none" dirty="0">
              <a:solidFill>
                <a:srgbClr val="2851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88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동질성 검정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53C7ED-5D03-E6BE-92FC-E010055D081D}"/>
              </a:ext>
            </a:extLst>
          </p:cNvPr>
          <p:cNvSpPr/>
          <p:nvPr/>
        </p:nvSpPr>
        <p:spPr>
          <a:xfrm>
            <a:off x="539552" y="2982345"/>
            <a:ext cx="4032447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B56773-7F1D-1E2B-53FA-3A64637CC18A}"/>
              </a:ext>
            </a:extLst>
          </p:cNvPr>
          <p:cNvSpPr/>
          <p:nvPr/>
        </p:nvSpPr>
        <p:spPr>
          <a:xfrm>
            <a:off x="4862875" y="2982345"/>
            <a:ext cx="4032446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4" name="Google Shape;142;p6">
            <a:extLst>
              <a:ext uri="{FF2B5EF4-FFF2-40B4-BE49-F238E27FC236}">
                <a16:creationId xmlns:a16="http://schemas.microsoft.com/office/drawing/2014/main" id="{EB2200B2-206C-8855-A4EA-D76325F97DA3}"/>
              </a:ext>
            </a:extLst>
          </p:cNvPr>
          <p:cNvSpPr/>
          <p:nvPr/>
        </p:nvSpPr>
        <p:spPr>
          <a:xfrm>
            <a:off x="1573941" y="2060255"/>
            <a:ext cx="1901946" cy="441636"/>
          </a:xfrm>
          <a:prstGeom prst="parallelogram">
            <a:avLst>
              <a:gd name="adj" fmla="val 25000"/>
            </a:avLst>
          </a:prstGeom>
          <a:solidFill>
            <a:srgbClr val="FB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" name="Google Shape;141;p6">
            <a:extLst>
              <a:ext uri="{FF2B5EF4-FFF2-40B4-BE49-F238E27FC236}">
                <a16:creationId xmlns:a16="http://schemas.microsoft.com/office/drawing/2014/main" id="{5FFD7C94-F16F-DBBD-2A43-AB838D633D9E}"/>
              </a:ext>
            </a:extLst>
          </p:cNvPr>
          <p:cNvSpPr/>
          <p:nvPr/>
        </p:nvSpPr>
        <p:spPr>
          <a:xfrm>
            <a:off x="5900730" y="2073062"/>
            <a:ext cx="1905000" cy="406667"/>
          </a:xfrm>
          <a:prstGeom prst="parallelogram">
            <a:avLst>
              <a:gd name="adj" fmla="val 25000"/>
            </a:avLst>
          </a:prstGeom>
          <a:solidFill>
            <a:srgbClr val="FFC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C70DA-5661-76C0-3960-19F2F5AC0747}"/>
              </a:ext>
            </a:extLst>
          </p:cNvPr>
          <p:cNvSpPr txBox="1"/>
          <p:nvPr/>
        </p:nvSpPr>
        <p:spPr>
          <a:xfrm>
            <a:off x="6086379" y="2084017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C4F66-EFD0-2604-7523-70AF92607E97}"/>
              </a:ext>
            </a:extLst>
          </p:cNvPr>
          <p:cNvSpPr txBox="1"/>
          <p:nvPr/>
        </p:nvSpPr>
        <p:spPr>
          <a:xfrm>
            <a:off x="1815950" y="2079540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82392-83FF-0905-A573-8A60FF338304}"/>
              </a:ext>
            </a:extLst>
          </p:cNvPr>
          <p:cNvSpPr txBox="1"/>
          <p:nvPr/>
        </p:nvSpPr>
        <p:spPr>
          <a:xfrm>
            <a:off x="5157460" y="2629804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Kolmogorov Smirnov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7013E-2ECC-867C-D5C6-01E01AFD3517}"/>
              </a:ext>
            </a:extLst>
          </p:cNvPr>
          <p:cNvSpPr txBox="1"/>
          <p:nvPr/>
        </p:nvSpPr>
        <p:spPr>
          <a:xfrm>
            <a:off x="832007" y="2632969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카이 제곱 검정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C8AA2-2F7F-FA22-FAFD-9837EBE4ADF2}"/>
              </a:ext>
            </a:extLst>
          </p:cNvPr>
          <p:cNvSpPr txBox="1"/>
          <p:nvPr/>
        </p:nvSpPr>
        <p:spPr>
          <a:xfrm>
            <a:off x="519885" y="1419687"/>
            <a:ext cx="4342990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주어진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두 표본의 분포가 일치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하는가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C0640-DB25-A7BF-5B13-7895B9BD448C}"/>
              </a:ext>
            </a:extLst>
          </p:cNvPr>
          <p:cNvSpPr txBox="1"/>
          <p:nvPr/>
        </p:nvSpPr>
        <p:spPr>
          <a:xfrm>
            <a:off x="850541" y="3037973"/>
            <a:ext cx="3410465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KS test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연속형 데이터에만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A6503-2042-561E-F4F0-7F41DC62149B}"/>
              </a:ext>
            </a:extLst>
          </p:cNvPr>
          <p:cNvSpPr txBox="1"/>
          <p:nvPr/>
        </p:nvSpPr>
        <p:spPr>
          <a:xfrm>
            <a:off x="4882988" y="3249127"/>
            <a:ext cx="398146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H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비교하는 두 분포가 동질적이다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P-value &lt;0.05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→ 비교하는 분포 이질성 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87F17-ED93-1309-E346-36C1AD6ADCFC}"/>
              </a:ext>
            </a:extLst>
          </p:cNvPr>
          <p:cNvSpPr txBox="1"/>
          <p:nvPr/>
        </p:nvSpPr>
        <p:spPr>
          <a:xfrm>
            <a:off x="565042" y="3428764"/>
            <a:ext cx="3981466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H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비교하는 두 분포가 동질적이다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P-value &lt;0.05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→ 비교하는 분포 이질성 존재</a:t>
            </a:r>
          </a:p>
        </p:txBody>
      </p:sp>
      <p:pic>
        <p:nvPicPr>
          <p:cNvPr id="10" name="Google Shape;1536;p70">
            <a:extLst>
              <a:ext uri="{FF2B5EF4-FFF2-40B4-BE49-F238E27FC236}">
                <a16:creationId xmlns:a16="http://schemas.microsoft.com/office/drawing/2014/main" id="{7BEE9B9E-B8B5-6DF6-802E-3D15FA6D37AC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5400000">
            <a:off x="4397457" y="4619017"/>
            <a:ext cx="360781" cy="69839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07">
            <a:extLst>
              <a:ext uri="{FF2B5EF4-FFF2-40B4-BE49-F238E27FC236}">
                <a16:creationId xmlns:a16="http://schemas.microsoft.com/office/drawing/2014/main" id="{E1CAA72B-5707-DDB5-21F8-A3CE7D7C6A32}"/>
              </a:ext>
            </a:extLst>
          </p:cNvPr>
          <p:cNvGrpSpPr/>
          <p:nvPr/>
        </p:nvGrpSpPr>
        <p:grpSpPr>
          <a:xfrm>
            <a:off x="1069897" y="5220845"/>
            <a:ext cx="292788" cy="513067"/>
            <a:chOff x="7598223" y="5172736"/>
            <a:chExt cx="1292712" cy="2216187"/>
          </a:xfrm>
        </p:grpSpPr>
        <p:pic>
          <p:nvPicPr>
            <p:cNvPr id="12" name="Object 20">
              <a:extLst>
                <a:ext uri="{FF2B5EF4-FFF2-40B4-BE49-F238E27FC236}">
                  <a16:creationId xmlns:a16="http://schemas.microsoft.com/office/drawing/2014/main" id="{45B3758E-73B7-470B-9D30-E00A1B70C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8223" y="5172736"/>
              <a:ext cx="1292712" cy="221618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844571-A6F3-FA97-03F3-6EC71D734B00}"/>
              </a:ext>
            </a:extLst>
          </p:cNvPr>
          <p:cNvSpPr txBox="1"/>
          <p:nvPr/>
        </p:nvSpPr>
        <p:spPr>
          <a:xfrm>
            <a:off x="1573941" y="5375248"/>
            <a:ext cx="628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만일 열 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Target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0/1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 대한 두 분포가 </a:t>
            </a:r>
            <a:r>
              <a:rPr kumimoji="0" lang="ko-KR" altLang="en-US" sz="1800" b="0" i="0" u="none" strike="noStrike" kern="0" cap="none" spc="0" normalizeH="0" baseline="0" noProof="0" dirty="0">
                <a:ln w="0"/>
                <a:solidFill>
                  <a:srgbClr val="C0504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이질적임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확인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67269-1F35-FF44-DC9C-70C89F7C806E}"/>
              </a:ext>
            </a:extLst>
          </p:cNvPr>
          <p:cNvSpPr txBox="1"/>
          <p:nvPr/>
        </p:nvSpPr>
        <p:spPr>
          <a:xfrm>
            <a:off x="1717643" y="5791474"/>
            <a:ext cx="556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→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0/1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결정짓는 중요한 요인으로 작용함을 기대</a:t>
            </a:r>
          </a:p>
        </p:txBody>
      </p:sp>
    </p:spTree>
    <p:extLst>
      <p:ext uri="{BB962C8B-B14F-4D97-AF65-F5344CB8AC3E}">
        <p14:creationId xmlns:p14="http://schemas.microsoft.com/office/powerpoint/2010/main" val="281089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동질성 검정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53C7ED-5D03-E6BE-92FC-E010055D081D}"/>
              </a:ext>
            </a:extLst>
          </p:cNvPr>
          <p:cNvSpPr/>
          <p:nvPr/>
        </p:nvSpPr>
        <p:spPr>
          <a:xfrm>
            <a:off x="539552" y="2982345"/>
            <a:ext cx="4032447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B56773-7F1D-1E2B-53FA-3A64637CC18A}"/>
              </a:ext>
            </a:extLst>
          </p:cNvPr>
          <p:cNvSpPr/>
          <p:nvPr/>
        </p:nvSpPr>
        <p:spPr>
          <a:xfrm>
            <a:off x="4862875" y="2982345"/>
            <a:ext cx="4032446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4" name="Google Shape;142;p6">
            <a:extLst>
              <a:ext uri="{FF2B5EF4-FFF2-40B4-BE49-F238E27FC236}">
                <a16:creationId xmlns:a16="http://schemas.microsoft.com/office/drawing/2014/main" id="{EB2200B2-206C-8855-A4EA-D76325F97DA3}"/>
              </a:ext>
            </a:extLst>
          </p:cNvPr>
          <p:cNvSpPr/>
          <p:nvPr/>
        </p:nvSpPr>
        <p:spPr>
          <a:xfrm>
            <a:off x="1573941" y="2060255"/>
            <a:ext cx="1901946" cy="441636"/>
          </a:xfrm>
          <a:prstGeom prst="parallelogram">
            <a:avLst>
              <a:gd name="adj" fmla="val 25000"/>
            </a:avLst>
          </a:prstGeom>
          <a:solidFill>
            <a:srgbClr val="FB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" name="Google Shape;141;p6">
            <a:extLst>
              <a:ext uri="{FF2B5EF4-FFF2-40B4-BE49-F238E27FC236}">
                <a16:creationId xmlns:a16="http://schemas.microsoft.com/office/drawing/2014/main" id="{5FFD7C94-F16F-DBBD-2A43-AB838D633D9E}"/>
              </a:ext>
            </a:extLst>
          </p:cNvPr>
          <p:cNvSpPr/>
          <p:nvPr/>
        </p:nvSpPr>
        <p:spPr>
          <a:xfrm>
            <a:off x="5900730" y="2073062"/>
            <a:ext cx="1905000" cy="406667"/>
          </a:xfrm>
          <a:prstGeom prst="parallelogram">
            <a:avLst>
              <a:gd name="adj" fmla="val 25000"/>
            </a:avLst>
          </a:prstGeom>
          <a:solidFill>
            <a:srgbClr val="FFC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C70DA-5661-76C0-3960-19F2F5AC0747}"/>
              </a:ext>
            </a:extLst>
          </p:cNvPr>
          <p:cNvSpPr txBox="1"/>
          <p:nvPr/>
        </p:nvSpPr>
        <p:spPr>
          <a:xfrm>
            <a:off x="6086379" y="2084017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C4F66-EFD0-2604-7523-70AF92607E97}"/>
              </a:ext>
            </a:extLst>
          </p:cNvPr>
          <p:cNvSpPr txBox="1"/>
          <p:nvPr/>
        </p:nvSpPr>
        <p:spPr>
          <a:xfrm>
            <a:off x="1815950" y="2079540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82392-83FF-0905-A573-8A60FF338304}"/>
              </a:ext>
            </a:extLst>
          </p:cNvPr>
          <p:cNvSpPr txBox="1"/>
          <p:nvPr/>
        </p:nvSpPr>
        <p:spPr>
          <a:xfrm>
            <a:off x="5157460" y="2629804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Kolmogorov Smirnov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7013E-2ECC-867C-D5C6-01E01AFD3517}"/>
              </a:ext>
            </a:extLst>
          </p:cNvPr>
          <p:cNvSpPr txBox="1"/>
          <p:nvPr/>
        </p:nvSpPr>
        <p:spPr>
          <a:xfrm>
            <a:off x="832007" y="2632969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카이 제곱 검정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C8AA2-2F7F-FA22-FAFD-9837EBE4ADF2}"/>
              </a:ext>
            </a:extLst>
          </p:cNvPr>
          <p:cNvSpPr txBox="1"/>
          <p:nvPr/>
        </p:nvSpPr>
        <p:spPr>
          <a:xfrm>
            <a:off x="519885" y="1419687"/>
            <a:ext cx="4342990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주어진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두 표본의 분포가 일치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하는가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검정</a:t>
            </a:r>
          </a:p>
        </p:txBody>
      </p:sp>
      <p:pic>
        <p:nvPicPr>
          <p:cNvPr id="10" name="Google Shape;1536;p70">
            <a:extLst>
              <a:ext uri="{FF2B5EF4-FFF2-40B4-BE49-F238E27FC236}">
                <a16:creationId xmlns:a16="http://schemas.microsoft.com/office/drawing/2014/main" id="{7BEE9B9E-B8B5-6DF6-802E-3D15FA6D37AC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5400000">
            <a:off x="4397457" y="4619017"/>
            <a:ext cx="360781" cy="69839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607C6-9EE3-8EE4-B332-463B44788B30}"/>
              </a:ext>
            </a:extLst>
          </p:cNvPr>
          <p:cNvSpPr txBox="1"/>
          <p:nvPr/>
        </p:nvSpPr>
        <p:spPr>
          <a:xfrm>
            <a:off x="4890863" y="3479438"/>
            <a:ext cx="398146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 외의 연속형 변수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05109-EF5C-A51A-423F-ACE1ACB46ADA}"/>
              </a:ext>
            </a:extLst>
          </p:cNvPr>
          <p:cNvSpPr txBox="1"/>
          <p:nvPr/>
        </p:nvSpPr>
        <p:spPr>
          <a:xfrm>
            <a:off x="795077" y="3098597"/>
            <a:ext cx="3888133" cy="17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Binary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(‘_bin’)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Category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(‘_cat’)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 외 </a:t>
            </a:r>
            <a:r>
              <a:rPr kumimoji="0" lang="ko-KR" alt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고유값이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100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 이하인 변수는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Ordinal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변수라고 가정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B46D7-01C9-BBF4-B0BE-0F2DA4471A16}"/>
              </a:ext>
            </a:extLst>
          </p:cNvPr>
          <p:cNvSpPr txBox="1"/>
          <p:nvPr/>
        </p:nvSpPr>
        <p:spPr>
          <a:xfrm>
            <a:off x="969559" y="5417139"/>
            <a:ext cx="742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P-value&lt;0.05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인 변수들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= Target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 따라 분포가 달라지는 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선택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BEDDC-7B71-80D7-714E-5205D5314CAB}"/>
              </a:ext>
            </a:extLst>
          </p:cNvPr>
          <p:cNvSpPr txBox="1"/>
          <p:nvPr/>
        </p:nvSpPr>
        <p:spPr>
          <a:xfrm>
            <a:off x="1315995" y="5908413"/>
            <a:ext cx="65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이를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보간하는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방식으로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 imputation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진행  </a:t>
            </a:r>
          </a:p>
        </p:txBody>
      </p:sp>
    </p:spTree>
    <p:extLst>
      <p:ext uri="{BB962C8B-B14F-4D97-AF65-F5344CB8AC3E}">
        <p14:creationId xmlns:p14="http://schemas.microsoft.com/office/powerpoint/2010/main" val="878384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동질성 검정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53C7ED-5D03-E6BE-92FC-E010055D081D}"/>
              </a:ext>
            </a:extLst>
          </p:cNvPr>
          <p:cNvSpPr/>
          <p:nvPr/>
        </p:nvSpPr>
        <p:spPr>
          <a:xfrm>
            <a:off x="539552" y="2982345"/>
            <a:ext cx="4032447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B56773-7F1D-1E2B-53FA-3A64637CC18A}"/>
              </a:ext>
            </a:extLst>
          </p:cNvPr>
          <p:cNvSpPr/>
          <p:nvPr/>
        </p:nvSpPr>
        <p:spPr>
          <a:xfrm>
            <a:off x="4862875" y="2982345"/>
            <a:ext cx="4032446" cy="16374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14" name="Google Shape;142;p6">
            <a:extLst>
              <a:ext uri="{FF2B5EF4-FFF2-40B4-BE49-F238E27FC236}">
                <a16:creationId xmlns:a16="http://schemas.microsoft.com/office/drawing/2014/main" id="{EB2200B2-206C-8855-A4EA-D76325F97DA3}"/>
              </a:ext>
            </a:extLst>
          </p:cNvPr>
          <p:cNvSpPr/>
          <p:nvPr/>
        </p:nvSpPr>
        <p:spPr>
          <a:xfrm>
            <a:off x="1573941" y="2060255"/>
            <a:ext cx="1901946" cy="441636"/>
          </a:xfrm>
          <a:prstGeom prst="parallelogram">
            <a:avLst>
              <a:gd name="adj" fmla="val 25000"/>
            </a:avLst>
          </a:prstGeom>
          <a:solidFill>
            <a:srgbClr val="FB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" name="Google Shape;141;p6">
            <a:extLst>
              <a:ext uri="{FF2B5EF4-FFF2-40B4-BE49-F238E27FC236}">
                <a16:creationId xmlns:a16="http://schemas.microsoft.com/office/drawing/2014/main" id="{5FFD7C94-F16F-DBBD-2A43-AB838D633D9E}"/>
              </a:ext>
            </a:extLst>
          </p:cNvPr>
          <p:cNvSpPr/>
          <p:nvPr/>
        </p:nvSpPr>
        <p:spPr>
          <a:xfrm>
            <a:off x="5900730" y="2073062"/>
            <a:ext cx="1905000" cy="406667"/>
          </a:xfrm>
          <a:prstGeom prst="parallelogram">
            <a:avLst>
              <a:gd name="adj" fmla="val 25000"/>
            </a:avLst>
          </a:prstGeom>
          <a:solidFill>
            <a:srgbClr val="FFC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C70DA-5661-76C0-3960-19F2F5AC0747}"/>
              </a:ext>
            </a:extLst>
          </p:cNvPr>
          <p:cNvSpPr txBox="1"/>
          <p:nvPr/>
        </p:nvSpPr>
        <p:spPr>
          <a:xfrm>
            <a:off x="6086379" y="2084017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C4F66-EFD0-2604-7523-70AF92607E97}"/>
              </a:ext>
            </a:extLst>
          </p:cNvPr>
          <p:cNvSpPr txBox="1"/>
          <p:nvPr/>
        </p:nvSpPr>
        <p:spPr>
          <a:xfrm>
            <a:off x="1815950" y="2079540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82392-83FF-0905-A573-8A60FF338304}"/>
              </a:ext>
            </a:extLst>
          </p:cNvPr>
          <p:cNvSpPr txBox="1"/>
          <p:nvPr/>
        </p:nvSpPr>
        <p:spPr>
          <a:xfrm>
            <a:off x="5157460" y="2629804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Kolmogorov Smirnov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검정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7013E-2ECC-867C-D5C6-01E01AFD3517}"/>
              </a:ext>
            </a:extLst>
          </p:cNvPr>
          <p:cNvSpPr txBox="1"/>
          <p:nvPr/>
        </p:nvSpPr>
        <p:spPr>
          <a:xfrm>
            <a:off x="832007" y="2632969"/>
            <a:ext cx="344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카이 제곱 검정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C8AA2-2F7F-FA22-FAFD-9837EBE4ADF2}"/>
              </a:ext>
            </a:extLst>
          </p:cNvPr>
          <p:cNvSpPr txBox="1"/>
          <p:nvPr/>
        </p:nvSpPr>
        <p:spPr>
          <a:xfrm>
            <a:off x="519885" y="1419687"/>
            <a:ext cx="4342990" cy="42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주어진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두 표본의 분포가 일치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하는가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검정</a:t>
            </a:r>
          </a:p>
        </p:txBody>
      </p:sp>
      <p:pic>
        <p:nvPicPr>
          <p:cNvPr id="10" name="Google Shape;1536;p70">
            <a:extLst>
              <a:ext uri="{FF2B5EF4-FFF2-40B4-BE49-F238E27FC236}">
                <a16:creationId xmlns:a16="http://schemas.microsoft.com/office/drawing/2014/main" id="{7BEE9B9E-B8B5-6DF6-802E-3D15FA6D37AC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 rot="5400000">
            <a:off x="4397457" y="4619017"/>
            <a:ext cx="360781" cy="69839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607C6-9EE3-8EE4-B332-463B44788B30}"/>
              </a:ext>
            </a:extLst>
          </p:cNvPr>
          <p:cNvSpPr txBox="1"/>
          <p:nvPr/>
        </p:nvSpPr>
        <p:spPr>
          <a:xfrm>
            <a:off x="4890863" y="3479438"/>
            <a:ext cx="3981466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 외의 연속형 변수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05109-EF5C-A51A-423F-ACE1ACB46ADA}"/>
              </a:ext>
            </a:extLst>
          </p:cNvPr>
          <p:cNvSpPr txBox="1"/>
          <p:nvPr/>
        </p:nvSpPr>
        <p:spPr>
          <a:xfrm>
            <a:off x="795077" y="3098597"/>
            <a:ext cx="3888133" cy="17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Binary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(‘_bin’)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Category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(‘_cat’)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 외 </a:t>
            </a:r>
            <a:r>
              <a:rPr kumimoji="0" lang="ko-KR" alt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고유값이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100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 이하인 변수는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kumimoji="0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Ordinal </a:t>
            </a:r>
            <a:r>
              <a:rPr kumimoji="0" lang="ko-KR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변수라고 가정</a:t>
            </a: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B46D7-01C9-BBF4-B0BE-0F2DA4471A16}"/>
              </a:ext>
            </a:extLst>
          </p:cNvPr>
          <p:cNvSpPr txBox="1"/>
          <p:nvPr/>
        </p:nvSpPr>
        <p:spPr>
          <a:xfrm>
            <a:off x="969559" y="5417139"/>
            <a:ext cx="742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P-value&lt;0.05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인 변수들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= Target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 따라 분포가 달라지는 변수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선택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BEDDC-7B71-80D7-714E-5205D5314CAB}"/>
              </a:ext>
            </a:extLst>
          </p:cNvPr>
          <p:cNvSpPr txBox="1"/>
          <p:nvPr/>
        </p:nvSpPr>
        <p:spPr>
          <a:xfrm>
            <a:off x="1315995" y="5908413"/>
            <a:ext cx="65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이를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보간하는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방식으로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 imputation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진행  </a:t>
            </a:r>
          </a:p>
        </p:txBody>
      </p:sp>
      <p:sp>
        <p:nvSpPr>
          <p:cNvPr id="5" name="Google Shape;103;p5">
            <a:extLst>
              <a:ext uri="{FF2B5EF4-FFF2-40B4-BE49-F238E27FC236}">
                <a16:creationId xmlns:a16="http://schemas.microsoft.com/office/drawing/2014/main" id="{6CF40BDB-0413-953A-96F5-E2970645A9FC}"/>
              </a:ext>
            </a:extLst>
          </p:cNvPr>
          <p:cNvSpPr/>
          <p:nvPr/>
        </p:nvSpPr>
        <p:spPr>
          <a:xfrm>
            <a:off x="-27084" y="0"/>
            <a:ext cx="9324528" cy="6858000"/>
          </a:xfrm>
          <a:prstGeom prst="rect">
            <a:avLst/>
          </a:prstGeom>
          <a:solidFill>
            <a:schemeClr val="dk1">
              <a:alpha val="8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Object 14">
            <a:extLst>
              <a:ext uri="{FF2B5EF4-FFF2-40B4-BE49-F238E27FC236}">
                <a16:creationId xmlns:a16="http://schemas.microsoft.com/office/drawing/2014/main" id="{939B0255-71D2-2D7A-9353-170CEF77084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22607" y="877871"/>
            <a:ext cx="277716" cy="400028"/>
          </a:xfrm>
          <a:prstGeom prst="rect">
            <a:avLst/>
          </a:prstGeom>
        </p:spPr>
      </p:pic>
      <p:pic>
        <p:nvPicPr>
          <p:cNvPr id="13" name="Object 14">
            <a:extLst>
              <a:ext uri="{FF2B5EF4-FFF2-40B4-BE49-F238E27FC236}">
                <a16:creationId xmlns:a16="http://schemas.microsoft.com/office/drawing/2014/main" id="{61C4055E-000F-4EA8-7D3B-745892F056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5007" y="1030271"/>
            <a:ext cx="277716" cy="400028"/>
          </a:xfrm>
          <a:prstGeom prst="rect">
            <a:avLst/>
          </a:prstGeom>
        </p:spPr>
      </p:pic>
      <p:pic>
        <p:nvPicPr>
          <p:cNvPr id="21" name="Object 14">
            <a:extLst>
              <a:ext uri="{FF2B5EF4-FFF2-40B4-BE49-F238E27FC236}">
                <a16:creationId xmlns:a16="http://schemas.microsoft.com/office/drawing/2014/main" id="{4B2810BF-4ECC-E09D-DC8C-EBE2236E4F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7407" y="1182671"/>
            <a:ext cx="277716" cy="400028"/>
          </a:xfrm>
          <a:prstGeom prst="rect">
            <a:avLst/>
          </a:prstGeom>
        </p:spPr>
      </p:pic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11B8404D-C5C9-4F4E-BB45-99C671604B8A}"/>
              </a:ext>
            </a:extLst>
          </p:cNvPr>
          <p:cNvGrpSpPr/>
          <p:nvPr/>
        </p:nvGrpSpPr>
        <p:grpSpPr>
          <a:xfrm>
            <a:off x="660598" y="692696"/>
            <a:ext cx="739091" cy="895763"/>
            <a:chOff x="5668723" y="4675598"/>
            <a:chExt cx="1466382" cy="1933098"/>
          </a:xfrm>
        </p:grpSpPr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D919F5B9-D46D-52B5-8B50-1AD06D54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2B5614B-2D78-AFA9-9232-7FE14EEF5A57}"/>
              </a:ext>
            </a:extLst>
          </p:cNvPr>
          <p:cNvSpPr txBox="1"/>
          <p:nvPr/>
        </p:nvSpPr>
        <p:spPr>
          <a:xfrm>
            <a:off x="1520735" y="805991"/>
            <a:ext cx="596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 0/1 </a:t>
            </a:r>
            <a:r>
              <a:rPr lang="ko-KR" altLang="en-US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따른 분포가 </a:t>
            </a:r>
            <a:r>
              <a:rPr lang="ko-KR" altLang="en-US" sz="24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이질적</a:t>
            </a:r>
            <a:r>
              <a:rPr lang="ko-KR" altLang="en-US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 변수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56ECD-972C-32CD-DB2C-371DEF8F1E69}"/>
              </a:ext>
            </a:extLst>
          </p:cNvPr>
          <p:cNvSpPr txBox="1"/>
          <p:nvPr/>
        </p:nvSpPr>
        <p:spPr>
          <a:xfrm>
            <a:off x="837309" y="1547255"/>
            <a:ext cx="8051131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:V1, V3,  V4_cat, V5, V6_bin, V7_bin, V8_bin, V9_bin,V11_bin, V12_bin, V15, V16_bin, V17_bin, V18_bin, V19, V2_cat, V20, V21, V22_cat, V23_cat, V24_cat, V25_cat, V27_cat, V28_cat, V29_cat, V30_cat,V32_cat, V34, V35, V36, V37,</a:t>
            </a:r>
          </a:p>
        </p:txBody>
      </p:sp>
      <p:grpSp>
        <p:nvGrpSpPr>
          <p:cNvPr id="35" name="그룹 1005">
            <a:extLst>
              <a:ext uri="{FF2B5EF4-FFF2-40B4-BE49-F238E27FC236}">
                <a16:creationId xmlns:a16="http://schemas.microsoft.com/office/drawing/2014/main" id="{640FC519-5BAB-6630-6E6A-7561AE956F06}"/>
              </a:ext>
            </a:extLst>
          </p:cNvPr>
          <p:cNvGrpSpPr/>
          <p:nvPr/>
        </p:nvGrpSpPr>
        <p:grpSpPr>
          <a:xfrm>
            <a:off x="683142" y="3263849"/>
            <a:ext cx="739091" cy="895763"/>
            <a:chOff x="5668723" y="4675598"/>
            <a:chExt cx="1466382" cy="1933098"/>
          </a:xfrm>
        </p:grpSpPr>
        <p:pic>
          <p:nvPicPr>
            <p:cNvPr id="36" name="Object 14">
              <a:extLst>
                <a:ext uri="{FF2B5EF4-FFF2-40B4-BE49-F238E27FC236}">
                  <a16:creationId xmlns:a16="http://schemas.microsoft.com/office/drawing/2014/main" id="{B64D929B-302A-F6DE-5A9E-6DA12993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8723" y="4675598"/>
              <a:ext cx="1466382" cy="193309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4E3D62B-E855-EF57-C34F-270271B561FA}"/>
              </a:ext>
            </a:extLst>
          </p:cNvPr>
          <p:cNvSpPr txBox="1"/>
          <p:nvPr/>
        </p:nvSpPr>
        <p:spPr>
          <a:xfrm>
            <a:off x="1518939" y="3458259"/>
            <a:ext cx="596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  0/1 </a:t>
            </a:r>
            <a:r>
              <a:rPr lang="ko-KR" altLang="en-US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따른 분포가 </a:t>
            </a:r>
            <a:r>
              <a:rPr lang="ko-KR" altLang="en-US" sz="24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동질적</a:t>
            </a:r>
            <a:r>
              <a:rPr lang="ko-KR" altLang="en-US" sz="24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 변수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E85A1-0488-CEB2-94A8-4A10B4AA8CD5}"/>
              </a:ext>
            </a:extLst>
          </p:cNvPr>
          <p:cNvSpPr txBox="1"/>
          <p:nvPr/>
        </p:nvSpPr>
        <p:spPr>
          <a:xfrm>
            <a:off x="821198" y="4273507"/>
            <a:ext cx="8051131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V13_bin, V10_bin, V56_bin, V10_bin, V57_bin, V39, V52_bin, V48, V40, V26_cat,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V31_cat, V50, V33, V54_bin, V53_bin, V38, V46, V47, V43, V45, V49, V44, V51,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V41, V14, V42, V55_bin</a:t>
            </a:r>
          </a:p>
        </p:txBody>
      </p:sp>
    </p:spTree>
    <p:extLst>
      <p:ext uri="{BB962C8B-B14F-4D97-AF65-F5344CB8AC3E}">
        <p14:creationId xmlns:p14="http://schemas.microsoft.com/office/powerpoint/2010/main" val="879071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결측치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관련 탐색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Google Shape;132;p6">
            <a:extLst>
              <a:ext uri="{FF2B5EF4-FFF2-40B4-BE49-F238E27FC236}">
                <a16:creationId xmlns:a16="http://schemas.microsoft.com/office/drawing/2014/main" id="{7241DB42-198B-864A-1F2F-64C716D57E26}"/>
              </a:ext>
            </a:extLst>
          </p:cNvPr>
          <p:cNvSpPr/>
          <p:nvPr/>
        </p:nvSpPr>
        <p:spPr>
          <a:xfrm>
            <a:off x="811745" y="2577132"/>
            <a:ext cx="3267410" cy="1689906"/>
          </a:xfrm>
          <a:custGeom>
            <a:avLst/>
            <a:gdLst>
              <a:gd name="connsiteX0" fmla="*/ 0 w 3267410"/>
              <a:gd name="connsiteY0" fmla="*/ 281657 h 1689906"/>
              <a:gd name="connsiteX1" fmla="*/ 281657 w 3267410"/>
              <a:gd name="connsiteY1" fmla="*/ 0 h 1689906"/>
              <a:gd name="connsiteX2" fmla="*/ 903599 w 3267410"/>
              <a:gd name="connsiteY2" fmla="*/ 0 h 1689906"/>
              <a:gd name="connsiteX3" fmla="*/ 1579623 w 3267410"/>
              <a:gd name="connsiteY3" fmla="*/ 0 h 1689906"/>
              <a:gd name="connsiteX4" fmla="*/ 2201565 w 3267410"/>
              <a:gd name="connsiteY4" fmla="*/ 0 h 1689906"/>
              <a:gd name="connsiteX5" fmla="*/ 2985753 w 3267410"/>
              <a:gd name="connsiteY5" fmla="*/ 0 h 1689906"/>
              <a:gd name="connsiteX6" fmla="*/ 3267410 w 3267410"/>
              <a:gd name="connsiteY6" fmla="*/ 281657 h 1689906"/>
              <a:gd name="connsiteX7" fmla="*/ 3267410 w 3267410"/>
              <a:gd name="connsiteY7" fmla="*/ 844953 h 1689906"/>
              <a:gd name="connsiteX8" fmla="*/ 3267410 w 3267410"/>
              <a:gd name="connsiteY8" fmla="*/ 1408249 h 1689906"/>
              <a:gd name="connsiteX9" fmla="*/ 2985753 w 3267410"/>
              <a:gd name="connsiteY9" fmla="*/ 1689906 h 1689906"/>
              <a:gd name="connsiteX10" fmla="*/ 2336770 w 3267410"/>
              <a:gd name="connsiteY10" fmla="*/ 1689906 h 1689906"/>
              <a:gd name="connsiteX11" fmla="*/ 1741869 w 3267410"/>
              <a:gd name="connsiteY11" fmla="*/ 1689906 h 1689906"/>
              <a:gd name="connsiteX12" fmla="*/ 1038804 w 3267410"/>
              <a:gd name="connsiteY12" fmla="*/ 1689906 h 1689906"/>
              <a:gd name="connsiteX13" fmla="*/ 281657 w 3267410"/>
              <a:gd name="connsiteY13" fmla="*/ 1689906 h 1689906"/>
              <a:gd name="connsiteX14" fmla="*/ 0 w 3267410"/>
              <a:gd name="connsiteY14" fmla="*/ 1408249 h 1689906"/>
              <a:gd name="connsiteX15" fmla="*/ 0 w 3267410"/>
              <a:gd name="connsiteY15" fmla="*/ 822421 h 1689906"/>
              <a:gd name="connsiteX16" fmla="*/ 0 w 3267410"/>
              <a:gd name="connsiteY16" fmla="*/ 281657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7410" h="1689906" fill="none" extrusionOk="0">
                <a:moveTo>
                  <a:pt x="0" y="281657"/>
                </a:moveTo>
                <a:cubicBezTo>
                  <a:pt x="-5283" y="135549"/>
                  <a:pt x="150323" y="17998"/>
                  <a:pt x="281657" y="0"/>
                </a:cubicBezTo>
                <a:cubicBezTo>
                  <a:pt x="544668" y="1267"/>
                  <a:pt x="631405" y="-17557"/>
                  <a:pt x="903599" y="0"/>
                </a:cubicBezTo>
                <a:cubicBezTo>
                  <a:pt x="1175793" y="17557"/>
                  <a:pt x="1360163" y="6549"/>
                  <a:pt x="1579623" y="0"/>
                </a:cubicBezTo>
                <a:cubicBezTo>
                  <a:pt x="1799083" y="-6549"/>
                  <a:pt x="1975951" y="-7278"/>
                  <a:pt x="2201565" y="0"/>
                </a:cubicBezTo>
                <a:cubicBezTo>
                  <a:pt x="2427179" y="7278"/>
                  <a:pt x="2657688" y="16719"/>
                  <a:pt x="2985753" y="0"/>
                </a:cubicBezTo>
                <a:cubicBezTo>
                  <a:pt x="3124411" y="-956"/>
                  <a:pt x="3290705" y="146158"/>
                  <a:pt x="3267410" y="281657"/>
                </a:cubicBezTo>
                <a:cubicBezTo>
                  <a:pt x="3295369" y="554971"/>
                  <a:pt x="3246039" y="622463"/>
                  <a:pt x="3267410" y="844953"/>
                </a:cubicBezTo>
                <a:cubicBezTo>
                  <a:pt x="3288781" y="1067443"/>
                  <a:pt x="3286717" y="1217657"/>
                  <a:pt x="3267410" y="1408249"/>
                </a:cubicBezTo>
                <a:cubicBezTo>
                  <a:pt x="3265814" y="1530683"/>
                  <a:pt x="3155281" y="1698709"/>
                  <a:pt x="2985753" y="1689906"/>
                </a:cubicBezTo>
                <a:cubicBezTo>
                  <a:pt x="2670240" y="1670467"/>
                  <a:pt x="2499051" y="1686360"/>
                  <a:pt x="2336770" y="1689906"/>
                </a:cubicBezTo>
                <a:cubicBezTo>
                  <a:pt x="2174489" y="1693452"/>
                  <a:pt x="1971234" y="1688853"/>
                  <a:pt x="1741869" y="1689906"/>
                </a:cubicBezTo>
                <a:cubicBezTo>
                  <a:pt x="1512504" y="1690959"/>
                  <a:pt x="1277291" y="1721011"/>
                  <a:pt x="1038804" y="1689906"/>
                </a:cubicBezTo>
                <a:cubicBezTo>
                  <a:pt x="800318" y="1658801"/>
                  <a:pt x="468257" y="1668411"/>
                  <a:pt x="281657" y="1689906"/>
                </a:cubicBezTo>
                <a:cubicBezTo>
                  <a:pt x="121566" y="1692450"/>
                  <a:pt x="1983" y="1569176"/>
                  <a:pt x="0" y="1408249"/>
                </a:cubicBezTo>
                <a:cubicBezTo>
                  <a:pt x="-18389" y="1270498"/>
                  <a:pt x="20858" y="1016679"/>
                  <a:pt x="0" y="822421"/>
                </a:cubicBezTo>
                <a:cubicBezTo>
                  <a:pt x="-20858" y="628163"/>
                  <a:pt x="-8762" y="395225"/>
                  <a:pt x="0" y="281657"/>
                </a:cubicBezTo>
                <a:close/>
              </a:path>
              <a:path w="3267410" h="1689906" stroke="0" extrusionOk="0">
                <a:moveTo>
                  <a:pt x="0" y="281657"/>
                </a:moveTo>
                <a:cubicBezTo>
                  <a:pt x="-7667" y="121373"/>
                  <a:pt x="117627" y="3181"/>
                  <a:pt x="281657" y="0"/>
                </a:cubicBezTo>
                <a:cubicBezTo>
                  <a:pt x="512881" y="-30677"/>
                  <a:pt x="803601" y="18950"/>
                  <a:pt x="1011763" y="0"/>
                </a:cubicBezTo>
                <a:cubicBezTo>
                  <a:pt x="1219925" y="-18950"/>
                  <a:pt x="1384267" y="-7192"/>
                  <a:pt x="1660746" y="0"/>
                </a:cubicBezTo>
                <a:cubicBezTo>
                  <a:pt x="1937225" y="7192"/>
                  <a:pt x="2026265" y="9505"/>
                  <a:pt x="2282688" y="0"/>
                </a:cubicBezTo>
                <a:cubicBezTo>
                  <a:pt x="2539111" y="-9505"/>
                  <a:pt x="2635131" y="14833"/>
                  <a:pt x="2985753" y="0"/>
                </a:cubicBezTo>
                <a:cubicBezTo>
                  <a:pt x="3155974" y="-30182"/>
                  <a:pt x="3240297" y="121950"/>
                  <a:pt x="3267410" y="281657"/>
                </a:cubicBezTo>
                <a:cubicBezTo>
                  <a:pt x="3256489" y="444281"/>
                  <a:pt x="3262048" y="663780"/>
                  <a:pt x="3267410" y="844953"/>
                </a:cubicBezTo>
                <a:cubicBezTo>
                  <a:pt x="3272772" y="1026126"/>
                  <a:pt x="3273461" y="1295498"/>
                  <a:pt x="3267410" y="1408249"/>
                </a:cubicBezTo>
                <a:cubicBezTo>
                  <a:pt x="3288117" y="1568783"/>
                  <a:pt x="3117318" y="1686026"/>
                  <a:pt x="2985753" y="1689906"/>
                </a:cubicBezTo>
                <a:cubicBezTo>
                  <a:pt x="2704348" y="1689183"/>
                  <a:pt x="2570775" y="1679096"/>
                  <a:pt x="2309729" y="1689906"/>
                </a:cubicBezTo>
                <a:cubicBezTo>
                  <a:pt x="2048683" y="1700716"/>
                  <a:pt x="1878826" y="1714598"/>
                  <a:pt x="1660746" y="1689906"/>
                </a:cubicBezTo>
                <a:cubicBezTo>
                  <a:pt x="1442666" y="1665214"/>
                  <a:pt x="1193141" y="1679540"/>
                  <a:pt x="930640" y="1689906"/>
                </a:cubicBezTo>
                <a:cubicBezTo>
                  <a:pt x="668139" y="1700272"/>
                  <a:pt x="435036" y="1674748"/>
                  <a:pt x="281657" y="1689906"/>
                </a:cubicBezTo>
                <a:cubicBezTo>
                  <a:pt x="89367" y="1695938"/>
                  <a:pt x="-24644" y="1546800"/>
                  <a:pt x="0" y="1408249"/>
                </a:cubicBezTo>
                <a:cubicBezTo>
                  <a:pt x="-5987" y="1274385"/>
                  <a:pt x="21372" y="983095"/>
                  <a:pt x="0" y="833687"/>
                </a:cubicBezTo>
                <a:cubicBezTo>
                  <a:pt x="-21372" y="684279"/>
                  <a:pt x="-6560" y="516000"/>
                  <a:pt x="0" y="2816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Cramer’s V</a:t>
            </a:r>
            <a:r>
              <a:rPr kumimoji="1" lang="ko-KR" altLang="en-US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</a:t>
            </a:r>
            <a:endParaRPr kumimoji="1" lang="en-US" altLang="ko-KR" sz="1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상관관계를 구함</a:t>
            </a:r>
            <a:endParaRPr lang="ko-KR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4" name="Google Shape;132;p6">
            <a:extLst>
              <a:ext uri="{FF2B5EF4-FFF2-40B4-BE49-F238E27FC236}">
                <a16:creationId xmlns:a16="http://schemas.microsoft.com/office/drawing/2014/main" id="{00A2532E-3CFB-4D5D-6F6E-B3B5D9AEFF5B}"/>
              </a:ext>
            </a:extLst>
          </p:cNvPr>
          <p:cNvSpPr/>
          <p:nvPr/>
        </p:nvSpPr>
        <p:spPr>
          <a:xfrm>
            <a:off x="4813139" y="2577132"/>
            <a:ext cx="3267410" cy="1689906"/>
          </a:xfrm>
          <a:custGeom>
            <a:avLst/>
            <a:gdLst>
              <a:gd name="connsiteX0" fmla="*/ 0 w 3267410"/>
              <a:gd name="connsiteY0" fmla="*/ 281657 h 1689906"/>
              <a:gd name="connsiteX1" fmla="*/ 281657 w 3267410"/>
              <a:gd name="connsiteY1" fmla="*/ 0 h 1689906"/>
              <a:gd name="connsiteX2" fmla="*/ 903599 w 3267410"/>
              <a:gd name="connsiteY2" fmla="*/ 0 h 1689906"/>
              <a:gd name="connsiteX3" fmla="*/ 1579623 w 3267410"/>
              <a:gd name="connsiteY3" fmla="*/ 0 h 1689906"/>
              <a:gd name="connsiteX4" fmla="*/ 2201565 w 3267410"/>
              <a:gd name="connsiteY4" fmla="*/ 0 h 1689906"/>
              <a:gd name="connsiteX5" fmla="*/ 2985753 w 3267410"/>
              <a:gd name="connsiteY5" fmla="*/ 0 h 1689906"/>
              <a:gd name="connsiteX6" fmla="*/ 3267410 w 3267410"/>
              <a:gd name="connsiteY6" fmla="*/ 281657 h 1689906"/>
              <a:gd name="connsiteX7" fmla="*/ 3267410 w 3267410"/>
              <a:gd name="connsiteY7" fmla="*/ 844953 h 1689906"/>
              <a:gd name="connsiteX8" fmla="*/ 3267410 w 3267410"/>
              <a:gd name="connsiteY8" fmla="*/ 1408249 h 1689906"/>
              <a:gd name="connsiteX9" fmla="*/ 2985753 w 3267410"/>
              <a:gd name="connsiteY9" fmla="*/ 1689906 h 1689906"/>
              <a:gd name="connsiteX10" fmla="*/ 2336770 w 3267410"/>
              <a:gd name="connsiteY10" fmla="*/ 1689906 h 1689906"/>
              <a:gd name="connsiteX11" fmla="*/ 1741869 w 3267410"/>
              <a:gd name="connsiteY11" fmla="*/ 1689906 h 1689906"/>
              <a:gd name="connsiteX12" fmla="*/ 1038804 w 3267410"/>
              <a:gd name="connsiteY12" fmla="*/ 1689906 h 1689906"/>
              <a:gd name="connsiteX13" fmla="*/ 281657 w 3267410"/>
              <a:gd name="connsiteY13" fmla="*/ 1689906 h 1689906"/>
              <a:gd name="connsiteX14" fmla="*/ 0 w 3267410"/>
              <a:gd name="connsiteY14" fmla="*/ 1408249 h 1689906"/>
              <a:gd name="connsiteX15" fmla="*/ 0 w 3267410"/>
              <a:gd name="connsiteY15" fmla="*/ 822421 h 1689906"/>
              <a:gd name="connsiteX16" fmla="*/ 0 w 3267410"/>
              <a:gd name="connsiteY16" fmla="*/ 281657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7410" h="1689906" fill="none" extrusionOk="0">
                <a:moveTo>
                  <a:pt x="0" y="281657"/>
                </a:moveTo>
                <a:cubicBezTo>
                  <a:pt x="-5283" y="135549"/>
                  <a:pt x="150323" y="17998"/>
                  <a:pt x="281657" y="0"/>
                </a:cubicBezTo>
                <a:cubicBezTo>
                  <a:pt x="544668" y="1267"/>
                  <a:pt x="631405" y="-17557"/>
                  <a:pt x="903599" y="0"/>
                </a:cubicBezTo>
                <a:cubicBezTo>
                  <a:pt x="1175793" y="17557"/>
                  <a:pt x="1360163" y="6549"/>
                  <a:pt x="1579623" y="0"/>
                </a:cubicBezTo>
                <a:cubicBezTo>
                  <a:pt x="1799083" y="-6549"/>
                  <a:pt x="1975951" y="-7278"/>
                  <a:pt x="2201565" y="0"/>
                </a:cubicBezTo>
                <a:cubicBezTo>
                  <a:pt x="2427179" y="7278"/>
                  <a:pt x="2657688" y="16719"/>
                  <a:pt x="2985753" y="0"/>
                </a:cubicBezTo>
                <a:cubicBezTo>
                  <a:pt x="3124411" y="-956"/>
                  <a:pt x="3290705" y="146158"/>
                  <a:pt x="3267410" y="281657"/>
                </a:cubicBezTo>
                <a:cubicBezTo>
                  <a:pt x="3295369" y="554971"/>
                  <a:pt x="3246039" y="622463"/>
                  <a:pt x="3267410" y="844953"/>
                </a:cubicBezTo>
                <a:cubicBezTo>
                  <a:pt x="3288781" y="1067443"/>
                  <a:pt x="3286717" y="1217657"/>
                  <a:pt x="3267410" y="1408249"/>
                </a:cubicBezTo>
                <a:cubicBezTo>
                  <a:pt x="3265814" y="1530683"/>
                  <a:pt x="3155281" y="1698709"/>
                  <a:pt x="2985753" y="1689906"/>
                </a:cubicBezTo>
                <a:cubicBezTo>
                  <a:pt x="2670240" y="1670467"/>
                  <a:pt x="2499051" y="1686360"/>
                  <a:pt x="2336770" y="1689906"/>
                </a:cubicBezTo>
                <a:cubicBezTo>
                  <a:pt x="2174489" y="1693452"/>
                  <a:pt x="1971234" y="1688853"/>
                  <a:pt x="1741869" y="1689906"/>
                </a:cubicBezTo>
                <a:cubicBezTo>
                  <a:pt x="1512504" y="1690959"/>
                  <a:pt x="1277291" y="1721011"/>
                  <a:pt x="1038804" y="1689906"/>
                </a:cubicBezTo>
                <a:cubicBezTo>
                  <a:pt x="800318" y="1658801"/>
                  <a:pt x="468257" y="1668411"/>
                  <a:pt x="281657" y="1689906"/>
                </a:cubicBezTo>
                <a:cubicBezTo>
                  <a:pt x="121566" y="1692450"/>
                  <a:pt x="1983" y="1569176"/>
                  <a:pt x="0" y="1408249"/>
                </a:cubicBezTo>
                <a:cubicBezTo>
                  <a:pt x="-18389" y="1270498"/>
                  <a:pt x="20858" y="1016679"/>
                  <a:pt x="0" y="822421"/>
                </a:cubicBezTo>
                <a:cubicBezTo>
                  <a:pt x="-20858" y="628163"/>
                  <a:pt x="-8762" y="395225"/>
                  <a:pt x="0" y="281657"/>
                </a:cubicBezTo>
                <a:close/>
              </a:path>
              <a:path w="3267410" h="1689906" stroke="0" extrusionOk="0">
                <a:moveTo>
                  <a:pt x="0" y="281657"/>
                </a:moveTo>
                <a:cubicBezTo>
                  <a:pt x="-7667" y="121373"/>
                  <a:pt x="117627" y="3181"/>
                  <a:pt x="281657" y="0"/>
                </a:cubicBezTo>
                <a:cubicBezTo>
                  <a:pt x="512881" y="-30677"/>
                  <a:pt x="803601" y="18950"/>
                  <a:pt x="1011763" y="0"/>
                </a:cubicBezTo>
                <a:cubicBezTo>
                  <a:pt x="1219925" y="-18950"/>
                  <a:pt x="1384267" y="-7192"/>
                  <a:pt x="1660746" y="0"/>
                </a:cubicBezTo>
                <a:cubicBezTo>
                  <a:pt x="1937225" y="7192"/>
                  <a:pt x="2026265" y="9505"/>
                  <a:pt x="2282688" y="0"/>
                </a:cubicBezTo>
                <a:cubicBezTo>
                  <a:pt x="2539111" y="-9505"/>
                  <a:pt x="2635131" y="14833"/>
                  <a:pt x="2985753" y="0"/>
                </a:cubicBezTo>
                <a:cubicBezTo>
                  <a:pt x="3155974" y="-30182"/>
                  <a:pt x="3240297" y="121950"/>
                  <a:pt x="3267410" y="281657"/>
                </a:cubicBezTo>
                <a:cubicBezTo>
                  <a:pt x="3256489" y="444281"/>
                  <a:pt x="3262048" y="663780"/>
                  <a:pt x="3267410" y="844953"/>
                </a:cubicBezTo>
                <a:cubicBezTo>
                  <a:pt x="3272772" y="1026126"/>
                  <a:pt x="3273461" y="1295498"/>
                  <a:pt x="3267410" y="1408249"/>
                </a:cubicBezTo>
                <a:cubicBezTo>
                  <a:pt x="3288117" y="1568783"/>
                  <a:pt x="3117318" y="1686026"/>
                  <a:pt x="2985753" y="1689906"/>
                </a:cubicBezTo>
                <a:cubicBezTo>
                  <a:pt x="2704348" y="1689183"/>
                  <a:pt x="2570775" y="1679096"/>
                  <a:pt x="2309729" y="1689906"/>
                </a:cubicBezTo>
                <a:cubicBezTo>
                  <a:pt x="2048683" y="1700716"/>
                  <a:pt x="1878826" y="1714598"/>
                  <a:pt x="1660746" y="1689906"/>
                </a:cubicBezTo>
                <a:cubicBezTo>
                  <a:pt x="1442666" y="1665214"/>
                  <a:pt x="1193141" y="1679540"/>
                  <a:pt x="930640" y="1689906"/>
                </a:cubicBezTo>
                <a:cubicBezTo>
                  <a:pt x="668139" y="1700272"/>
                  <a:pt x="435036" y="1674748"/>
                  <a:pt x="281657" y="1689906"/>
                </a:cubicBezTo>
                <a:cubicBezTo>
                  <a:pt x="89367" y="1695938"/>
                  <a:pt x="-24644" y="1546800"/>
                  <a:pt x="0" y="1408249"/>
                </a:cubicBezTo>
                <a:cubicBezTo>
                  <a:pt x="-5987" y="1274385"/>
                  <a:pt x="21372" y="983095"/>
                  <a:pt x="0" y="833687"/>
                </a:cubicBezTo>
                <a:cubicBezTo>
                  <a:pt x="-21372" y="684279"/>
                  <a:pt x="-6560" y="516000"/>
                  <a:pt x="0" y="2816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Pearson 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상관계수로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상관관계를 구함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Google Shape;141;p6">
            <a:extLst>
              <a:ext uri="{FF2B5EF4-FFF2-40B4-BE49-F238E27FC236}">
                <a16:creationId xmlns:a16="http://schemas.microsoft.com/office/drawing/2014/main" id="{53A2972A-9D20-8C0F-B20C-254DB20964A5}"/>
              </a:ext>
            </a:extLst>
          </p:cNvPr>
          <p:cNvSpPr/>
          <p:nvPr/>
        </p:nvSpPr>
        <p:spPr>
          <a:xfrm>
            <a:off x="5559524" y="1994312"/>
            <a:ext cx="1905000" cy="406667"/>
          </a:xfrm>
          <a:prstGeom prst="parallelogram">
            <a:avLst>
              <a:gd name="adj" fmla="val 25000"/>
            </a:avLst>
          </a:prstGeom>
          <a:solidFill>
            <a:srgbClr val="FFC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3D886-0526-F0A2-5013-DFD00F1F5B88}"/>
              </a:ext>
            </a:extLst>
          </p:cNvPr>
          <p:cNvSpPr txBox="1"/>
          <p:nvPr/>
        </p:nvSpPr>
        <p:spPr>
          <a:xfrm>
            <a:off x="5745173" y="2005267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</a:t>
            </a:r>
          </a:p>
        </p:txBody>
      </p:sp>
      <p:sp>
        <p:nvSpPr>
          <p:cNvPr id="14" name="Google Shape;142;p6">
            <a:extLst>
              <a:ext uri="{FF2B5EF4-FFF2-40B4-BE49-F238E27FC236}">
                <a16:creationId xmlns:a16="http://schemas.microsoft.com/office/drawing/2014/main" id="{32352F52-11B8-DB76-D9BA-17AA694D4410}"/>
              </a:ext>
            </a:extLst>
          </p:cNvPr>
          <p:cNvSpPr/>
          <p:nvPr/>
        </p:nvSpPr>
        <p:spPr>
          <a:xfrm>
            <a:off x="1496882" y="1994312"/>
            <a:ext cx="1901946" cy="441636"/>
          </a:xfrm>
          <a:prstGeom prst="parallelogram">
            <a:avLst>
              <a:gd name="adj" fmla="val 25000"/>
            </a:avLst>
          </a:prstGeom>
          <a:solidFill>
            <a:srgbClr val="FB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247F4-C2B7-FB37-3101-3CBF7204226B}"/>
              </a:ext>
            </a:extLst>
          </p:cNvPr>
          <p:cNvSpPr txBox="1"/>
          <p:nvPr/>
        </p:nvSpPr>
        <p:spPr>
          <a:xfrm>
            <a:off x="1743519" y="1994312"/>
            <a:ext cx="139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197A6-4E30-6FFB-21D7-7C81AFDCA809}"/>
              </a:ext>
            </a:extLst>
          </p:cNvPr>
          <p:cNvSpPr txBox="1"/>
          <p:nvPr/>
        </p:nvSpPr>
        <p:spPr>
          <a:xfrm>
            <a:off x="65066" y="4937946"/>
            <a:ext cx="915788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데이터를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보간하기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 변수 간의 상관관계를 확인함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ko-KR" sz="1800" noProof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 간 상관 관계가 존재한다면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이를 활용하여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결측치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보간에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활용할 수 있게 됨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B7D20F-BF0E-BA06-C5C0-329CCBCA8D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t="82523" r="44054" b="1802"/>
          <a:stretch/>
        </p:blipFill>
        <p:spPr>
          <a:xfrm>
            <a:off x="434543" y="5877007"/>
            <a:ext cx="618145" cy="33532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4523B295-3F86-3167-7BEB-1D33E1BB0259}"/>
              </a:ext>
            </a:extLst>
          </p:cNvPr>
          <p:cNvGrpSpPr/>
          <p:nvPr/>
        </p:nvGrpSpPr>
        <p:grpSpPr>
          <a:xfrm>
            <a:off x="489620" y="2435948"/>
            <a:ext cx="1039830" cy="774932"/>
            <a:chOff x="6988948" y="5212828"/>
            <a:chExt cx="2316750" cy="1726555"/>
          </a:xfrm>
        </p:grpSpPr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71B14289-624B-988B-F595-FCE74CF0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988948" y="5212828"/>
              <a:ext cx="2316750" cy="1726555"/>
            </a:xfrm>
            <a:prstGeom prst="rect">
              <a:avLst/>
            </a:prstGeom>
          </p:spPr>
        </p:pic>
      </p:grpSp>
      <p:sp>
        <p:nvSpPr>
          <p:cNvPr id="22" name="Google Shape;84;p4">
            <a:extLst>
              <a:ext uri="{FF2B5EF4-FFF2-40B4-BE49-F238E27FC236}">
                <a16:creationId xmlns:a16="http://schemas.microsoft.com/office/drawing/2014/main" id="{B17A577D-3E9C-4CF3-4F36-B56ACDDA1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40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Google Shape;149;p7"/>
              <p:cNvSpPr/>
              <p:nvPr/>
            </p:nvSpPr>
            <p:spPr>
              <a:xfrm>
                <a:off x="4757194" y="2981089"/>
                <a:ext cx="3886169" cy="2893670"/>
              </a:xfrm>
              <a:prstGeom prst="roundRect">
                <a:avLst>
                  <a:gd name="adj" fmla="val 16667"/>
                </a:avLst>
              </a:prstGeom>
              <a:solidFill>
                <a:srgbClr val="D8D8D8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Malgun Gothic"/>
                  <a:sym typeface="Malgun Gothic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𝜒</m:t>
                          </m:r>
                        </m:e>
                        <m:sup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2</m:t>
                          </m:r>
                        </m:sup>
                      </m:sSup>
                      <m:r>
                        <a:rPr kumimoji="0" lang="en-US" altLang="ko-K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algun Gothic"/>
                          <a:sym typeface="Malgun Gothic"/>
                        </a:rPr>
                        <m:t>=</m:t>
                      </m:r>
                      <m:r>
                        <a:rPr kumimoji="0" lang="ko-KR" alt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algun Gothic"/>
                          <a:sym typeface="Malgun Gothic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</m:ctrlPr>
                        </m:naryPr>
                        <m:sub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𝑖</m:t>
                          </m:r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,</m:t>
                          </m:r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𝑗</m:t>
                          </m:r>
                        </m:sub>
                        <m:sup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algun Gothic"/>
                              <a:sym typeface="Malgun Gothic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algun Gothic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algun Gothic"/>
                                      <a:sym typeface="Malgun Gothic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algun Gothic"/>
                                          <a:sym typeface="Malgun Gothic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Malgun Gothic"/>
                                              <a:sym typeface="Malgun Gothic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Malgun Gothic"/>
                                              <a:sym typeface="Malgun Gothic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Malgun Gothic"/>
                                              <a:sym typeface="Malgun Gothic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algun Gothic"/>
                                          <a:sym typeface="Malgun Gothic"/>
                                        </a:rPr>
                                        <m:t> − </m:t>
                                      </m:r>
                                      <m:f>
                                        <m:fPr>
                                          <m:ctrlP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Malgun Gothic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Malgun Gothic"/>
                                            </a:rPr>
                                            <m:t>. 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kumimoji="0" lang="en-US" altLang="ko-KR" sz="1800" b="0" i="1" u="none" strike="noStrike" kern="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sym typeface="Malgun Gothic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kumimoji="0" lang="en-US" altLang="ko-KR" sz="1800" b="0" i="1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Malgun Gothic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algun Gothic"/>
                                      <a:sym typeface="Malgun Gothic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algun Gothic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algun Gothic"/>
                                    </a:rPr>
                                    <m:t>. 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  <m:t>.</m:t>
                                      </m:r>
                                      <m:r>
                                        <a:rPr kumimoji="0" lang="en-US" altLang="ko-KR" sz="1800" b="0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algun Gothic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algun Gothic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Malgun Gothic"/>
                          <a:sym typeface="Malgun Gothic"/>
                        </a:rPr>
                        <m:t>𝑉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cs typeface="Malgun Gothic"/>
                          <a:sym typeface="Malgun Gothic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Malgun Gothic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algun Gothic"/>
                                      <a:sym typeface="Malgun Gothic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algun Gothic"/>
                                      <a:sym typeface="Malgun Gothic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kumimoji="0" lang="en-US" altLang="ko-KR" sz="18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algun Gothic"/>
                                      <a:sym typeface="Malgun Gothic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algun Gothic"/>
                                  <a:sym typeface="Malgun Gothic"/>
                                </a:rPr>
                                <m:t>/</m:t>
                              </m:r>
                              <m:r>
                                <a:rPr kumimoji="0" lang="en-US" altLang="ko-KR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algun Gothic"/>
                                  <a:sym typeface="Malgun Gothic"/>
                                </a:rPr>
                                <m:t>𝑛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min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⁡(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−1,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𝑟</m:t>
                              </m:r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Malgun Gothic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en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  <a:sym typeface="Malgun Gothic"/>
                </a:endParaRPr>
              </a:p>
            </p:txBody>
          </p:sp>
        </mc:Choice>
        <mc:Fallback xmlns="">
          <p:sp>
            <p:nvSpPr>
              <p:cNvPr id="149" name="Google Shape;149;p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94" y="2981089"/>
                <a:ext cx="3886169" cy="289367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117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Cramer’s 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085564" y="1856248"/>
            <a:ext cx="1791007" cy="314257"/>
          </a:xfrm>
          <a:prstGeom prst="parallelogram">
            <a:avLst>
              <a:gd name="adj" fmla="val 25000"/>
            </a:avLst>
          </a:prstGeom>
          <a:solidFill>
            <a:srgbClr val="F18C8E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00636" y="1717735"/>
            <a:ext cx="788236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범주형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변수들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간의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연관성을 산출하기 위한 방법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 ~ 1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사이에 값을 가지며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클수록 변수간 연관이 큰 것을 의미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2963214-D18C-0BCD-E99D-57D29D52D1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0636" y="2987484"/>
              <a:ext cx="3735700" cy="2893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140">
                      <a:extLst>
                        <a:ext uri="{9D8B030D-6E8A-4147-A177-3AD203B41FA5}">
                          <a16:colId xmlns:a16="http://schemas.microsoft.com/office/drawing/2014/main" val="1525452866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573718400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154963020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4047151653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355102076"/>
                        </a:ext>
                      </a:extLst>
                    </a:gridCol>
                  </a:tblGrid>
                  <a:tr h="578734">
                    <a:tc>
                      <a:txBody>
                        <a:bodyPr/>
                        <a:lstStyle/>
                        <a:p>
                          <a:pPr algn="ctr"/>
                          <a:endParaRPr lang="en-KR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K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en-K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95796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8470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21214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6648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363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62963214-D18C-0BCD-E99D-57D29D52D1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0263334"/>
                  </p:ext>
                </p:extLst>
              </p:nvPr>
            </p:nvGraphicFramePr>
            <p:xfrm>
              <a:off x="500636" y="2987484"/>
              <a:ext cx="3735700" cy="2893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140">
                      <a:extLst>
                        <a:ext uri="{9D8B030D-6E8A-4147-A177-3AD203B41FA5}">
                          <a16:colId xmlns:a16="http://schemas.microsoft.com/office/drawing/2014/main" val="1525452866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573718400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154963020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4047151653"/>
                        </a:ext>
                      </a:extLst>
                    </a:gridCol>
                    <a:gridCol w="747140">
                      <a:extLst>
                        <a:ext uri="{9D8B030D-6E8A-4147-A177-3AD203B41FA5}">
                          <a16:colId xmlns:a16="http://schemas.microsoft.com/office/drawing/2014/main" val="1355102076"/>
                        </a:ext>
                      </a:extLst>
                    </a:gridCol>
                  </a:tblGrid>
                  <a:tr h="578734">
                    <a:tc>
                      <a:txBody>
                        <a:bodyPr/>
                        <a:lstStyle/>
                        <a:p>
                          <a:pPr algn="ctr"/>
                          <a:endParaRPr lang="en-KR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39" r="-101639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74" r="-813" b="-4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95796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20" t="-100000" r="-302459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87" t="-100000" r="-200000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39" t="-100000" r="-101639" b="-3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74" t="-100000" r="-813" b="-3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8470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r="-399187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20" t="-200000" r="-302459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87" t="-200000" r="-200000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39" t="-200000" r="-101639" b="-2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74" t="-200000" r="-813" b="-2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21214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r="-399187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20" t="-300000" r="-302459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87" t="-300000" r="-200000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39" t="-300000" r="-101639" b="-1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74" t="-300000" r="-813" b="-1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66483"/>
                      </a:ext>
                    </a:extLst>
                  </a:tr>
                  <a:tr h="5787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r="-399187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20" t="-400000" r="-302459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187" t="-400000" r="-200000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639" t="-400000" r="-101639" b="-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74" t="-400000" r="-813" b="-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3637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Google Shape;84;p4">
            <a:extLst>
              <a:ext uri="{FF2B5EF4-FFF2-40B4-BE49-F238E27FC236}">
                <a16:creationId xmlns:a16="http://schemas.microsoft.com/office/drawing/2014/main" id="{CFA32133-02EE-41DC-65BE-6D9D321B0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Google Shape;86;p4">
            <a:extLst>
              <a:ext uri="{FF2B5EF4-FFF2-40B4-BE49-F238E27FC236}">
                <a16:creationId xmlns:a16="http://schemas.microsoft.com/office/drawing/2014/main" id="{3E123416-4F14-B24D-B902-42876CBE6B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52513" y="127000"/>
            <a:ext cx="41592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5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3A49ED-A7B7-5E14-73FD-E3B235A1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11" y="1936121"/>
            <a:ext cx="4265531" cy="44383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 간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상관관계 확인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변수간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높은 상관관계가 나타남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Linear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한 방법으로 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결측치를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 보간</a:t>
            </a: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!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E6BA762-FB11-795C-236C-A5762E61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561309" y="4802465"/>
            <a:ext cx="613760" cy="613760"/>
          </a:xfrm>
          <a:prstGeom prst="rect">
            <a:avLst/>
          </a:prstGeom>
        </p:spPr>
      </p:pic>
      <p:sp>
        <p:nvSpPr>
          <p:cNvPr id="13" name="Google Shape;265;p10">
            <a:extLst>
              <a:ext uri="{FF2B5EF4-FFF2-40B4-BE49-F238E27FC236}">
                <a16:creationId xmlns:a16="http://schemas.microsoft.com/office/drawing/2014/main" id="{4D5EA429-B8A8-613E-3843-6A8DEE03BCF3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Numeric 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7" name="Google Shape;86;p4">
            <a:extLst>
              <a:ext uri="{FF2B5EF4-FFF2-40B4-BE49-F238E27FC236}">
                <a16:creationId xmlns:a16="http://schemas.microsoft.com/office/drawing/2014/main" id="{6A207506-EF67-0AEA-B0BA-10AE4D000E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52513" y="127000"/>
            <a:ext cx="41592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Google Shape;84;p4">
            <a:extLst>
              <a:ext uri="{FF2B5EF4-FFF2-40B4-BE49-F238E27FC236}">
                <a16:creationId xmlns:a16="http://schemas.microsoft.com/office/drawing/2014/main" id="{84026206-0C5C-6D9F-B34C-7C22BA392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Google Shape;85;p4">
            <a:extLst>
              <a:ext uri="{FF2B5EF4-FFF2-40B4-BE49-F238E27FC236}">
                <a16:creationId xmlns:a16="http://schemas.microsoft.com/office/drawing/2014/main" id="{49FC9B18-367E-4114-4780-C50CB4905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탐색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74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E75F8D-8D57-7414-34EE-84F8D05B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0" y="1936120"/>
            <a:ext cx="4263802" cy="4438339"/>
          </a:xfrm>
          <a:prstGeom prst="rect">
            <a:avLst/>
          </a:prstGeom>
        </p:spPr>
      </p:pic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 간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상관관계 확인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변수 간엔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뚜렷한 상관관계 없음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Google Shape;265;p10">
            <a:extLst>
              <a:ext uri="{FF2B5EF4-FFF2-40B4-BE49-F238E27FC236}">
                <a16:creationId xmlns:a16="http://schemas.microsoft.com/office/drawing/2014/main" id="{4D5EA429-B8A8-613E-3843-6A8DEE03BCF3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Ordinal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7" name="Google Shape;84;p4">
            <a:extLst>
              <a:ext uri="{FF2B5EF4-FFF2-40B4-BE49-F238E27FC236}">
                <a16:creationId xmlns:a16="http://schemas.microsoft.com/office/drawing/2014/main" id="{2F46F04D-4969-4820-DE5D-03001524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Google Shape;85;p4">
            <a:extLst>
              <a:ext uri="{FF2B5EF4-FFF2-40B4-BE49-F238E27FC236}">
                <a16:creationId xmlns:a16="http://schemas.microsoft.com/office/drawing/2014/main" id="{4AEF50BF-2499-9B09-2E2B-D2A204791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탐색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242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02D6BE-CB8B-9472-46D7-C3DD5E47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0" y="1936119"/>
            <a:ext cx="4263802" cy="4438339"/>
          </a:xfrm>
          <a:prstGeom prst="rect">
            <a:avLst/>
          </a:prstGeom>
        </p:spPr>
      </p:pic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 간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상관관계 확인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Binary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 간에도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유의미한 상관관계가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나타나지 않음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Google Shape;265;p10">
            <a:extLst>
              <a:ext uri="{FF2B5EF4-FFF2-40B4-BE49-F238E27FC236}">
                <a16:creationId xmlns:a16="http://schemas.microsoft.com/office/drawing/2014/main" id="{4D5EA429-B8A8-613E-3843-6A8DEE03BCF3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Binary 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Google Shape;84;p4">
            <a:extLst>
              <a:ext uri="{FF2B5EF4-FFF2-40B4-BE49-F238E27FC236}">
                <a16:creationId xmlns:a16="http://schemas.microsoft.com/office/drawing/2014/main" id="{EF23DCBB-9312-AFC3-69B3-8429B2FB0D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Google Shape;85;p4">
            <a:extLst>
              <a:ext uri="{FF2B5EF4-FFF2-40B4-BE49-F238E27FC236}">
                <a16:creationId xmlns:a16="http://schemas.microsoft.com/office/drawing/2014/main" id="{E320F94C-B4CA-524C-F48B-465AC61F1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탐색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6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800" b="1" i="0" u="none" strike="noStrike" cap="none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PRE-PROCESSING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1</a:t>
            </a:r>
            <a:endParaRPr sz="7200" b="1" i="0" u="none" strike="noStrike" cap="none" dirty="0">
              <a:solidFill>
                <a:srgbClr val="2851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04ACF6-1696-ED7D-1CE6-3BAF28B3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0" y="1936119"/>
            <a:ext cx="4263802" cy="4438339"/>
          </a:xfrm>
          <a:prstGeom prst="rect">
            <a:avLst/>
          </a:prstGeom>
        </p:spPr>
      </p:pic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9" name="Google Shape;130;p6">
            <a:extLst>
              <a:ext uri="{FF2B5EF4-FFF2-40B4-BE49-F238E27FC236}">
                <a16:creationId xmlns:a16="http://schemas.microsoft.com/office/drawing/2014/main" id="{927D91EF-797C-C32B-4FF6-CF758F0E54D5}"/>
              </a:ext>
            </a:extLst>
          </p:cNvPr>
          <p:cNvSpPr/>
          <p:nvPr/>
        </p:nvSpPr>
        <p:spPr>
          <a:xfrm>
            <a:off x="539551" y="1936121"/>
            <a:ext cx="2811256" cy="1296144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Category, Numeric, Binary, Ordinal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 간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상관관계 확인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5EDE736D-46BA-92E3-FC4F-ABAA4838C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1742394" y="349373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CE05B466-5F2E-5320-CDB3-3CACB4C1AEBB}"/>
              </a:ext>
            </a:extLst>
          </p:cNvPr>
          <p:cNvSpPr/>
          <p:nvPr/>
        </p:nvSpPr>
        <p:spPr>
          <a:xfrm>
            <a:off x="539551" y="4241695"/>
            <a:ext cx="2811256" cy="1735300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Categorical </a:t>
            </a: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변수간에도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결측치를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보간할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정도의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강한 상관관계는 나타나지 않음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Google Shape;265;p10">
            <a:extLst>
              <a:ext uri="{FF2B5EF4-FFF2-40B4-BE49-F238E27FC236}">
                <a16:creationId xmlns:a16="http://schemas.microsoft.com/office/drawing/2014/main" id="{4D5EA429-B8A8-613E-3843-6A8DEE03BCF3}"/>
              </a:ext>
            </a:extLst>
          </p:cNvPr>
          <p:cNvSpPr txBox="1"/>
          <p:nvPr/>
        </p:nvSpPr>
        <p:spPr>
          <a:xfrm>
            <a:off x="4328117" y="1385659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Categorical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Variable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" name="Google Shape;84;p4">
            <a:extLst>
              <a:ext uri="{FF2B5EF4-FFF2-40B4-BE49-F238E27FC236}">
                <a16:creationId xmlns:a16="http://schemas.microsoft.com/office/drawing/2014/main" id="{FF06F023-DC4E-276D-B0AB-5DF348025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Google Shape;85;p4">
            <a:extLst>
              <a:ext uri="{FF2B5EF4-FFF2-40B4-BE49-F238E27FC236}">
                <a16:creationId xmlns:a16="http://schemas.microsoft.com/office/drawing/2014/main" id="{37BB28E7-CD0F-AFDB-FA74-E891F2D58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탐색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50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관련 탐색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FE04EE-B7EC-180E-466B-FCAA290A1C4E}"/>
              </a:ext>
            </a:extLst>
          </p:cNvPr>
          <p:cNvGrpSpPr/>
          <p:nvPr/>
        </p:nvGrpSpPr>
        <p:grpSpPr>
          <a:xfrm>
            <a:off x="2059229" y="1470003"/>
            <a:ext cx="4809518" cy="3670263"/>
            <a:chOff x="2167241" y="1749388"/>
            <a:chExt cx="4809518" cy="3670263"/>
          </a:xfrm>
        </p:grpSpPr>
        <p:pic>
          <p:nvPicPr>
            <p:cNvPr id="3" name="Picture 2" descr="Chart, waterfall chart&#10;&#10;Description automatically generated">
              <a:extLst>
                <a:ext uri="{FF2B5EF4-FFF2-40B4-BE49-F238E27FC236}">
                  <a16:creationId xmlns:a16="http://schemas.microsoft.com/office/drawing/2014/main" id="{1DABA7DB-AE53-5F0A-5055-15D49F4E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865" y="1860567"/>
              <a:ext cx="4346270" cy="3559084"/>
            </a:xfrm>
            <a:prstGeom prst="rect">
              <a:avLst/>
            </a:prstGeom>
          </p:spPr>
        </p:pic>
        <p:sp>
          <p:nvSpPr>
            <p:cNvPr id="4" name="Google Shape;127;p6">
              <a:extLst>
                <a:ext uri="{FF2B5EF4-FFF2-40B4-BE49-F238E27FC236}">
                  <a16:creationId xmlns:a16="http://schemas.microsoft.com/office/drawing/2014/main" id="{668C5C88-37E6-179F-DAE7-9CE20D854AF1}"/>
                </a:ext>
              </a:extLst>
            </p:cNvPr>
            <p:cNvSpPr/>
            <p:nvPr/>
          </p:nvSpPr>
          <p:spPr>
            <a:xfrm>
              <a:off x="2167241" y="1749388"/>
              <a:ext cx="4809518" cy="366552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BA3608D-0560-BA7E-141A-2772FB015076}"/>
                </a:ext>
              </a:extLst>
            </p:cNvPr>
            <p:cNvSpPr/>
            <p:nvPr/>
          </p:nvSpPr>
          <p:spPr>
            <a:xfrm>
              <a:off x="3045401" y="2298966"/>
              <a:ext cx="253205" cy="2277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73D58B-5E0E-8291-9F6F-66676574E82B}"/>
                </a:ext>
              </a:extLst>
            </p:cNvPr>
            <p:cNvSpPr/>
            <p:nvPr/>
          </p:nvSpPr>
          <p:spPr>
            <a:xfrm>
              <a:off x="3045400" y="2922024"/>
              <a:ext cx="253205" cy="2277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52E2B6C-C757-D63B-69AF-99851D9E5010}"/>
                </a:ext>
              </a:extLst>
            </p:cNvPr>
            <p:cNvSpPr/>
            <p:nvPr/>
          </p:nvSpPr>
          <p:spPr>
            <a:xfrm>
              <a:off x="3276228" y="2919112"/>
              <a:ext cx="253205" cy="2277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9577828-9BD4-ECE1-5D24-AD5859FE7A51}"/>
                </a:ext>
              </a:extLst>
            </p:cNvPr>
            <p:cNvSpPr/>
            <p:nvPr/>
          </p:nvSpPr>
          <p:spPr>
            <a:xfrm>
              <a:off x="4445397" y="3549494"/>
              <a:ext cx="225701" cy="2342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KR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6FBF62-F8F5-C649-147E-8F608C9F3113}"/>
              </a:ext>
            </a:extLst>
          </p:cNvPr>
          <p:cNvSpPr txBox="1"/>
          <p:nvPr/>
        </p:nvSpPr>
        <p:spPr>
          <a:xfrm>
            <a:off x="218334" y="5128907"/>
            <a:ext cx="8707332" cy="12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간의 상관관계를 확인해본 결과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전반적으로 높은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상관관계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보임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순서형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범주형 변수는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Non-Lin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방법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보간하기로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결정함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B2F2A8-D6E0-6AA6-B01F-87C764560F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t="82523" r="44054" b="1802"/>
          <a:stretch/>
        </p:blipFill>
        <p:spPr>
          <a:xfrm>
            <a:off x="539552" y="6043830"/>
            <a:ext cx="618145" cy="335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Google Shape;84;p4">
            <a:extLst>
              <a:ext uri="{FF2B5EF4-FFF2-40B4-BE49-F238E27FC236}">
                <a16:creationId xmlns:a16="http://schemas.microsoft.com/office/drawing/2014/main" id="{7853C0D8-A022-F7E3-ED4D-AAA995E99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26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NA Imputation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Google Shape;132;p6">
            <a:extLst>
              <a:ext uri="{FF2B5EF4-FFF2-40B4-BE49-F238E27FC236}">
                <a16:creationId xmlns:a16="http://schemas.microsoft.com/office/drawing/2014/main" id="{7241DB42-198B-864A-1F2F-64C716D57E26}"/>
              </a:ext>
            </a:extLst>
          </p:cNvPr>
          <p:cNvSpPr/>
          <p:nvPr/>
        </p:nvSpPr>
        <p:spPr>
          <a:xfrm>
            <a:off x="811745" y="2577132"/>
            <a:ext cx="3267410" cy="1689906"/>
          </a:xfrm>
          <a:custGeom>
            <a:avLst/>
            <a:gdLst>
              <a:gd name="connsiteX0" fmla="*/ 0 w 3267410"/>
              <a:gd name="connsiteY0" fmla="*/ 281657 h 1689906"/>
              <a:gd name="connsiteX1" fmla="*/ 281657 w 3267410"/>
              <a:gd name="connsiteY1" fmla="*/ 0 h 1689906"/>
              <a:gd name="connsiteX2" fmla="*/ 903599 w 3267410"/>
              <a:gd name="connsiteY2" fmla="*/ 0 h 1689906"/>
              <a:gd name="connsiteX3" fmla="*/ 1579623 w 3267410"/>
              <a:gd name="connsiteY3" fmla="*/ 0 h 1689906"/>
              <a:gd name="connsiteX4" fmla="*/ 2201565 w 3267410"/>
              <a:gd name="connsiteY4" fmla="*/ 0 h 1689906"/>
              <a:gd name="connsiteX5" fmla="*/ 2985753 w 3267410"/>
              <a:gd name="connsiteY5" fmla="*/ 0 h 1689906"/>
              <a:gd name="connsiteX6" fmla="*/ 3267410 w 3267410"/>
              <a:gd name="connsiteY6" fmla="*/ 281657 h 1689906"/>
              <a:gd name="connsiteX7" fmla="*/ 3267410 w 3267410"/>
              <a:gd name="connsiteY7" fmla="*/ 844953 h 1689906"/>
              <a:gd name="connsiteX8" fmla="*/ 3267410 w 3267410"/>
              <a:gd name="connsiteY8" fmla="*/ 1408249 h 1689906"/>
              <a:gd name="connsiteX9" fmla="*/ 2985753 w 3267410"/>
              <a:gd name="connsiteY9" fmla="*/ 1689906 h 1689906"/>
              <a:gd name="connsiteX10" fmla="*/ 2336770 w 3267410"/>
              <a:gd name="connsiteY10" fmla="*/ 1689906 h 1689906"/>
              <a:gd name="connsiteX11" fmla="*/ 1741869 w 3267410"/>
              <a:gd name="connsiteY11" fmla="*/ 1689906 h 1689906"/>
              <a:gd name="connsiteX12" fmla="*/ 1038804 w 3267410"/>
              <a:gd name="connsiteY12" fmla="*/ 1689906 h 1689906"/>
              <a:gd name="connsiteX13" fmla="*/ 281657 w 3267410"/>
              <a:gd name="connsiteY13" fmla="*/ 1689906 h 1689906"/>
              <a:gd name="connsiteX14" fmla="*/ 0 w 3267410"/>
              <a:gd name="connsiteY14" fmla="*/ 1408249 h 1689906"/>
              <a:gd name="connsiteX15" fmla="*/ 0 w 3267410"/>
              <a:gd name="connsiteY15" fmla="*/ 822421 h 1689906"/>
              <a:gd name="connsiteX16" fmla="*/ 0 w 3267410"/>
              <a:gd name="connsiteY16" fmla="*/ 281657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7410" h="1689906" fill="none" extrusionOk="0">
                <a:moveTo>
                  <a:pt x="0" y="281657"/>
                </a:moveTo>
                <a:cubicBezTo>
                  <a:pt x="-5283" y="135549"/>
                  <a:pt x="150323" y="17998"/>
                  <a:pt x="281657" y="0"/>
                </a:cubicBezTo>
                <a:cubicBezTo>
                  <a:pt x="544668" y="1267"/>
                  <a:pt x="631405" y="-17557"/>
                  <a:pt x="903599" y="0"/>
                </a:cubicBezTo>
                <a:cubicBezTo>
                  <a:pt x="1175793" y="17557"/>
                  <a:pt x="1360163" y="6549"/>
                  <a:pt x="1579623" y="0"/>
                </a:cubicBezTo>
                <a:cubicBezTo>
                  <a:pt x="1799083" y="-6549"/>
                  <a:pt x="1975951" y="-7278"/>
                  <a:pt x="2201565" y="0"/>
                </a:cubicBezTo>
                <a:cubicBezTo>
                  <a:pt x="2427179" y="7278"/>
                  <a:pt x="2657688" y="16719"/>
                  <a:pt x="2985753" y="0"/>
                </a:cubicBezTo>
                <a:cubicBezTo>
                  <a:pt x="3124411" y="-956"/>
                  <a:pt x="3290705" y="146158"/>
                  <a:pt x="3267410" y="281657"/>
                </a:cubicBezTo>
                <a:cubicBezTo>
                  <a:pt x="3295369" y="554971"/>
                  <a:pt x="3246039" y="622463"/>
                  <a:pt x="3267410" y="844953"/>
                </a:cubicBezTo>
                <a:cubicBezTo>
                  <a:pt x="3288781" y="1067443"/>
                  <a:pt x="3286717" y="1217657"/>
                  <a:pt x="3267410" y="1408249"/>
                </a:cubicBezTo>
                <a:cubicBezTo>
                  <a:pt x="3265814" y="1530683"/>
                  <a:pt x="3155281" y="1698709"/>
                  <a:pt x="2985753" y="1689906"/>
                </a:cubicBezTo>
                <a:cubicBezTo>
                  <a:pt x="2670240" y="1670467"/>
                  <a:pt x="2499051" y="1686360"/>
                  <a:pt x="2336770" y="1689906"/>
                </a:cubicBezTo>
                <a:cubicBezTo>
                  <a:pt x="2174489" y="1693452"/>
                  <a:pt x="1971234" y="1688853"/>
                  <a:pt x="1741869" y="1689906"/>
                </a:cubicBezTo>
                <a:cubicBezTo>
                  <a:pt x="1512504" y="1690959"/>
                  <a:pt x="1277291" y="1721011"/>
                  <a:pt x="1038804" y="1689906"/>
                </a:cubicBezTo>
                <a:cubicBezTo>
                  <a:pt x="800318" y="1658801"/>
                  <a:pt x="468257" y="1668411"/>
                  <a:pt x="281657" y="1689906"/>
                </a:cubicBezTo>
                <a:cubicBezTo>
                  <a:pt x="121566" y="1692450"/>
                  <a:pt x="1983" y="1569176"/>
                  <a:pt x="0" y="1408249"/>
                </a:cubicBezTo>
                <a:cubicBezTo>
                  <a:pt x="-18389" y="1270498"/>
                  <a:pt x="20858" y="1016679"/>
                  <a:pt x="0" y="822421"/>
                </a:cubicBezTo>
                <a:cubicBezTo>
                  <a:pt x="-20858" y="628163"/>
                  <a:pt x="-8762" y="395225"/>
                  <a:pt x="0" y="281657"/>
                </a:cubicBezTo>
                <a:close/>
              </a:path>
              <a:path w="3267410" h="1689906" stroke="0" extrusionOk="0">
                <a:moveTo>
                  <a:pt x="0" y="281657"/>
                </a:moveTo>
                <a:cubicBezTo>
                  <a:pt x="-7667" y="121373"/>
                  <a:pt x="117627" y="3181"/>
                  <a:pt x="281657" y="0"/>
                </a:cubicBezTo>
                <a:cubicBezTo>
                  <a:pt x="512881" y="-30677"/>
                  <a:pt x="803601" y="18950"/>
                  <a:pt x="1011763" y="0"/>
                </a:cubicBezTo>
                <a:cubicBezTo>
                  <a:pt x="1219925" y="-18950"/>
                  <a:pt x="1384267" y="-7192"/>
                  <a:pt x="1660746" y="0"/>
                </a:cubicBezTo>
                <a:cubicBezTo>
                  <a:pt x="1937225" y="7192"/>
                  <a:pt x="2026265" y="9505"/>
                  <a:pt x="2282688" y="0"/>
                </a:cubicBezTo>
                <a:cubicBezTo>
                  <a:pt x="2539111" y="-9505"/>
                  <a:pt x="2635131" y="14833"/>
                  <a:pt x="2985753" y="0"/>
                </a:cubicBezTo>
                <a:cubicBezTo>
                  <a:pt x="3155974" y="-30182"/>
                  <a:pt x="3240297" y="121950"/>
                  <a:pt x="3267410" y="281657"/>
                </a:cubicBezTo>
                <a:cubicBezTo>
                  <a:pt x="3256489" y="444281"/>
                  <a:pt x="3262048" y="663780"/>
                  <a:pt x="3267410" y="844953"/>
                </a:cubicBezTo>
                <a:cubicBezTo>
                  <a:pt x="3272772" y="1026126"/>
                  <a:pt x="3273461" y="1295498"/>
                  <a:pt x="3267410" y="1408249"/>
                </a:cubicBezTo>
                <a:cubicBezTo>
                  <a:pt x="3288117" y="1568783"/>
                  <a:pt x="3117318" y="1686026"/>
                  <a:pt x="2985753" y="1689906"/>
                </a:cubicBezTo>
                <a:cubicBezTo>
                  <a:pt x="2704348" y="1689183"/>
                  <a:pt x="2570775" y="1679096"/>
                  <a:pt x="2309729" y="1689906"/>
                </a:cubicBezTo>
                <a:cubicBezTo>
                  <a:pt x="2048683" y="1700716"/>
                  <a:pt x="1878826" y="1714598"/>
                  <a:pt x="1660746" y="1689906"/>
                </a:cubicBezTo>
                <a:cubicBezTo>
                  <a:pt x="1442666" y="1665214"/>
                  <a:pt x="1193141" y="1679540"/>
                  <a:pt x="930640" y="1689906"/>
                </a:cubicBezTo>
                <a:cubicBezTo>
                  <a:pt x="668139" y="1700272"/>
                  <a:pt x="435036" y="1674748"/>
                  <a:pt x="281657" y="1689906"/>
                </a:cubicBezTo>
                <a:cubicBezTo>
                  <a:pt x="89367" y="1695938"/>
                  <a:pt x="-24644" y="1546800"/>
                  <a:pt x="0" y="1408249"/>
                </a:cubicBezTo>
                <a:cubicBezTo>
                  <a:pt x="-5987" y="1274385"/>
                  <a:pt x="21372" y="983095"/>
                  <a:pt x="0" y="833687"/>
                </a:cubicBezTo>
                <a:cubicBezTo>
                  <a:pt x="-21372" y="684279"/>
                  <a:pt x="-6560" y="516000"/>
                  <a:pt x="0" y="2816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KNN</a:t>
            </a:r>
            <a:r>
              <a:rPr kumimoji="1"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분류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이용하여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최빈값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중앙값 등으로 대체하는 방법</a:t>
            </a:r>
            <a:endParaRPr sz="1600" dirty="0">
              <a:solidFill>
                <a:schemeClr val="accent1">
                  <a:lumMod val="60000"/>
                  <a:lumOff val="4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18C65E4-2558-10F1-4A7A-814EFCCC9A9D}"/>
              </a:ext>
            </a:extLst>
          </p:cNvPr>
          <p:cNvSpPr/>
          <p:nvPr/>
        </p:nvSpPr>
        <p:spPr>
          <a:xfrm>
            <a:off x="811745" y="4431228"/>
            <a:ext cx="3267410" cy="1689906"/>
          </a:xfrm>
          <a:custGeom>
            <a:avLst/>
            <a:gdLst>
              <a:gd name="connsiteX0" fmla="*/ 0 w 3267410"/>
              <a:gd name="connsiteY0" fmla="*/ 198598 h 1689906"/>
              <a:gd name="connsiteX1" fmla="*/ 198598 w 3267410"/>
              <a:gd name="connsiteY1" fmla="*/ 0 h 1689906"/>
              <a:gd name="connsiteX2" fmla="*/ 772641 w 3267410"/>
              <a:gd name="connsiteY2" fmla="*/ 0 h 1689906"/>
              <a:gd name="connsiteX3" fmla="*/ 1289279 w 3267410"/>
              <a:gd name="connsiteY3" fmla="*/ 0 h 1689906"/>
              <a:gd name="connsiteX4" fmla="*/ 1892024 w 3267410"/>
              <a:gd name="connsiteY4" fmla="*/ 0 h 1689906"/>
              <a:gd name="connsiteX5" fmla="*/ 2494769 w 3267410"/>
              <a:gd name="connsiteY5" fmla="*/ 0 h 1689906"/>
              <a:gd name="connsiteX6" fmla="*/ 3068812 w 3267410"/>
              <a:gd name="connsiteY6" fmla="*/ 0 h 1689906"/>
              <a:gd name="connsiteX7" fmla="*/ 3267410 w 3267410"/>
              <a:gd name="connsiteY7" fmla="*/ 198598 h 1689906"/>
              <a:gd name="connsiteX8" fmla="*/ 3267410 w 3267410"/>
              <a:gd name="connsiteY8" fmla="*/ 832026 h 1689906"/>
              <a:gd name="connsiteX9" fmla="*/ 3267410 w 3267410"/>
              <a:gd name="connsiteY9" fmla="*/ 1491308 h 1689906"/>
              <a:gd name="connsiteX10" fmla="*/ 3068812 w 3267410"/>
              <a:gd name="connsiteY10" fmla="*/ 1689906 h 1689906"/>
              <a:gd name="connsiteX11" fmla="*/ 2466067 w 3267410"/>
              <a:gd name="connsiteY11" fmla="*/ 1689906 h 1689906"/>
              <a:gd name="connsiteX12" fmla="*/ 1834620 w 3267410"/>
              <a:gd name="connsiteY12" fmla="*/ 1689906 h 1689906"/>
              <a:gd name="connsiteX13" fmla="*/ 1203173 w 3267410"/>
              <a:gd name="connsiteY13" fmla="*/ 1689906 h 1689906"/>
              <a:gd name="connsiteX14" fmla="*/ 715237 w 3267410"/>
              <a:gd name="connsiteY14" fmla="*/ 1689906 h 1689906"/>
              <a:gd name="connsiteX15" fmla="*/ 198598 w 3267410"/>
              <a:gd name="connsiteY15" fmla="*/ 1689906 h 1689906"/>
              <a:gd name="connsiteX16" fmla="*/ 0 w 3267410"/>
              <a:gd name="connsiteY16" fmla="*/ 1491308 h 1689906"/>
              <a:gd name="connsiteX17" fmla="*/ 0 w 3267410"/>
              <a:gd name="connsiteY17" fmla="*/ 870807 h 1689906"/>
              <a:gd name="connsiteX18" fmla="*/ 0 w 3267410"/>
              <a:gd name="connsiteY18" fmla="*/ 198598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7410" h="1689906" fill="none" extrusionOk="0">
                <a:moveTo>
                  <a:pt x="0" y="198598"/>
                </a:moveTo>
                <a:cubicBezTo>
                  <a:pt x="20949" y="76824"/>
                  <a:pt x="83528" y="15262"/>
                  <a:pt x="198598" y="0"/>
                </a:cubicBezTo>
                <a:cubicBezTo>
                  <a:pt x="464005" y="3162"/>
                  <a:pt x="508448" y="8491"/>
                  <a:pt x="772641" y="0"/>
                </a:cubicBezTo>
                <a:cubicBezTo>
                  <a:pt x="1036834" y="-8491"/>
                  <a:pt x="1064883" y="7303"/>
                  <a:pt x="1289279" y="0"/>
                </a:cubicBezTo>
                <a:cubicBezTo>
                  <a:pt x="1513675" y="-7303"/>
                  <a:pt x="1727985" y="27107"/>
                  <a:pt x="1892024" y="0"/>
                </a:cubicBezTo>
                <a:cubicBezTo>
                  <a:pt x="2056063" y="-27107"/>
                  <a:pt x="2255137" y="-8061"/>
                  <a:pt x="2494769" y="0"/>
                </a:cubicBezTo>
                <a:cubicBezTo>
                  <a:pt x="2734402" y="8061"/>
                  <a:pt x="2940269" y="-2790"/>
                  <a:pt x="3068812" y="0"/>
                </a:cubicBezTo>
                <a:cubicBezTo>
                  <a:pt x="3168613" y="-383"/>
                  <a:pt x="3278036" y="85730"/>
                  <a:pt x="3267410" y="198598"/>
                </a:cubicBezTo>
                <a:cubicBezTo>
                  <a:pt x="3251527" y="342686"/>
                  <a:pt x="3242473" y="532145"/>
                  <a:pt x="3267410" y="832026"/>
                </a:cubicBezTo>
                <a:cubicBezTo>
                  <a:pt x="3292347" y="1131907"/>
                  <a:pt x="3236612" y="1304273"/>
                  <a:pt x="3267410" y="1491308"/>
                </a:cubicBezTo>
                <a:cubicBezTo>
                  <a:pt x="3264981" y="1580136"/>
                  <a:pt x="3174432" y="1674592"/>
                  <a:pt x="3068812" y="1689906"/>
                </a:cubicBezTo>
                <a:cubicBezTo>
                  <a:pt x="2773133" y="1679694"/>
                  <a:pt x="2718528" y="1669419"/>
                  <a:pt x="2466067" y="1689906"/>
                </a:cubicBezTo>
                <a:cubicBezTo>
                  <a:pt x="2213606" y="1710393"/>
                  <a:pt x="2125770" y="1673519"/>
                  <a:pt x="1834620" y="1689906"/>
                </a:cubicBezTo>
                <a:cubicBezTo>
                  <a:pt x="1543470" y="1706293"/>
                  <a:pt x="1333194" y="1700289"/>
                  <a:pt x="1203173" y="1689906"/>
                </a:cubicBezTo>
                <a:cubicBezTo>
                  <a:pt x="1073152" y="1679523"/>
                  <a:pt x="881027" y="1671446"/>
                  <a:pt x="715237" y="1689906"/>
                </a:cubicBezTo>
                <a:cubicBezTo>
                  <a:pt x="549447" y="1708366"/>
                  <a:pt x="351509" y="1705250"/>
                  <a:pt x="198598" y="1689906"/>
                </a:cubicBezTo>
                <a:cubicBezTo>
                  <a:pt x="102267" y="1685533"/>
                  <a:pt x="22062" y="1607086"/>
                  <a:pt x="0" y="1491308"/>
                </a:cubicBezTo>
                <a:cubicBezTo>
                  <a:pt x="-4658" y="1361661"/>
                  <a:pt x="24621" y="1029711"/>
                  <a:pt x="0" y="870807"/>
                </a:cubicBezTo>
                <a:cubicBezTo>
                  <a:pt x="-24621" y="711903"/>
                  <a:pt x="11658" y="428401"/>
                  <a:pt x="0" y="198598"/>
                </a:cubicBezTo>
                <a:close/>
              </a:path>
              <a:path w="3267410" h="1689906" stroke="0" extrusionOk="0">
                <a:moveTo>
                  <a:pt x="0" y="198598"/>
                </a:moveTo>
                <a:cubicBezTo>
                  <a:pt x="24712" y="92363"/>
                  <a:pt x="101424" y="20475"/>
                  <a:pt x="198598" y="0"/>
                </a:cubicBezTo>
                <a:cubicBezTo>
                  <a:pt x="389706" y="3161"/>
                  <a:pt x="551256" y="13990"/>
                  <a:pt x="686534" y="0"/>
                </a:cubicBezTo>
                <a:cubicBezTo>
                  <a:pt x="821812" y="-13990"/>
                  <a:pt x="1098404" y="-14050"/>
                  <a:pt x="1289279" y="0"/>
                </a:cubicBezTo>
                <a:cubicBezTo>
                  <a:pt x="1480154" y="14050"/>
                  <a:pt x="1595367" y="-18662"/>
                  <a:pt x="1892024" y="0"/>
                </a:cubicBezTo>
                <a:cubicBezTo>
                  <a:pt x="2188681" y="18662"/>
                  <a:pt x="2308151" y="10070"/>
                  <a:pt x="2494769" y="0"/>
                </a:cubicBezTo>
                <a:cubicBezTo>
                  <a:pt x="2681387" y="-10070"/>
                  <a:pt x="2929262" y="21785"/>
                  <a:pt x="3068812" y="0"/>
                </a:cubicBezTo>
                <a:cubicBezTo>
                  <a:pt x="3180579" y="8748"/>
                  <a:pt x="3290980" y="75656"/>
                  <a:pt x="3267410" y="198598"/>
                </a:cubicBezTo>
                <a:cubicBezTo>
                  <a:pt x="3252163" y="483456"/>
                  <a:pt x="3288376" y="575607"/>
                  <a:pt x="3267410" y="857880"/>
                </a:cubicBezTo>
                <a:cubicBezTo>
                  <a:pt x="3246444" y="1140153"/>
                  <a:pt x="3292881" y="1191933"/>
                  <a:pt x="3267410" y="1491308"/>
                </a:cubicBezTo>
                <a:cubicBezTo>
                  <a:pt x="3271456" y="1582871"/>
                  <a:pt x="3170858" y="1684195"/>
                  <a:pt x="3068812" y="1689906"/>
                </a:cubicBezTo>
                <a:cubicBezTo>
                  <a:pt x="2835124" y="1677308"/>
                  <a:pt x="2815504" y="1666484"/>
                  <a:pt x="2580876" y="1689906"/>
                </a:cubicBezTo>
                <a:cubicBezTo>
                  <a:pt x="2346248" y="1713328"/>
                  <a:pt x="2286587" y="1682841"/>
                  <a:pt x="2064237" y="1689906"/>
                </a:cubicBezTo>
                <a:cubicBezTo>
                  <a:pt x="1841887" y="1696971"/>
                  <a:pt x="1681686" y="1669127"/>
                  <a:pt x="1518896" y="1689906"/>
                </a:cubicBezTo>
                <a:cubicBezTo>
                  <a:pt x="1356106" y="1710685"/>
                  <a:pt x="1200050" y="1715109"/>
                  <a:pt x="944854" y="1689906"/>
                </a:cubicBezTo>
                <a:cubicBezTo>
                  <a:pt x="689658" y="1664703"/>
                  <a:pt x="463844" y="1685322"/>
                  <a:pt x="198598" y="1689906"/>
                </a:cubicBezTo>
                <a:cubicBezTo>
                  <a:pt x="91715" y="1681767"/>
                  <a:pt x="11628" y="1620753"/>
                  <a:pt x="0" y="1491308"/>
                </a:cubicBezTo>
                <a:cubicBezTo>
                  <a:pt x="71" y="1231458"/>
                  <a:pt x="23513" y="1174591"/>
                  <a:pt x="0" y="870807"/>
                </a:cubicBezTo>
                <a:cubicBezTo>
                  <a:pt x="-23513" y="567023"/>
                  <a:pt x="6840" y="475448"/>
                  <a:pt x="0" y="19859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변수의 스케일이 다르고 개수가 많아 차원의 저주 가능성 존재</a:t>
            </a:r>
            <a:endParaRPr kumimoji="1" lang="en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-&gt;</a:t>
            </a:r>
            <a:r>
              <a:rPr kumimoji="1" lang="ko-KR" altLang="en-US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채택하지 않음 </a:t>
            </a:r>
            <a:r>
              <a:rPr kumimoji="1" lang="en-US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!</a:t>
            </a:r>
            <a:endParaRPr kumimoji="1" lang="ko-KR" altLang="en-US" sz="1800" b="1" dirty="0">
              <a:solidFill>
                <a:schemeClr val="tx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2" name="Google Shape;142;p6">
            <a:extLst>
              <a:ext uri="{FF2B5EF4-FFF2-40B4-BE49-F238E27FC236}">
                <a16:creationId xmlns:a16="http://schemas.microsoft.com/office/drawing/2014/main" id="{098DC4CB-9C2A-1ECA-AB00-79A7A9D8FC3E}"/>
              </a:ext>
            </a:extLst>
          </p:cNvPr>
          <p:cNvSpPr/>
          <p:nvPr/>
        </p:nvSpPr>
        <p:spPr>
          <a:xfrm>
            <a:off x="1243550" y="1964581"/>
            <a:ext cx="2496144" cy="441636"/>
          </a:xfrm>
          <a:prstGeom prst="parallelogram">
            <a:avLst>
              <a:gd name="adj" fmla="val 25000"/>
            </a:avLst>
          </a:prstGeom>
          <a:solidFill>
            <a:srgbClr val="F18C8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/>
                <a:sym typeface="Malgun Gothic"/>
              </a:rPr>
              <a:t>KNN Imputation</a:t>
            </a:r>
            <a:endParaRPr sz="1800" b="1" dirty="0">
              <a:solidFill>
                <a:schemeClr val="tx1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4" name="Google Shape;132;p6">
            <a:extLst>
              <a:ext uri="{FF2B5EF4-FFF2-40B4-BE49-F238E27FC236}">
                <a16:creationId xmlns:a16="http://schemas.microsoft.com/office/drawing/2014/main" id="{00A2532E-3CFB-4D5D-6F6E-B3B5D9AEFF5B}"/>
              </a:ext>
            </a:extLst>
          </p:cNvPr>
          <p:cNvSpPr/>
          <p:nvPr/>
        </p:nvSpPr>
        <p:spPr>
          <a:xfrm>
            <a:off x="4813139" y="2577132"/>
            <a:ext cx="3267410" cy="1689906"/>
          </a:xfrm>
          <a:custGeom>
            <a:avLst/>
            <a:gdLst>
              <a:gd name="connsiteX0" fmla="*/ 0 w 3267410"/>
              <a:gd name="connsiteY0" fmla="*/ 281657 h 1689906"/>
              <a:gd name="connsiteX1" fmla="*/ 281657 w 3267410"/>
              <a:gd name="connsiteY1" fmla="*/ 0 h 1689906"/>
              <a:gd name="connsiteX2" fmla="*/ 903599 w 3267410"/>
              <a:gd name="connsiteY2" fmla="*/ 0 h 1689906"/>
              <a:gd name="connsiteX3" fmla="*/ 1579623 w 3267410"/>
              <a:gd name="connsiteY3" fmla="*/ 0 h 1689906"/>
              <a:gd name="connsiteX4" fmla="*/ 2201565 w 3267410"/>
              <a:gd name="connsiteY4" fmla="*/ 0 h 1689906"/>
              <a:gd name="connsiteX5" fmla="*/ 2985753 w 3267410"/>
              <a:gd name="connsiteY5" fmla="*/ 0 h 1689906"/>
              <a:gd name="connsiteX6" fmla="*/ 3267410 w 3267410"/>
              <a:gd name="connsiteY6" fmla="*/ 281657 h 1689906"/>
              <a:gd name="connsiteX7" fmla="*/ 3267410 w 3267410"/>
              <a:gd name="connsiteY7" fmla="*/ 844953 h 1689906"/>
              <a:gd name="connsiteX8" fmla="*/ 3267410 w 3267410"/>
              <a:gd name="connsiteY8" fmla="*/ 1408249 h 1689906"/>
              <a:gd name="connsiteX9" fmla="*/ 2985753 w 3267410"/>
              <a:gd name="connsiteY9" fmla="*/ 1689906 h 1689906"/>
              <a:gd name="connsiteX10" fmla="*/ 2336770 w 3267410"/>
              <a:gd name="connsiteY10" fmla="*/ 1689906 h 1689906"/>
              <a:gd name="connsiteX11" fmla="*/ 1741869 w 3267410"/>
              <a:gd name="connsiteY11" fmla="*/ 1689906 h 1689906"/>
              <a:gd name="connsiteX12" fmla="*/ 1038804 w 3267410"/>
              <a:gd name="connsiteY12" fmla="*/ 1689906 h 1689906"/>
              <a:gd name="connsiteX13" fmla="*/ 281657 w 3267410"/>
              <a:gd name="connsiteY13" fmla="*/ 1689906 h 1689906"/>
              <a:gd name="connsiteX14" fmla="*/ 0 w 3267410"/>
              <a:gd name="connsiteY14" fmla="*/ 1408249 h 1689906"/>
              <a:gd name="connsiteX15" fmla="*/ 0 w 3267410"/>
              <a:gd name="connsiteY15" fmla="*/ 822421 h 1689906"/>
              <a:gd name="connsiteX16" fmla="*/ 0 w 3267410"/>
              <a:gd name="connsiteY16" fmla="*/ 281657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67410" h="1689906" fill="none" extrusionOk="0">
                <a:moveTo>
                  <a:pt x="0" y="281657"/>
                </a:moveTo>
                <a:cubicBezTo>
                  <a:pt x="-5283" y="135549"/>
                  <a:pt x="150323" y="17998"/>
                  <a:pt x="281657" y="0"/>
                </a:cubicBezTo>
                <a:cubicBezTo>
                  <a:pt x="544668" y="1267"/>
                  <a:pt x="631405" y="-17557"/>
                  <a:pt x="903599" y="0"/>
                </a:cubicBezTo>
                <a:cubicBezTo>
                  <a:pt x="1175793" y="17557"/>
                  <a:pt x="1360163" y="6549"/>
                  <a:pt x="1579623" y="0"/>
                </a:cubicBezTo>
                <a:cubicBezTo>
                  <a:pt x="1799083" y="-6549"/>
                  <a:pt x="1975951" y="-7278"/>
                  <a:pt x="2201565" y="0"/>
                </a:cubicBezTo>
                <a:cubicBezTo>
                  <a:pt x="2427179" y="7278"/>
                  <a:pt x="2657688" y="16719"/>
                  <a:pt x="2985753" y="0"/>
                </a:cubicBezTo>
                <a:cubicBezTo>
                  <a:pt x="3124411" y="-956"/>
                  <a:pt x="3290705" y="146158"/>
                  <a:pt x="3267410" y="281657"/>
                </a:cubicBezTo>
                <a:cubicBezTo>
                  <a:pt x="3295369" y="554971"/>
                  <a:pt x="3246039" y="622463"/>
                  <a:pt x="3267410" y="844953"/>
                </a:cubicBezTo>
                <a:cubicBezTo>
                  <a:pt x="3288781" y="1067443"/>
                  <a:pt x="3286717" y="1217657"/>
                  <a:pt x="3267410" y="1408249"/>
                </a:cubicBezTo>
                <a:cubicBezTo>
                  <a:pt x="3265814" y="1530683"/>
                  <a:pt x="3155281" y="1698709"/>
                  <a:pt x="2985753" y="1689906"/>
                </a:cubicBezTo>
                <a:cubicBezTo>
                  <a:pt x="2670240" y="1670467"/>
                  <a:pt x="2499051" y="1686360"/>
                  <a:pt x="2336770" y="1689906"/>
                </a:cubicBezTo>
                <a:cubicBezTo>
                  <a:pt x="2174489" y="1693452"/>
                  <a:pt x="1971234" y="1688853"/>
                  <a:pt x="1741869" y="1689906"/>
                </a:cubicBezTo>
                <a:cubicBezTo>
                  <a:pt x="1512504" y="1690959"/>
                  <a:pt x="1277291" y="1721011"/>
                  <a:pt x="1038804" y="1689906"/>
                </a:cubicBezTo>
                <a:cubicBezTo>
                  <a:pt x="800318" y="1658801"/>
                  <a:pt x="468257" y="1668411"/>
                  <a:pt x="281657" y="1689906"/>
                </a:cubicBezTo>
                <a:cubicBezTo>
                  <a:pt x="121566" y="1692450"/>
                  <a:pt x="1983" y="1569176"/>
                  <a:pt x="0" y="1408249"/>
                </a:cubicBezTo>
                <a:cubicBezTo>
                  <a:pt x="-18389" y="1270498"/>
                  <a:pt x="20858" y="1016679"/>
                  <a:pt x="0" y="822421"/>
                </a:cubicBezTo>
                <a:cubicBezTo>
                  <a:pt x="-20858" y="628163"/>
                  <a:pt x="-8762" y="395225"/>
                  <a:pt x="0" y="281657"/>
                </a:cubicBezTo>
                <a:close/>
              </a:path>
              <a:path w="3267410" h="1689906" stroke="0" extrusionOk="0">
                <a:moveTo>
                  <a:pt x="0" y="281657"/>
                </a:moveTo>
                <a:cubicBezTo>
                  <a:pt x="-7667" y="121373"/>
                  <a:pt x="117627" y="3181"/>
                  <a:pt x="281657" y="0"/>
                </a:cubicBezTo>
                <a:cubicBezTo>
                  <a:pt x="512881" y="-30677"/>
                  <a:pt x="803601" y="18950"/>
                  <a:pt x="1011763" y="0"/>
                </a:cubicBezTo>
                <a:cubicBezTo>
                  <a:pt x="1219925" y="-18950"/>
                  <a:pt x="1384267" y="-7192"/>
                  <a:pt x="1660746" y="0"/>
                </a:cubicBezTo>
                <a:cubicBezTo>
                  <a:pt x="1937225" y="7192"/>
                  <a:pt x="2026265" y="9505"/>
                  <a:pt x="2282688" y="0"/>
                </a:cubicBezTo>
                <a:cubicBezTo>
                  <a:pt x="2539111" y="-9505"/>
                  <a:pt x="2635131" y="14833"/>
                  <a:pt x="2985753" y="0"/>
                </a:cubicBezTo>
                <a:cubicBezTo>
                  <a:pt x="3155974" y="-30182"/>
                  <a:pt x="3240297" y="121950"/>
                  <a:pt x="3267410" y="281657"/>
                </a:cubicBezTo>
                <a:cubicBezTo>
                  <a:pt x="3256489" y="444281"/>
                  <a:pt x="3262048" y="663780"/>
                  <a:pt x="3267410" y="844953"/>
                </a:cubicBezTo>
                <a:cubicBezTo>
                  <a:pt x="3272772" y="1026126"/>
                  <a:pt x="3273461" y="1295498"/>
                  <a:pt x="3267410" y="1408249"/>
                </a:cubicBezTo>
                <a:cubicBezTo>
                  <a:pt x="3288117" y="1568783"/>
                  <a:pt x="3117318" y="1686026"/>
                  <a:pt x="2985753" y="1689906"/>
                </a:cubicBezTo>
                <a:cubicBezTo>
                  <a:pt x="2704348" y="1689183"/>
                  <a:pt x="2570775" y="1679096"/>
                  <a:pt x="2309729" y="1689906"/>
                </a:cubicBezTo>
                <a:cubicBezTo>
                  <a:pt x="2048683" y="1700716"/>
                  <a:pt x="1878826" y="1714598"/>
                  <a:pt x="1660746" y="1689906"/>
                </a:cubicBezTo>
                <a:cubicBezTo>
                  <a:pt x="1442666" y="1665214"/>
                  <a:pt x="1193141" y="1679540"/>
                  <a:pt x="930640" y="1689906"/>
                </a:cubicBezTo>
                <a:cubicBezTo>
                  <a:pt x="668139" y="1700272"/>
                  <a:pt x="435036" y="1674748"/>
                  <a:pt x="281657" y="1689906"/>
                </a:cubicBezTo>
                <a:cubicBezTo>
                  <a:pt x="89367" y="1695938"/>
                  <a:pt x="-24644" y="1546800"/>
                  <a:pt x="0" y="1408249"/>
                </a:cubicBezTo>
                <a:cubicBezTo>
                  <a:pt x="-5987" y="1274385"/>
                  <a:pt x="21372" y="983095"/>
                  <a:pt x="0" y="833687"/>
                </a:cubicBezTo>
                <a:cubicBezTo>
                  <a:pt x="-21372" y="684279"/>
                  <a:pt x="-6560" y="516000"/>
                  <a:pt x="0" y="28165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결측치가</a:t>
            </a: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존재하는 데이터에 대해 </a:t>
            </a:r>
            <a:endParaRPr kumimoji="1"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단순 대치법을 여러 번 시도하여 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결측치를</a:t>
            </a: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대체하는 방법</a:t>
            </a:r>
            <a:endParaRPr kumimoji="1"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403449-A1AD-3F34-2E0C-7479A7BF0D57}"/>
              </a:ext>
            </a:extLst>
          </p:cNvPr>
          <p:cNvSpPr/>
          <p:nvPr/>
        </p:nvSpPr>
        <p:spPr>
          <a:xfrm>
            <a:off x="4813139" y="4431228"/>
            <a:ext cx="3267410" cy="1689906"/>
          </a:xfrm>
          <a:custGeom>
            <a:avLst/>
            <a:gdLst>
              <a:gd name="connsiteX0" fmla="*/ 0 w 3267410"/>
              <a:gd name="connsiteY0" fmla="*/ 198598 h 1689906"/>
              <a:gd name="connsiteX1" fmla="*/ 198598 w 3267410"/>
              <a:gd name="connsiteY1" fmla="*/ 0 h 1689906"/>
              <a:gd name="connsiteX2" fmla="*/ 772641 w 3267410"/>
              <a:gd name="connsiteY2" fmla="*/ 0 h 1689906"/>
              <a:gd name="connsiteX3" fmla="*/ 1289279 w 3267410"/>
              <a:gd name="connsiteY3" fmla="*/ 0 h 1689906"/>
              <a:gd name="connsiteX4" fmla="*/ 1892024 w 3267410"/>
              <a:gd name="connsiteY4" fmla="*/ 0 h 1689906"/>
              <a:gd name="connsiteX5" fmla="*/ 2494769 w 3267410"/>
              <a:gd name="connsiteY5" fmla="*/ 0 h 1689906"/>
              <a:gd name="connsiteX6" fmla="*/ 3068812 w 3267410"/>
              <a:gd name="connsiteY6" fmla="*/ 0 h 1689906"/>
              <a:gd name="connsiteX7" fmla="*/ 3267410 w 3267410"/>
              <a:gd name="connsiteY7" fmla="*/ 198598 h 1689906"/>
              <a:gd name="connsiteX8" fmla="*/ 3267410 w 3267410"/>
              <a:gd name="connsiteY8" fmla="*/ 832026 h 1689906"/>
              <a:gd name="connsiteX9" fmla="*/ 3267410 w 3267410"/>
              <a:gd name="connsiteY9" fmla="*/ 1491308 h 1689906"/>
              <a:gd name="connsiteX10" fmla="*/ 3068812 w 3267410"/>
              <a:gd name="connsiteY10" fmla="*/ 1689906 h 1689906"/>
              <a:gd name="connsiteX11" fmla="*/ 2466067 w 3267410"/>
              <a:gd name="connsiteY11" fmla="*/ 1689906 h 1689906"/>
              <a:gd name="connsiteX12" fmla="*/ 1834620 w 3267410"/>
              <a:gd name="connsiteY12" fmla="*/ 1689906 h 1689906"/>
              <a:gd name="connsiteX13" fmla="*/ 1203173 w 3267410"/>
              <a:gd name="connsiteY13" fmla="*/ 1689906 h 1689906"/>
              <a:gd name="connsiteX14" fmla="*/ 715237 w 3267410"/>
              <a:gd name="connsiteY14" fmla="*/ 1689906 h 1689906"/>
              <a:gd name="connsiteX15" fmla="*/ 198598 w 3267410"/>
              <a:gd name="connsiteY15" fmla="*/ 1689906 h 1689906"/>
              <a:gd name="connsiteX16" fmla="*/ 0 w 3267410"/>
              <a:gd name="connsiteY16" fmla="*/ 1491308 h 1689906"/>
              <a:gd name="connsiteX17" fmla="*/ 0 w 3267410"/>
              <a:gd name="connsiteY17" fmla="*/ 870807 h 1689906"/>
              <a:gd name="connsiteX18" fmla="*/ 0 w 3267410"/>
              <a:gd name="connsiteY18" fmla="*/ 198598 h 168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7410" h="1689906" fill="none" extrusionOk="0">
                <a:moveTo>
                  <a:pt x="0" y="198598"/>
                </a:moveTo>
                <a:cubicBezTo>
                  <a:pt x="20949" y="76824"/>
                  <a:pt x="83528" y="15262"/>
                  <a:pt x="198598" y="0"/>
                </a:cubicBezTo>
                <a:cubicBezTo>
                  <a:pt x="464005" y="3162"/>
                  <a:pt x="508448" y="8491"/>
                  <a:pt x="772641" y="0"/>
                </a:cubicBezTo>
                <a:cubicBezTo>
                  <a:pt x="1036834" y="-8491"/>
                  <a:pt x="1064883" y="7303"/>
                  <a:pt x="1289279" y="0"/>
                </a:cubicBezTo>
                <a:cubicBezTo>
                  <a:pt x="1513675" y="-7303"/>
                  <a:pt x="1727985" y="27107"/>
                  <a:pt x="1892024" y="0"/>
                </a:cubicBezTo>
                <a:cubicBezTo>
                  <a:pt x="2056063" y="-27107"/>
                  <a:pt x="2255137" y="-8061"/>
                  <a:pt x="2494769" y="0"/>
                </a:cubicBezTo>
                <a:cubicBezTo>
                  <a:pt x="2734402" y="8061"/>
                  <a:pt x="2940269" y="-2790"/>
                  <a:pt x="3068812" y="0"/>
                </a:cubicBezTo>
                <a:cubicBezTo>
                  <a:pt x="3168613" y="-383"/>
                  <a:pt x="3278036" y="85730"/>
                  <a:pt x="3267410" y="198598"/>
                </a:cubicBezTo>
                <a:cubicBezTo>
                  <a:pt x="3251527" y="342686"/>
                  <a:pt x="3242473" y="532145"/>
                  <a:pt x="3267410" y="832026"/>
                </a:cubicBezTo>
                <a:cubicBezTo>
                  <a:pt x="3292347" y="1131907"/>
                  <a:pt x="3236612" y="1304273"/>
                  <a:pt x="3267410" y="1491308"/>
                </a:cubicBezTo>
                <a:cubicBezTo>
                  <a:pt x="3264981" y="1580136"/>
                  <a:pt x="3174432" y="1674592"/>
                  <a:pt x="3068812" y="1689906"/>
                </a:cubicBezTo>
                <a:cubicBezTo>
                  <a:pt x="2773133" y="1679694"/>
                  <a:pt x="2718528" y="1669419"/>
                  <a:pt x="2466067" y="1689906"/>
                </a:cubicBezTo>
                <a:cubicBezTo>
                  <a:pt x="2213606" y="1710393"/>
                  <a:pt x="2125770" y="1673519"/>
                  <a:pt x="1834620" y="1689906"/>
                </a:cubicBezTo>
                <a:cubicBezTo>
                  <a:pt x="1543470" y="1706293"/>
                  <a:pt x="1333194" y="1700289"/>
                  <a:pt x="1203173" y="1689906"/>
                </a:cubicBezTo>
                <a:cubicBezTo>
                  <a:pt x="1073152" y="1679523"/>
                  <a:pt x="881027" y="1671446"/>
                  <a:pt x="715237" y="1689906"/>
                </a:cubicBezTo>
                <a:cubicBezTo>
                  <a:pt x="549447" y="1708366"/>
                  <a:pt x="351509" y="1705250"/>
                  <a:pt x="198598" y="1689906"/>
                </a:cubicBezTo>
                <a:cubicBezTo>
                  <a:pt x="102267" y="1685533"/>
                  <a:pt x="22062" y="1607086"/>
                  <a:pt x="0" y="1491308"/>
                </a:cubicBezTo>
                <a:cubicBezTo>
                  <a:pt x="-4658" y="1361661"/>
                  <a:pt x="24621" y="1029711"/>
                  <a:pt x="0" y="870807"/>
                </a:cubicBezTo>
                <a:cubicBezTo>
                  <a:pt x="-24621" y="711903"/>
                  <a:pt x="11658" y="428401"/>
                  <a:pt x="0" y="198598"/>
                </a:cubicBezTo>
                <a:close/>
              </a:path>
              <a:path w="3267410" h="1689906" stroke="0" extrusionOk="0">
                <a:moveTo>
                  <a:pt x="0" y="198598"/>
                </a:moveTo>
                <a:cubicBezTo>
                  <a:pt x="24712" y="92363"/>
                  <a:pt x="101424" y="20475"/>
                  <a:pt x="198598" y="0"/>
                </a:cubicBezTo>
                <a:cubicBezTo>
                  <a:pt x="389706" y="3161"/>
                  <a:pt x="551256" y="13990"/>
                  <a:pt x="686534" y="0"/>
                </a:cubicBezTo>
                <a:cubicBezTo>
                  <a:pt x="821812" y="-13990"/>
                  <a:pt x="1098404" y="-14050"/>
                  <a:pt x="1289279" y="0"/>
                </a:cubicBezTo>
                <a:cubicBezTo>
                  <a:pt x="1480154" y="14050"/>
                  <a:pt x="1595367" y="-18662"/>
                  <a:pt x="1892024" y="0"/>
                </a:cubicBezTo>
                <a:cubicBezTo>
                  <a:pt x="2188681" y="18662"/>
                  <a:pt x="2308151" y="10070"/>
                  <a:pt x="2494769" y="0"/>
                </a:cubicBezTo>
                <a:cubicBezTo>
                  <a:pt x="2681387" y="-10070"/>
                  <a:pt x="2929262" y="21785"/>
                  <a:pt x="3068812" y="0"/>
                </a:cubicBezTo>
                <a:cubicBezTo>
                  <a:pt x="3180579" y="8748"/>
                  <a:pt x="3290980" y="75656"/>
                  <a:pt x="3267410" y="198598"/>
                </a:cubicBezTo>
                <a:cubicBezTo>
                  <a:pt x="3252163" y="483456"/>
                  <a:pt x="3288376" y="575607"/>
                  <a:pt x="3267410" y="857880"/>
                </a:cubicBezTo>
                <a:cubicBezTo>
                  <a:pt x="3246444" y="1140153"/>
                  <a:pt x="3292881" y="1191933"/>
                  <a:pt x="3267410" y="1491308"/>
                </a:cubicBezTo>
                <a:cubicBezTo>
                  <a:pt x="3271456" y="1582871"/>
                  <a:pt x="3170858" y="1684195"/>
                  <a:pt x="3068812" y="1689906"/>
                </a:cubicBezTo>
                <a:cubicBezTo>
                  <a:pt x="2835124" y="1677308"/>
                  <a:pt x="2815504" y="1666484"/>
                  <a:pt x="2580876" y="1689906"/>
                </a:cubicBezTo>
                <a:cubicBezTo>
                  <a:pt x="2346248" y="1713328"/>
                  <a:pt x="2286587" y="1682841"/>
                  <a:pt x="2064237" y="1689906"/>
                </a:cubicBezTo>
                <a:cubicBezTo>
                  <a:pt x="1841887" y="1696971"/>
                  <a:pt x="1681686" y="1669127"/>
                  <a:pt x="1518896" y="1689906"/>
                </a:cubicBezTo>
                <a:cubicBezTo>
                  <a:pt x="1356106" y="1710685"/>
                  <a:pt x="1200050" y="1715109"/>
                  <a:pt x="944854" y="1689906"/>
                </a:cubicBezTo>
                <a:cubicBezTo>
                  <a:pt x="689658" y="1664703"/>
                  <a:pt x="463844" y="1685322"/>
                  <a:pt x="198598" y="1689906"/>
                </a:cubicBezTo>
                <a:cubicBezTo>
                  <a:pt x="91715" y="1681767"/>
                  <a:pt x="11628" y="1620753"/>
                  <a:pt x="0" y="1491308"/>
                </a:cubicBezTo>
                <a:cubicBezTo>
                  <a:pt x="71" y="1231458"/>
                  <a:pt x="23513" y="1174591"/>
                  <a:pt x="0" y="870807"/>
                </a:cubicBezTo>
                <a:cubicBezTo>
                  <a:pt x="-23513" y="567023"/>
                  <a:pt x="6840" y="475448"/>
                  <a:pt x="0" y="19859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다양한 기법들 중</a:t>
            </a:r>
            <a:endParaRPr kumimoji="1"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Iterative Imputer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이용하여</a:t>
            </a:r>
            <a:endParaRPr kumimoji="1"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데이터를 </a:t>
            </a:r>
            <a:r>
              <a:rPr kumimoji="1"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보간하기로</a:t>
            </a:r>
            <a:r>
              <a:rPr kumimoji="1"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결정</a:t>
            </a:r>
            <a:endParaRPr kumimoji="1" lang="ko-KR" altLang="en-US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6" name="Google Shape;142;p6">
            <a:extLst>
              <a:ext uri="{FF2B5EF4-FFF2-40B4-BE49-F238E27FC236}">
                <a16:creationId xmlns:a16="http://schemas.microsoft.com/office/drawing/2014/main" id="{51396E9C-D9EF-3FA8-F817-CD3D0C453E9C}"/>
              </a:ext>
            </a:extLst>
          </p:cNvPr>
          <p:cNvSpPr/>
          <p:nvPr/>
        </p:nvSpPr>
        <p:spPr>
          <a:xfrm>
            <a:off x="4910576" y="1976607"/>
            <a:ext cx="3072536" cy="441636"/>
          </a:xfrm>
          <a:prstGeom prst="parallelogram">
            <a:avLst>
              <a:gd name="adj" fmla="val 25000"/>
            </a:avLst>
          </a:prstGeom>
          <a:solidFill>
            <a:srgbClr val="F18C8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/>
                <a:sym typeface="Malgun Gothic"/>
              </a:rPr>
              <a:t>Multiple</a:t>
            </a:r>
            <a:r>
              <a:rPr lang="en-US" sz="1800" b="1" dirty="0">
                <a:solidFill>
                  <a:schemeClr val="tx1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  <a:cs typeface="Malgun Gothic"/>
                <a:sym typeface="Malgun Gothic"/>
              </a:rPr>
              <a:t> Imputation</a:t>
            </a:r>
            <a:endParaRPr sz="1800" b="1" dirty="0">
              <a:solidFill>
                <a:schemeClr val="tx1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Google Shape;84;p4">
            <a:extLst>
              <a:ext uri="{FF2B5EF4-FFF2-40B4-BE49-F238E27FC236}">
                <a16:creationId xmlns:a16="http://schemas.microsoft.com/office/drawing/2014/main" id="{64DB379F-4A1F-64DD-5D2F-F5B1F0F01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72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NA Imputation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373" y="3152480"/>
            <a:ext cx="36419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403449-A1AD-3F34-2E0C-7479A7BF0D57}"/>
              </a:ext>
            </a:extLst>
          </p:cNvPr>
          <p:cNvSpPr/>
          <p:nvPr/>
        </p:nvSpPr>
        <p:spPr>
          <a:xfrm>
            <a:off x="3886084" y="1847283"/>
            <a:ext cx="3904142" cy="705125"/>
          </a:xfrm>
          <a:custGeom>
            <a:avLst/>
            <a:gdLst>
              <a:gd name="connsiteX0" fmla="*/ 0 w 3904142"/>
              <a:gd name="connsiteY0" fmla="*/ 82866 h 705125"/>
              <a:gd name="connsiteX1" fmla="*/ 82866 w 3904142"/>
              <a:gd name="connsiteY1" fmla="*/ 0 h 705125"/>
              <a:gd name="connsiteX2" fmla="*/ 705934 w 3904142"/>
              <a:gd name="connsiteY2" fmla="*/ 0 h 705125"/>
              <a:gd name="connsiteX3" fmla="*/ 1254234 w 3904142"/>
              <a:gd name="connsiteY3" fmla="*/ 0 h 705125"/>
              <a:gd name="connsiteX4" fmla="*/ 1914687 w 3904142"/>
              <a:gd name="connsiteY4" fmla="*/ 0 h 705125"/>
              <a:gd name="connsiteX5" fmla="*/ 2575139 w 3904142"/>
              <a:gd name="connsiteY5" fmla="*/ 0 h 705125"/>
              <a:gd name="connsiteX6" fmla="*/ 3198208 w 3904142"/>
              <a:gd name="connsiteY6" fmla="*/ 0 h 705125"/>
              <a:gd name="connsiteX7" fmla="*/ 3821276 w 3904142"/>
              <a:gd name="connsiteY7" fmla="*/ 0 h 705125"/>
              <a:gd name="connsiteX8" fmla="*/ 3904142 w 3904142"/>
              <a:gd name="connsiteY8" fmla="*/ 82866 h 705125"/>
              <a:gd name="connsiteX9" fmla="*/ 3904142 w 3904142"/>
              <a:gd name="connsiteY9" fmla="*/ 622259 h 705125"/>
              <a:gd name="connsiteX10" fmla="*/ 3821276 w 3904142"/>
              <a:gd name="connsiteY10" fmla="*/ 705125 h 705125"/>
              <a:gd name="connsiteX11" fmla="*/ 3160824 w 3904142"/>
              <a:gd name="connsiteY11" fmla="*/ 705125 h 705125"/>
              <a:gd name="connsiteX12" fmla="*/ 2462987 w 3904142"/>
              <a:gd name="connsiteY12" fmla="*/ 705125 h 705125"/>
              <a:gd name="connsiteX13" fmla="*/ 1765151 w 3904142"/>
              <a:gd name="connsiteY13" fmla="*/ 705125 h 705125"/>
              <a:gd name="connsiteX14" fmla="*/ 1254234 w 3904142"/>
              <a:gd name="connsiteY14" fmla="*/ 705125 h 705125"/>
              <a:gd name="connsiteX15" fmla="*/ 705934 w 3904142"/>
              <a:gd name="connsiteY15" fmla="*/ 705125 h 705125"/>
              <a:gd name="connsiteX16" fmla="*/ 82866 w 3904142"/>
              <a:gd name="connsiteY16" fmla="*/ 705125 h 705125"/>
              <a:gd name="connsiteX17" fmla="*/ 0 w 3904142"/>
              <a:gd name="connsiteY17" fmla="*/ 622259 h 705125"/>
              <a:gd name="connsiteX18" fmla="*/ 0 w 3904142"/>
              <a:gd name="connsiteY18" fmla="*/ 82866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4142" h="705125" fill="none" extrusionOk="0">
                <a:moveTo>
                  <a:pt x="0" y="82866"/>
                </a:moveTo>
                <a:cubicBezTo>
                  <a:pt x="1803" y="36060"/>
                  <a:pt x="35372" y="4896"/>
                  <a:pt x="82866" y="0"/>
                </a:cubicBezTo>
                <a:cubicBezTo>
                  <a:pt x="243071" y="11634"/>
                  <a:pt x="420359" y="14785"/>
                  <a:pt x="705934" y="0"/>
                </a:cubicBezTo>
                <a:cubicBezTo>
                  <a:pt x="991509" y="-14785"/>
                  <a:pt x="1032468" y="19069"/>
                  <a:pt x="1254234" y="0"/>
                </a:cubicBezTo>
                <a:cubicBezTo>
                  <a:pt x="1476000" y="-19069"/>
                  <a:pt x="1614322" y="13947"/>
                  <a:pt x="1914687" y="0"/>
                </a:cubicBezTo>
                <a:cubicBezTo>
                  <a:pt x="2215052" y="-13947"/>
                  <a:pt x="2290797" y="5875"/>
                  <a:pt x="2575139" y="0"/>
                </a:cubicBezTo>
                <a:cubicBezTo>
                  <a:pt x="2859481" y="-5875"/>
                  <a:pt x="3043508" y="-26121"/>
                  <a:pt x="3198208" y="0"/>
                </a:cubicBezTo>
                <a:cubicBezTo>
                  <a:pt x="3352908" y="26121"/>
                  <a:pt x="3549680" y="12376"/>
                  <a:pt x="3821276" y="0"/>
                </a:cubicBezTo>
                <a:cubicBezTo>
                  <a:pt x="3867708" y="3842"/>
                  <a:pt x="3896972" y="34856"/>
                  <a:pt x="3904142" y="82866"/>
                </a:cubicBezTo>
                <a:cubicBezTo>
                  <a:pt x="3881299" y="313741"/>
                  <a:pt x="3919910" y="412970"/>
                  <a:pt x="3904142" y="622259"/>
                </a:cubicBezTo>
                <a:cubicBezTo>
                  <a:pt x="3904022" y="666997"/>
                  <a:pt x="3866234" y="702080"/>
                  <a:pt x="3821276" y="705125"/>
                </a:cubicBezTo>
                <a:cubicBezTo>
                  <a:pt x="3595445" y="682103"/>
                  <a:pt x="3377386" y="688996"/>
                  <a:pt x="3160824" y="705125"/>
                </a:cubicBezTo>
                <a:cubicBezTo>
                  <a:pt x="2944262" y="721254"/>
                  <a:pt x="2756261" y="737996"/>
                  <a:pt x="2462987" y="705125"/>
                </a:cubicBezTo>
                <a:cubicBezTo>
                  <a:pt x="2169713" y="672254"/>
                  <a:pt x="2113584" y="732342"/>
                  <a:pt x="1765151" y="705125"/>
                </a:cubicBezTo>
                <a:cubicBezTo>
                  <a:pt x="1416718" y="677908"/>
                  <a:pt x="1443690" y="727601"/>
                  <a:pt x="1254234" y="705125"/>
                </a:cubicBezTo>
                <a:cubicBezTo>
                  <a:pt x="1064778" y="682649"/>
                  <a:pt x="901428" y="711706"/>
                  <a:pt x="705934" y="705125"/>
                </a:cubicBezTo>
                <a:cubicBezTo>
                  <a:pt x="510440" y="698544"/>
                  <a:pt x="356982" y="720867"/>
                  <a:pt x="82866" y="705125"/>
                </a:cubicBezTo>
                <a:cubicBezTo>
                  <a:pt x="36572" y="707596"/>
                  <a:pt x="-1484" y="664073"/>
                  <a:pt x="0" y="622259"/>
                </a:cubicBezTo>
                <a:cubicBezTo>
                  <a:pt x="19933" y="504838"/>
                  <a:pt x="12345" y="283347"/>
                  <a:pt x="0" y="82866"/>
                </a:cubicBezTo>
                <a:close/>
              </a:path>
              <a:path w="3904142" h="705125" stroke="0" extrusionOk="0">
                <a:moveTo>
                  <a:pt x="0" y="82866"/>
                </a:moveTo>
                <a:cubicBezTo>
                  <a:pt x="2507" y="37450"/>
                  <a:pt x="38542" y="2361"/>
                  <a:pt x="82866" y="0"/>
                </a:cubicBezTo>
                <a:cubicBezTo>
                  <a:pt x="214145" y="5597"/>
                  <a:pt x="420661" y="-10139"/>
                  <a:pt x="593782" y="0"/>
                </a:cubicBezTo>
                <a:cubicBezTo>
                  <a:pt x="766903" y="10139"/>
                  <a:pt x="1026654" y="-27149"/>
                  <a:pt x="1254234" y="0"/>
                </a:cubicBezTo>
                <a:cubicBezTo>
                  <a:pt x="1481814" y="27149"/>
                  <a:pt x="1681787" y="-2227"/>
                  <a:pt x="1914687" y="0"/>
                </a:cubicBezTo>
                <a:cubicBezTo>
                  <a:pt x="2147587" y="2227"/>
                  <a:pt x="2369390" y="9082"/>
                  <a:pt x="2575139" y="0"/>
                </a:cubicBezTo>
                <a:cubicBezTo>
                  <a:pt x="2780888" y="-9082"/>
                  <a:pt x="2947165" y="-28041"/>
                  <a:pt x="3272976" y="0"/>
                </a:cubicBezTo>
                <a:cubicBezTo>
                  <a:pt x="3598787" y="28041"/>
                  <a:pt x="3572229" y="-4709"/>
                  <a:pt x="3821276" y="0"/>
                </a:cubicBezTo>
                <a:cubicBezTo>
                  <a:pt x="3865227" y="-2862"/>
                  <a:pt x="3902211" y="31852"/>
                  <a:pt x="3904142" y="82866"/>
                </a:cubicBezTo>
                <a:cubicBezTo>
                  <a:pt x="3917387" y="197039"/>
                  <a:pt x="3917238" y="469151"/>
                  <a:pt x="3904142" y="622259"/>
                </a:cubicBezTo>
                <a:cubicBezTo>
                  <a:pt x="3905912" y="660098"/>
                  <a:pt x="3865321" y="703838"/>
                  <a:pt x="3821276" y="705125"/>
                </a:cubicBezTo>
                <a:cubicBezTo>
                  <a:pt x="3661257" y="700072"/>
                  <a:pt x="3544969" y="715988"/>
                  <a:pt x="3310360" y="705125"/>
                </a:cubicBezTo>
                <a:cubicBezTo>
                  <a:pt x="3075751" y="694262"/>
                  <a:pt x="2924993" y="723078"/>
                  <a:pt x="2762060" y="705125"/>
                </a:cubicBezTo>
                <a:cubicBezTo>
                  <a:pt x="2599127" y="687172"/>
                  <a:pt x="2456534" y="731132"/>
                  <a:pt x="2176376" y="705125"/>
                </a:cubicBezTo>
                <a:cubicBezTo>
                  <a:pt x="1896218" y="679118"/>
                  <a:pt x="1759262" y="695884"/>
                  <a:pt x="1553307" y="705125"/>
                </a:cubicBezTo>
                <a:cubicBezTo>
                  <a:pt x="1347352" y="714366"/>
                  <a:pt x="1165638" y="729739"/>
                  <a:pt x="930239" y="705125"/>
                </a:cubicBezTo>
                <a:cubicBezTo>
                  <a:pt x="694840" y="680511"/>
                  <a:pt x="365202" y="735353"/>
                  <a:pt x="82866" y="705125"/>
                </a:cubicBezTo>
                <a:cubicBezTo>
                  <a:pt x="43131" y="704626"/>
                  <a:pt x="-3216" y="663852"/>
                  <a:pt x="0" y="622259"/>
                </a:cubicBezTo>
                <a:cubicBezTo>
                  <a:pt x="9160" y="460511"/>
                  <a:pt x="-936" y="198091"/>
                  <a:pt x="0" y="8286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</a:t>
            </a:r>
            <a:r>
              <a:rPr kumimoji="1"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</a:t>
            </a:r>
            <a:r>
              <a:rPr kumimoji="1" lang="en" altLang="ko-KR" sz="18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sian</a:t>
            </a:r>
            <a:r>
              <a:rPr kumimoji="1" lang="en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Ridge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보간을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진행</a:t>
            </a:r>
            <a:endParaRPr kumimoji="1" lang="ko-KR" altLang="en-US" sz="2000" b="1" dirty="0">
              <a:solidFill>
                <a:schemeClr val="tx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8A8784AF-9E4C-C5FB-4404-F6471CD69862}"/>
              </a:ext>
            </a:extLst>
          </p:cNvPr>
          <p:cNvSpPr/>
          <p:nvPr/>
        </p:nvSpPr>
        <p:spPr>
          <a:xfrm>
            <a:off x="1295900" y="3657028"/>
            <a:ext cx="1714473" cy="705126"/>
          </a:xfrm>
          <a:custGeom>
            <a:avLst/>
            <a:gdLst>
              <a:gd name="connsiteX0" fmla="*/ 0 w 1714473"/>
              <a:gd name="connsiteY0" fmla="*/ 117523 h 705126"/>
              <a:gd name="connsiteX1" fmla="*/ 117523 w 1714473"/>
              <a:gd name="connsiteY1" fmla="*/ 0 h 705126"/>
              <a:gd name="connsiteX2" fmla="*/ 625460 w 1714473"/>
              <a:gd name="connsiteY2" fmla="*/ 0 h 705126"/>
              <a:gd name="connsiteX3" fmla="*/ 1118602 w 1714473"/>
              <a:gd name="connsiteY3" fmla="*/ 0 h 705126"/>
              <a:gd name="connsiteX4" fmla="*/ 1596950 w 1714473"/>
              <a:gd name="connsiteY4" fmla="*/ 0 h 705126"/>
              <a:gd name="connsiteX5" fmla="*/ 1714473 w 1714473"/>
              <a:gd name="connsiteY5" fmla="*/ 117523 h 705126"/>
              <a:gd name="connsiteX6" fmla="*/ 1714473 w 1714473"/>
              <a:gd name="connsiteY6" fmla="*/ 587603 h 705126"/>
              <a:gd name="connsiteX7" fmla="*/ 1596950 w 1714473"/>
              <a:gd name="connsiteY7" fmla="*/ 705126 h 705126"/>
              <a:gd name="connsiteX8" fmla="*/ 1089013 w 1714473"/>
              <a:gd name="connsiteY8" fmla="*/ 705126 h 705126"/>
              <a:gd name="connsiteX9" fmla="*/ 640254 w 1714473"/>
              <a:gd name="connsiteY9" fmla="*/ 705126 h 705126"/>
              <a:gd name="connsiteX10" fmla="*/ 117523 w 1714473"/>
              <a:gd name="connsiteY10" fmla="*/ 705126 h 705126"/>
              <a:gd name="connsiteX11" fmla="*/ 0 w 1714473"/>
              <a:gd name="connsiteY11" fmla="*/ 587603 h 705126"/>
              <a:gd name="connsiteX12" fmla="*/ 0 w 1714473"/>
              <a:gd name="connsiteY12" fmla="*/ 117523 h 70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6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33102" y="216162"/>
                  <a:pt x="1723262" y="419685"/>
                  <a:pt x="1714473" y="587603"/>
                </a:cubicBezTo>
                <a:cubicBezTo>
                  <a:pt x="1721277" y="665981"/>
                  <a:pt x="1653464" y="709551"/>
                  <a:pt x="1596950" y="705126"/>
                </a:cubicBezTo>
                <a:cubicBezTo>
                  <a:pt x="1401020" y="728671"/>
                  <a:pt x="1282853" y="688549"/>
                  <a:pt x="1089013" y="705126"/>
                </a:cubicBezTo>
                <a:cubicBezTo>
                  <a:pt x="895173" y="721703"/>
                  <a:pt x="761037" y="699394"/>
                  <a:pt x="640254" y="705126"/>
                </a:cubicBezTo>
                <a:cubicBezTo>
                  <a:pt x="519471" y="710858"/>
                  <a:pt x="262887" y="685251"/>
                  <a:pt x="117523" y="705126"/>
                </a:cubicBezTo>
                <a:cubicBezTo>
                  <a:pt x="66556" y="710004"/>
                  <a:pt x="4375" y="667247"/>
                  <a:pt x="0" y="587603"/>
                </a:cubicBezTo>
                <a:cubicBezTo>
                  <a:pt x="681" y="399139"/>
                  <a:pt x="18480" y="282707"/>
                  <a:pt x="0" y="117523"/>
                </a:cubicBezTo>
                <a:close/>
              </a:path>
              <a:path w="1714473" h="705126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5072" y="214367"/>
                  <a:pt x="1709986" y="470540"/>
                  <a:pt x="1714473" y="587603"/>
                </a:cubicBezTo>
                <a:cubicBezTo>
                  <a:pt x="1713533" y="643540"/>
                  <a:pt x="1656086" y="713145"/>
                  <a:pt x="1596950" y="705126"/>
                </a:cubicBezTo>
                <a:cubicBezTo>
                  <a:pt x="1426247" y="728259"/>
                  <a:pt x="1294722" y="723613"/>
                  <a:pt x="1133396" y="705126"/>
                </a:cubicBezTo>
                <a:cubicBezTo>
                  <a:pt x="972070" y="686639"/>
                  <a:pt x="808393" y="710516"/>
                  <a:pt x="640254" y="705126"/>
                </a:cubicBezTo>
                <a:cubicBezTo>
                  <a:pt x="472115" y="699736"/>
                  <a:pt x="310093" y="718162"/>
                  <a:pt x="117523" y="705126"/>
                </a:cubicBezTo>
                <a:cubicBezTo>
                  <a:pt x="63427" y="694444"/>
                  <a:pt x="10086" y="646006"/>
                  <a:pt x="0" y="587603"/>
                </a:cubicBezTo>
                <a:cubicBezTo>
                  <a:pt x="3431" y="360798"/>
                  <a:pt x="10953" y="254664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AF86FB62-0EAA-FA08-B990-CD0487ABB3FD}"/>
              </a:ext>
            </a:extLst>
          </p:cNvPr>
          <p:cNvSpPr/>
          <p:nvPr/>
        </p:nvSpPr>
        <p:spPr>
          <a:xfrm>
            <a:off x="1295900" y="1847285"/>
            <a:ext cx="1714473" cy="705124"/>
          </a:xfrm>
          <a:custGeom>
            <a:avLst/>
            <a:gdLst>
              <a:gd name="connsiteX0" fmla="*/ 0 w 1714473"/>
              <a:gd name="connsiteY0" fmla="*/ 117523 h 705124"/>
              <a:gd name="connsiteX1" fmla="*/ 117523 w 1714473"/>
              <a:gd name="connsiteY1" fmla="*/ 0 h 705124"/>
              <a:gd name="connsiteX2" fmla="*/ 625460 w 1714473"/>
              <a:gd name="connsiteY2" fmla="*/ 0 h 705124"/>
              <a:gd name="connsiteX3" fmla="*/ 1118602 w 1714473"/>
              <a:gd name="connsiteY3" fmla="*/ 0 h 705124"/>
              <a:gd name="connsiteX4" fmla="*/ 1596950 w 1714473"/>
              <a:gd name="connsiteY4" fmla="*/ 0 h 705124"/>
              <a:gd name="connsiteX5" fmla="*/ 1714473 w 1714473"/>
              <a:gd name="connsiteY5" fmla="*/ 117523 h 705124"/>
              <a:gd name="connsiteX6" fmla="*/ 1714473 w 1714473"/>
              <a:gd name="connsiteY6" fmla="*/ 587601 h 705124"/>
              <a:gd name="connsiteX7" fmla="*/ 1596950 w 1714473"/>
              <a:gd name="connsiteY7" fmla="*/ 705124 h 705124"/>
              <a:gd name="connsiteX8" fmla="*/ 1089013 w 1714473"/>
              <a:gd name="connsiteY8" fmla="*/ 705124 h 705124"/>
              <a:gd name="connsiteX9" fmla="*/ 640254 w 1714473"/>
              <a:gd name="connsiteY9" fmla="*/ 705124 h 705124"/>
              <a:gd name="connsiteX10" fmla="*/ 117523 w 1714473"/>
              <a:gd name="connsiteY10" fmla="*/ 705124 h 705124"/>
              <a:gd name="connsiteX11" fmla="*/ 0 w 1714473"/>
              <a:gd name="connsiteY11" fmla="*/ 587601 h 705124"/>
              <a:gd name="connsiteX12" fmla="*/ 0 w 1714473"/>
              <a:gd name="connsiteY12" fmla="*/ 117523 h 70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4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16075" y="216604"/>
                  <a:pt x="1721498" y="420686"/>
                  <a:pt x="1714473" y="587601"/>
                </a:cubicBezTo>
                <a:cubicBezTo>
                  <a:pt x="1721277" y="665979"/>
                  <a:pt x="1653464" y="709549"/>
                  <a:pt x="1596950" y="705124"/>
                </a:cubicBezTo>
                <a:cubicBezTo>
                  <a:pt x="1401020" y="728669"/>
                  <a:pt x="1282853" y="688547"/>
                  <a:pt x="1089013" y="705124"/>
                </a:cubicBezTo>
                <a:cubicBezTo>
                  <a:pt x="895173" y="721701"/>
                  <a:pt x="761037" y="699392"/>
                  <a:pt x="640254" y="705124"/>
                </a:cubicBezTo>
                <a:cubicBezTo>
                  <a:pt x="519471" y="710856"/>
                  <a:pt x="262887" y="685249"/>
                  <a:pt x="117523" y="705124"/>
                </a:cubicBezTo>
                <a:cubicBezTo>
                  <a:pt x="66556" y="710002"/>
                  <a:pt x="4375" y="667245"/>
                  <a:pt x="0" y="587601"/>
                </a:cubicBezTo>
                <a:cubicBezTo>
                  <a:pt x="18215" y="385956"/>
                  <a:pt x="-17688" y="273462"/>
                  <a:pt x="0" y="117523"/>
                </a:cubicBezTo>
                <a:close/>
              </a:path>
              <a:path w="1714473" h="705124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735318" y="225404"/>
                  <a:pt x="1697419" y="475599"/>
                  <a:pt x="1714473" y="587601"/>
                </a:cubicBezTo>
                <a:cubicBezTo>
                  <a:pt x="1713533" y="643538"/>
                  <a:pt x="1656086" y="713143"/>
                  <a:pt x="1596950" y="705124"/>
                </a:cubicBezTo>
                <a:cubicBezTo>
                  <a:pt x="1426247" y="728257"/>
                  <a:pt x="1294722" y="723611"/>
                  <a:pt x="1133396" y="705124"/>
                </a:cubicBezTo>
                <a:cubicBezTo>
                  <a:pt x="972070" y="686637"/>
                  <a:pt x="808393" y="710514"/>
                  <a:pt x="640254" y="705124"/>
                </a:cubicBezTo>
                <a:cubicBezTo>
                  <a:pt x="472115" y="699734"/>
                  <a:pt x="310093" y="718160"/>
                  <a:pt x="117523" y="705124"/>
                </a:cubicBezTo>
                <a:cubicBezTo>
                  <a:pt x="63427" y="694442"/>
                  <a:pt x="10086" y="646004"/>
                  <a:pt x="0" y="587601"/>
                </a:cubicBezTo>
                <a:cubicBezTo>
                  <a:pt x="13994" y="355613"/>
                  <a:pt x="13420" y="23732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8" name="Google Shape;132;p6">
            <a:extLst>
              <a:ext uri="{FF2B5EF4-FFF2-40B4-BE49-F238E27FC236}">
                <a16:creationId xmlns:a16="http://schemas.microsoft.com/office/drawing/2014/main" id="{E832CBB3-03A7-D49B-F0BC-D113E30A8B71}"/>
              </a:ext>
            </a:extLst>
          </p:cNvPr>
          <p:cNvSpPr/>
          <p:nvPr/>
        </p:nvSpPr>
        <p:spPr>
          <a:xfrm>
            <a:off x="1295900" y="2752156"/>
            <a:ext cx="1714473" cy="705125"/>
          </a:xfrm>
          <a:custGeom>
            <a:avLst/>
            <a:gdLst>
              <a:gd name="connsiteX0" fmla="*/ 0 w 1714473"/>
              <a:gd name="connsiteY0" fmla="*/ 117523 h 705125"/>
              <a:gd name="connsiteX1" fmla="*/ 117523 w 1714473"/>
              <a:gd name="connsiteY1" fmla="*/ 0 h 705125"/>
              <a:gd name="connsiteX2" fmla="*/ 625460 w 1714473"/>
              <a:gd name="connsiteY2" fmla="*/ 0 h 705125"/>
              <a:gd name="connsiteX3" fmla="*/ 1118602 w 1714473"/>
              <a:gd name="connsiteY3" fmla="*/ 0 h 705125"/>
              <a:gd name="connsiteX4" fmla="*/ 1596950 w 1714473"/>
              <a:gd name="connsiteY4" fmla="*/ 0 h 705125"/>
              <a:gd name="connsiteX5" fmla="*/ 1714473 w 1714473"/>
              <a:gd name="connsiteY5" fmla="*/ 117523 h 705125"/>
              <a:gd name="connsiteX6" fmla="*/ 1714473 w 1714473"/>
              <a:gd name="connsiteY6" fmla="*/ 587602 h 705125"/>
              <a:gd name="connsiteX7" fmla="*/ 1596950 w 1714473"/>
              <a:gd name="connsiteY7" fmla="*/ 705125 h 705125"/>
              <a:gd name="connsiteX8" fmla="*/ 1089013 w 1714473"/>
              <a:gd name="connsiteY8" fmla="*/ 705125 h 705125"/>
              <a:gd name="connsiteX9" fmla="*/ 640254 w 1714473"/>
              <a:gd name="connsiteY9" fmla="*/ 705125 h 705125"/>
              <a:gd name="connsiteX10" fmla="*/ 117523 w 1714473"/>
              <a:gd name="connsiteY10" fmla="*/ 705125 h 705125"/>
              <a:gd name="connsiteX11" fmla="*/ 0 w 1714473"/>
              <a:gd name="connsiteY11" fmla="*/ 587602 h 705125"/>
              <a:gd name="connsiteX12" fmla="*/ 0 w 1714473"/>
              <a:gd name="connsiteY12" fmla="*/ 117523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5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24589" y="216383"/>
                  <a:pt x="1722380" y="420185"/>
                  <a:pt x="1714473" y="587602"/>
                </a:cubicBezTo>
                <a:cubicBezTo>
                  <a:pt x="1721277" y="665980"/>
                  <a:pt x="1653464" y="709550"/>
                  <a:pt x="1596950" y="705125"/>
                </a:cubicBezTo>
                <a:cubicBezTo>
                  <a:pt x="1401020" y="728670"/>
                  <a:pt x="1282853" y="688548"/>
                  <a:pt x="1089013" y="705125"/>
                </a:cubicBezTo>
                <a:cubicBezTo>
                  <a:pt x="895173" y="721702"/>
                  <a:pt x="761037" y="699393"/>
                  <a:pt x="640254" y="705125"/>
                </a:cubicBezTo>
                <a:cubicBezTo>
                  <a:pt x="519471" y="710857"/>
                  <a:pt x="262887" y="685250"/>
                  <a:pt x="117523" y="705125"/>
                </a:cubicBezTo>
                <a:cubicBezTo>
                  <a:pt x="66556" y="710003"/>
                  <a:pt x="4375" y="667246"/>
                  <a:pt x="0" y="587602"/>
                </a:cubicBezTo>
                <a:cubicBezTo>
                  <a:pt x="9448" y="392548"/>
                  <a:pt x="-23108" y="278085"/>
                  <a:pt x="0" y="117523"/>
                </a:cubicBezTo>
                <a:close/>
              </a:path>
              <a:path w="1714473" h="705125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1691" y="219885"/>
                  <a:pt x="1703702" y="473070"/>
                  <a:pt x="1714473" y="587602"/>
                </a:cubicBezTo>
                <a:cubicBezTo>
                  <a:pt x="1713533" y="643539"/>
                  <a:pt x="1656086" y="713144"/>
                  <a:pt x="1596950" y="705125"/>
                </a:cubicBezTo>
                <a:cubicBezTo>
                  <a:pt x="1426247" y="728258"/>
                  <a:pt x="1294722" y="723612"/>
                  <a:pt x="1133396" y="705125"/>
                </a:cubicBezTo>
                <a:cubicBezTo>
                  <a:pt x="972070" y="686638"/>
                  <a:pt x="808393" y="710515"/>
                  <a:pt x="640254" y="705125"/>
                </a:cubicBezTo>
                <a:cubicBezTo>
                  <a:pt x="472115" y="699735"/>
                  <a:pt x="310093" y="718161"/>
                  <a:pt x="117523" y="705125"/>
                </a:cubicBezTo>
                <a:cubicBezTo>
                  <a:pt x="63427" y="694443"/>
                  <a:pt x="10086" y="646005"/>
                  <a:pt x="0" y="587602"/>
                </a:cubicBezTo>
                <a:cubicBezTo>
                  <a:pt x="8712" y="358206"/>
                  <a:pt x="12186" y="24599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714AD9-2775-A90A-09C7-7A030DA21432}"/>
              </a:ext>
            </a:extLst>
          </p:cNvPr>
          <p:cNvSpPr/>
          <p:nvPr/>
        </p:nvSpPr>
        <p:spPr>
          <a:xfrm>
            <a:off x="3898178" y="2823618"/>
            <a:ext cx="3904142" cy="1538536"/>
          </a:xfrm>
          <a:custGeom>
            <a:avLst/>
            <a:gdLst>
              <a:gd name="connsiteX0" fmla="*/ 0 w 3904142"/>
              <a:gd name="connsiteY0" fmla="*/ 180809 h 1538536"/>
              <a:gd name="connsiteX1" fmla="*/ 180809 w 3904142"/>
              <a:gd name="connsiteY1" fmla="*/ 0 h 1538536"/>
              <a:gd name="connsiteX2" fmla="*/ 771230 w 3904142"/>
              <a:gd name="connsiteY2" fmla="*/ 0 h 1538536"/>
              <a:gd name="connsiteX3" fmla="*/ 1397076 w 3904142"/>
              <a:gd name="connsiteY3" fmla="*/ 0 h 1538536"/>
              <a:gd name="connsiteX4" fmla="*/ 1987496 w 3904142"/>
              <a:gd name="connsiteY4" fmla="*/ 0 h 1538536"/>
              <a:gd name="connsiteX5" fmla="*/ 2471641 w 3904142"/>
              <a:gd name="connsiteY5" fmla="*/ 0 h 1538536"/>
              <a:gd name="connsiteX6" fmla="*/ 3097487 w 3904142"/>
              <a:gd name="connsiteY6" fmla="*/ 0 h 1538536"/>
              <a:gd name="connsiteX7" fmla="*/ 3723333 w 3904142"/>
              <a:gd name="connsiteY7" fmla="*/ 0 h 1538536"/>
              <a:gd name="connsiteX8" fmla="*/ 3904142 w 3904142"/>
              <a:gd name="connsiteY8" fmla="*/ 180809 h 1538536"/>
              <a:gd name="connsiteX9" fmla="*/ 3904142 w 3904142"/>
              <a:gd name="connsiteY9" fmla="*/ 769268 h 1538536"/>
              <a:gd name="connsiteX10" fmla="*/ 3904142 w 3904142"/>
              <a:gd name="connsiteY10" fmla="*/ 1357727 h 1538536"/>
              <a:gd name="connsiteX11" fmla="*/ 3723333 w 3904142"/>
              <a:gd name="connsiteY11" fmla="*/ 1538536 h 1538536"/>
              <a:gd name="connsiteX12" fmla="*/ 3132912 w 3904142"/>
              <a:gd name="connsiteY12" fmla="*/ 1538536 h 1538536"/>
              <a:gd name="connsiteX13" fmla="*/ 2613342 w 3904142"/>
              <a:gd name="connsiteY13" fmla="*/ 1538536 h 1538536"/>
              <a:gd name="connsiteX14" fmla="*/ 2093772 w 3904142"/>
              <a:gd name="connsiteY14" fmla="*/ 1538536 h 1538536"/>
              <a:gd name="connsiteX15" fmla="*/ 1467926 w 3904142"/>
              <a:gd name="connsiteY15" fmla="*/ 1538536 h 1538536"/>
              <a:gd name="connsiteX16" fmla="*/ 877505 w 3904142"/>
              <a:gd name="connsiteY16" fmla="*/ 1538536 h 1538536"/>
              <a:gd name="connsiteX17" fmla="*/ 180809 w 3904142"/>
              <a:gd name="connsiteY17" fmla="*/ 1538536 h 1538536"/>
              <a:gd name="connsiteX18" fmla="*/ 0 w 3904142"/>
              <a:gd name="connsiteY18" fmla="*/ 1357727 h 1538536"/>
              <a:gd name="connsiteX19" fmla="*/ 0 w 3904142"/>
              <a:gd name="connsiteY19" fmla="*/ 745730 h 1538536"/>
              <a:gd name="connsiteX20" fmla="*/ 0 w 3904142"/>
              <a:gd name="connsiteY20" fmla="*/ 180809 h 15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2" h="1538536" fill="none" extrusionOk="0">
                <a:moveTo>
                  <a:pt x="0" y="180809"/>
                </a:moveTo>
                <a:cubicBezTo>
                  <a:pt x="-10791" y="85714"/>
                  <a:pt x="64784" y="3158"/>
                  <a:pt x="180809" y="0"/>
                </a:cubicBezTo>
                <a:cubicBezTo>
                  <a:pt x="391309" y="-10119"/>
                  <a:pt x="595879" y="-18328"/>
                  <a:pt x="771230" y="0"/>
                </a:cubicBezTo>
                <a:cubicBezTo>
                  <a:pt x="946581" y="18328"/>
                  <a:pt x="1199593" y="-15031"/>
                  <a:pt x="1397076" y="0"/>
                </a:cubicBezTo>
                <a:cubicBezTo>
                  <a:pt x="1594559" y="15031"/>
                  <a:pt x="1694405" y="2073"/>
                  <a:pt x="1987496" y="0"/>
                </a:cubicBezTo>
                <a:cubicBezTo>
                  <a:pt x="2280587" y="-2073"/>
                  <a:pt x="2265918" y="14024"/>
                  <a:pt x="2471641" y="0"/>
                </a:cubicBezTo>
                <a:cubicBezTo>
                  <a:pt x="2677365" y="-14024"/>
                  <a:pt x="2821329" y="23607"/>
                  <a:pt x="3097487" y="0"/>
                </a:cubicBezTo>
                <a:cubicBezTo>
                  <a:pt x="3373645" y="-23607"/>
                  <a:pt x="3520305" y="24139"/>
                  <a:pt x="3723333" y="0"/>
                </a:cubicBezTo>
                <a:cubicBezTo>
                  <a:pt x="3826914" y="-2963"/>
                  <a:pt x="3912498" y="85652"/>
                  <a:pt x="3904142" y="180809"/>
                </a:cubicBezTo>
                <a:cubicBezTo>
                  <a:pt x="3926950" y="471863"/>
                  <a:pt x="3915706" y="572798"/>
                  <a:pt x="3904142" y="769268"/>
                </a:cubicBezTo>
                <a:cubicBezTo>
                  <a:pt x="3892578" y="965738"/>
                  <a:pt x="3876109" y="1150679"/>
                  <a:pt x="3904142" y="1357727"/>
                </a:cubicBezTo>
                <a:cubicBezTo>
                  <a:pt x="3905158" y="1447016"/>
                  <a:pt x="3807296" y="1541132"/>
                  <a:pt x="3723333" y="1538536"/>
                </a:cubicBezTo>
                <a:cubicBezTo>
                  <a:pt x="3591488" y="1560932"/>
                  <a:pt x="3323887" y="1542447"/>
                  <a:pt x="3132912" y="1538536"/>
                </a:cubicBezTo>
                <a:cubicBezTo>
                  <a:pt x="2941937" y="1534625"/>
                  <a:pt x="2759420" y="1559492"/>
                  <a:pt x="2613342" y="1538536"/>
                </a:cubicBezTo>
                <a:cubicBezTo>
                  <a:pt x="2467264" y="1517581"/>
                  <a:pt x="2296585" y="1531336"/>
                  <a:pt x="2093772" y="1538536"/>
                </a:cubicBezTo>
                <a:cubicBezTo>
                  <a:pt x="1890959" y="1545737"/>
                  <a:pt x="1664918" y="1517722"/>
                  <a:pt x="1467926" y="1538536"/>
                </a:cubicBezTo>
                <a:cubicBezTo>
                  <a:pt x="1270934" y="1559350"/>
                  <a:pt x="1057400" y="1563252"/>
                  <a:pt x="877505" y="1538536"/>
                </a:cubicBezTo>
                <a:cubicBezTo>
                  <a:pt x="697610" y="1513820"/>
                  <a:pt x="391840" y="1514273"/>
                  <a:pt x="180809" y="1538536"/>
                </a:cubicBezTo>
                <a:cubicBezTo>
                  <a:pt x="103582" y="1537966"/>
                  <a:pt x="19193" y="1459108"/>
                  <a:pt x="0" y="1357727"/>
                </a:cubicBezTo>
                <a:cubicBezTo>
                  <a:pt x="1656" y="1181984"/>
                  <a:pt x="-2609" y="930976"/>
                  <a:pt x="0" y="745730"/>
                </a:cubicBezTo>
                <a:cubicBezTo>
                  <a:pt x="2609" y="560484"/>
                  <a:pt x="4058" y="426472"/>
                  <a:pt x="0" y="180809"/>
                </a:cubicBezTo>
                <a:close/>
              </a:path>
              <a:path w="3904142" h="1538536" stroke="0" extrusionOk="0">
                <a:moveTo>
                  <a:pt x="0" y="180809"/>
                </a:moveTo>
                <a:cubicBezTo>
                  <a:pt x="7722" y="82029"/>
                  <a:pt x="86238" y="8654"/>
                  <a:pt x="180809" y="0"/>
                </a:cubicBezTo>
                <a:cubicBezTo>
                  <a:pt x="336163" y="-15248"/>
                  <a:pt x="497869" y="-20598"/>
                  <a:pt x="664954" y="0"/>
                </a:cubicBezTo>
                <a:cubicBezTo>
                  <a:pt x="832040" y="20598"/>
                  <a:pt x="1113400" y="4946"/>
                  <a:pt x="1290800" y="0"/>
                </a:cubicBezTo>
                <a:cubicBezTo>
                  <a:pt x="1468200" y="-4946"/>
                  <a:pt x="1620312" y="-22015"/>
                  <a:pt x="1916646" y="0"/>
                </a:cubicBezTo>
                <a:cubicBezTo>
                  <a:pt x="2212980" y="22015"/>
                  <a:pt x="2378164" y="-9739"/>
                  <a:pt x="2542492" y="0"/>
                </a:cubicBezTo>
                <a:cubicBezTo>
                  <a:pt x="2706820" y="9739"/>
                  <a:pt x="2931771" y="2177"/>
                  <a:pt x="3203763" y="0"/>
                </a:cubicBezTo>
                <a:cubicBezTo>
                  <a:pt x="3475755" y="-2177"/>
                  <a:pt x="3546687" y="11197"/>
                  <a:pt x="3723333" y="0"/>
                </a:cubicBezTo>
                <a:cubicBezTo>
                  <a:pt x="3821373" y="-2868"/>
                  <a:pt x="3896530" y="60261"/>
                  <a:pt x="3904142" y="180809"/>
                </a:cubicBezTo>
                <a:cubicBezTo>
                  <a:pt x="3894044" y="328133"/>
                  <a:pt x="3920219" y="614026"/>
                  <a:pt x="3904142" y="781037"/>
                </a:cubicBezTo>
                <a:cubicBezTo>
                  <a:pt x="3888065" y="948048"/>
                  <a:pt x="3889758" y="1115308"/>
                  <a:pt x="3904142" y="1357727"/>
                </a:cubicBezTo>
                <a:cubicBezTo>
                  <a:pt x="3900842" y="1467989"/>
                  <a:pt x="3813362" y="1536150"/>
                  <a:pt x="3723333" y="1538536"/>
                </a:cubicBezTo>
                <a:cubicBezTo>
                  <a:pt x="3625159" y="1524263"/>
                  <a:pt x="3476108" y="1548059"/>
                  <a:pt x="3239188" y="1538536"/>
                </a:cubicBezTo>
                <a:cubicBezTo>
                  <a:pt x="3002268" y="1529013"/>
                  <a:pt x="2815216" y="1527843"/>
                  <a:pt x="2684193" y="1538536"/>
                </a:cubicBezTo>
                <a:cubicBezTo>
                  <a:pt x="2553171" y="1549229"/>
                  <a:pt x="2347968" y="1515391"/>
                  <a:pt x="2093772" y="1538536"/>
                </a:cubicBezTo>
                <a:cubicBezTo>
                  <a:pt x="1839576" y="1561681"/>
                  <a:pt x="1694046" y="1530389"/>
                  <a:pt x="1503351" y="1538536"/>
                </a:cubicBezTo>
                <a:cubicBezTo>
                  <a:pt x="1312656" y="1546683"/>
                  <a:pt x="1103034" y="1529374"/>
                  <a:pt x="842080" y="1538536"/>
                </a:cubicBezTo>
                <a:cubicBezTo>
                  <a:pt x="581126" y="1547698"/>
                  <a:pt x="435000" y="1552722"/>
                  <a:pt x="180809" y="1538536"/>
                </a:cubicBezTo>
                <a:cubicBezTo>
                  <a:pt x="60303" y="1528622"/>
                  <a:pt x="-4074" y="1452826"/>
                  <a:pt x="0" y="1357727"/>
                </a:cubicBezTo>
                <a:cubicBezTo>
                  <a:pt x="-4215" y="1121133"/>
                  <a:pt x="8733" y="1038897"/>
                  <a:pt x="0" y="781037"/>
                </a:cubicBezTo>
                <a:cubicBezTo>
                  <a:pt x="-8733" y="523177"/>
                  <a:pt x="197" y="415139"/>
                  <a:pt x="0" y="180809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이용하여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 진행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FC09D62-1B77-C291-3781-9DEE035FE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3239395" y="2019121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91748238-D789-6B45-B3F5-657D46783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407380">
            <a:off x="3239396" y="2938004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EA3EA5FE-E572-8AE8-A5F6-7AA2F132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9771343">
            <a:off x="3239395" y="382886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41DF45E-AEB8-6B95-4B28-F8330BE59ED6}"/>
              </a:ext>
            </a:extLst>
          </p:cNvPr>
          <p:cNvSpPr/>
          <p:nvPr/>
        </p:nvSpPr>
        <p:spPr>
          <a:xfrm>
            <a:off x="1027048" y="5020494"/>
            <a:ext cx="3904144" cy="1180975"/>
          </a:xfrm>
          <a:custGeom>
            <a:avLst/>
            <a:gdLst>
              <a:gd name="connsiteX0" fmla="*/ 0 w 3904144"/>
              <a:gd name="connsiteY0" fmla="*/ 138788 h 1180975"/>
              <a:gd name="connsiteX1" fmla="*/ 138788 w 3904144"/>
              <a:gd name="connsiteY1" fmla="*/ 0 h 1180975"/>
              <a:gd name="connsiteX2" fmla="*/ 743216 w 3904144"/>
              <a:gd name="connsiteY2" fmla="*/ 0 h 1180975"/>
              <a:gd name="connsiteX3" fmla="*/ 1383910 w 3904144"/>
              <a:gd name="connsiteY3" fmla="*/ 0 h 1180975"/>
              <a:gd name="connsiteX4" fmla="*/ 1988338 w 3904144"/>
              <a:gd name="connsiteY4" fmla="*/ 0 h 1180975"/>
              <a:gd name="connsiteX5" fmla="*/ 2483969 w 3904144"/>
              <a:gd name="connsiteY5" fmla="*/ 0 h 1180975"/>
              <a:gd name="connsiteX6" fmla="*/ 3124662 w 3904144"/>
              <a:gd name="connsiteY6" fmla="*/ 0 h 1180975"/>
              <a:gd name="connsiteX7" fmla="*/ 3765356 w 3904144"/>
              <a:gd name="connsiteY7" fmla="*/ 0 h 1180975"/>
              <a:gd name="connsiteX8" fmla="*/ 3904144 w 3904144"/>
              <a:gd name="connsiteY8" fmla="*/ 138788 h 1180975"/>
              <a:gd name="connsiteX9" fmla="*/ 3904144 w 3904144"/>
              <a:gd name="connsiteY9" fmla="*/ 590488 h 1180975"/>
              <a:gd name="connsiteX10" fmla="*/ 3904144 w 3904144"/>
              <a:gd name="connsiteY10" fmla="*/ 1042187 h 1180975"/>
              <a:gd name="connsiteX11" fmla="*/ 3765356 w 3904144"/>
              <a:gd name="connsiteY11" fmla="*/ 1180975 h 1180975"/>
              <a:gd name="connsiteX12" fmla="*/ 3160928 w 3904144"/>
              <a:gd name="connsiteY12" fmla="*/ 1180975 h 1180975"/>
              <a:gd name="connsiteX13" fmla="*/ 2629031 w 3904144"/>
              <a:gd name="connsiteY13" fmla="*/ 1180975 h 1180975"/>
              <a:gd name="connsiteX14" fmla="*/ 2097135 w 3904144"/>
              <a:gd name="connsiteY14" fmla="*/ 1180975 h 1180975"/>
              <a:gd name="connsiteX15" fmla="*/ 1456441 w 3904144"/>
              <a:gd name="connsiteY15" fmla="*/ 1180975 h 1180975"/>
              <a:gd name="connsiteX16" fmla="*/ 852013 w 3904144"/>
              <a:gd name="connsiteY16" fmla="*/ 1180975 h 1180975"/>
              <a:gd name="connsiteX17" fmla="*/ 138788 w 3904144"/>
              <a:gd name="connsiteY17" fmla="*/ 1180975 h 1180975"/>
              <a:gd name="connsiteX18" fmla="*/ 0 w 3904144"/>
              <a:gd name="connsiteY18" fmla="*/ 1042187 h 1180975"/>
              <a:gd name="connsiteX19" fmla="*/ 0 w 3904144"/>
              <a:gd name="connsiteY19" fmla="*/ 572420 h 1180975"/>
              <a:gd name="connsiteX20" fmla="*/ 0 w 3904144"/>
              <a:gd name="connsiteY20" fmla="*/ 138788 h 1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4" h="1180975" fill="none" extrusionOk="0">
                <a:moveTo>
                  <a:pt x="0" y="138788"/>
                </a:moveTo>
                <a:cubicBezTo>
                  <a:pt x="-6670" y="65082"/>
                  <a:pt x="53541" y="1680"/>
                  <a:pt x="138788" y="0"/>
                </a:cubicBezTo>
                <a:cubicBezTo>
                  <a:pt x="360238" y="11976"/>
                  <a:pt x="466497" y="28379"/>
                  <a:pt x="743216" y="0"/>
                </a:cubicBezTo>
                <a:cubicBezTo>
                  <a:pt x="1019935" y="-28379"/>
                  <a:pt x="1215175" y="12728"/>
                  <a:pt x="1383910" y="0"/>
                </a:cubicBezTo>
                <a:cubicBezTo>
                  <a:pt x="1552645" y="-12728"/>
                  <a:pt x="1864166" y="-20514"/>
                  <a:pt x="1988338" y="0"/>
                </a:cubicBezTo>
                <a:cubicBezTo>
                  <a:pt x="2112510" y="20514"/>
                  <a:pt x="2308734" y="-21483"/>
                  <a:pt x="2483969" y="0"/>
                </a:cubicBezTo>
                <a:cubicBezTo>
                  <a:pt x="2659204" y="21483"/>
                  <a:pt x="2899435" y="-13133"/>
                  <a:pt x="3124662" y="0"/>
                </a:cubicBezTo>
                <a:cubicBezTo>
                  <a:pt x="3349889" y="13133"/>
                  <a:pt x="3463393" y="-31825"/>
                  <a:pt x="3765356" y="0"/>
                </a:cubicBezTo>
                <a:cubicBezTo>
                  <a:pt x="3851534" y="-7584"/>
                  <a:pt x="3916511" y="69095"/>
                  <a:pt x="3904144" y="138788"/>
                </a:cubicBezTo>
                <a:cubicBezTo>
                  <a:pt x="3923154" y="351077"/>
                  <a:pt x="3914157" y="372040"/>
                  <a:pt x="3904144" y="590488"/>
                </a:cubicBezTo>
                <a:cubicBezTo>
                  <a:pt x="3894131" y="808936"/>
                  <a:pt x="3904739" y="829710"/>
                  <a:pt x="3904144" y="1042187"/>
                </a:cubicBezTo>
                <a:cubicBezTo>
                  <a:pt x="3905635" y="1103324"/>
                  <a:pt x="3829472" y="1183023"/>
                  <a:pt x="3765356" y="1180975"/>
                </a:cubicBezTo>
                <a:cubicBezTo>
                  <a:pt x="3511374" y="1202219"/>
                  <a:pt x="3395864" y="1176922"/>
                  <a:pt x="3160928" y="1180975"/>
                </a:cubicBezTo>
                <a:cubicBezTo>
                  <a:pt x="2925992" y="1185028"/>
                  <a:pt x="2827399" y="1193651"/>
                  <a:pt x="2629031" y="1180975"/>
                </a:cubicBezTo>
                <a:cubicBezTo>
                  <a:pt x="2430663" y="1168299"/>
                  <a:pt x="2355137" y="1184301"/>
                  <a:pt x="2097135" y="1180975"/>
                </a:cubicBezTo>
                <a:cubicBezTo>
                  <a:pt x="1839133" y="1177649"/>
                  <a:pt x="1634197" y="1203962"/>
                  <a:pt x="1456441" y="1180975"/>
                </a:cubicBezTo>
                <a:cubicBezTo>
                  <a:pt x="1278685" y="1157988"/>
                  <a:pt x="1106066" y="1187777"/>
                  <a:pt x="852013" y="1180975"/>
                </a:cubicBezTo>
                <a:cubicBezTo>
                  <a:pt x="597960" y="1174173"/>
                  <a:pt x="481188" y="1165213"/>
                  <a:pt x="138788" y="1180975"/>
                </a:cubicBezTo>
                <a:cubicBezTo>
                  <a:pt x="71484" y="1180740"/>
                  <a:pt x="9727" y="1119609"/>
                  <a:pt x="0" y="1042187"/>
                </a:cubicBezTo>
                <a:cubicBezTo>
                  <a:pt x="-20505" y="889893"/>
                  <a:pt x="6153" y="743899"/>
                  <a:pt x="0" y="572420"/>
                </a:cubicBezTo>
                <a:cubicBezTo>
                  <a:pt x="-6153" y="400941"/>
                  <a:pt x="-4762" y="248016"/>
                  <a:pt x="0" y="138788"/>
                </a:cubicBezTo>
                <a:close/>
              </a:path>
              <a:path w="3904144" h="1180975" stroke="0" extrusionOk="0">
                <a:moveTo>
                  <a:pt x="0" y="138788"/>
                </a:moveTo>
                <a:cubicBezTo>
                  <a:pt x="6336" y="63022"/>
                  <a:pt x="69375" y="11846"/>
                  <a:pt x="138788" y="0"/>
                </a:cubicBezTo>
                <a:cubicBezTo>
                  <a:pt x="258743" y="13040"/>
                  <a:pt x="481550" y="21536"/>
                  <a:pt x="634419" y="0"/>
                </a:cubicBezTo>
                <a:cubicBezTo>
                  <a:pt x="787288" y="-21536"/>
                  <a:pt x="1029327" y="11052"/>
                  <a:pt x="1275113" y="0"/>
                </a:cubicBezTo>
                <a:cubicBezTo>
                  <a:pt x="1520899" y="-11052"/>
                  <a:pt x="1666327" y="-16292"/>
                  <a:pt x="1915806" y="0"/>
                </a:cubicBezTo>
                <a:cubicBezTo>
                  <a:pt x="2165285" y="16292"/>
                  <a:pt x="2391257" y="21859"/>
                  <a:pt x="2556500" y="0"/>
                </a:cubicBezTo>
                <a:cubicBezTo>
                  <a:pt x="2721743" y="-21859"/>
                  <a:pt x="2928579" y="5201"/>
                  <a:pt x="3233459" y="0"/>
                </a:cubicBezTo>
                <a:cubicBezTo>
                  <a:pt x="3538339" y="-5201"/>
                  <a:pt x="3619884" y="5049"/>
                  <a:pt x="3765356" y="0"/>
                </a:cubicBezTo>
                <a:cubicBezTo>
                  <a:pt x="3836313" y="-8980"/>
                  <a:pt x="3900993" y="53572"/>
                  <a:pt x="3904144" y="138788"/>
                </a:cubicBezTo>
                <a:cubicBezTo>
                  <a:pt x="3885307" y="280008"/>
                  <a:pt x="3895213" y="405808"/>
                  <a:pt x="3904144" y="599521"/>
                </a:cubicBezTo>
                <a:cubicBezTo>
                  <a:pt x="3913075" y="793234"/>
                  <a:pt x="3918022" y="919430"/>
                  <a:pt x="3904144" y="1042187"/>
                </a:cubicBezTo>
                <a:cubicBezTo>
                  <a:pt x="3898661" y="1136125"/>
                  <a:pt x="3825488" y="1176966"/>
                  <a:pt x="3765356" y="1180975"/>
                </a:cubicBezTo>
                <a:cubicBezTo>
                  <a:pt x="3597970" y="1182817"/>
                  <a:pt x="3418215" y="1193328"/>
                  <a:pt x="3269725" y="1180975"/>
                </a:cubicBezTo>
                <a:cubicBezTo>
                  <a:pt x="3121235" y="1168622"/>
                  <a:pt x="2985138" y="1204176"/>
                  <a:pt x="2701563" y="1180975"/>
                </a:cubicBezTo>
                <a:cubicBezTo>
                  <a:pt x="2417988" y="1157774"/>
                  <a:pt x="2363976" y="1196867"/>
                  <a:pt x="2097135" y="1180975"/>
                </a:cubicBezTo>
                <a:cubicBezTo>
                  <a:pt x="1830294" y="1165083"/>
                  <a:pt x="1752495" y="1193008"/>
                  <a:pt x="1492707" y="1180975"/>
                </a:cubicBezTo>
                <a:cubicBezTo>
                  <a:pt x="1232919" y="1168942"/>
                  <a:pt x="1028093" y="1208425"/>
                  <a:pt x="815747" y="1180975"/>
                </a:cubicBezTo>
                <a:cubicBezTo>
                  <a:pt x="603401" y="1153525"/>
                  <a:pt x="280736" y="1156853"/>
                  <a:pt x="138788" y="1180975"/>
                </a:cubicBezTo>
                <a:cubicBezTo>
                  <a:pt x="59645" y="1179778"/>
                  <a:pt x="-10277" y="1106831"/>
                  <a:pt x="0" y="1042187"/>
                </a:cubicBezTo>
                <a:cubicBezTo>
                  <a:pt x="15350" y="876979"/>
                  <a:pt x="-3903" y="781754"/>
                  <a:pt x="0" y="599521"/>
                </a:cubicBezTo>
                <a:cubicBezTo>
                  <a:pt x="3903" y="417288"/>
                  <a:pt x="-22119" y="280170"/>
                  <a:pt x="0" y="13878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시각화를 통해 보간 전후 데이터들이 비슷한 분포를 띄고 있음을 확인</a:t>
            </a:r>
            <a:endParaRPr kumimoji="1" lang="ko-KR" altLang="en-US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2" name="Google Shape;132;p6">
            <a:extLst>
              <a:ext uri="{FF2B5EF4-FFF2-40B4-BE49-F238E27FC236}">
                <a16:creationId xmlns:a16="http://schemas.microsoft.com/office/drawing/2014/main" id="{D05159C0-49B3-63DA-4C69-54AD0AF20B49}"/>
              </a:ext>
            </a:extLst>
          </p:cNvPr>
          <p:cNvSpPr/>
          <p:nvPr/>
        </p:nvSpPr>
        <p:spPr>
          <a:xfrm>
            <a:off x="5686373" y="5020494"/>
            <a:ext cx="2316674" cy="1180974"/>
          </a:xfrm>
          <a:custGeom>
            <a:avLst/>
            <a:gdLst>
              <a:gd name="connsiteX0" fmla="*/ 0 w 2316674"/>
              <a:gd name="connsiteY0" fmla="*/ 196833 h 1180974"/>
              <a:gd name="connsiteX1" fmla="*/ 196833 w 2316674"/>
              <a:gd name="connsiteY1" fmla="*/ 0 h 1180974"/>
              <a:gd name="connsiteX2" fmla="*/ 857066 w 2316674"/>
              <a:gd name="connsiteY2" fmla="*/ 0 h 1180974"/>
              <a:gd name="connsiteX3" fmla="*/ 1459608 w 2316674"/>
              <a:gd name="connsiteY3" fmla="*/ 0 h 1180974"/>
              <a:gd name="connsiteX4" fmla="*/ 2119841 w 2316674"/>
              <a:gd name="connsiteY4" fmla="*/ 0 h 1180974"/>
              <a:gd name="connsiteX5" fmla="*/ 2316674 w 2316674"/>
              <a:gd name="connsiteY5" fmla="*/ 196833 h 1180974"/>
              <a:gd name="connsiteX6" fmla="*/ 2316674 w 2316674"/>
              <a:gd name="connsiteY6" fmla="*/ 574741 h 1180974"/>
              <a:gd name="connsiteX7" fmla="*/ 2316674 w 2316674"/>
              <a:gd name="connsiteY7" fmla="*/ 984141 h 1180974"/>
              <a:gd name="connsiteX8" fmla="*/ 2119841 w 2316674"/>
              <a:gd name="connsiteY8" fmla="*/ 1180974 h 1180974"/>
              <a:gd name="connsiteX9" fmla="*/ 1440378 w 2316674"/>
              <a:gd name="connsiteY9" fmla="*/ 1180974 h 1180974"/>
              <a:gd name="connsiteX10" fmla="*/ 780145 w 2316674"/>
              <a:gd name="connsiteY10" fmla="*/ 1180974 h 1180974"/>
              <a:gd name="connsiteX11" fmla="*/ 196833 w 2316674"/>
              <a:gd name="connsiteY11" fmla="*/ 1180974 h 1180974"/>
              <a:gd name="connsiteX12" fmla="*/ 0 w 2316674"/>
              <a:gd name="connsiteY12" fmla="*/ 984141 h 1180974"/>
              <a:gd name="connsiteX13" fmla="*/ 0 w 2316674"/>
              <a:gd name="connsiteY13" fmla="*/ 590487 h 1180974"/>
              <a:gd name="connsiteX14" fmla="*/ 0 w 2316674"/>
              <a:gd name="connsiteY14" fmla="*/ 196833 h 118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6674" h="1180974" fill="none" extrusionOk="0">
                <a:moveTo>
                  <a:pt x="0" y="196833"/>
                </a:moveTo>
                <a:cubicBezTo>
                  <a:pt x="-11035" y="65630"/>
                  <a:pt x="89644" y="-20541"/>
                  <a:pt x="196833" y="0"/>
                </a:cubicBezTo>
                <a:cubicBezTo>
                  <a:pt x="475720" y="28301"/>
                  <a:pt x="632513" y="20233"/>
                  <a:pt x="857066" y="0"/>
                </a:cubicBezTo>
                <a:cubicBezTo>
                  <a:pt x="1081619" y="-20233"/>
                  <a:pt x="1170361" y="14113"/>
                  <a:pt x="1459608" y="0"/>
                </a:cubicBezTo>
                <a:cubicBezTo>
                  <a:pt x="1748855" y="-14113"/>
                  <a:pt x="1816415" y="-13638"/>
                  <a:pt x="2119841" y="0"/>
                </a:cubicBezTo>
                <a:cubicBezTo>
                  <a:pt x="2234205" y="-1197"/>
                  <a:pt x="2319110" y="111261"/>
                  <a:pt x="2316674" y="196833"/>
                </a:cubicBezTo>
                <a:cubicBezTo>
                  <a:pt x="2330000" y="308496"/>
                  <a:pt x="2330105" y="404211"/>
                  <a:pt x="2316674" y="574741"/>
                </a:cubicBezTo>
                <a:cubicBezTo>
                  <a:pt x="2303243" y="745271"/>
                  <a:pt x="2318460" y="779513"/>
                  <a:pt x="2316674" y="984141"/>
                </a:cubicBezTo>
                <a:cubicBezTo>
                  <a:pt x="2320321" y="1081631"/>
                  <a:pt x="2240514" y="1193912"/>
                  <a:pt x="2119841" y="1180974"/>
                </a:cubicBezTo>
                <a:cubicBezTo>
                  <a:pt x="1973246" y="1164434"/>
                  <a:pt x="1764035" y="1171817"/>
                  <a:pt x="1440378" y="1180974"/>
                </a:cubicBezTo>
                <a:cubicBezTo>
                  <a:pt x="1116721" y="1190131"/>
                  <a:pt x="1077035" y="1150688"/>
                  <a:pt x="780145" y="1180974"/>
                </a:cubicBezTo>
                <a:cubicBezTo>
                  <a:pt x="483255" y="1211260"/>
                  <a:pt x="345442" y="1160394"/>
                  <a:pt x="196833" y="1180974"/>
                </a:cubicBezTo>
                <a:cubicBezTo>
                  <a:pt x="84329" y="1192808"/>
                  <a:pt x="-2270" y="1085700"/>
                  <a:pt x="0" y="984141"/>
                </a:cubicBezTo>
                <a:cubicBezTo>
                  <a:pt x="18911" y="807079"/>
                  <a:pt x="-2077" y="730034"/>
                  <a:pt x="0" y="590487"/>
                </a:cubicBezTo>
                <a:cubicBezTo>
                  <a:pt x="2077" y="450940"/>
                  <a:pt x="17476" y="325753"/>
                  <a:pt x="0" y="196833"/>
                </a:cubicBezTo>
                <a:close/>
              </a:path>
              <a:path w="2316674" h="1180974" stroke="0" extrusionOk="0">
                <a:moveTo>
                  <a:pt x="0" y="196833"/>
                </a:moveTo>
                <a:cubicBezTo>
                  <a:pt x="-7046" y="83779"/>
                  <a:pt x="66696" y="8043"/>
                  <a:pt x="196833" y="0"/>
                </a:cubicBezTo>
                <a:cubicBezTo>
                  <a:pt x="351754" y="15269"/>
                  <a:pt x="659999" y="3585"/>
                  <a:pt x="876296" y="0"/>
                </a:cubicBezTo>
                <a:cubicBezTo>
                  <a:pt x="1092593" y="-3585"/>
                  <a:pt x="1254283" y="13717"/>
                  <a:pt x="1498068" y="0"/>
                </a:cubicBezTo>
                <a:cubicBezTo>
                  <a:pt x="1741853" y="-13717"/>
                  <a:pt x="1866392" y="23825"/>
                  <a:pt x="2119841" y="0"/>
                </a:cubicBezTo>
                <a:cubicBezTo>
                  <a:pt x="2221614" y="-22336"/>
                  <a:pt x="2318479" y="81445"/>
                  <a:pt x="2316674" y="196833"/>
                </a:cubicBezTo>
                <a:cubicBezTo>
                  <a:pt x="2309721" y="333352"/>
                  <a:pt x="2317400" y="394901"/>
                  <a:pt x="2316674" y="574741"/>
                </a:cubicBezTo>
                <a:cubicBezTo>
                  <a:pt x="2315948" y="754581"/>
                  <a:pt x="2328349" y="842909"/>
                  <a:pt x="2316674" y="984141"/>
                </a:cubicBezTo>
                <a:cubicBezTo>
                  <a:pt x="2314340" y="1096709"/>
                  <a:pt x="2217871" y="1168589"/>
                  <a:pt x="2119841" y="1180974"/>
                </a:cubicBezTo>
                <a:cubicBezTo>
                  <a:pt x="1962366" y="1182836"/>
                  <a:pt x="1764099" y="1181936"/>
                  <a:pt x="1517298" y="1180974"/>
                </a:cubicBezTo>
                <a:cubicBezTo>
                  <a:pt x="1270497" y="1180012"/>
                  <a:pt x="1151833" y="1153737"/>
                  <a:pt x="876296" y="1180974"/>
                </a:cubicBezTo>
                <a:cubicBezTo>
                  <a:pt x="600759" y="1208211"/>
                  <a:pt x="398167" y="1214519"/>
                  <a:pt x="196833" y="1180974"/>
                </a:cubicBezTo>
                <a:cubicBezTo>
                  <a:pt x="101179" y="1196965"/>
                  <a:pt x="3373" y="1089896"/>
                  <a:pt x="0" y="984141"/>
                </a:cubicBezTo>
                <a:cubicBezTo>
                  <a:pt x="-16750" y="860444"/>
                  <a:pt x="8886" y="717192"/>
                  <a:pt x="0" y="590487"/>
                </a:cubicBezTo>
                <a:cubicBezTo>
                  <a:pt x="-8886" y="463782"/>
                  <a:pt x="-13748" y="338858"/>
                  <a:pt x="0" y="19683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데이터 채택</a:t>
            </a:r>
            <a:r>
              <a:rPr kumimoji="1"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!</a:t>
            </a:r>
            <a:endParaRPr sz="2000" b="1" dirty="0">
              <a:solidFill>
                <a:schemeClr val="accent1">
                  <a:lumMod val="60000"/>
                  <a:lumOff val="40000"/>
                </a:schemeClr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23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1A529FF5-55F8-2374-D5B5-DE139560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5105997" y="536192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F08FE-EC32-0CE1-8212-85C991F8CF24}"/>
              </a:ext>
            </a:extLst>
          </p:cNvPr>
          <p:cNvSpPr txBox="1"/>
          <p:nvPr/>
        </p:nvSpPr>
        <p:spPr>
          <a:xfrm>
            <a:off x="174377" y="4633364"/>
            <a:ext cx="3957518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앞서 본 시각화와 같은 방법 활용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7" name="Google Shape;103;p5">
            <a:extLst>
              <a:ext uri="{FF2B5EF4-FFF2-40B4-BE49-F238E27FC236}">
                <a16:creationId xmlns:a16="http://schemas.microsoft.com/office/drawing/2014/main" id="{7825B1D2-A940-458A-95ED-3AFC3EE6BF9E}"/>
              </a:ext>
            </a:extLst>
          </p:cNvPr>
          <p:cNvSpPr/>
          <p:nvPr/>
        </p:nvSpPr>
        <p:spPr>
          <a:xfrm>
            <a:off x="399327" y="4561900"/>
            <a:ext cx="8345346" cy="193347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Google Shape;84;p4">
            <a:extLst>
              <a:ext uri="{FF2B5EF4-FFF2-40B4-BE49-F238E27FC236}">
                <a16:creationId xmlns:a16="http://schemas.microsoft.com/office/drawing/2014/main" id="{703FD95F-0241-29C4-3925-43C58C4FC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05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NA Imputation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373" y="3152480"/>
            <a:ext cx="36419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403449-A1AD-3F34-2E0C-7479A7BF0D57}"/>
              </a:ext>
            </a:extLst>
          </p:cNvPr>
          <p:cNvSpPr/>
          <p:nvPr/>
        </p:nvSpPr>
        <p:spPr>
          <a:xfrm>
            <a:off x="3886084" y="1847283"/>
            <a:ext cx="3904142" cy="705125"/>
          </a:xfrm>
          <a:custGeom>
            <a:avLst/>
            <a:gdLst>
              <a:gd name="connsiteX0" fmla="*/ 0 w 3904142"/>
              <a:gd name="connsiteY0" fmla="*/ 82866 h 705125"/>
              <a:gd name="connsiteX1" fmla="*/ 82866 w 3904142"/>
              <a:gd name="connsiteY1" fmla="*/ 0 h 705125"/>
              <a:gd name="connsiteX2" fmla="*/ 705934 w 3904142"/>
              <a:gd name="connsiteY2" fmla="*/ 0 h 705125"/>
              <a:gd name="connsiteX3" fmla="*/ 1254234 w 3904142"/>
              <a:gd name="connsiteY3" fmla="*/ 0 h 705125"/>
              <a:gd name="connsiteX4" fmla="*/ 1914687 w 3904142"/>
              <a:gd name="connsiteY4" fmla="*/ 0 h 705125"/>
              <a:gd name="connsiteX5" fmla="*/ 2575139 w 3904142"/>
              <a:gd name="connsiteY5" fmla="*/ 0 h 705125"/>
              <a:gd name="connsiteX6" fmla="*/ 3198208 w 3904142"/>
              <a:gd name="connsiteY6" fmla="*/ 0 h 705125"/>
              <a:gd name="connsiteX7" fmla="*/ 3821276 w 3904142"/>
              <a:gd name="connsiteY7" fmla="*/ 0 h 705125"/>
              <a:gd name="connsiteX8" fmla="*/ 3904142 w 3904142"/>
              <a:gd name="connsiteY8" fmla="*/ 82866 h 705125"/>
              <a:gd name="connsiteX9" fmla="*/ 3904142 w 3904142"/>
              <a:gd name="connsiteY9" fmla="*/ 622259 h 705125"/>
              <a:gd name="connsiteX10" fmla="*/ 3821276 w 3904142"/>
              <a:gd name="connsiteY10" fmla="*/ 705125 h 705125"/>
              <a:gd name="connsiteX11" fmla="*/ 3160824 w 3904142"/>
              <a:gd name="connsiteY11" fmla="*/ 705125 h 705125"/>
              <a:gd name="connsiteX12" fmla="*/ 2462987 w 3904142"/>
              <a:gd name="connsiteY12" fmla="*/ 705125 h 705125"/>
              <a:gd name="connsiteX13" fmla="*/ 1765151 w 3904142"/>
              <a:gd name="connsiteY13" fmla="*/ 705125 h 705125"/>
              <a:gd name="connsiteX14" fmla="*/ 1254234 w 3904142"/>
              <a:gd name="connsiteY14" fmla="*/ 705125 h 705125"/>
              <a:gd name="connsiteX15" fmla="*/ 705934 w 3904142"/>
              <a:gd name="connsiteY15" fmla="*/ 705125 h 705125"/>
              <a:gd name="connsiteX16" fmla="*/ 82866 w 3904142"/>
              <a:gd name="connsiteY16" fmla="*/ 705125 h 705125"/>
              <a:gd name="connsiteX17" fmla="*/ 0 w 3904142"/>
              <a:gd name="connsiteY17" fmla="*/ 622259 h 705125"/>
              <a:gd name="connsiteX18" fmla="*/ 0 w 3904142"/>
              <a:gd name="connsiteY18" fmla="*/ 82866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4142" h="705125" fill="none" extrusionOk="0">
                <a:moveTo>
                  <a:pt x="0" y="82866"/>
                </a:moveTo>
                <a:cubicBezTo>
                  <a:pt x="1803" y="36060"/>
                  <a:pt x="35372" y="4896"/>
                  <a:pt x="82866" y="0"/>
                </a:cubicBezTo>
                <a:cubicBezTo>
                  <a:pt x="243071" y="11634"/>
                  <a:pt x="420359" y="14785"/>
                  <a:pt x="705934" y="0"/>
                </a:cubicBezTo>
                <a:cubicBezTo>
                  <a:pt x="991509" y="-14785"/>
                  <a:pt x="1032468" y="19069"/>
                  <a:pt x="1254234" y="0"/>
                </a:cubicBezTo>
                <a:cubicBezTo>
                  <a:pt x="1476000" y="-19069"/>
                  <a:pt x="1614322" y="13947"/>
                  <a:pt x="1914687" y="0"/>
                </a:cubicBezTo>
                <a:cubicBezTo>
                  <a:pt x="2215052" y="-13947"/>
                  <a:pt x="2290797" y="5875"/>
                  <a:pt x="2575139" y="0"/>
                </a:cubicBezTo>
                <a:cubicBezTo>
                  <a:pt x="2859481" y="-5875"/>
                  <a:pt x="3043508" y="-26121"/>
                  <a:pt x="3198208" y="0"/>
                </a:cubicBezTo>
                <a:cubicBezTo>
                  <a:pt x="3352908" y="26121"/>
                  <a:pt x="3549680" y="12376"/>
                  <a:pt x="3821276" y="0"/>
                </a:cubicBezTo>
                <a:cubicBezTo>
                  <a:pt x="3867708" y="3842"/>
                  <a:pt x="3896972" y="34856"/>
                  <a:pt x="3904142" y="82866"/>
                </a:cubicBezTo>
                <a:cubicBezTo>
                  <a:pt x="3881299" y="313741"/>
                  <a:pt x="3919910" y="412970"/>
                  <a:pt x="3904142" y="622259"/>
                </a:cubicBezTo>
                <a:cubicBezTo>
                  <a:pt x="3904022" y="666997"/>
                  <a:pt x="3866234" y="702080"/>
                  <a:pt x="3821276" y="705125"/>
                </a:cubicBezTo>
                <a:cubicBezTo>
                  <a:pt x="3595445" y="682103"/>
                  <a:pt x="3377386" y="688996"/>
                  <a:pt x="3160824" y="705125"/>
                </a:cubicBezTo>
                <a:cubicBezTo>
                  <a:pt x="2944262" y="721254"/>
                  <a:pt x="2756261" y="737996"/>
                  <a:pt x="2462987" y="705125"/>
                </a:cubicBezTo>
                <a:cubicBezTo>
                  <a:pt x="2169713" y="672254"/>
                  <a:pt x="2113584" y="732342"/>
                  <a:pt x="1765151" y="705125"/>
                </a:cubicBezTo>
                <a:cubicBezTo>
                  <a:pt x="1416718" y="677908"/>
                  <a:pt x="1443690" y="727601"/>
                  <a:pt x="1254234" y="705125"/>
                </a:cubicBezTo>
                <a:cubicBezTo>
                  <a:pt x="1064778" y="682649"/>
                  <a:pt x="901428" y="711706"/>
                  <a:pt x="705934" y="705125"/>
                </a:cubicBezTo>
                <a:cubicBezTo>
                  <a:pt x="510440" y="698544"/>
                  <a:pt x="356982" y="720867"/>
                  <a:pt x="82866" y="705125"/>
                </a:cubicBezTo>
                <a:cubicBezTo>
                  <a:pt x="36572" y="707596"/>
                  <a:pt x="-1484" y="664073"/>
                  <a:pt x="0" y="622259"/>
                </a:cubicBezTo>
                <a:cubicBezTo>
                  <a:pt x="19933" y="504838"/>
                  <a:pt x="12345" y="283347"/>
                  <a:pt x="0" y="82866"/>
                </a:cubicBezTo>
                <a:close/>
              </a:path>
              <a:path w="3904142" h="705125" stroke="0" extrusionOk="0">
                <a:moveTo>
                  <a:pt x="0" y="82866"/>
                </a:moveTo>
                <a:cubicBezTo>
                  <a:pt x="2507" y="37450"/>
                  <a:pt x="38542" y="2361"/>
                  <a:pt x="82866" y="0"/>
                </a:cubicBezTo>
                <a:cubicBezTo>
                  <a:pt x="214145" y="5597"/>
                  <a:pt x="420661" y="-10139"/>
                  <a:pt x="593782" y="0"/>
                </a:cubicBezTo>
                <a:cubicBezTo>
                  <a:pt x="766903" y="10139"/>
                  <a:pt x="1026654" y="-27149"/>
                  <a:pt x="1254234" y="0"/>
                </a:cubicBezTo>
                <a:cubicBezTo>
                  <a:pt x="1481814" y="27149"/>
                  <a:pt x="1681787" y="-2227"/>
                  <a:pt x="1914687" y="0"/>
                </a:cubicBezTo>
                <a:cubicBezTo>
                  <a:pt x="2147587" y="2227"/>
                  <a:pt x="2369390" y="9082"/>
                  <a:pt x="2575139" y="0"/>
                </a:cubicBezTo>
                <a:cubicBezTo>
                  <a:pt x="2780888" y="-9082"/>
                  <a:pt x="2947165" y="-28041"/>
                  <a:pt x="3272976" y="0"/>
                </a:cubicBezTo>
                <a:cubicBezTo>
                  <a:pt x="3598787" y="28041"/>
                  <a:pt x="3572229" y="-4709"/>
                  <a:pt x="3821276" y="0"/>
                </a:cubicBezTo>
                <a:cubicBezTo>
                  <a:pt x="3865227" y="-2862"/>
                  <a:pt x="3902211" y="31852"/>
                  <a:pt x="3904142" y="82866"/>
                </a:cubicBezTo>
                <a:cubicBezTo>
                  <a:pt x="3917387" y="197039"/>
                  <a:pt x="3917238" y="469151"/>
                  <a:pt x="3904142" y="622259"/>
                </a:cubicBezTo>
                <a:cubicBezTo>
                  <a:pt x="3905912" y="660098"/>
                  <a:pt x="3865321" y="703838"/>
                  <a:pt x="3821276" y="705125"/>
                </a:cubicBezTo>
                <a:cubicBezTo>
                  <a:pt x="3661257" y="700072"/>
                  <a:pt x="3544969" y="715988"/>
                  <a:pt x="3310360" y="705125"/>
                </a:cubicBezTo>
                <a:cubicBezTo>
                  <a:pt x="3075751" y="694262"/>
                  <a:pt x="2924993" y="723078"/>
                  <a:pt x="2762060" y="705125"/>
                </a:cubicBezTo>
                <a:cubicBezTo>
                  <a:pt x="2599127" y="687172"/>
                  <a:pt x="2456534" y="731132"/>
                  <a:pt x="2176376" y="705125"/>
                </a:cubicBezTo>
                <a:cubicBezTo>
                  <a:pt x="1896218" y="679118"/>
                  <a:pt x="1759262" y="695884"/>
                  <a:pt x="1553307" y="705125"/>
                </a:cubicBezTo>
                <a:cubicBezTo>
                  <a:pt x="1347352" y="714366"/>
                  <a:pt x="1165638" y="729739"/>
                  <a:pt x="930239" y="705125"/>
                </a:cubicBezTo>
                <a:cubicBezTo>
                  <a:pt x="694840" y="680511"/>
                  <a:pt x="365202" y="735353"/>
                  <a:pt x="82866" y="705125"/>
                </a:cubicBezTo>
                <a:cubicBezTo>
                  <a:pt x="43131" y="704626"/>
                  <a:pt x="-3216" y="663852"/>
                  <a:pt x="0" y="622259"/>
                </a:cubicBezTo>
                <a:cubicBezTo>
                  <a:pt x="9160" y="460511"/>
                  <a:pt x="-936" y="198091"/>
                  <a:pt x="0" y="8286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" altLang="ko-KR" sz="18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Baysian</a:t>
            </a:r>
            <a:r>
              <a:rPr kumimoji="1" lang="en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Ridge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보간을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진행</a:t>
            </a:r>
            <a:endParaRPr kumimoji="1" lang="ko-KR" altLang="en-US" sz="2000" b="1" dirty="0">
              <a:solidFill>
                <a:schemeClr val="tx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8A8784AF-9E4C-C5FB-4404-F6471CD69862}"/>
              </a:ext>
            </a:extLst>
          </p:cNvPr>
          <p:cNvSpPr/>
          <p:nvPr/>
        </p:nvSpPr>
        <p:spPr>
          <a:xfrm>
            <a:off x="1295900" y="3657028"/>
            <a:ext cx="1714473" cy="705126"/>
          </a:xfrm>
          <a:custGeom>
            <a:avLst/>
            <a:gdLst>
              <a:gd name="connsiteX0" fmla="*/ 0 w 1714473"/>
              <a:gd name="connsiteY0" fmla="*/ 117523 h 705126"/>
              <a:gd name="connsiteX1" fmla="*/ 117523 w 1714473"/>
              <a:gd name="connsiteY1" fmla="*/ 0 h 705126"/>
              <a:gd name="connsiteX2" fmla="*/ 625460 w 1714473"/>
              <a:gd name="connsiteY2" fmla="*/ 0 h 705126"/>
              <a:gd name="connsiteX3" fmla="*/ 1118602 w 1714473"/>
              <a:gd name="connsiteY3" fmla="*/ 0 h 705126"/>
              <a:gd name="connsiteX4" fmla="*/ 1596950 w 1714473"/>
              <a:gd name="connsiteY4" fmla="*/ 0 h 705126"/>
              <a:gd name="connsiteX5" fmla="*/ 1714473 w 1714473"/>
              <a:gd name="connsiteY5" fmla="*/ 117523 h 705126"/>
              <a:gd name="connsiteX6" fmla="*/ 1714473 w 1714473"/>
              <a:gd name="connsiteY6" fmla="*/ 587603 h 705126"/>
              <a:gd name="connsiteX7" fmla="*/ 1596950 w 1714473"/>
              <a:gd name="connsiteY7" fmla="*/ 705126 h 705126"/>
              <a:gd name="connsiteX8" fmla="*/ 1089013 w 1714473"/>
              <a:gd name="connsiteY8" fmla="*/ 705126 h 705126"/>
              <a:gd name="connsiteX9" fmla="*/ 640254 w 1714473"/>
              <a:gd name="connsiteY9" fmla="*/ 705126 h 705126"/>
              <a:gd name="connsiteX10" fmla="*/ 117523 w 1714473"/>
              <a:gd name="connsiteY10" fmla="*/ 705126 h 705126"/>
              <a:gd name="connsiteX11" fmla="*/ 0 w 1714473"/>
              <a:gd name="connsiteY11" fmla="*/ 587603 h 705126"/>
              <a:gd name="connsiteX12" fmla="*/ 0 w 1714473"/>
              <a:gd name="connsiteY12" fmla="*/ 117523 h 70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6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33102" y="216162"/>
                  <a:pt x="1723262" y="419685"/>
                  <a:pt x="1714473" y="587603"/>
                </a:cubicBezTo>
                <a:cubicBezTo>
                  <a:pt x="1721277" y="665981"/>
                  <a:pt x="1653464" y="709551"/>
                  <a:pt x="1596950" y="705126"/>
                </a:cubicBezTo>
                <a:cubicBezTo>
                  <a:pt x="1401020" y="728671"/>
                  <a:pt x="1282853" y="688549"/>
                  <a:pt x="1089013" y="705126"/>
                </a:cubicBezTo>
                <a:cubicBezTo>
                  <a:pt x="895173" y="721703"/>
                  <a:pt x="761037" y="699394"/>
                  <a:pt x="640254" y="705126"/>
                </a:cubicBezTo>
                <a:cubicBezTo>
                  <a:pt x="519471" y="710858"/>
                  <a:pt x="262887" y="685251"/>
                  <a:pt x="117523" y="705126"/>
                </a:cubicBezTo>
                <a:cubicBezTo>
                  <a:pt x="66556" y="710004"/>
                  <a:pt x="4375" y="667247"/>
                  <a:pt x="0" y="587603"/>
                </a:cubicBezTo>
                <a:cubicBezTo>
                  <a:pt x="681" y="399139"/>
                  <a:pt x="18480" y="282707"/>
                  <a:pt x="0" y="117523"/>
                </a:cubicBezTo>
                <a:close/>
              </a:path>
              <a:path w="1714473" h="705126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5072" y="214367"/>
                  <a:pt x="1709986" y="470540"/>
                  <a:pt x="1714473" y="587603"/>
                </a:cubicBezTo>
                <a:cubicBezTo>
                  <a:pt x="1713533" y="643540"/>
                  <a:pt x="1656086" y="713145"/>
                  <a:pt x="1596950" y="705126"/>
                </a:cubicBezTo>
                <a:cubicBezTo>
                  <a:pt x="1426247" y="728259"/>
                  <a:pt x="1294722" y="723613"/>
                  <a:pt x="1133396" y="705126"/>
                </a:cubicBezTo>
                <a:cubicBezTo>
                  <a:pt x="972070" y="686639"/>
                  <a:pt x="808393" y="710516"/>
                  <a:pt x="640254" y="705126"/>
                </a:cubicBezTo>
                <a:cubicBezTo>
                  <a:pt x="472115" y="699736"/>
                  <a:pt x="310093" y="718162"/>
                  <a:pt x="117523" y="705126"/>
                </a:cubicBezTo>
                <a:cubicBezTo>
                  <a:pt x="63427" y="694444"/>
                  <a:pt x="10086" y="646006"/>
                  <a:pt x="0" y="587603"/>
                </a:cubicBezTo>
                <a:cubicBezTo>
                  <a:pt x="3431" y="360798"/>
                  <a:pt x="10953" y="254664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AF86FB62-0EAA-FA08-B990-CD0487ABB3FD}"/>
              </a:ext>
            </a:extLst>
          </p:cNvPr>
          <p:cNvSpPr/>
          <p:nvPr/>
        </p:nvSpPr>
        <p:spPr>
          <a:xfrm>
            <a:off x="1295900" y="1847285"/>
            <a:ext cx="1714473" cy="705124"/>
          </a:xfrm>
          <a:custGeom>
            <a:avLst/>
            <a:gdLst>
              <a:gd name="connsiteX0" fmla="*/ 0 w 1714473"/>
              <a:gd name="connsiteY0" fmla="*/ 117523 h 705124"/>
              <a:gd name="connsiteX1" fmla="*/ 117523 w 1714473"/>
              <a:gd name="connsiteY1" fmla="*/ 0 h 705124"/>
              <a:gd name="connsiteX2" fmla="*/ 625460 w 1714473"/>
              <a:gd name="connsiteY2" fmla="*/ 0 h 705124"/>
              <a:gd name="connsiteX3" fmla="*/ 1118602 w 1714473"/>
              <a:gd name="connsiteY3" fmla="*/ 0 h 705124"/>
              <a:gd name="connsiteX4" fmla="*/ 1596950 w 1714473"/>
              <a:gd name="connsiteY4" fmla="*/ 0 h 705124"/>
              <a:gd name="connsiteX5" fmla="*/ 1714473 w 1714473"/>
              <a:gd name="connsiteY5" fmla="*/ 117523 h 705124"/>
              <a:gd name="connsiteX6" fmla="*/ 1714473 w 1714473"/>
              <a:gd name="connsiteY6" fmla="*/ 587601 h 705124"/>
              <a:gd name="connsiteX7" fmla="*/ 1596950 w 1714473"/>
              <a:gd name="connsiteY7" fmla="*/ 705124 h 705124"/>
              <a:gd name="connsiteX8" fmla="*/ 1089013 w 1714473"/>
              <a:gd name="connsiteY8" fmla="*/ 705124 h 705124"/>
              <a:gd name="connsiteX9" fmla="*/ 640254 w 1714473"/>
              <a:gd name="connsiteY9" fmla="*/ 705124 h 705124"/>
              <a:gd name="connsiteX10" fmla="*/ 117523 w 1714473"/>
              <a:gd name="connsiteY10" fmla="*/ 705124 h 705124"/>
              <a:gd name="connsiteX11" fmla="*/ 0 w 1714473"/>
              <a:gd name="connsiteY11" fmla="*/ 587601 h 705124"/>
              <a:gd name="connsiteX12" fmla="*/ 0 w 1714473"/>
              <a:gd name="connsiteY12" fmla="*/ 117523 h 70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4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16075" y="216604"/>
                  <a:pt x="1721498" y="420686"/>
                  <a:pt x="1714473" y="587601"/>
                </a:cubicBezTo>
                <a:cubicBezTo>
                  <a:pt x="1721277" y="665979"/>
                  <a:pt x="1653464" y="709549"/>
                  <a:pt x="1596950" y="705124"/>
                </a:cubicBezTo>
                <a:cubicBezTo>
                  <a:pt x="1401020" y="728669"/>
                  <a:pt x="1282853" y="688547"/>
                  <a:pt x="1089013" y="705124"/>
                </a:cubicBezTo>
                <a:cubicBezTo>
                  <a:pt x="895173" y="721701"/>
                  <a:pt x="761037" y="699392"/>
                  <a:pt x="640254" y="705124"/>
                </a:cubicBezTo>
                <a:cubicBezTo>
                  <a:pt x="519471" y="710856"/>
                  <a:pt x="262887" y="685249"/>
                  <a:pt x="117523" y="705124"/>
                </a:cubicBezTo>
                <a:cubicBezTo>
                  <a:pt x="66556" y="710002"/>
                  <a:pt x="4375" y="667245"/>
                  <a:pt x="0" y="587601"/>
                </a:cubicBezTo>
                <a:cubicBezTo>
                  <a:pt x="18215" y="385956"/>
                  <a:pt x="-17688" y="273462"/>
                  <a:pt x="0" y="117523"/>
                </a:cubicBezTo>
                <a:close/>
              </a:path>
              <a:path w="1714473" h="705124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735318" y="225404"/>
                  <a:pt x="1697419" y="475599"/>
                  <a:pt x="1714473" y="587601"/>
                </a:cubicBezTo>
                <a:cubicBezTo>
                  <a:pt x="1713533" y="643538"/>
                  <a:pt x="1656086" y="713143"/>
                  <a:pt x="1596950" y="705124"/>
                </a:cubicBezTo>
                <a:cubicBezTo>
                  <a:pt x="1426247" y="728257"/>
                  <a:pt x="1294722" y="723611"/>
                  <a:pt x="1133396" y="705124"/>
                </a:cubicBezTo>
                <a:cubicBezTo>
                  <a:pt x="972070" y="686637"/>
                  <a:pt x="808393" y="710514"/>
                  <a:pt x="640254" y="705124"/>
                </a:cubicBezTo>
                <a:cubicBezTo>
                  <a:pt x="472115" y="699734"/>
                  <a:pt x="310093" y="718160"/>
                  <a:pt x="117523" y="705124"/>
                </a:cubicBezTo>
                <a:cubicBezTo>
                  <a:pt x="63427" y="694442"/>
                  <a:pt x="10086" y="646004"/>
                  <a:pt x="0" y="587601"/>
                </a:cubicBezTo>
                <a:cubicBezTo>
                  <a:pt x="13994" y="355613"/>
                  <a:pt x="13420" y="23732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8" name="Google Shape;132;p6">
            <a:extLst>
              <a:ext uri="{FF2B5EF4-FFF2-40B4-BE49-F238E27FC236}">
                <a16:creationId xmlns:a16="http://schemas.microsoft.com/office/drawing/2014/main" id="{E832CBB3-03A7-D49B-F0BC-D113E30A8B71}"/>
              </a:ext>
            </a:extLst>
          </p:cNvPr>
          <p:cNvSpPr/>
          <p:nvPr/>
        </p:nvSpPr>
        <p:spPr>
          <a:xfrm>
            <a:off x="1295900" y="2752156"/>
            <a:ext cx="1714473" cy="705125"/>
          </a:xfrm>
          <a:custGeom>
            <a:avLst/>
            <a:gdLst>
              <a:gd name="connsiteX0" fmla="*/ 0 w 1714473"/>
              <a:gd name="connsiteY0" fmla="*/ 117523 h 705125"/>
              <a:gd name="connsiteX1" fmla="*/ 117523 w 1714473"/>
              <a:gd name="connsiteY1" fmla="*/ 0 h 705125"/>
              <a:gd name="connsiteX2" fmla="*/ 625460 w 1714473"/>
              <a:gd name="connsiteY2" fmla="*/ 0 h 705125"/>
              <a:gd name="connsiteX3" fmla="*/ 1118602 w 1714473"/>
              <a:gd name="connsiteY3" fmla="*/ 0 h 705125"/>
              <a:gd name="connsiteX4" fmla="*/ 1596950 w 1714473"/>
              <a:gd name="connsiteY4" fmla="*/ 0 h 705125"/>
              <a:gd name="connsiteX5" fmla="*/ 1714473 w 1714473"/>
              <a:gd name="connsiteY5" fmla="*/ 117523 h 705125"/>
              <a:gd name="connsiteX6" fmla="*/ 1714473 w 1714473"/>
              <a:gd name="connsiteY6" fmla="*/ 587602 h 705125"/>
              <a:gd name="connsiteX7" fmla="*/ 1596950 w 1714473"/>
              <a:gd name="connsiteY7" fmla="*/ 705125 h 705125"/>
              <a:gd name="connsiteX8" fmla="*/ 1089013 w 1714473"/>
              <a:gd name="connsiteY8" fmla="*/ 705125 h 705125"/>
              <a:gd name="connsiteX9" fmla="*/ 640254 w 1714473"/>
              <a:gd name="connsiteY9" fmla="*/ 705125 h 705125"/>
              <a:gd name="connsiteX10" fmla="*/ 117523 w 1714473"/>
              <a:gd name="connsiteY10" fmla="*/ 705125 h 705125"/>
              <a:gd name="connsiteX11" fmla="*/ 0 w 1714473"/>
              <a:gd name="connsiteY11" fmla="*/ 587602 h 705125"/>
              <a:gd name="connsiteX12" fmla="*/ 0 w 1714473"/>
              <a:gd name="connsiteY12" fmla="*/ 117523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5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24589" y="216383"/>
                  <a:pt x="1722380" y="420185"/>
                  <a:pt x="1714473" y="587602"/>
                </a:cubicBezTo>
                <a:cubicBezTo>
                  <a:pt x="1721277" y="665980"/>
                  <a:pt x="1653464" y="709550"/>
                  <a:pt x="1596950" y="705125"/>
                </a:cubicBezTo>
                <a:cubicBezTo>
                  <a:pt x="1401020" y="728670"/>
                  <a:pt x="1282853" y="688548"/>
                  <a:pt x="1089013" y="705125"/>
                </a:cubicBezTo>
                <a:cubicBezTo>
                  <a:pt x="895173" y="721702"/>
                  <a:pt x="761037" y="699393"/>
                  <a:pt x="640254" y="705125"/>
                </a:cubicBezTo>
                <a:cubicBezTo>
                  <a:pt x="519471" y="710857"/>
                  <a:pt x="262887" y="685250"/>
                  <a:pt x="117523" y="705125"/>
                </a:cubicBezTo>
                <a:cubicBezTo>
                  <a:pt x="66556" y="710003"/>
                  <a:pt x="4375" y="667246"/>
                  <a:pt x="0" y="587602"/>
                </a:cubicBezTo>
                <a:cubicBezTo>
                  <a:pt x="9448" y="392548"/>
                  <a:pt x="-23108" y="278085"/>
                  <a:pt x="0" y="117523"/>
                </a:cubicBezTo>
                <a:close/>
              </a:path>
              <a:path w="1714473" h="705125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1691" y="219885"/>
                  <a:pt x="1703702" y="473070"/>
                  <a:pt x="1714473" y="587602"/>
                </a:cubicBezTo>
                <a:cubicBezTo>
                  <a:pt x="1713533" y="643539"/>
                  <a:pt x="1656086" y="713144"/>
                  <a:pt x="1596950" y="705125"/>
                </a:cubicBezTo>
                <a:cubicBezTo>
                  <a:pt x="1426247" y="728258"/>
                  <a:pt x="1294722" y="723612"/>
                  <a:pt x="1133396" y="705125"/>
                </a:cubicBezTo>
                <a:cubicBezTo>
                  <a:pt x="972070" y="686638"/>
                  <a:pt x="808393" y="710515"/>
                  <a:pt x="640254" y="705125"/>
                </a:cubicBezTo>
                <a:cubicBezTo>
                  <a:pt x="472115" y="699735"/>
                  <a:pt x="310093" y="718161"/>
                  <a:pt x="117523" y="705125"/>
                </a:cubicBezTo>
                <a:cubicBezTo>
                  <a:pt x="63427" y="694443"/>
                  <a:pt x="10086" y="646005"/>
                  <a:pt x="0" y="587602"/>
                </a:cubicBezTo>
                <a:cubicBezTo>
                  <a:pt x="8712" y="358206"/>
                  <a:pt x="12186" y="24599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714AD9-2775-A90A-09C7-7A030DA21432}"/>
              </a:ext>
            </a:extLst>
          </p:cNvPr>
          <p:cNvSpPr/>
          <p:nvPr/>
        </p:nvSpPr>
        <p:spPr>
          <a:xfrm>
            <a:off x="3898178" y="2823618"/>
            <a:ext cx="3904142" cy="1538536"/>
          </a:xfrm>
          <a:custGeom>
            <a:avLst/>
            <a:gdLst>
              <a:gd name="connsiteX0" fmla="*/ 0 w 3904142"/>
              <a:gd name="connsiteY0" fmla="*/ 180809 h 1538536"/>
              <a:gd name="connsiteX1" fmla="*/ 180809 w 3904142"/>
              <a:gd name="connsiteY1" fmla="*/ 0 h 1538536"/>
              <a:gd name="connsiteX2" fmla="*/ 771230 w 3904142"/>
              <a:gd name="connsiteY2" fmla="*/ 0 h 1538536"/>
              <a:gd name="connsiteX3" fmla="*/ 1397076 w 3904142"/>
              <a:gd name="connsiteY3" fmla="*/ 0 h 1538536"/>
              <a:gd name="connsiteX4" fmla="*/ 1987496 w 3904142"/>
              <a:gd name="connsiteY4" fmla="*/ 0 h 1538536"/>
              <a:gd name="connsiteX5" fmla="*/ 2471641 w 3904142"/>
              <a:gd name="connsiteY5" fmla="*/ 0 h 1538536"/>
              <a:gd name="connsiteX6" fmla="*/ 3097487 w 3904142"/>
              <a:gd name="connsiteY6" fmla="*/ 0 h 1538536"/>
              <a:gd name="connsiteX7" fmla="*/ 3723333 w 3904142"/>
              <a:gd name="connsiteY7" fmla="*/ 0 h 1538536"/>
              <a:gd name="connsiteX8" fmla="*/ 3904142 w 3904142"/>
              <a:gd name="connsiteY8" fmla="*/ 180809 h 1538536"/>
              <a:gd name="connsiteX9" fmla="*/ 3904142 w 3904142"/>
              <a:gd name="connsiteY9" fmla="*/ 769268 h 1538536"/>
              <a:gd name="connsiteX10" fmla="*/ 3904142 w 3904142"/>
              <a:gd name="connsiteY10" fmla="*/ 1357727 h 1538536"/>
              <a:gd name="connsiteX11" fmla="*/ 3723333 w 3904142"/>
              <a:gd name="connsiteY11" fmla="*/ 1538536 h 1538536"/>
              <a:gd name="connsiteX12" fmla="*/ 3132912 w 3904142"/>
              <a:gd name="connsiteY12" fmla="*/ 1538536 h 1538536"/>
              <a:gd name="connsiteX13" fmla="*/ 2613342 w 3904142"/>
              <a:gd name="connsiteY13" fmla="*/ 1538536 h 1538536"/>
              <a:gd name="connsiteX14" fmla="*/ 2093772 w 3904142"/>
              <a:gd name="connsiteY14" fmla="*/ 1538536 h 1538536"/>
              <a:gd name="connsiteX15" fmla="*/ 1467926 w 3904142"/>
              <a:gd name="connsiteY15" fmla="*/ 1538536 h 1538536"/>
              <a:gd name="connsiteX16" fmla="*/ 877505 w 3904142"/>
              <a:gd name="connsiteY16" fmla="*/ 1538536 h 1538536"/>
              <a:gd name="connsiteX17" fmla="*/ 180809 w 3904142"/>
              <a:gd name="connsiteY17" fmla="*/ 1538536 h 1538536"/>
              <a:gd name="connsiteX18" fmla="*/ 0 w 3904142"/>
              <a:gd name="connsiteY18" fmla="*/ 1357727 h 1538536"/>
              <a:gd name="connsiteX19" fmla="*/ 0 w 3904142"/>
              <a:gd name="connsiteY19" fmla="*/ 745730 h 1538536"/>
              <a:gd name="connsiteX20" fmla="*/ 0 w 3904142"/>
              <a:gd name="connsiteY20" fmla="*/ 180809 h 15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2" h="1538536" fill="none" extrusionOk="0">
                <a:moveTo>
                  <a:pt x="0" y="180809"/>
                </a:moveTo>
                <a:cubicBezTo>
                  <a:pt x="-10791" y="85714"/>
                  <a:pt x="64784" y="3158"/>
                  <a:pt x="180809" y="0"/>
                </a:cubicBezTo>
                <a:cubicBezTo>
                  <a:pt x="391309" y="-10119"/>
                  <a:pt x="595879" y="-18328"/>
                  <a:pt x="771230" y="0"/>
                </a:cubicBezTo>
                <a:cubicBezTo>
                  <a:pt x="946581" y="18328"/>
                  <a:pt x="1199593" y="-15031"/>
                  <a:pt x="1397076" y="0"/>
                </a:cubicBezTo>
                <a:cubicBezTo>
                  <a:pt x="1594559" y="15031"/>
                  <a:pt x="1694405" y="2073"/>
                  <a:pt x="1987496" y="0"/>
                </a:cubicBezTo>
                <a:cubicBezTo>
                  <a:pt x="2280587" y="-2073"/>
                  <a:pt x="2265918" y="14024"/>
                  <a:pt x="2471641" y="0"/>
                </a:cubicBezTo>
                <a:cubicBezTo>
                  <a:pt x="2677365" y="-14024"/>
                  <a:pt x="2821329" y="23607"/>
                  <a:pt x="3097487" y="0"/>
                </a:cubicBezTo>
                <a:cubicBezTo>
                  <a:pt x="3373645" y="-23607"/>
                  <a:pt x="3520305" y="24139"/>
                  <a:pt x="3723333" y="0"/>
                </a:cubicBezTo>
                <a:cubicBezTo>
                  <a:pt x="3826914" y="-2963"/>
                  <a:pt x="3912498" y="85652"/>
                  <a:pt x="3904142" y="180809"/>
                </a:cubicBezTo>
                <a:cubicBezTo>
                  <a:pt x="3926950" y="471863"/>
                  <a:pt x="3915706" y="572798"/>
                  <a:pt x="3904142" y="769268"/>
                </a:cubicBezTo>
                <a:cubicBezTo>
                  <a:pt x="3892578" y="965738"/>
                  <a:pt x="3876109" y="1150679"/>
                  <a:pt x="3904142" y="1357727"/>
                </a:cubicBezTo>
                <a:cubicBezTo>
                  <a:pt x="3905158" y="1447016"/>
                  <a:pt x="3807296" y="1541132"/>
                  <a:pt x="3723333" y="1538536"/>
                </a:cubicBezTo>
                <a:cubicBezTo>
                  <a:pt x="3591488" y="1560932"/>
                  <a:pt x="3323887" y="1542447"/>
                  <a:pt x="3132912" y="1538536"/>
                </a:cubicBezTo>
                <a:cubicBezTo>
                  <a:pt x="2941937" y="1534625"/>
                  <a:pt x="2759420" y="1559492"/>
                  <a:pt x="2613342" y="1538536"/>
                </a:cubicBezTo>
                <a:cubicBezTo>
                  <a:pt x="2467264" y="1517581"/>
                  <a:pt x="2296585" y="1531336"/>
                  <a:pt x="2093772" y="1538536"/>
                </a:cubicBezTo>
                <a:cubicBezTo>
                  <a:pt x="1890959" y="1545737"/>
                  <a:pt x="1664918" y="1517722"/>
                  <a:pt x="1467926" y="1538536"/>
                </a:cubicBezTo>
                <a:cubicBezTo>
                  <a:pt x="1270934" y="1559350"/>
                  <a:pt x="1057400" y="1563252"/>
                  <a:pt x="877505" y="1538536"/>
                </a:cubicBezTo>
                <a:cubicBezTo>
                  <a:pt x="697610" y="1513820"/>
                  <a:pt x="391840" y="1514273"/>
                  <a:pt x="180809" y="1538536"/>
                </a:cubicBezTo>
                <a:cubicBezTo>
                  <a:pt x="103582" y="1537966"/>
                  <a:pt x="19193" y="1459108"/>
                  <a:pt x="0" y="1357727"/>
                </a:cubicBezTo>
                <a:cubicBezTo>
                  <a:pt x="1656" y="1181984"/>
                  <a:pt x="-2609" y="930976"/>
                  <a:pt x="0" y="745730"/>
                </a:cubicBezTo>
                <a:cubicBezTo>
                  <a:pt x="2609" y="560484"/>
                  <a:pt x="4058" y="426472"/>
                  <a:pt x="0" y="180809"/>
                </a:cubicBezTo>
                <a:close/>
              </a:path>
              <a:path w="3904142" h="1538536" stroke="0" extrusionOk="0">
                <a:moveTo>
                  <a:pt x="0" y="180809"/>
                </a:moveTo>
                <a:cubicBezTo>
                  <a:pt x="7722" y="82029"/>
                  <a:pt x="86238" y="8654"/>
                  <a:pt x="180809" y="0"/>
                </a:cubicBezTo>
                <a:cubicBezTo>
                  <a:pt x="336163" y="-15248"/>
                  <a:pt x="497869" y="-20598"/>
                  <a:pt x="664954" y="0"/>
                </a:cubicBezTo>
                <a:cubicBezTo>
                  <a:pt x="832040" y="20598"/>
                  <a:pt x="1113400" y="4946"/>
                  <a:pt x="1290800" y="0"/>
                </a:cubicBezTo>
                <a:cubicBezTo>
                  <a:pt x="1468200" y="-4946"/>
                  <a:pt x="1620312" y="-22015"/>
                  <a:pt x="1916646" y="0"/>
                </a:cubicBezTo>
                <a:cubicBezTo>
                  <a:pt x="2212980" y="22015"/>
                  <a:pt x="2378164" y="-9739"/>
                  <a:pt x="2542492" y="0"/>
                </a:cubicBezTo>
                <a:cubicBezTo>
                  <a:pt x="2706820" y="9739"/>
                  <a:pt x="2931771" y="2177"/>
                  <a:pt x="3203763" y="0"/>
                </a:cubicBezTo>
                <a:cubicBezTo>
                  <a:pt x="3475755" y="-2177"/>
                  <a:pt x="3546687" y="11197"/>
                  <a:pt x="3723333" y="0"/>
                </a:cubicBezTo>
                <a:cubicBezTo>
                  <a:pt x="3821373" y="-2868"/>
                  <a:pt x="3896530" y="60261"/>
                  <a:pt x="3904142" y="180809"/>
                </a:cubicBezTo>
                <a:cubicBezTo>
                  <a:pt x="3894044" y="328133"/>
                  <a:pt x="3920219" y="614026"/>
                  <a:pt x="3904142" y="781037"/>
                </a:cubicBezTo>
                <a:cubicBezTo>
                  <a:pt x="3888065" y="948048"/>
                  <a:pt x="3889758" y="1115308"/>
                  <a:pt x="3904142" y="1357727"/>
                </a:cubicBezTo>
                <a:cubicBezTo>
                  <a:pt x="3900842" y="1467989"/>
                  <a:pt x="3813362" y="1536150"/>
                  <a:pt x="3723333" y="1538536"/>
                </a:cubicBezTo>
                <a:cubicBezTo>
                  <a:pt x="3625159" y="1524263"/>
                  <a:pt x="3476108" y="1548059"/>
                  <a:pt x="3239188" y="1538536"/>
                </a:cubicBezTo>
                <a:cubicBezTo>
                  <a:pt x="3002268" y="1529013"/>
                  <a:pt x="2815216" y="1527843"/>
                  <a:pt x="2684193" y="1538536"/>
                </a:cubicBezTo>
                <a:cubicBezTo>
                  <a:pt x="2553171" y="1549229"/>
                  <a:pt x="2347968" y="1515391"/>
                  <a:pt x="2093772" y="1538536"/>
                </a:cubicBezTo>
                <a:cubicBezTo>
                  <a:pt x="1839576" y="1561681"/>
                  <a:pt x="1694046" y="1530389"/>
                  <a:pt x="1503351" y="1538536"/>
                </a:cubicBezTo>
                <a:cubicBezTo>
                  <a:pt x="1312656" y="1546683"/>
                  <a:pt x="1103034" y="1529374"/>
                  <a:pt x="842080" y="1538536"/>
                </a:cubicBezTo>
                <a:cubicBezTo>
                  <a:pt x="581126" y="1547698"/>
                  <a:pt x="435000" y="1552722"/>
                  <a:pt x="180809" y="1538536"/>
                </a:cubicBezTo>
                <a:cubicBezTo>
                  <a:pt x="60303" y="1528622"/>
                  <a:pt x="-4074" y="1452826"/>
                  <a:pt x="0" y="1357727"/>
                </a:cubicBezTo>
                <a:cubicBezTo>
                  <a:pt x="-4215" y="1121133"/>
                  <a:pt x="8733" y="1038897"/>
                  <a:pt x="0" y="781037"/>
                </a:cubicBezTo>
                <a:cubicBezTo>
                  <a:pt x="-8733" y="523177"/>
                  <a:pt x="197" y="415139"/>
                  <a:pt x="0" y="180809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이용하여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 진행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FC09D62-1B77-C291-3781-9DEE035FE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3239395" y="2019121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91748238-D789-6B45-B3F5-657D46783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407380">
            <a:off x="3239396" y="2938004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EA3EA5FE-E572-8AE8-A5F6-7AA2F132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9771343">
            <a:off x="3239395" y="382886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41DF45E-AEB8-6B95-4B28-F8330BE59ED6}"/>
              </a:ext>
            </a:extLst>
          </p:cNvPr>
          <p:cNvSpPr/>
          <p:nvPr/>
        </p:nvSpPr>
        <p:spPr>
          <a:xfrm>
            <a:off x="1027048" y="5020494"/>
            <a:ext cx="3904144" cy="1180975"/>
          </a:xfrm>
          <a:custGeom>
            <a:avLst/>
            <a:gdLst>
              <a:gd name="connsiteX0" fmla="*/ 0 w 3904144"/>
              <a:gd name="connsiteY0" fmla="*/ 138788 h 1180975"/>
              <a:gd name="connsiteX1" fmla="*/ 138788 w 3904144"/>
              <a:gd name="connsiteY1" fmla="*/ 0 h 1180975"/>
              <a:gd name="connsiteX2" fmla="*/ 743216 w 3904144"/>
              <a:gd name="connsiteY2" fmla="*/ 0 h 1180975"/>
              <a:gd name="connsiteX3" fmla="*/ 1383910 w 3904144"/>
              <a:gd name="connsiteY3" fmla="*/ 0 h 1180975"/>
              <a:gd name="connsiteX4" fmla="*/ 1988338 w 3904144"/>
              <a:gd name="connsiteY4" fmla="*/ 0 h 1180975"/>
              <a:gd name="connsiteX5" fmla="*/ 2483969 w 3904144"/>
              <a:gd name="connsiteY5" fmla="*/ 0 h 1180975"/>
              <a:gd name="connsiteX6" fmla="*/ 3124662 w 3904144"/>
              <a:gd name="connsiteY6" fmla="*/ 0 h 1180975"/>
              <a:gd name="connsiteX7" fmla="*/ 3765356 w 3904144"/>
              <a:gd name="connsiteY7" fmla="*/ 0 h 1180975"/>
              <a:gd name="connsiteX8" fmla="*/ 3904144 w 3904144"/>
              <a:gd name="connsiteY8" fmla="*/ 138788 h 1180975"/>
              <a:gd name="connsiteX9" fmla="*/ 3904144 w 3904144"/>
              <a:gd name="connsiteY9" fmla="*/ 590488 h 1180975"/>
              <a:gd name="connsiteX10" fmla="*/ 3904144 w 3904144"/>
              <a:gd name="connsiteY10" fmla="*/ 1042187 h 1180975"/>
              <a:gd name="connsiteX11" fmla="*/ 3765356 w 3904144"/>
              <a:gd name="connsiteY11" fmla="*/ 1180975 h 1180975"/>
              <a:gd name="connsiteX12" fmla="*/ 3160928 w 3904144"/>
              <a:gd name="connsiteY12" fmla="*/ 1180975 h 1180975"/>
              <a:gd name="connsiteX13" fmla="*/ 2629031 w 3904144"/>
              <a:gd name="connsiteY13" fmla="*/ 1180975 h 1180975"/>
              <a:gd name="connsiteX14" fmla="*/ 2097135 w 3904144"/>
              <a:gd name="connsiteY14" fmla="*/ 1180975 h 1180975"/>
              <a:gd name="connsiteX15" fmla="*/ 1456441 w 3904144"/>
              <a:gd name="connsiteY15" fmla="*/ 1180975 h 1180975"/>
              <a:gd name="connsiteX16" fmla="*/ 852013 w 3904144"/>
              <a:gd name="connsiteY16" fmla="*/ 1180975 h 1180975"/>
              <a:gd name="connsiteX17" fmla="*/ 138788 w 3904144"/>
              <a:gd name="connsiteY17" fmla="*/ 1180975 h 1180975"/>
              <a:gd name="connsiteX18" fmla="*/ 0 w 3904144"/>
              <a:gd name="connsiteY18" fmla="*/ 1042187 h 1180975"/>
              <a:gd name="connsiteX19" fmla="*/ 0 w 3904144"/>
              <a:gd name="connsiteY19" fmla="*/ 572420 h 1180975"/>
              <a:gd name="connsiteX20" fmla="*/ 0 w 3904144"/>
              <a:gd name="connsiteY20" fmla="*/ 138788 h 1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4" h="1180975" fill="none" extrusionOk="0">
                <a:moveTo>
                  <a:pt x="0" y="138788"/>
                </a:moveTo>
                <a:cubicBezTo>
                  <a:pt x="-6670" y="65082"/>
                  <a:pt x="53541" y="1680"/>
                  <a:pt x="138788" y="0"/>
                </a:cubicBezTo>
                <a:cubicBezTo>
                  <a:pt x="360238" y="11976"/>
                  <a:pt x="466497" y="28379"/>
                  <a:pt x="743216" y="0"/>
                </a:cubicBezTo>
                <a:cubicBezTo>
                  <a:pt x="1019935" y="-28379"/>
                  <a:pt x="1215175" y="12728"/>
                  <a:pt x="1383910" y="0"/>
                </a:cubicBezTo>
                <a:cubicBezTo>
                  <a:pt x="1552645" y="-12728"/>
                  <a:pt x="1864166" y="-20514"/>
                  <a:pt x="1988338" y="0"/>
                </a:cubicBezTo>
                <a:cubicBezTo>
                  <a:pt x="2112510" y="20514"/>
                  <a:pt x="2308734" y="-21483"/>
                  <a:pt x="2483969" y="0"/>
                </a:cubicBezTo>
                <a:cubicBezTo>
                  <a:pt x="2659204" y="21483"/>
                  <a:pt x="2899435" y="-13133"/>
                  <a:pt x="3124662" y="0"/>
                </a:cubicBezTo>
                <a:cubicBezTo>
                  <a:pt x="3349889" y="13133"/>
                  <a:pt x="3463393" y="-31825"/>
                  <a:pt x="3765356" y="0"/>
                </a:cubicBezTo>
                <a:cubicBezTo>
                  <a:pt x="3851534" y="-7584"/>
                  <a:pt x="3916511" y="69095"/>
                  <a:pt x="3904144" y="138788"/>
                </a:cubicBezTo>
                <a:cubicBezTo>
                  <a:pt x="3923154" y="351077"/>
                  <a:pt x="3914157" y="372040"/>
                  <a:pt x="3904144" y="590488"/>
                </a:cubicBezTo>
                <a:cubicBezTo>
                  <a:pt x="3894131" y="808936"/>
                  <a:pt x="3904739" y="829710"/>
                  <a:pt x="3904144" y="1042187"/>
                </a:cubicBezTo>
                <a:cubicBezTo>
                  <a:pt x="3905635" y="1103324"/>
                  <a:pt x="3829472" y="1183023"/>
                  <a:pt x="3765356" y="1180975"/>
                </a:cubicBezTo>
                <a:cubicBezTo>
                  <a:pt x="3511374" y="1202219"/>
                  <a:pt x="3395864" y="1176922"/>
                  <a:pt x="3160928" y="1180975"/>
                </a:cubicBezTo>
                <a:cubicBezTo>
                  <a:pt x="2925992" y="1185028"/>
                  <a:pt x="2827399" y="1193651"/>
                  <a:pt x="2629031" y="1180975"/>
                </a:cubicBezTo>
                <a:cubicBezTo>
                  <a:pt x="2430663" y="1168299"/>
                  <a:pt x="2355137" y="1184301"/>
                  <a:pt x="2097135" y="1180975"/>
                </a:cubicBezTo>
                <a:cubicBezTo>
                  <a:pt x="1839133" y="1177649"/>
                  <a:pt x="1634197" y="1203962"/>
                  <a:pt x="1456441" y="1180975"/>
                </a:cubicBezTo>
                <a:cubicBezTo>
                  <a:pt x="1278685" y="1157988"/>
                  <a:pt x="1106066" y="1187777"/>
                  <a:pt x="852013" y="1180975"/>
                </a:cubicBezTo>
                <a:cubicBezTo>
                  <a:pt x="597960" y="1174173"/>
                  <a:pt x="481188" y="1165213"/>
                  <a:pt x="138788" y="1180975"/>
                </a:cubicBezTo>
                <a:cubicBezTo>
                  <a:pt x="71484" y="1180740"/>
                  <a:pt x="9727" y="1119609"/>
                  <a:pt x="0" y="1042187"/>
                </a:cubicBezTo>
                <a:cubicBezTo>
                  <a:pt x="-20505" y="889893"/>
                  <a:pt x="6153" y="743899"/>
                  <a:pt x="0" y="572420"/>
                </a:cubicBezTo>
                <a:cubicBezTo>
                  <a:pt x="-6153" y="400941"/>
                  <a:pt x="-4762" y="248016"/>
                  <a:pt x="0" y="138788"/>
                </a:cubicBezTo>
                <a:close/>
              </a:path>
              <a:path w="3904144" h="1180975" stroke="0" extrusionOk="0">
                <a:moveTo>
                  <a:pt x="0" y="138788"/>
                </a:moveTo>
                <a:cubicBezTo>
                  <a:pt x="6336" y="63022"/>
                  <a:pt x="69375" y="11846"/>
                  <a:pt x="138788" y="0"/>
                </a:cubicBezTo>
                <a:cubicBezTo>
                  <a:pt x="258743" y="13040"/>
                  <a:pt x="481550" y="21536"/>
                  <a:pt x="634419" y="0"/>
                </a:cubicBezTo>
                <a:cubicBezTo>
                  <a:pt x="787288" y="-21536"/>
                  <a:pt x="1029327" y="11052"/>
                  <a:pt x="1275113" y="0"/>
                </a:cubicBezTo>
                <a:cubicBezTo>
                  <a:pt x="1520899" y="-11052"/>
                  <a:pt x="1666327" y="-16292"/>
                  <a:pt x="1915806" y="0"/>
                </a:cubicBezTo>
                <a:cubicBezTo>
                  <a:pt x="2165285" y="16292"/>
                  <a:pt x="2391257" y="21859"/>
                  <a:pt x="2556500" y="0"/>
                </a:cubicBezTo>
                <a:cubicBezTo>
                  <a:pt x="2721743" y="-21859"/>
                  <a:pt x="2928579" y="5201"/>
                  <a:pt x="3233459" y="0"/>
                </a:cubicBezTo>
                <a:cubicBezTo>
                  <a:pt x="3538339" y="-5201"/>
                  <a:pt x="3619884" y="5049"/>
                  <a:pt x="3765356" y="0"/>
                </a:cubicBezTo>
                <a:cubicBezTo>
                  <a:pt x="3836313" y="-8980"/>
                  <a:pt x="3900993" y="53572"/>
                  <a:pt x="3904144" y="138788"/>
                </a:cubicBezTo>
                <a:cubicBezTo>
                  <a:pt x="3885307" y="280008"/>
                  <a:pt x="3895213" y="405808"/>
                  <a:pt x="3904144" y="599521"/>
                </a:cubicBezTo>
                <a:cubicBezTo>
                  <a:pt x="3913075" y="793234"/>
                  <a:pt x="3918022" y="919430"/>
                  <a:pt x="3904144" y="1042187"/>
                </a:cubicBezTo>
                <a:cubicBezTo>
                  <a:pt x="3898661" y="1136125"/>
                  <a:pt x="3825488" y="1176966"/>
                  <a:pt x="3765356" y="1180975"/>
                </a:cubicBezTo>
                <a:cubicBezTo>
                  <a:pt x="3597970" y="1182817"/>
                  <a:pt x="3418215" y="1193328"/>
                  <a:pt x="3269725" y="1180975"/>
                </a:cubicBezTo>
                <a:cubicBezTo>
                  <a:pt x="3121235" y="1168622"/>
                  <a:pt x="2985138" y="1204176"/>
                  <a:pt x="2701563" y="1180975"/>
                </a:cubicBezTo>
                <a:cubicBezTo>
                  <a:pt x="2417988" y="1157774"/>
                  <a:pt x="2363976" y="1196867"/>
                  <a:pt x="2097135" y="1180975"/>
                </a:cubicBezTo>
                <a:cubicBezTo>
                  <a:pt x="1830294" y="1165083"/>
                  <a:pt x="1752495" y="1193008"/>
                  <a:pt x="1492707" y="1180975"/>
                </a:cubicBezTo>
                <a:cubicBezTo>
                  <a:pt x="1232919" y="1168942"/>
                  <a:pt x="1028093" y="1208425"/>
                  <a:pt x="815747" y="1180975"/>
                </a:cubicBezTo>
                <a:cubicBezTo>
                  <a:pt x="603401" y="1153525"/>
                  <a:pt x="280736" y="1156853"/>
                  <a:pt x="138788" y="1180975"/>
                </a:cubicBezTo>
                <a:cubicBezTo>
                  <a:pt x="59645" y="1179778"/>
                  <a:pt x="-10277" y="1106831"/>
                  <a:pt x="0" y="1042187"/>
                </a:cubicBezTo>
                <a:cubicBezTo>
                  <a:pt x="15350" y="876979"/>
                  <a:pt x="-3903" y="781754"/>
                  <a:pt x="0" y="599521"/>
                </a:cubicBezTo>
                <a:cubicBezTo>
                  <a:pt x="3903" y="417288"/>
                  <a:pt x="-22119" y="280170"/>
                  <a:pt x="0" y="13878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시각화를 통해 보간 전후 데이터들이 비슷한 분포를 띄고 있음을 확인</a:t>
            </a:r>
            <a:endParaRPr kumimoji="1" lang="ko-KR" altLang="en-US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2" name="Google Shape;132;p6">
            <a:extLst>
              <a:ext uri="{FF2B5EF4-FFF2-40B4-BE49-F238E27FC236}">
                <a16:creationId xmlns:a16="http://schemas.microsoft.com/office/drawing/2014/main" id="{D05159C0-49B3-63DA-4C69-54AD0AF20B49}"/>
              </a:ext>
            </a:extLst>
          </p:cNvPr>
          <p:cNvSpPr/>
          <p:nvPr/>
        </p:nvSpPr>
        <p:spPr>
          <a:xfrm>
            <a:off x="5686373" y="5020494"/>
            <a:ext cx="2316674" cy="1180974"/>
          </a:xfrm>
          <a:custGeom>
            <a:avLst/>
            <a:gdLst>
              <a:gd name="connsiteX0" fmla="*/ 0 w 2316674"/>
              <a:gd name="connsiteY0" fmla="*/ 196833 h 1180974"/>
              <a:gd name="connsiteX1" fmla="*/ 196833 w 2316674"/>
              <a:gd name="connsiteY1" fmla="*/ 0 h 1180974"/>
              <a:gd name="connsiteX2" fmla="*/ 857066 w 2316674"/>
              <a:gd name="connsiteY2" fmla="*/ 0 h 1180974"/>
              <a:gd name="connsiteX3" fmla="*/ 1459608 w 2316674"/>
              <a:gd name="connsiteY3" fmla="*/ 0 h 1180974"/>
              <a:gd name="connsiteX4" fmla="*/ 2119841 w 2316674"/>
              <a:gd name="connsiteY4" fmla="*/ 0 h 1180974"/>
              <a:gd name="connsiteX5" fmla="*/ 2316674 w 2316674"/>
              <a:gd name="connsiteY5" fmla="*/ 196833 h 1180974"/>
              <a:gd name="connsiteX6" fmla="*/ 2316674 w 2316674"/>
              <a:gd name="connsiteY6" fmla="*/ 574741 h 1180974"/>
              <a:gd name="connsiteX7" fmla="*/ 2316674 w 2316674"/>
              <a:gd name="connsiteY7" fmla="*/ 984141 h 1180974"/>
              <a:gd name="connsiteX8" fmla="*/ 2119841 w 2316674"/>
              <a:gd name="connsiteY8" fmla="*/ 1180974 h 1180974"/>
              <a:gd name="connsiteX9" fmla="*/ 1440378 w 2316674"/>
              <a:gd name="connsiteY9" fmla="*/ 1180974 h 1180974"/>
              <a:gd name="connsiteX10" fmla="*/ 780145 w 2316674"/>
              <a:gd name="connsiteY10" fmla="*/ 1180974 h 1180974"/>
              <a:gd name="connsiteX11" fmla="*/ 196833 w 2316674"/>
              <a:gd name="connsiteY11" fmla="*/ 1180974 h 1180974"/>
              <a:gd name="connsiteX12" fmla="*/ 0 w 2316674"/>
              <a:gd name="connsiteY12" fmla="*/ 984141 h 1180974"/>
              <a:gd name="connsiteX13" fmla="*/ 0 w 2316674"/>
              <a:gd name="connsiteY13" fmla="*/ 590487 h 1180974"/>
              <a:gd name="connsiteX14" fmla="*/ 0 w 2316674"/>
              <a:gd name="connsiteY14" fmla="*/ 196833 h 118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6674" h="1180974" fill="none" extrusionOk="0">
                <a:moveTo>
                  <a:pt x="0" y="196833"/>
                </a:moveTo>
                <a:cubicBezTo>
                  <a:pt x="-11035" y="65630"/>
                  <a:pt x="89644" y="-20541"/>
                  <a:pt x="196833" y="0"/>
                </a:cubicBezTo>
                <a:cubicBezTo>
                  <a:pt x="475720" y="28301"/>
                  <a:pt x="632513" y="20233"/>
                  <a:pt x="857066" y="0"/>
                </a:cubicBezTo>
                <a:cubicBezTo>
                  <a:pt x="1081619" y="-20233"/>
                  <a:pt x="1170361" y="14113"/>
                  <a:pt x="1459608" y="0"/>
                </a:cubicBezTo>
                <a:cubicBezTo>
                  <a:pt x="1748855" y="-14113"/>
                  <a:pt x="1816415" y="-13638"/>
                  <a:pt x="2119841" y="0"/>
                </a:cubicBezTo>
                <a:cubicBezTo>
                  <a:pt x="2234205" y="-1197"/>
                  <a:pt x="2319110" y="111261"/>
                  <a:pt x="2316674" y="196833"/>
                </a:cubicBezTo>
                <a:cubicBezTo>
                  <a:pt x="2330000" y="308496"/>
                  <a:pt x="2330105" y="404211"/>
                  <a:pt x="2316674" y="574741"/>
                </a:cubicBezTo>
                <a:cubicBezTo>
                  <a:pt x="2303243" y="745271"/>
                  <a:pt x="2318460" y="779513"/>
                  <a:pt x="2316674" y="984141"/>
                </a:cubicBezTo>
                <a:cubicBezTo>
                  <a:pt x="2320321" y="1081631"/>
                  <a:pt x="2240514" y="1193912"/>
                  <a:pt x="2119841" y="1180974"/>
                </a:cubicBezTo>
                <a:cubicBezTo>
                  <a:pt x="1973246" y="1164434"/>
                  <a:pt x="1764035" y="1171817"/>
                  <a:pt x="1440378" y="1180974"/>
                </a:cubicBezTo>
                <a:cubicBezTo>
                  <a:pt x="1116721" y="1190131"/>
                  <a:pt x="1077035" y="1150688"/>
                  <a:pt x="780145" y="1180974"/>
                </a:cubicBezTo>
                <a:cubicBezTo>
                  <a:pt x="483255" y="1211260"/>
                  <a:pt x="345442" y="1160394"/>
                  <a:pt x="196833" y="1180974"/>
                </a:cubicBezTo>
                <a:cubicBezTo>
                  <a:pt x="84329" y="1192808"/>
                  <a:pt x="-2270" y="1085700"/>
                  <a:pt x="0" y="984141"/>
                </a:cubicBezTo>
                <a:cubicBezTo>
                  <a:pt x="18911" y="807079"/>
                  <a:pt x="-2077" y="730034"/>
                  <a:pt x="0" y="590487"/>
                </a:cubicBezTo>
                <a:cubicBezTo>
                  <a:pt x="2077" y="450940"/>
                  <a:pt x="17476" y="325753"/>
                  <a:pt x="0" y="196833"/>
                </a:cubicBezTo>
                <a:close/>
              </a:path>
              <a:path w="2316674" h="1180974" stroke="0" extrusionOk="0">
                <a:moveTo>
                  <a:pt x="0" y="196833"/>
                </a:moveTo>
                <a:cubicBezTo>
                  <a:pt x="-7046" y="83779"/>
                  <a:pt x="66696" y="8043"/>
                  <a:pt x="196833" y="0"/>
                </a:cubicBezTo>
                <a:cubicBezTo>
                  <a:pt x="351754" y="15269"/>
                  <a:pt x="659999" y="3585"/>
                  <a:pt x="876296" y="0"/>
                </a:cubicBezTo>
                <a:cubicBezTo>
                  <a:pt x="1092593" y="-3585"/>
                  <a:pt x="1254283" y="13717"/>
                  <a:pt x="1498068" y="0"/>
                </a:cubicBezTo>
                <a:cubicBezTo>
                  <a:pt x="1741853" y="-13717"/>
                  <a:pt x="1866392" y="23825"/>
                  <a:pt x="2119841" y="0"/>
                </a:cubicBezTo>
                <a:cubicBezTo>
                  <a:pt x="2221614" y="-22336"/>
                  <a:pt x="2318479" y="81445"/>
                  <a:pt x="2316674" y="196833"/>
                </a:cubicBezTo>
                <a:cubicBezTo>
                  <a:pt x="2309721" y="333352"/>
                  <a:pt x="2317400" y="394901"/>
                  <a:pt x="2316674" y="574741"/>
                </a:cubicBezTo>
                <a:cubicBezTo>
                  <a:pt x="2315948" y="754581"/>
                  <a:pt x="2328349" y="842909"/>
                  <a:pt x="2316674" y="984141"/>
                </a:cubicBezTo>
                <a:cubicBezTo>
                  <a:pt x="2314340" y="1096709"/>
                  <a:pt x="2217871" y="1168589"/>
                  <a:pt x="2119841" y="1180974"/>
                </a:cubicBezTo>
                <a:cubicBezTo>
                  <a:pt x="1962366" y="1182836"/>
                  <a:pt x="1764099" y="1181936"/>
                  <a:pt x="1517298" y="1180974"/>
                </a:cubicBezTo>
                <a:cubicBezTo>
                  <a:pt x="1270497" y="1180012"/>
                  <a:pt x="1151833" y="1153737"/>
                  <a:pt x="876296" y="1180974"/>
                </a:cubicBezTo>
                <a:cubicBezTo>
                  <a:pt x="600759" y="1208211"/>
                  <a:pt x="398167" y="1214519"/>
                  <a:pt x="196833" y="1180974"/>
                </a:cubicBezTo>
                <a:cubicBezTo>
                  <a:pt x="101179" y="1196965"/>
                  <a:pt x="3373" y="1089896"/>
                  <a:pt x="0" y="984141"/>
                </a:cubicBezTo>
                <a:cubicBezTo>
                  <a:pt x="-16750" y="860444"/>
                  <a:pt x="8886" y="717192"/>
                  <a:pt x="0" y="590487"/>
                </a:cubicBezTo>
                <a:cubicBezTo>
                  <a:pt x="-8886" y="463782"/>
                  <a:pt x="-13748" y="338858"/>
                  <a:pt x="0" y="19683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데이터 채택</a:t>
            </a:r>
            <a:r>
              <a:rPr kumimoji="1"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!</a:t>
            </a:r>
            <a:endParaRPr sz="2000" b="1" dirty="0">
              <a:solidFill>
                <a:schemeClr val="accent1">
                  <a:lumMod val="60000"/>
                  <a:lumOff val="40000"/>
                </a:schemeClr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23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1A529FF5-55F8-2374-D5B5-DE139560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5105997" y="536192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F08FE-EC32-0CE1-8212-85C991F8CF24}"/>
              </a:ext>
            </a:extLst>
          </p:cNvPr>
          <p:cNvSpPr txBox="1"/>
          <p:nvPr/>
        </p:nvSpPr>
        <p:spPr>
          <a:xfrm>
            <a:off x="174377" y="4633364"/>
            <a:ext cx="3957518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앞서 본 시각화와 같은 방법 활용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7" name="Google Shape;103;p5">
            <a:extLst>
              <a:ext uri="{FF2B5EF4-FFF2-40B4-BE49-F238E27FC236}">
                <a16:creationId xmlns:a16="http://schemas.microsoft.com/office/drawing/2014/main" id="{7825B1D2-A940-458A-95ED-3AFC3EE6BF9E}"/>
              </a:ext>
            </a:extLst>
          </p:cNvPr>
          <p:cNvSpPr/>
          <p:nvPr/>
        </p:nvSpPr>
        <p:spPr>
          <a:xfrm>
            <a:off x="367586" y="2552408"/>
            <a:ext cx="8345346" cy="406846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6" name="그룹 1012">
            <a:extLst>
              <a:ext uri="{FF2B5EF4-FFF2-40B4-BE49-F238E27FC236}">
                <a16:creationId xmlns:a16="http://schemas.microsoft.com/office/drawing/2014/main" id="{DF25DBB3-243D-44E6-10E8-834C29E02FA0}"/>
              </a:ext>
            </a:extLst>
          </p:cNvPr>
          <p:cNvGrpSpPr/>
          <p:nvPr/>
        </p:nvGrpSpPr>
        <p:grpSpPr>
          <a:xfrm rot="5116466">
            <a:off x="3416847" y="2020373"/>
            <a:ext cx="794402" cy="1095727"/>
            <a:chOff x="13164643" y="6530552"/>
            <a:chExt cx="2212650" cy="30519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146C0EAE-2D9E-C172-AE34-7547CFC44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4643" y="6530552"/>
              <a:ext cx="2212650" cy="3051931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0D1A359-A7C7-D490-8DB7-F98725880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86" y="3080685"/>
            <a:ext cx="5511567" cy="3427691"/>
          </a:xfrm>
          <a:prstGeom prst="rect">
            <a:avLst/>
          </a:prstGeom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F3EFFF5B-FA79-8F41-37C1-1EA0E5A60905}"/>
              </a:ext>
            </a:extLst>
          </p:cNvPr>
          <p:cNvSpPr/>
          <p:nvPr/>
        </p:nvSpPr>
        <p:spPr>
          <a:xfrm>
            <a:off x="634218" y="4606469"/>
            <a:ext cx="1113899" cy="263778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>
                  <a:alpha val="15000"/>
                </a:schemeClr>
              </a:solidFill>
            </a:endParaRPr>
          </a:p>
        </p:txBody>
      </p:sp>
      <p:sp>
        <p:nvSpPr>
          <p:cNvPr id="32" name="Google Shape;130;p6">
            <a:extLst>
              <a:ext uri="{FF2B5EF4-FFF2-40B4-BE49-F238E27FC236}">
                <a16:creationId xmlns:a16="http://schemas.microsoft.com/office/drawing/2014/main" id="{1F95CDA9-2434-DAB9-2A74-0D85E1A7EE24}"/>
              </a:ext>
            </a:extLst>
          </p:cNvPr>
          <p:cNvSpPr/>
          <p:nvPr/>
        </p:nvSpPr>
        <p:spPr>
          <a:xfrm>
            <a:off x="5975931" y="3000984"/>
            <a:ext cx="2782297" cy="3427691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Scikit-learn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에서 진행한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Imputer 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성능 비교에서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Iterative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Imputation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+Bayesian Ridge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보간이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가장 원본 데이터와 비슷하게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결측치를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보간해줬음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84;p4">
            <a:extLst>
              <a:ext uri="{FF2B5EF4-FFF2-40B4-BE49-F238E27FC236}">
                <a16:creationId xmlns:a16="http://schemas.microsoft.com/office/drawing/2014/main" id="{50CB1739-44D3-5151-802D-354A5FB30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747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NA Imputation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373" y="3152480"/>
            <a:ext cx="36419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403449-A1AD-3F34-2E0C-7479A7BF0D57}"/>
              </a:ext>
            </a:extLst>
          </p:cNvPr>
          <p:cNvSpPr/>
          <p:nvPr/>
        </p:nvSpPr>
        <p:spPr>
          <a:xfrm>
            <a:off x="3886084" y="1847283"/>
            <a:ext cx="3904142" cy="705125"/>
          </a:xfrm>
          <a:custGeom>
            <a:avLst/>
            <a:gdLst>
              <a:gd name="connsiteX0" fmla="*/ 0 w 3904142"/>
              <a:gd name="connsiteY0" fmla="*/ 82866 h 705125"/>
              <a:gd name="connsiteX1" fmla="*/ 82866 w 3904142"/>
              <a:gd name="connsiteY1" fmla="*/ 0 h 705125"/>
              <a:gd name="connsiteX2" fmla="*/ 705934 w 3904142"/>
              <a:gd name="connsiteY2" fmla="*/ 0 h 705125"/>
              <a:gd name="connsiteX3" fmla="*/ 1254234 w 3904142"/>
              <a:gd name="connsiteY3" fmla="*/ 0 h 705125"/>
              <a:gd name="connsiteX4" fmla="*/ 1914687 w 3904142"/>
              <a:gd name="connsiteY4" fmla="*/ 0 h 705125"/>
              <a:gd name="connsiteX5" fmla="*/ 2575139 w 3904142"/>
              <a:gd name="connsiteY5" fmla="*/ 0 h 705125"/>
              <a:gd name="connsiteX6" fmla="*/ 3198208 w 3904142"/>
              <a:gd name="connsiteY6" fmla="*/ 0 h 705125"/>
              <a:gd name="connsiteX7" fmla="*/ 3821276 w 3904142"/>
              <a:gd name="connsiteY7" fmla="*/ 0 h 705125"/>
              <a:gd name="connsiteX8" fmla="*/ 3904142 w 3904142"/>
              <a:gd name="connsiteY8" fmla="*/ 82866 h 705125"/>
              <a:gd name="connsiteX9" fmla="*/ 3904142 w 3904142"/>
              <a:gd name="connsiteY9" fmla="*/ 622259 h 705125"/>
              <a:gd name="connsiteX10" fmla="*/ 3821276 w 3904142"/>
              <a:gd name="connsiteY10" fmla="*/ 705125 h 705125"/>
              <a:gd name="connsiteX11" fmla="*/ 3160824 w 3904142"/>
              <a:gd name="connsiteY11" fmla="*/ 705125 h 705125"/>
              <a:gd name="connsiteX12" fmla="*/ 2462987 w 3904142"/>
              <a:gd name="connsiteY12" fmla="*/ 705125 h 705125"/>
              <a:gd name="connsiteX13" fmla="*/ 1765151 w 3904142"/>
              <a:gd name="connsiteY13" fmla="*/ 705125 h 705125"/>
              <a:gd name="connsiteX14" fmla="*/ 1254234 w 3904142"/>
              <a:gd name="connsiteY14" fmla="*/ 705125 h 705125"/>
              <a:gd name="connsiteX15" fmla="*/ 705934 w 3904142"/>
              <a:gd name="connsiteY15" fmla="*/ 705125 h 705125"/>
              <a:gd name="connsiteX16" fmla="*/ 82866 w 3904142"/>
              <a:gd name="connsiteY16" fmla="*/ 705125 h 705125"/>
              <a:gd name="connsiteX17" fmla="*/ 0 w 3904142"/>
              <a:gd name="connsiteY17" fmla="*/ 622259 h 705125"/>
              <a:gd name="connsiteX18" fmla="*/ 0 w 3904142"/>
              <a:gd name="connsiteY18" fmla="*/ 82866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4142" h="705125" fill="none" extrusionOk="0">
                <a:moveTo>
                  <a:pt x="0" y="82866"/>
                </a:moveTo>
                <a:cubicBezTo>
                  <a:pt x="1803" y="36060"/>
                  <a:pt x="35372" y="4896"/>
                  <a:pt x="82866" y="0"/>
                </a:cubicBezTo>
                <a:cubicBezTo>
                  <a:pt x="243071" y="11634"/>
                  <a:pt x="420359" y="14785"/>
                  <a:pt x="705934" y="0"/>
                </a:cubicBezTo>
                <a:cubicBezTo>
                  <a:pt x="991509" y="-14785"/>
                  <a:pt x="1032468" y="19069"/>
                  <a:pt x="1254234" y="0"/>
                </a:cubicBezTo>
                <a:cubicBezTo>
                  <a:pt x="1476000" y="-19069"/>
                  <a:pt x="1614322" y="13947"/>
                  <a:pt x="1914687" y="0"/>
                </a:cubicBezTo>
                <a:cubicBezTo>
                  <a:pt x="2215052" y="-13947"/>
                  <a:pt x="2290797" y="5875"/>
                  <a:pt x="2575139" y="0"/>
                </a:cubicBezTo>
                <a:cubicBezTo>
                  <a:pt x="2859481" y="-5875"/>
                  <a:pt x="3043508" y="-26121"/>
                  <a:pt x="3198208" y="0"/>
                </a:cubicBezTo>
                <a:cubicBezTo>
                  <a:pt x="3352908" y="26121"/>
                  <a:pt x="3549680" y="12376"/>
                  <a:pt x="3821276" y="0"/>
                </a:cubicBezTo>
                <a:cubicBezTo>
                  <a:pt x="3867708" y="3842"/>
                  <a:pt x="3896972" y="34856"/>
                  <a:pt x="3904142" y="82866"/>
                </a:cubicBezTo>
                <a:cubicBezTo>
                  <a:pt x="3881299" y="313741"/>
                  <a:pt x="3919910" y="412970"/>
                  <a:pt x="3904142" y="622259"/>
                </a:cubicBezTo>
                <a:cubicBezTo>
                  <a:pt x="3904022" y="666997"/>
                  <a:pt x="3866234" y="702080"/>
                  <a:pt x="3821276" y="705125"/>
                </a:cubicBezTo>
                <a:cubicBezTo>
                  <a:pt x="3595445" y="682103"/>
                  <a:pt x="3377386" y="688996"/>
                  <a:pt x="3160824" y="705125"/>
                </a:cubicBezTo>
                <a:cubicBezTo>
                  <a:pt x="2944262" y="721254"/>
                  <a:pt x="2756261" y="737996"/>
                  <a:pt x="2462987" y="705125"/>
                </a:cubicBezTo>
                <a:cubicBezTo>
                  <a:pt x="2169713" y="672254"/>
                  <a:pt x="2113584" y="732342"/>
                  <a:pt x="1765151" y="705125"/>
                </a:cubicBezTo>
                <a:cubicBezTo>
                  <a:pt x="1416718" y="677908"/>
                  <a:pt x="1443690" y="727601"/>
                  <a:pt x="1254234" y="705125"/>
                </a:cubicBezTo>
                <a:cubicBezTo>
                  <a:pt x="1064778" y="682649"/>
                  <a:pt x="901428" y="711706"/>
                  <a:pt x="705934" y="705125"/>
                </a:cubicBezTo>
                <a:cubicBezTo>
                  <a:pt x="510440" y="698544"/>
                  <a:pt x="356982" y="720867"/>
                  <a:pt x="82866" y="705125"/>
                </a:cubicBezTo>
                <a:cubicBezTo>
                  <a:pt x="36572" y="707596"/>
                  <a:pt x="-1484" y="664073"/>
                  <a:pt x="0" y="622259"/>
                </a:cubicBezTo>
                <a:cubicBezTo>
                  <a:pt x="19933" y="504838"/>
                  <a:pt x="12345" y="283347"/>
                  <a:pt x="0" y="82866"/>
                </a:cubicBezTo>
                <a:close/>
              </a:path>
              <a:path w="3904142" h="705125" stroke="0" extrusionOk="0">
                <a:moveTo>
                  <a:pt x="0" y="82866"/>
                </a:moveTo>
                <a:cubicBezTo>
                  <a:pt x="2507" y="37450"/>
                  <a:pt x="38542" y="2361"/>
                  <a:pt x="82866" y="0"/>
                </a:cubicBezTo>
                <a:cubicBezTo>
                  <a:pt x="214145" y="5597"/>
                  <a:pt x="420661" y="-10139"/>
                  <a:pt x="593782" y="0"/>
                </a:cubicBezTo>
                <a:cubicBezTo>
                  <a:pt x="766903" y="10139"/>
                  <a:pt x="1026654" y="-27149"/>
                  <a:pt x="1254234" y="0"/>
                </a:cubicBezTo>
                <a:cubicBezTo>
                  <a:pt x="1481814" y="27149"/>
                  <a:pt x="1681787" y="-2227"/>
                  <a:pt x="1914687" y="0"/>
                </a:cubicBezTo>
                <a:cubicBezTo>
                  <a:pt x="2147587" y="2227"/>
                  <a:pt x="2369390" y="9082"/>
                  <a:pt x="2575139" y="0"/>
                </a:cubicBezTo>
                <a:cubicBezTo>
                  <a:pt x="2780888" y="-9082"/>
                  <a:pt x="2947165" y="-28041"/>
                  <a:pt x="3272976" y="0"/>
                </a:cubicBezTo>
                <a:cubicBezTo>
                  <a:pt x="3598787" y="28041"/>
                  <a:pt x="3572229" y="-4709"/>
                  <a:pt x="3821276" y="0"/>
                </a:cubicBezTo>
                <a:cubicBezTo>
                  <a:pt x="3865227" y="-2862"/>
                  <a:pt x="3902211" y="31852"/>
                  <a:pt x="3904142" y="82866"/>
                </a:cubicBezTo>
                <a:cubicBezTo>
                  <a:pt x="3917387" y="197039"/>
                  <a:pt x="3917238" y="469151"/>
                  <a:pt x="3904142" y="622259"/>
                </a:cubicBezTo>
                <a:cubicBezTo>
                  <a:pt x="3905912" y="660098"/>
                  <a:pt x="3865321" y="703838"/>
                  <a:pt x="3821276" y="705125"/>
                </a:cubicBezTo>
                <a:cubicBezTo>
                  <a:pt x="3661257" y="700072"/>
                  <a:pt x="3544969" y="715988"/>
                  <a:pt x="3310360" y="705125"/>
                </a:cubicBezTo>
                <a:cubicBezTo>
                  <a:pt x="3075751" y="694262"/>
                  <a:pt x="2924993" y="723078"/>
                  <a:pt x="2762060" y="705125"/>
                </a:cubicBezTo>
                <a:cubicBezTo>
                  <a:pt x="2599127" y="687172"/>
                  <a:pt x="2456534" y="731132"/>
                  <a:pt x="2176376" y="705125"/>
                </a:cubicBezTo>
                <a:cubicBezTo>
                  <a:pt x="1896218" y="679118"/>
                  <a:pt x="1759262" y="695884"/>
                  <a:pt x="1553307" y="705125"/>
                </a:cubicBezTo>
                <a:cubicBezTo>
                  <a:pt x="1347352" y="714366"/>
                  <a:pt x="1165638" y="729739"/>
                  <a:pt x="930239" y="705125"/>
                </a:cubicBezTo>
                <a:cubicBezTo>
                  <a:pt x="694840" y="680511"/>
                  <a:pt x="365202" y="735353"/>
                  <a:pt x="82866" y="705125"/>
                </a:cubicBezTo>
                <a:cubicBezTo>
                  <a:pt x="43131" y="704626"/>
                  <a:pt x="-3216" y="663852"/>
                  <a:pt x="0" y="622259"/>
                </a:cubicBezTo>
                <a:cubicBezTo>
                  <a:pt x="9160" y="460511"/>
                  <a:pt x="-936" y="198091"/>
                  <a:pt x="0" y="8286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" altLang="ko-KR" sz="18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Baysian</a:t>
            </a:r>
            <a:r>
              <a:rPr kumimoji="1" lang="en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Ridge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보간을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진행</a:t>
            </a:r>
            <a:endParaRPr kumimoji="1" lang="ko-KR" altLang="en-US" sz="2000" b="1" dirty="0">
              <a:solidFill>
                <a:schemeClr val="tx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8A8784AF-9E4C-C5FB-4404-F6471CD69862}"/>
              </a:ext>
            </a:extLst>
          </p:cNvPr>
          <p:cNvSpPr/>
          <p:nvPr/>
        </p:nvSpPr>
        <p:spPr>
          <a:xfrm>
            <a:off x="1295900" y="3657028"/>
            <a:ext cx="1714473" cy="705126"/>
          </a:xfrm>
          <a:custGeom>
            <a:avLst/>
            <a:gdLst>
              <a:gd name="connsiteX0" fmla="*/ 0 w 1714473"/>
              <a:gd name="connsiteY0" fmla="*/ 117523 h 705126"/>
              <a:gd name="connsiteX1" fmla="*/ 117523 w 1714473"/>
              <a:gd name="connsiteY1" fmla="*/ 0 h 705126"/>
              <a:gd name="connsiteX2" fmla="*/ 625460 w 1714473"/>
              <a:gd name="connsiteY2" fmla="*/ 0 h 705126"/>
              <a:gd name="connsiteX3" fmla="*/ 1118602 w 1714473"/>
              <a:gd name="connsiteY3" fmla="*/ 0 h 705126"/>
              <a:gd name="connsiteX4" fmla="*/ 1596950 w 1714473"/>
              <a:gd name="connsiteY4" fmla="*/ 0 h 705126"/>
              <a:gd name="connsiteX5" fmla="*/ 1714473 w 1714473"/>
              <a:gd name="connsiteY5" fmla="*/ 117523 h 705126"/>
              <a:gd name="connsiteX6" fmla="*/ 1714473 w 1714473"/>
              <a:gd name="connsiteY6" fmla="*/ 587603 h 705126"/>
              <a:gd name="connsiteX7" fmla="*/ 1596950 w 1714473"/>
              <a:gd name="connsiteY7" fmla="*/ 705126 h 705126"/>
              <a:gd name="connsiteX8" fmla="*/ 1089013 w 1714473"/>
              <a:gd name="connsiteY8" fmla="*/ 705126 h 705126"/>
              <a:gd name="connsiteX9" fmla="*/ 640254 w 1714473"/>
              <a:gd name="connsiteY9" fmla="*/ 705126 h 705126"/>
              <a:gd name="connsiteX10" fmla="*/ 117523 w 1714473"/>
              <a:gd name="connsiteY10" fmla="*/ 705126 h 705126"/>
              <a:gd name="connsiteX11" fmla="*/ 0 w 1714473"/>
              <a:gd name="connsiteY11" fmla="*/ 587603 h 705126"/>
              <a:gd name="connsiteX12" fmla="*/ 0 w 1714473"/>
              <a:gd name="connsiteY12" fmla="*/ 117523 h 70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6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33102" y="216162"/>
                  <a:pt x="1723262" y="419685"/>
                  <a:pt x="1714473" y="587603"/>
                </a:cubicBezTo>
                <a:cubicBezTo>
                  <a:pt x="1721277" y="665981"/>
                  <a:pt x="1653464" y="709551"/>
                  <a:pt x="1596950" y="705126"/>
                </a:cubicBezTo>
                <a:cubicBezTo>
                  <a:pt x="1401020" y="728671"/>
                  <a:pt x="1282853" y="688549"/>
                  <a:pt x="1089013" y="705126"/>
                </a:cubicBezTo>
                <a:cubicBezTo>
                  <a:pt x="895173" y="721703"/>
                  <a:pt x="761037" y="699394"/>
                  <a:pt x="640254" y="705126"/>
                </a:cubicBezTo>
                <a:cubicBezTo>
                  <a:pt x="519471" y="710858"/>
                  <a:pt x="262887" y="685251"/>
                  <a:pt x="117523" y="705126"/>
                </a:cubicBezTo>
                <a:cubicBezTo>
                  <a:pt x="66556" y="710004"/>
                  <a:pt x="4375" y="667247"/>
                  <a:pt x="0" y="587603"/>
                </a:cubicBezTo>
                <a:cubicBezTo>
                  <a:pt x="681" y="399139"/>
                  <a:pt x="18480" y="282707"/>
                  <a:pt x="0" y="117523"/>
                </a:cubicBezTo>
                <a:close/>
              </a:path>
              <a:path w="1714473" h="705126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5072" y="214367"/>
                  <a:pt x="1709986" y="470540"/>
                  <a:pt x="1714473" y="587603"/>
                </a:cubicBezTo>
                <a:cubicBezTo>
                  <a:pt x="1713533" y="643540"/>
                  <a:pt x="1656086" y="713145"/>
                  <a:pt x="1596950" y="705126"/>
                </a:cubicBezTo>
                <a:cubicBezTo>
                  <a:pt x="1426247" y="728259"/>
                  <a:pt x="1294722" y="723613"/>
                  <a:pt x="1133396" y="705126"/>
                </a:cubicBezTo>
                <a:cubicBezTo>
                  <a:pt x="972070" y="686639"/>
                  <a:pt x="808393" y="710516"/>
                  <a:pt x="640254" y="705126"/>
                </a:cubicBezTo>
                <a:cubicBezTo>
                  <a:pt x="472115" y="699736"/>
                  <a:pt x="310093" y="718162"/>
                  <a:pt x="117523" y="705126"/>
                </a:cubicBezTo>
                <a:cubicBezTo>
                  <a:pt x="63427" y="694444"/>
                  <a:pt x="10086" y="646006"/>
                  <a:pt x="0" y="587603"/>
                </a:cubicBezTo>
                <a:cubicBezTo>
                  <a:pt x="3431" y="360798"/>
                  <a:pt x="10953" y="254664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AF86FB62-0EAA-FA08-B990-CD0487ABB3FD}"/>
              </a:ext>
            </a:extLst>
          </p:cNvPr>
          <p:cNvSpPr/>
          <p:nvPr/>
        </p:nvSpPr>
        <p:spPr>
          <a:xfrm>
            <a:off x="1295900" y="1847285"/>
            <a:ext cx="1714473" cy="705124"/>
          </a:xfrm>
          <a:custGeom>
            <a:avLst/>
            <a:gdLst>
              <a:gd name="connsiteX0" fmla="*/ 0 w 1714473"/>
              <a:gd name="connsiteY0" fmla="*/ 117523 h 705124"/>
              <a:gd name="connsiteX1" fmla="*/ 117523 w 1714473"/>
              <a:gd name="connsiteY1" fmla="*/ 0 h 705124"/>
              <a:gd name="connsiteX2" fmla="*/ 625460 w 1714473"/>
              <a:gd name="connsiteY2" fmla="*/ 0 h 705124"/>
              <a:gd name="connsiteX3" fmla="*/ 1118602 w 1714473"/>
              <a:gd name="connsiteY3" fmla="*/ 0 h 705124"/>
              <a:gd name="connsiteX4" fmla="*/ 1596950 w 1714473"/>
              <a:gd name="connsiteY4" fmla="*/ 0 h 705124"/>
              <a:gd name="connsiteX5" fmla="*/ 1714473 w 1714473"/>
              <a:gd name="connsiteY5" fmla="*/ 117523 h 705124"/>
              <a:gd name="connsiteX6" fmla="*/ 1714473 w 1714473"/>
              <a:gd name="connsiteY6" fmla="*/ 587601 h 705124"/>
              <a:gd name="connsiteX7" fmla="*/ 1596950 w 1714473"/>
              <a:gd name="connsiteY7" fmla="*/ 705124 h 705124"/>
              <a:gd name="connsiteX8" fmla="*/ 1089013 w 1714473"/>
              <a:gd name="connsiteY8" fmla="*/ 705124 h 705124"/>
              <a:gd name="connsiteX9" fmla="*/ 640254 w 1714473"/>
              <a:gd name="connsiteY9" fmla="*/ 705124 h 705124"/>
              <a:gd name="connsiteX10" fmla="*/ 117523 w 1714473"/>
              <a:gd name="connsiteY10" fmla="*/ 705124 h 705124"/>
              <a:gd name="connsiteX11" fmla="*/ 0 w 1714473"/>
              <a:gd name="connsiteY11" fmla="*/ 587601 h 705124"/>
              <a:gd name="connsiteX12" fmla="*/ 0 w 1714473"/>
              <a:gd name="connsiteY12" fmla="*/ 117523 h 70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4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16075" y="216604"/>
                  <a:pt x="1721498" y="420686"/>
                  <a:pt x="1714473" y="587601"/>
                </a:cubicBezTo>
                <a:cubicBezTo>
                  <a:pt x="1721277" y="665979"/>
                  <a:pt x="1653464" y="709549"/>
                  <a:pt x="1596950" y="705124"/>
                </a:cubicBezTo>
                <a:cubicBezTo>
                  <a:pt x="1401020" y="728669"/>
                  <a:pt x="1282853" y="688547"/>
                  <a:pt x="1089013" y="705124"/>
                </a:cubicBezTo>
                <a:cubicBezTo>
                  <a:pt x="895173" y="721701"/>
                  <a:pt x="761037" y="699392"/>
                  <a:pt x="640254" y="705124"/>
                </a:cubicBezTo>
                <a:cubicBezTo>
                  <a:pt x="519471" y="710856"/>
                  <a:pt x="262887" y="685249"/>
                  <a:pt x="117523" y="705124"/>
                </a:cubicBezTo>
                <a:cubicBezTo>
                  <a:pt x="66556" y="710002"/>
                  <a:pt x="4375" y="667245"/>
                  <a:pt x="0" y="587601"/>
                </a:cubicBezTo>
                <a:cubicBezTo>
                  <a:pt x="18215" y="385956"/>
                  <a:pt x="-17688" y="273462"/>
                  <a:pt x="0" y="117523"/>
                </a:cubicBezTo>
                <a:close/>
              </a:path>
              <a:path w="1714473" h="705124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735318" y="225404"/>
                  <a:pt x="1697419" y="475599"/>
                  <a:pt x="1714473" y="587601"/>
                </a:cubicBezTo>
                <a:cubicBezTo>
                  <a:pt x="1713533" y="643538"/>
                  <a:pt x="1656086" y="713143"/>
                  <a:pt x="1596950" y="705124"/>
                </a:cubicBezTo>
                <a:cubicBezTo>
                  <a:pt x="1426247" y="728257"/>
                  <a:pt x="1294722" y="723611"/>
                  <a:pt x="1133396" y="705124"/>
                </a:cubicBezTo>
                <a:cubicBezTo>
                  <a:pt x="972070" y="686637"/>
                  <a:pt x="808393" y="710514"/>
                  <a:pt x="640254" y="705124"/>
                </a:cubicBezTo>
                <a:cubicBezTo>
                  <a:pt x="472115" y="699734"/>
                  <a:pt x="310093" y="718160"/>
                  <a:pt x="117523" y="705124"/>
                </a:cubicBezTo>
                <a:cubicBezTo>
                  <a:pt x="63427" y="694442"/>
                  <a:pt x="10086" y="646004"/>
                  <a:pt x="0" y="587601"/>
                </a:cubicBezTo>
                <a:cubicBezTo>
                  <a:pt x="13994" y="355613"/>
                  <a:pt x="13420" y="23732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8" name="Google Shape;132;p6">
            <a:extLst>
              <a:ext uri="{FF2B5EF4-FFF2-40B4-BE49-F238E27FC236}">
                <a16:creationId xmlns:a16="http://schemas.microsoft.com/office/drawing/2014/main" id="{E832CBB3-03A7-D49B-F0BC-D113E30A8B71}"/>
              </a:ext>
            </a:extLst>
          </p:cNvPr>
          <p:cNvSpPr/>
          <p:nvPr/>
        </p:nvSpPr>
        <p:spPr>
          <a:xfrm>
            <a:off x="1295900" y="2752156"/>
            <a:ext cx="1714473" cy="705125"/>
          </a:xfrm>
          <a:custGeom>
            <a:avLst/>
            <a:gdLst>
              <a:gd name="connsiteX0" fmla="*/ 0 w 1714473"/>
              <a:gd name="connsiteY0" fmla="*/ 117523 h 705125"/>
              <a:gd name="connsiteX1" fmla="*/ 117523 w 1714473"/>
              <a:gd name="connsiteY1" fmla="*/ 0 h 705125"/>
              <a:gd name="connsiteX2" fmla="*/ 625460 w 1714473"/>
              <a:gd name="connsiteY2" fmla="*/ 0 h 705125"/>
              <a:gd name="connsiteX3" fmla="*/ 1118602 w 1714473"/>
              <a:gd name="connsiteY3" fmla="*/ 0 h 705125"/>
              <a:gd name="connsiteX4" fmla="*/ 1596950 w 1714473"/>
              <a:gd name="connsiteY4" fmla="*/ 0 h 705125"/>
              <a:gd name="connsiteX5" fmla="*/ 1714473 w 1714473"/>
              <a:gd name="connsiteY5" fmla="*/ 117523 h 705125"/>
              <a:gd name="connsiteX6" fmla="*/ 1714473 w 1714473"/>
              <a:gd name="connsiteY6" fmla="*/ 587602 h 705125"/>
              <a:gd name="connsiteX7" fmla="*/ 1596950 w 1714473"/>
              <a:gd name="connsiteY7" fmla="*/ 705125 h 705125"/>
              <a:gd name="connsiteX8" fmla="*/ 1089013 w 1714473"/>
              <a:gd name="connsiteY8" fmla="*/ 705125 h 705125"/>
              <a:gd name="connsiteX9" fmla="*/ 640254 w 1714473"/>
              <a:gd name="connsiteY9" fmla="*/ 705125 h 705125"/>
              <a:gd name="connsiteX10" fmla="*/ 117523 w 1714473"/>
              <a:gd name="connsiteY10" fmla="*/ 705125 h 705125"/>
              <a:gd name="connsiteX11" fmla="*/ 0 w 1714473"/>
              <a:gd name="connsiteY11" fmla="*/ 587602 h 705125"/>
              <a:gd name="connsiteX12" fmla="*/ 0 w 1714473"/>
              <a:gd name="connsiteY12" fmla="*/ 117523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5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24589" y="216383"/>
                  <a:pt x="1722380" y="420185"/>
                  <a:pt x="1714473" y="587602"/>
                </a:cubicBezTo>
                <a:cubicBezTo>
                  <a:pt x="1721277" y="665980"/>
                  <a:pt x="1653464" y="709550"/>
                  <a:pt x="1596950" y="705125"/>
                </a:cubicBezTo>
                <a:cubicBezTo>
                  <a:pt x="1401020" y="728670"/>
                  <a:pt x="1282853" y="688548"/>
                  <a:pt x="1089013" y="705125"/>
                </a:cubicBezTo>
                <a:cubicBezTo>
                  <a:pt x="895173" y="721702"/>
                  <a:pt x="761037" y="699393"/>
                  <a:pt x="640254" y="705125"/>
                </a:cubicBezTo>
                <a:cubicBezTo>
                  <a:pt x="519471" y="710857"/>
                  <a:pt x="262887" y="685250"/>
                  <a:pt x="117523" y="705125"/>
                </a:cubicBezTo>
                <a:cubicBezTo>
                  <a:pt x="66556" y="710003"/>
                  <a:pt x="4375" y="667246"/>
                  <a:pt x="0" y="587602"/>
                </a:cubicBezTo>
                <a:cubicBezTo>
                  <a:pt x="9448" y="392548"/>
                  <a:pt x="-23108" y="278085"/>
                  <a:pt x="0" y="117523"/>
                </a:cubicBezTo>
                <a:close/>
              </a:path>
              <a:path w="1714473" h="705125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1691" y="219885"/>
                  <a:pt x="1703702" y="473070"/>
                  <a:pt x="1714473" y="587602"/>
                </a:cubicBezTo>
                <a:cubicBezTo>
                  <a:pt x="1713533" y="643539"/>
                  <a:pt x="1656086" y="713144"/>
                  <a:pt x="1596950" y="705125"/>
                </a:cubicBezTo>
                <a:cubicBezTo>
                  <a:pt x="1426247" y="728258"/>
                  <a:pt x="1294722" y="723612"/>
                  <a:pt x="1133396" y="705125"/>
                </a:cubicBezTo>
                <a:cubicBezTo>
                  <a:pt x="972070" y="686638"/>
                  <a:pt x="808393" y="710515"/>
                  <a:pt x="640254" y="705125"/>
                </a:cubicBezTo>
                <a:cubicBezTo>
                  <a:pt x="472115" y="699735"/>
                  <a:pt x="310093" y="718161"/>
                  <a:pt x="117523" y="705125"/>
                </a:cubicBezTo>
                <a:cubicBezTo>
                  <a:pt x="63427" y="694443"/>
                  <a:pt x="10086" y="646005"/>
                  <a:pt x="0" y="587602"/>
                </a:cubicBezTo>
                <a:cubicBezTo>
                  <a:pt x="8712" y="358206"/>
                  <a:pt x="12186" y="24599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714AD9-2775-A90A-09C7-7A030DA21432}"/>
              </a:ext>
            </a:extLst>
          </p:cNvPr>
          <p:cNvSpPr/>
          <p:nvPr/>
        </p:nvSpPr>
        <p:spPr>
          <a:xfrm>
            <a:off x="3898178" y="2823618"/>
            <a:ext cx="3904142" cy="1538536"/>
          </a:xfrm>
          <a:custGeom>
            <a:avLst/>
            <a:gdLst>
              <a:gd name="connsiteX0" fmla="*/ 0 w 3904142"/>
              <a:gd name="connsiteY0" fmla="*/ 180809 h 1538536"/>
              <a:gd name="connsiteX1" fmla="*/ 180809 w 3904142"/>
              <a:gd name="connsiteY1" fmla="*/ 0 h 1538536"/>
              <a:gd name="connsiteX2" fmla="*/ 771230 w 3904142"/>
              <a:gd name="connsiteY2" fmla="*/ 0 h 1538536"/>
              <a:gd name="connsiteX3" fmla="*/ 1397076 w 3904142"/>
              <a:gd name="connsiteY3" fmla="*/ 0 h 1538536"/>
              <a:gd name="connsiteX4" fmla="*/ 1987496 w 3904142"/>
              <a:gd name="connsiteY4" fmla="*/ 0 h 1538536"/>
              <a:gd name="connsiteX5" fmla="*/ 2471641 w 3904142"/>
              <a:gd name="connsiteY5" fmla="*/ 0 h 1538536"/>
              <a:gd name="connsiteX6" fmla="*/ 3097487 w 3904142"/>
              <a:gd name="connsiteY6" fmla="*/ 0 h 1538536"/>
              <a:gd name="connsiteX7" fmla="*/ 3723333 w 3904142"/>
              <a:gd name="connsiteY7" fmla="*/ 0 h 1538536"/>
              <a:gd name="connsiteX8" fmla="*/ 3904142 w 3904142"/>
              <a:gd name="connsiteY8" fmla="*/ 180809 h 1538536"/>
              <a:gd name="connsiteX9" fmla="*/ 3904142 w 3904142"/>
              <a:gd name="connsiteY9" fmla="*/ 769268 h 1538536"/>
              <a:gd name="connsiteX10" fmla="*/ 3904142 w 3904142"/>
              <a:gd name="connsiteY10" fmla="*/ 1357727 h 1538536"/>
              <a:gd name="connsiteX11" fmla="*/ 3723333 w 3904142"/>
              <a:gd name="connsiteY11" fmla="*/ 1538536 h 1538536"/>
              <a:gd name="connsiteX12" fmla="*/ 3132912 w 3904142"/>
              <a:gd name="connsiteY12" fmla="*/ 1538536 h 1538536"/>
              <a:gd name="connsiteX13" fmla="*/ 2613342 w 3904142"/>
              <a:gd name="connsiteY13" fmla="*/ 1538536 h 1538536"/>
              <a:gd name="connsiteX14" fmla="*/ 2093772 w 3904142"/>
              <a:gd name="connsiteY14" fmla="*/ 1538536 h 1538536"/>
              <a:gd name="connsiteX15" fmla="*/ 1467926 w 3904142"/>
              <a:gd name="connsiteY15" fmla="*/ 1538536 h 1538536"/>
              <a:gd name="connsiteX16" fmla="*/ 877505 w 3904142"/>
              <a:gd name="connsiteY16" fmla="*/ 1538536 h 1538536"/>
              <a:gd name="connsiteX17" fmla="*/ 180809 w 3904142"/>
              <a:gd name="connsiteY17" fmla="*/ 1538536 h 1538536"/>
              <a:gd name="connsiteX18" fmla="*/ 0 w 3904142"/>
              <a:gd name="connsiteY18" fmla="*/ 1357727 h 1538536"/>
              <a:gd name="connsiteX19" fmla="*/ 0 w 3904142"/>
              <a:gd name="connsiteY19" fmla="*/ 745730 h 1538536"/>
              <a:gd name="connsiteX20" fmla="*/ 0 w 3904142"/>
              <a:gd name="connsiteY20" fmla="*/ 180809 h 15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2" h="1538536" fill="none" extrusionOk="0">
                <a:moveTo>
                  <a:pt x="0" y="180809"/>
                </a:moveTo>
                <a:cubicBezTo>
                  <a:pt x="-10791" y="85714"/>
                  <a:pt x="64784" y="3158"/>
                  <a:pt x="180809" y="0"/>
                </a:cubicBezTo>
                <a:cubicBezTo>
                  <a:pt x="391309" y="-10119"/>
                  <a:pt x="595879" y="-18328"/>
                  <a:pt x="771230" y="0"/>
                </a:cubicBezTo>
                <a:cubicBezTo>
                  <a:pt x="946581" y="18328"/>
                  <a:pt x="1199593" y="-15031"/>
                  <a:pt x="1397076" y="0"/>
                </a:cubicBezTo>
                <a:cubicBezTo>
                  <a:pt x="1594559" y="15031"/>
                  <a:pt x="1694405" y="2073"/>
                  <a:pt x="1987496" y="0"/>
                </a:cubicBezTo>
                <a:cubicBezTo>
                  <a:pt x="2280587" y="-2073"/>
                  <a:pt x="2265918" y="14024"/>
                  <a:pt x="2471641" y="0"/>
                </a:cubicBezTo>
                <a:cubicBezTo>
                  <a:pt x="2677365" y="-14024"/>
                  <a:pt x="2821329" y="23607"/>
                  <a:pt x="3097487" y="0"/>
                </a:cubicBezTo>
                <a:cubicBezTo>
                  <a:pt x="3373645" y="-23607"/>
                  <a:pt x="3520305" y="24139"/>
                  <a:pt x="3723333" y="0"/>
                </a:cubicBezTo>
                <a:cubicBezTo>
                  <a:pt x="3826914" y="-2963"/>
                  <a:pt x="3912498" y="85652"/>
                  <a:pt x="3904142" y="180809"/>
                </a:cubicBezTo>
                <a:cubicBezTo>
                  <a:pt x="3926950" y="471863"/>
                  <a:pt x="3915706" y="572798"/>
                  <a:pt x="3904142" y="769268"/>
                </a:cubicBezTo>
                <a:cubicBezTo>
                  <a:pt x="3892578" y="965738"/>
                  <a:pt x="3876109" y="1150679"/>
                  <a:pt x="3904142" y="1357727"/>
                </a:cubicBezTo>
                <a:cubicBezTo>
                  <a:pt x="3905158" y="1447016"/>
                  <a:pt x="3807296" y="1541132"/>
                  <a:pt x="3723333" y="1538536"/>
                </a:cubicBezTo>
                <a:cubicBezTo>
                  <a:pt x="3591488" y="1560932"/>
                  <a:pt x="3323887" y="1542447"/>
                  <a:pt x="3132912" y="1538536"/>
                </a:cubicBezTo>
                <a:cubicBezTo>
                  <a:pt x="2941937" y="1534625"/>
                  <a:pt x="2759420" y="1559492"/>
                  <a:pt x="2613342" y="1538536"/>
                </a:cubicBezTo>
                <a:cubicBezTo>
                  <a:pt x="2467264" y="1517581"/>
                  <a:pt x="2296585" y="1531336"/>
                  <a:pt x="2093772" y="1538536"/>
                </a:cubicBezTo>
                <a:cubicBezTo>
                  <a:pt x="1890959" y="1545737"/>
                  <a:pt x="1664918" y="1517722"/>
                  <a:pt x="1467926" y="1538536"/>
                </a:cubicBezTo>
                <a:cubicBezTo>
                  <a:pt x="1270934" y="1559350"/>
                  <a:pt x="1057400" y="1563252"/>
                  <a:pt x="877505" y="1538536"/>
                </a:cubicBezTo>
                <a:cubicBezTo>
                  <a:pt x="697610" y="1513820"/>
                  <a:pt x="391840" y="1514273"/>
                  <a:pt x="180809" y="1538536"/>
                </a:cubicBezTo>
                <a:cubicBezTo>
                  <a:pt x="103582" y="1537966"/>
                  <a:pt x="19193" y="1459108"/>
                  <a:pt x="0" y="1357727"/>
                </a:cubicBezTo>
                <a:cubicBezTo>
                  <a:pt x="1656" y="1181984"/>
                  <a:pt x="-2609" y="930976"/>
                  <a:pt x="0" y="745730"/>
                </a:cubicBezTo>
                <a:cubicBezTo>
                  <a:pt x="2609" y="560484"/>
                  <a:pt x="4058" y="426472"/>
                  <a:pt x="0" y="180809"/>
                </a:cubicBezTo>
                <a:close/>
              </a:path>
              <a:path w="3904142" h="1538536" stroke="0" extrusionOk="0">
                <a:moveTo>
                  <a:pt x="0" y="180809"/>
                </a:moveTo>
                <a:cubicBezTo>
                  <a:pt x="7722" y="82029"/>
                  <a:pt x="86238" y="8654"/>
                  <a:pt x="180809" y="0"/>
                </a:cubicBezTo>
                <a:cubicBezTo>
                  <a:pt x="336163" y="-15248"/>
                  <a:pt x="497869" y="-20598"/>
                  <a:pt x="664954" y="0"/>
                </a:cubicBezTo>
                <a:cubicBezTo>
                  <a:pt x="832040" y="20598"/>
                  <a:pt x="1113400" y="4946"/>
                  <a:pt x="1290800" y="0"/>
                </a:cubicBezTo>
                <a:cubicBezTo>
                  <a:pt x="1468200" y="-4946"/>
                  <a:pt x="1620312" y="-22015"/>
                  <a:pt x="1916646" y="0"/>
                </a:cubicBezTo>
                <a:cubicBezTo>
                  <a:pt x="2212980" y="22015"/>
                  <a:pt x="2378164" y="-9739"/>
                  <a:pt x="2542492" y="0"/>
                </a:cubicBezTo>
                <a:cubicBezTo>
                  <a:pt x="2706820" y="9739"/>
                  <a:pt x="2931771" y="2177"/>
                  <a:pt x="3203763" y="0"/>
                </a:cubicBezTo>
                <a:cubicBezTo>
                  <a:pt x="3475755" y="-2177"/>
                  <a:pt x="3546687" y="11197"/>
                  <a:pt x="3723333" y="0"/>
                </a:cubicBezTo>
                <a:cubicBezTo>
                  <a:pt x="3821373" y="-2868"/>
                  <a:pt x="3896530" y="60261"/>
                  <a:pt x="3904142" y="180809"/>
                </a:cubicBezTo>
                <a:cubicBezTo>
                  <a:pt x="3894044" y="328133"/>
                  <a:pt x="3920219" y="614026"/>
                  <a:pt x="3904142" y="781037"/>
                </a:cubicBezTo>
                <a:cubicBezTo>
                  <a:pt x="3888065" y="948048"/>
                  <a:pt x="3889758" y="1115308"/>
                  <a:pt x="3904142" y="1357727"/>
                </a:cubicBezTo>
                <a:cubicBezTo>
                  <a:pt x="3900842" y="1467989"/>
                  <a:pt x="3813362" y="1536150"/>
                  <a:pt x="3723333" y="1538536"/>
                </a:cubicBezTo>
                <a:cubicBezTo>
                  <a:pt x="3625159" y="1524263"/>
                  <a:pt x="3476108" y="1548059"/>
                  <a:pt x="3239188" y="1538536"/>
                </a:cubicBezTo>
                <a:cubicBezTo>
                  <a:pt x="3002268" y="1529013"/>
                  <a:pt x="2815216" y="1527843"/>
                  <a:pt x="2684193" y="1538536"/>
                </a:cubicBezTo>
                <a:cubicBezTo>
                  <a:pt x="2553171" y="1549229"/>
                  <a:pt x="2347968" y="1515391"/>
                  <a:pt x="2093772" y="1538536"/>
                </a:cubicBezTo>
                <a:cubicBezTo>
                  <a:pt x="1839576" y="1561681"/>
                  <a:pt x="1694046" y="1530389"/>
                  <a:pt x="1503351" y="1538536"/>
                </a:cubicBezTo>
                <a:cubicBezTo>
                  <a:pt x="1312656" y="1546683"/>
                  <a:pt x="1103034" y="1529374"/>
                  <a:pt x="842080" y="1538536"/>
                </a:cubicBezTo>
                <a:cubicBezTo>
                  <a:pt x="581126" y="1547698"/>
                  <a:pt x="435000" y="1552722"/>
                  <a:pt x="180809" y="1538536"/>
                </a:cubicBezTo>
                <a:cubicBezTo>
                  <a:pt x="60303" y="1528622"/>
                  <a:pt x="-4074" y="1452826"/>
                  <a:pt x="0" y="1357727"/>
                </a:cubicBezTo>
                <a:cubicBezTo>
                  <a:pt x="-4215" y="1121133"/>
                  <a:pt x="8733" y="1038897"/>
                  <a:pt x="0" y="781037"/>
                </a:cubicBezTo>
                <a:cubicBezTo>
                  <a:pt x="-8733" y="523177"/>
                  <a:pt x="197" y="415139"/>
                  <a:pt x="0" y="180809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이용하여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 진행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FC09D62-1B77-C291-3781-9DEE035FE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3239395" y="2019121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91748238-D789-6B45-B3F5-657D46783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407380">
            <a:off x="3239396" y="2938004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EA3EA5FE-E572-8AE8-A5F6-7AA2F132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9771343">
            <a:off x="3239395" y="382886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41DF45E-AEB8-6B95-4B28-F8330BE59ED6}"/>
              </a:ext>
            </a:extLst>
          </p:cNvPr>
          <p:cNvSpPr/>
          <p:nvPr/>
        </p:nvSpPr>
        <p:spPr>
          <a:xfrm>
            <a:off x="1027048" y="5020494"/>
            <a:ext cx="3904144" cy="1180975"/>
          </a:xfrm>
          <a:custGeom>
            <a:avLst/>
            <a:gdLst>
              <a:gd name="connsiteX0" fmla="*/ 0 w 3904144"/>
              <a:gd name="connsiteY0" fmla="*/ 138788 h 1180975"/>
              <a:gd name="connsiteX1" fmla="*/ 138788 w 3904144"/>
              <a:gd name="connsiteY1" fmla="*/ 0 h 1180975"/>
              <a:gd name="connsiteX2" fmla="*/ 743216 w 3904144"/>
              <a:gd name="connsiteY2" fmla="*/ 0 h 1180975"/>
              <a:gd name="connsiteX3" fmla="*/ 1383910 w 3904144"/>
              <a:gd name="connsiteY3" fmla="*/ 0 h 1180975"/>
              <a:gd name="connsiteX4" fmla="*/ 1988338 w 3904144"/>
              <a:gd name="connsiteY4" fmla="*/ 0 h 1180975"/>
              <a:gd name="connsiteX5" fmla="*/ 2483969 w 3904144"/>
              <a:gd name="connsiteY5" fmla="*/ 0 h 1180975"/>
              <a:gd name="connsiteX6" fmla="*/ 3124662 w 3904144"/>
              <a:gd name="connsiteY6" fmla="*/ 0 h 1180975"/>
              <a:gd name="connsiteX7" fmla="*/ 3765356 w 3904144"/>
              <a:gd name="connsiteY7" fmla="*/ 0 h 1180975"/>
              <a:gd name="connsiteX8" fmla="*/ 3904144 w 3904144"/>
              <a:gd name="connsiteY8" fmla="*/ 138788 h 1180975"/>
              <a:gd name="connsiteX9" fmla="*/ 3904144 w 3904144"/>
              <a:gd name="connsiteY9" fmla="*/ 590488 h 1180975"/>
              <a:gd name="connsiteX10" fmla="*/ 3904144 w 3904144"/>
              <a:gd name="connsiteY10" fmla="*/ 1042187 h 1180975"/>
              <a:gd name="connsiteX11" fmla="*/ 3765356 w 3904144"/>
              <a:gd name="connsiteY11" fmla="*/ 1180975 h 1180975"/>
              <a:gd name="connsiteX12" fmla="*/ 3160928 w 3904144"/>
              <a:gd name="connsiteY12" fmla="*/ 1180975 h 1180975"/>
              <a:gd name="connsiteX13" fmla="*/ 2629031 w 3904144"/>
              <a:gd name="connsiteY13" fmla="*/ 1180975 h 1180975"/>
              <a:gd name="connsiteX14" fmla="*/ 2097135 w 3904144"/>
              <a:gd name="connsiteY14" fmla="*/ 1180975 h 1180975"/>
              <a:gd name="connsiteX15" fmla="*/ 1456441 w 3904144"/>
              <a:gd name="connsiteY15" fmla="*/ 1180975 h 1180975"/>
              <a:gd name="connsiteX16" fmla="*/ 852013 w 3904144"/>
              <a:gd name="connsiteY16" fmla="*/ 1180975 h 1180975"/>
              <a:gd name="connsiteX17" fmla="*/ 138788 w 3904144"/>
              <a:gd name="connsiteY17" fmla="*/ 1180975 h 1180975"/>
              <a:gd name="connsiteX18" fmla="*/ 0 w 3904144"/>
              <a:gd name="connsiteY18" fmla="*/ 1042187 h 1180975"/>
              <a:gd name="connsiteX19" fmla="*/ 0 w 3904144"/>
              <a:gd name="connsiteY19" fmla="*/ 572420 h 1180975"/>
              <a:gd name="connsiteX20" fmla="*/ 0 w 3904144"/>
              <a:gd name="connsiteY20" fmla="*/ 138788 h 1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4" h="1180975" fill="none" extrusionOk="0">
                <a:moveTo>
                  <a:pt x="0" y="138788"/>
                </a:moveTo>
                <a:cubicBezTo>
                  <a:pt x="-6670" y="65082"/>
                  <a:pt x="53541" y="1680"/>
                  <a:pt x="138788" y="0"/>
                </a:cubicBezTo>
                <a:cubicBezTo>
                  <a:pt x="360238" y="11976"/>
                  <a:pt x="466497" y="28379"/>
                  <a:pt x="743216" y="0"/>
                </a:cubicBezTo>
                <a:cubicBezTo>
                  <a:pt x="1019935" y="-28379"/>
                  <a:pt x="1215175" y="12728"/>
                  <a:pt x="1383910" y="0"/>
                </a:cubicBezTo>
                <a:cubicBezTo>
                  <a:pt x="1552645" y="-12728"/>
                  <a:pt x="1864166" y="-20514"/>
                  <a:pt x="1988338" y="0"/>
                </a:cubicBezTo>
                <a:cubicBezTo>
                  <a:pt x="2112510" y="20514"/>
                  <a:pt x="2308734" y="-21483"/>
                  <a:pt x="2483969" y="0"/>
                </a:cubicBezTo>
                <a:cubicBezTo>
                  <a:pt x="2659204" y="21483"/>
                  <a:pt x="2899435" y="-13133"/>
                  <a:pt x="3124662" y="0"/>
                </a:cubicBezTo>
                <a:cubicBezTo>
                  <a:pt x="3349889" y="13133"/>
                  <a:pt x="3463393" y="-31825"/>
                  <a:pt x="3765356" y="0"/>
                </a:cubicBezTo>
                <a:cubicBezTo>
                  <a:pt x="3851534" y="-7584"/>
                  <a:pt x="3916511" y="69095"/>
                  <a:pt x="3904144" y="138788"/>
                </a:cubicBezTo>
                <a:cubicBezTo>
                  <a:pt x="3923154" y="351077"/>
                  <a:pt x="3914157" y="372040"/>
                  <a:pt x="3904144" y="590488"/>
                </a:cubicBezTo>
                <a:cubicBezTo>
                  <a:pt x="3894131" y="808936"/>
                  <a:pt x="3904739" y="829710"/>
                  <a:pt x="3904144" y="1042187"/>
                </a:cubicBezTo>
                <a:cubicBezTo>
                  <a:pt x="3905635" y="1103324"/>
                  <a:pt x="3829472" y="1183023"/>
                  <a:pt x="3765356" y="1180975"/>
                </a:cubicBezTo>
                <a:cubicBezTo>
                  <a:pt x="3511374" y="1202219"/>
                  <a:pt x="3395864" y="1176922"/>
                  <a:pt x="3160928" y="1180975"/>
                </a:cubicBezTo>
                <a:cubicBezTo>
                  <a:pt x="2925992" y="1185028"/>
                  <a:pt x="2827399" y="1193651"/>
                  <a:pt x="2629031" y="1180975"/>
                </a:cubicBezTo>
                <a:cubicBezTo>
                  <a:pt x="2430663" y="1168299"/>
                  <a:pt x="2355137" y="1184301"/>
                  <a:pt x="2097135" y="1180975"/>
                </a:cubicBezTo>
                <a:cubicBezTo>
                  <a:pt x="1839133" y="1177649"/>
                  <a:pt x="1634197" y="1203962"/>
                  <a:pt x="1456441" y="1180975"/>
                </a:cubicBezTo>
                <a:cubicBezTo>
                  <a:pt x="1278685" y="1157988"/>
                  <a:pt x="1106066" y="1187777"/>
                  <a:pt x="852013" y="1180975"/>
                </a:cubicBezTo>
                <a:cubicBezTo>
                  <a:pt x="597960" y="1174173"/>
                  <a:pt x="481188" y="1165213"/>
                  <a:pt x="138788" y="1180975"/>
                </a:cubicBezTo>
                <a:cubicBezTo>
                  <a:pt x="71484" y="1180740"/>
                  <a:pt x="9727" y="1119609"/>
                  <a:pt x="0" y="1042187"/>
                </a:cubicBezTo>
                <a:cubicBezTo>
                  <a:pt x="-20505" y="889893"/>
                  <a:pt x="6153" y="743899"/>
                  <a:pt x="0" y="572420"/>
                </a:cubicBezTo>
                <a:cubicBezTo>
                  <a:pt x="-6153" y="400941"/>
                  <a:pt x="-4762" y="248016"/>
                  <a:pt x="0" y="138788"/>
                </a:cubicBezTo>
                <a:close/>
              </a:path>
              <a:path w="3904144" h="1180975" stroke="0" extrusionOk="0">
                <a:moveTo>
                  <a:pt x="0" y="138788"/>
                </a:moveTo>
                <a:cubicBezTo>
                  <a:pt x="6336" y="63022"/>
                  <a:pt x="69375" y="11846"/>
                  <a:pt x="138788" y="0"/>
                </a:cubicBezTo>
                <a:cubicBezTo>
                  <a:pt x="258743" y="13040"/>
                  <a:pt x="481550" y="21536"/>
                  <a:pt x="634419" y="0"/>
                </a:cubicBezTo>
                <a:cubicBezTo>
                  <a:pt x="787288" y="-21536"/>
                  <a:pt x="1029327" y="11052"/>
                  <a:pt x="1275113" y="0"/>
                </a:cubicBezTo>
                <a:cubicBezTo>
                  <a:pt x="1520899" y="-11052"/>
                  <a:pt x="1666327" y="-16292"/>
                  <a:pt x="1915806" y="0"/>
                </a:cubicBezTo>
                <a:cubicBezTo>
                  <a:pt x="2165285" y="16292"/>
                  <a:pt x="2391257" y="21859"/>
                  <a:pt x="2556500" y="0"/>
                </a:cubicBezTo>
                <a:cubicBezTo>
                  <a:pt x="2721743" y="-21859"/>
                  <a:pt x="2928579" y="5201"/>
                  <a:pt x="3233459" y="0"/>
                </a:cubicBezTo>
                <a:cubicBezTo>
                  <a:pt x="3538339" y="-5201"/>
                  <a:pt x="3619884" y="5049"/>
                  <a:pt x="3765356" y="0"/>
                </a:cubicBezTo>
                <a:cubicBezTo>
                  <a:pt x="3836313" y="-8980"/>
                  <a:pt x="3900993" y="53572"/>
                  <a:pt x="3904144" y="138788"/>
                </a:cubicBezTo>
                <a:cubicBezTo>
                  <a:pt x="3885307" y="280008"/>
                  <a:pt x="3895213" y="405808"/>
                  <a:pt x="3904144" y="599521"/>
                </a:cubicBezTo>
                <a:cubicBezTo>
                  <a:pt x="3913075" y="793234"/>
                  <a:pt x="3918022" y="919430"/>
                  <a:pt x="3904144" y="1042187"/>
                </a:cubicBezTo>
                <a:cubicBezTo>
                  <a:pt x="3898661" y="1136125"/>
                  <a:pt x="3825488" y="1176966"/>
                  <a:pt x="3765356" y="1180975"/>
                </a:cubicBezTo>
                <a:cubicBezTo>
                  <a:pt x="3597970" y="1182817"/>
                  <a:pt x="3418215" y="1193328"/>
                  <a:pt x="3269725" y="1180975"/>
                </a:cubicBezTo>
                <a:cubicBezTo>
                  <a:pt x="3121235" y="1168622"/>
                  <a:pt x="2985138" y="1204176"/>
                  <a:pt x="2701563" y="1180975"/>
                </a:cubicBezTo>
                <a:cubicBezTo>
                  <a:pt x="2417988" y="1157774"/>
                  <a:pt x="2363976" y="1196867"/>
                  <a:pt x="2097135" y="1180975"/>
                </a:cubicBezTo>
                <a:cubicBezTo>
                  <a:pt x="1830294" y="1165083"/>
                  <a:pt x="1752495" y="1193008"/>
                  <a:pt x="1492707" y="1180975"/>
                </a:cubicBezTo>
                <a:cubicBezTo>
                  <a:pt x="1232919" y="1168942"/>
                  <a:pt x="1028093" y="1208425"/>
                  <a:pt x="815747" y="1180975"/>
                </a:cubicBezTo>
                <a:cubicBezTo>
                  <a:pt x="603401" y="1153525"/>
                  <a:pt x="280736" y="1156853"/>
                  <a:pt x="138788" y="1180975"/>
                </a:cubicBezTo>
                <a:cubicBezTo>
                  <a:pt x="59645" y="1179778"/>
                  <a:pt x="-10277" y="1106831"/>
                  <a:pt x="0" y="1042187"/>
                </a:cubicBezTo>
                <a:cubicBezTo>
                  <a:pt x="15350" y="876979"/>
                  <a:pt x="-3903" y="781754"/>
                  <a:pt x="0" y="599521"/>
                </a:cubicBezTo>
                <a:cubicBezTo>
                  <a:pt x="3903" y="417288"/>
                  <a:pt x="-22119" y="280170"/>
                  <a:pt x="0" y="13878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시각화를 통해 보간 전후 데이터들이 비슷한 분포를 띄고 있음을 확인</a:t>
            </a:r>
            <a:endParaRPr kumimoji="1" lang="ko-KR" altLang="en-US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2" name="Google Shape;132;p6">
            <a:extLst>
              <a:ext uri="{FF2B5EF4-FFF2-40B4-BE49-F238E27FC236}">
                <a16:creationId xmlns:a16="http://schemas.microsoft.com/office/drawing/2014/main" id="{D05159C0-49B3-63DA-4C69-54AD0AF20B49}"/>
              </a:ext>
            </a:extLst>
          </p:cNvPr>
          <p:cNvSpPr/>
          <p:nvPr/>
        </p:nvSpPr>
        <p:spPr>
          <a:xfrm>
            <a:off x="5686373" y="5020494"/>
            <a:ext cx="2316674" cy="1180974"/>
          </a:xfrm>
          <a:custGeom>
            <a:avLst/>
            <a:gdLst>
              <a:gd name="connsiteX0" fmla="*/ 0 w 2316674"/>
              <a:gd name="connsiteY0" fmla="*/ 196833 h 1180974"/>
              <a:gd name="connsiteX1" fmla="*/ 196833 w 2316674"/>
              <a:gd name="connsiteY1" fmla="*/ 0 h 1180974"/>
              <a:gd name="connsiteX2" fmla="*/ 857066 w 2316674"/>
              <a:gd name="connsiteY2" fmla="*/ 0 h 1180974"/>
              <a:gd name="connsiteX3" fmla="*/ 1459608 w 2316674"/>
              <a:gd name="connsiteY3" fmla="*/ 0 h 1180974"/>
              <a:gd name="connsiteX4" fmla="*/ 2119841 w 2316674"/>
              <a:gd name="connsiteY4" fmla="*/ 0 h 1180974"/>
              <a:gd name="connsiteX5" fmla="*/ 2316674 w 2316674"/>
              <a:gd name="connsiteY5" fmla="*/ 196833 h 1180974"/>
              <a:gd name="connsiteX6" fmla="*/ 2316674 w 2316674"/>
              <a:gd name="connsiteY6" fmla="*/ 574741 h 1180974"/>
              <a:gd name="connsiteX7" fmla="*/ 2316674 w 2316674"/>
              <a:gd name="connsiteY7" fmla="*/ 984141 h 1180974"/>
              <a:gd name="connsiteX8" fmla="*/ 2119841 w 2316674"/>
              <a:gd name="connsiteY8" fmla="*/ 1180974 h 1180974"/>
              <a:gd name="connsiteX9" fmla="*/ 1440378 w 2316674"/>
              <a:gd name="connsiteY9" fmla="*/ 1180974 h 1180974"/>
              <a:gd name="connsiteX10" fmla="*/ 780145 w 2316674"/>
              <a:gd name="connsiteY10" fmla="*/ 1180974 h 1180974"/>
              <a:gd name="connsiteX11" fmla="*/ 196833 w 2316674"/>
              <a:gd name="connsiteY11" fmla="*/ 1180974 h 1180974"/>
              <a:gd name="connsiteX12" fmla="*/ 0 w 2316674"/>
              <a:gd name="connsiteY12" fmla="*/ 984141 h 1180974"/>
              <a:gd name="connsiteX13" fmla="*/ 0 w 2316674"/>
              <a:gd name="connsiteY13" fmla="*/ 590487 h 1180974"/>
              <a:gd name="connsiteX14" fmla="*/ 0 w 2316674"/>
              <a:gd name="connsiteY14" fmla="*/ 196833 h 118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6674" h="1180974" fill="none" extrusionOk="0">
                <a:moveTo>
                  <a:pt x="0" y="196833"/>
                </a:moveTo>
                <a:cubicBezTo>
                  <a:pt x="-11035" y="65630"/>
                  <a:pt x="89644" y="-20541"/>
                  <a:pt x="196833" y="0"/>
                </a:cubicBezTo>
                <a:cubicBezTo>
                  <a:pt x="475720" y="28301"/>
                  <a:pt x="632513" y="20233"/>
                  <a:pt x="857066" y="0"/>
                </a:cubicBezTo>
                <a:cubicBezTo>
                  <a:pt x="1081619" y="-20233"/>
                  <a:pt x="1170361" y="14113"/>
                  <a:pt x="1459608" y="0"/>
                </a:cubicBezTo>
                <a:cubicBezTo>
                  <a:pt x="1748855" y="-14113"/>
                  <a:pt x="1816415" y="-13638"/>
                  <a:pt x="2119841" y="0"/>
                </a:cubicBezTo>
                <a:cubicBezTo>
                  <a:pt x="2234205" y="-1197"/>
                  <a:pt x="2319110" y="111261"/>
                  <a:pt x="2316674" y="196833"/>
                </a:cubicBezTo>
                <a:cubicBezTo>
                  <a:pt x="2330000" y="308496"/>
                  <a:pt x="2330105" y="404211"/>
                  <a:pt x="2316674" y="574741"/>
                </a:cubicBezTo>
                <a:cubicBezTo>
                  <a:pt x="2303243" y="745271"/>
                  <a:pt x="2318460" y="779513"/>
                  <a:pt x="2316674" y="984141"/>
                </a:cubicBezTo>
                <a:cubicBezTo>
                  <a:pt x="2320321" y="1081631"/>
                  <a:pt x="2240514" y="1193912"/>
                  <a:pt x="2119841" y="1180974"/>
                </a:cubicBezTo>
                <a:cubicBezTo>
                  <a:pt x="1973246" y="1164434"/>
                  <a:pt x="1764035" y="1171817"/>
                  <a:pt x="1440378" y="1180974"/>
                </a:cubicBezTo>
                <a:cubicBezTo>
                  <a:pt x="1116721" y="1190131"/>
                  <a:pt x="1077035" y="1150688"/>
                  <a:pt x="780145" y="1180974"/>
                </a:cubicBezTo>
                <a:cubicBezTo>
                  <a:pt x="483255" y="1211260"/>
                  <a:pt x="345442" y="1160394"/>
                  <a:pt x="196833" y="1180974"/>
                </a:cubicBezTo>
                <a:cubicBezTo>
                  <a:pt x="84329" y="1192808"/>
                  <a:pt x="-2270" y="1085700"/>
                  <a:pt x="0" y="984141"/>
                </a:cubicBezTo>
                <a:cubicBezTo>
                  <a:pt x="18911" y="807079"/>
                  <a:pt x="-2077" y="730034"/>
                  <a:pt x="0" y="590487"/>
                </a:cubicBezTo>
                <a:cubicBezTo>
                  <a:pt x="2077" y="450940"/>
                  <a:pt x="17476" y="325753"/>
                  <a:pt x="0" y="196833"/>
                </a:cubicBezTo>
                <a:close/>
              </a:path>
              <a:path w="2316674" h="1180974" stroke="0" extrusionOk="0">
                <a:moveTo>
                  <a:pt x="0" y="196833"/>
                </a:moveTo>
                <a:cubicBezTo>
                  <a:pt x="-7046" y="83779"/>
                  <a:pt x="66696" y="8043"/>
                  <a:pt x="196833" y="0"/>
                </a:cubicBezTo>
                <a:cubicBezTo>
                  <a:pt x="351754" y="15269"/>
                  <a:pt x="659999" y="3585"/>
                  <a:pt x="876296" y="0"/>
                </a:cubicBezTo>
                <a:cubicBezTo>
                  <a:pt x="1092593" y="-3585"/>
                  <a:pt x="1254283" y="13717"/>
                  <a:pt x="1498068" y="0"/>
                </a:cubicBezTo>
                <a:cubicBezTo>
                  <a:pt x="1741853" y="-13717"/>
                  <a:pt x="1866392" y="23825"/>
                  <a:pt x="2119841" y="0"/>
                </a:cubicBezTo>
                <a:cubicBezTo>
                  <a:pt x="2221614" y="-22336"/>
                  <a:pt x="2318479" y="81445"/>
                  <a:pt x="2316674" y="196833"/>
                </a:cubicBezTo>
                <a:cubicBezTo>
                  <a:pt x="2309721" y="333352"/>
                  <a:pt x="2317400" y="394901"/>
                  <a:pt x="2316674" y="574741"/>
                </a:cubicBezTo>
                <a:cubicBezTo>
                  <a:pt x="2315948" y="754581"/>
                  <a:pt x="2328349" y="842909"/>
                  <a:pt x="2316674" y="984141"/>
                </a:cubicBezTo>
                <a:cubicBezTo>
                  <a:pt x="2314340" y="1096709"/>
                  <a:pt x="2217871" y="1168589"/>
                  <a:pt x="2119841" y="1180974"/>
                </a:cubicBezTo>
                <a:cubicBezTo>
                  <a:pt x="1962366" y="1182836"/>
                  <a:pt x="1764099" y="1181936"/>
                  <a:pt x="1517298" y="1180974"/>
                </a:cubicBezTo>
                <a:cubicBezTo>
                  <a:pt x="1270497" y="1180012"/>
                  <a:pt x="1151833" y="1153737"/>
                  <a:pt x="876296" y="1180974"/>
                </a:cubicBezTo>
                <a:cubicBezTo>
                  <a:pt x="600759" y="1208211"/>
                  <a:pt x="398167" y="1214519"/>
                  <a:pt x="196833" y="1180974"/>
                </a:cubicBezTo>
                <a:cubicBezTo>
                  <a:pt x="101179" y="1196965"/>
                  <a:pt x="3373" y="1089896"/>
                  <a:pt x="0" y="984141"/>
                </a:cubicBezTo>
                <a:cubicBezTo>
                  <a:pt x="-16750" y="860444"/>
                  <a:pt x="8886" y="717192"/>
                  <a:pt x="0" y="590487"/>
                </a:cubicBezTo>
                <a:cubicBezTo>
                  <a:pt x="-8886" y="463782"/>
                  <a:pt x="-13748" y="338858"/>
                  <a:pt x="0" y="19683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데이터 채택</a:t>
            </a:r>
            <a:r>
              <a:rPr kumimoji="1"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!</a:t>
            </a:r>
            <a:endParaRPr sz="2000" b="1" dirty="0">
              <a:solidFill>
                <a:schemeClr val="accent1">
                  <a:lumMod val="60000"/>
                  <a:lumOff val="40000"/>
                </a:schemeClr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23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1A529FF5-55F8-2374-D5B5-DE139560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5105997" y="536192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F08FE-EC32-0CE1-8212-85C991F8CF24}"/>
              </a:ext>
            </a:extLst>
          </p:cNvPr>
          <p:cNvSpPr txBox="1"/>
          <p:nvPr/>
        </p:nvSpPr>
        <p:spPr>
          <a:xfrm>
            <a:off x="174377" y="4633364"/>
            <a:ext cx="3957518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앞서 본 시각화와 같은 방법 활용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7" name="Google Shape;103;p5">
            <a:extLst>
              <a:ext uri="{FF2B5EF4-FFF2-40B4-BE49-F238E27FC236}">
                <a16:creationId xmlns:a16="http://schemas.microsoft.com/office/drawing/2014/main" id="{7825B1D2-A940-458A-95ED-3AFC3EE6BF9E}"/>
              </a:ext>
            </a:extLst>
          </p:cNvPr>
          <p:cNvSpPr/>
          <p:nvPr/>
        </p:nvSpPr>
        <p:spPr>
          <a:xfrm>
            <a:off x="399327" y="4561900"/>
            <a:ext cx="8345346" cy="193347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Google Shape;103;p5">
            <a:extLst>
              <a:ext uri="{FF2B5EF4-FFF2-40B4-BE49-F238E27FC236}">
                <a16:creationId xmlns:a16="http://schemas.microsoft.com/office/drawing/2014/main" id="{86EC1103-A835-B14E-0EEF-98624FA2B782}"/>
              </a:ext>
            </a:extLst>
          </p:cNvPr>
          <p:cNvSpPr/>
          <p:nvPr/>
        </p:nvSpPr>
        <p:spPr>
          <a:xfrm>
            <a:off x="539551" y="1669749"/>
            <a:ext cx="8345346" cy="10379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29" name="그룹 1012">
            <a:extLst>
              <a:ext uri="{FF2B5EF4-FFF2-40B4-BE49-F238E27FC236}">
                <a16:creationId xmlns:a16="http://schemas.microsoft.com/office/drawing/2014/main" id="{19DE7D65-D9D1-0B03-A7AF-588A597C246E}"/>
              </a:ext>
            </a:extLst>
          </p:cNvPr>
          <p:cNvGrpSpPr/>
          <p:nvPr/>
        </p:nvGrpSpPr>
        <p:grpSpPr>
          <a:xfrm rot="3517347">
            <a:off x="3612739" y="3409926"/>
            <a:ext cx="794402" cy="1095727"/>
            <a:chOff x="13164643" y="6530552"/>
            <a:chExt cx="2212650" cy="30519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30" name="Object 35">
              <a:extLst>
                <a:ext uri="{FF2B5EF4-FFF2-40B4-BE49-F238E27FC236}">
                  <a16:creationId xmlns:a16="http://schemas.microsoft.com/office/drawing/2014/main" id="{7EC3C60E-FF32-C464-A82C-BCA944CBD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64643" y="6530552"/>
              <a:ext cx="2212650" cy="3051931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30402024-2C4D-278C-5172-48B773EEAC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3821" y="4561900"/>
            <a:ext cx="3495602" cy="1933477"/>
          </a:xfrm>
          <a:prstGeom prst="rect">
            <a:avLst/>
          </a:prstGeom>
        </p:spPr>
      </p:pic>
      <p:sp>
        <p:nvSpPr>
          <p:cNvPr id="32" name="Google Shape;130;p6">
            <a:extLst>
              <a:ext uri="{FF2B5EF4-FFF2-40B4-BE49-F238E27FC236}">
                <a16:creationId xmlns:a16="http://schemas.microsoft.com/office/drawing/2014/main" id="{D67A75F3-65BB-494B-9219-9FD327488331}"/>
              </a:ext>
            </a:extLst>
          </p:cNvPr>
          <p:cNvSpPr/>
          <p:nvPr/>
        </p:nvSpPr>
        <p:spPr>
          <a:xfrm>
            <a:off x="5251264" y="4685762"/>
            <a:ext cx="2811256" cy="1703535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모델이 효과적으로 데이터의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패턴을 파악하여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결측치를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보간할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수 있도록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Non-linear</a:t>
            </a:r>
            <a:r>
              <a:rPr lang="ko-KR" altLang="en-US" sz="16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한 트리모델 사용</a:t>
            </a:r>
            <a:endParaRPr lang="en-US" altLang="ko-KR" sz="16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4" name="Google Shape;84;p4">
            <a:extLst>
              <a:ext uri="{FF2B5EF4-FFF2-40B4-BE49-F238E27FC236}">
                <a16:creationId xmlns:a16="http://schemas.microsoft.com/office/drawing/2014/main" id="{E7399167-F144-A193-608D-D8EE6DD0F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97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NA Imputation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373" y="3152480"/>
            <a:ext cx="36419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6403449-A1AD-3F34-2E0C-7479A7BF0D57}"/>
              </a:ext>
            </a:extLst>
          </p:cNvPr>
          <p:cNvSpPr/>
          <p:nvPr/>
        </p:nvSpPr>
        <p:spPr>
          <a:xfrm>
            <a:off x="3886084" y="1847283"/>
            <a:ext cx="3904142" cy="705125"/>
          </a:xfrm>
          <a:custGeom>
            <a:avLst/>
            <a:gdLst>
              <a:gd name="connsiteX0" fmla="*/ 0 w 3904142"/>
              <a:gd name="connsiteY0" fmla="*/ 82866 h 705125"/>
              <a:gd name="connsiteX1" fmla="*/ 82866 w 3904142"/>
              <a:gd name="connsiteY1" fmla="*/ 0 h 705125"/>
              <a:gd name="connsiteX2" fmla="*/ 705934 w 3904142"/>
              <a:gd name="connsiteY2" fmla="*/ 0 h 705125"/>
              <a:gd name="connsiteX3" fmla="*/ 1254234 w 3904142"/>
              <a:gd name="connsiteY3" fmla="*/ 0 h 705125"/>
              <a:gd name="connsiteX4" fmla="*/ 1914687 w 3904142"/>
              <a:gd name="connsiteY4" fmla="*/ 0 h 705125"/>
              <a:gd name="connsiteX5" fmla="*/ 2575139 w 3904142"/>
              <a:gd name="connsiteY5" fmla="*/ 0 h 705125"/>
              <a:gd name="connsiteX6" fmla="*/ 3198208 w 3904142"/>
              <a:gd name="connsiteY6" fmla="*/ 0 h 705125"/>
              <a:gd name="connsiteX7" fmla="*/ 3821276 w 3904142"/>
              <a:gd name="connsiteY7" fmla="*/ 0 h 705125"/>
              <a:gd name="connsiteX8" fmla="*/ 3904142 w 3904142"/>
              <a:gd name="connsiteY8" fmla="*/ 82866 h 705125"/>
              <a:gd name="connsiteX9" fmla="*/ 3904142 w 3904142"/>
              <a:gd name="connsiteY9" fmla="*/ 622259 h 705125"/>
              <a:gd name="connsiteX10" fmla="*/ 3821276 w 3904142"/>
              <a:gd name="connsiteY10" fmla="*/ 705125 h 705125"/>
              <a:gd name="connsiteX11" fmla="*/ 3160824 w 3904142"/>
              <a:gd name="connsiteY11" fmla="*/ 705125 h 705125"/>
              <a:gd name="connsiteX12" fmla="*/ 2462987 w 3904142"/>
              <a:gd name="connsiteY12" fmla="*/ 705125 h 705125"/>
              <a:gd name="connsiteX13" fmla="*/ 1765151 w 3904142"/>
              <a:gd name="connsiteY13" fmla="*/ 705125 h 705125"/>
              <a:gd name="connsiteX14" fmla="*/ 1254234 w 3904142"/>
              <a:gd name="connsiteY14" fmla="*/ 705125 h 705125"/>
              <a:gd name="connsiteX15" fmla="*/ 705934 w 3904142"/>
              <a:gd name="connsiteY15" fmla="*/ 705125 h 705125"/>
              <a:gd name="connsiteX16" fmla="*/ 82866 w 3904142"/>
              <a:gd name="connsiteY16" fmla="*/ 705125 h 705125"/>
              <a:gd name="connsiteX17" fmla="*/ 0 w 3904142"/>
              <a:gd name="connsiteY17" fmla="*/ 622259 h 705125"/>
              <a:gd name="connsiteX18" fmla="*/ 0 w 3904142"/>
              <a:gd name="connsiteY18" fmla="*/ 82866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04142" h="705125" fill="none" extrusionOk="0">
                <a:moveTo>
                  <a:pt x="0" y="82866"/>
                </a:moveTo>
                <a:cubicBezTo>
                  <a:pt x="1803" y="36060"/>
                  <a:pt x="35372" y="4896"/>
                  <a:pt x="82866" y="0"/>
                </a:cubicBezTo>
                <a:cubicBezTo>
                  <a:pt x="243071" y="11634"/>
                  <a:pt x="420359" y="14785"/>
                  <a:pt x="705934" y="0"/>
                </a:cubicBezTo>
                <a:cubicBezTo>
                  <a:pt x="991509" y="-14785"/>
                  <a:pt x="1032468" y="19069"/>
                  <a:pt x="1254234" y="0"/>
                </a:cubicBezTo>
                <a:cubicBezTo>
                  <a:pt x="1476000" y="-19069"/>
                  <a:pt x="1614322" y="13947"/>
                  <a:pt x="1914687" y="0"/>
                </a:cubicBezTo>
                <a:cubicBezTo>
                  <a:pt x="2215052" y="-13947"/>
                  <a:pt x="2290797" y="5875"/>
                  <a:pt x="2575139" y="0"/>
                </a:cubicBezTo>
                <a:cubicBezTo>
                  <a:pt x="2859481" y="-5875"/>
                  <a:pt x="3043508" y="-26121"/>
                  <a:pt x="3198208" y="0"/>
                </a:cubicBezTo>
                <a:cubicBezTo>
                  <a:pt x="3352908" y="26121"/>
                  <a:pt x="3549680" y="12376"/>
                  <a:pt x="3821276" y="0"/>
                </a:cubicBezTo>
                <a:cubicBezTo>
                  <a:pt x="3867708" y="3842"/>
                  <a:pt x="3896972" y="34856"/>
                  <a:pt x="3904142" y="82866"/>
                </a:cubicBezTo>
                <a:cubicBezTo>
                  <a:pt x="3881299" y="313741"/>
                  <a:pt x="3919910" y="412970"/>
                  <a:pt x="3904142" y="622259"/>
                </a:cubicBezTo>
                <a:cubicBezTo>
                  <a:pt x="3904022" y="666997"/>
                  <a:pt x="3866234" y="702080"/>
                  <a:pt x="3821276" y="705125"/>
                </a:cubicBezTo>
                <a:cubicBezTo>
                  <a:pt x="3595445" y="682103"/>
                  <a:pt x="3377386" y="688996"/>
                  <a:pt x="3160824" y="705125"/>
                </a:cubicBezTo>
                <a:cubicBezTo>
                  <a:pt x="2944262" y="721254"/>
                  <a:pt x="2756261" y="737996"/>
                  <a:pt x="2462987" y="705125"/>
                </a:cubicBezTo>
                <a:cubicBezTo>
                  <a:pt x="2169713" y="672254"/>
                  <a:pt x="2113584" y="732342"/>
                  <a:pt x="1765151" y="705125"/>
                </a:cubicBezTo>
                <a:cubicBezTo>
                  <a:pt x="1416718" y="677908"/>
                  <a:pt x="1443690" y="727601"/>
                  <a:pt x="1254234" y="705125"/>
                </a:cubicBezTo>
                <a:cubicBezTo>
                  <a:pt x="1064778" y="682649"/>
                  <a:pt x="901428" y="711706"/>
                  <a:pt x="705934" y="705125"/>
                </a:cubicBezTo>
                <a:cubicBezTo>
                  <a:pt x="510440" y="698544"/>
                  <a:pt x="356982" y="720867"/>
                  <a:pt x="82866" y="705125"/>
                </a:cubicBezTo>
                <a:cubicBezTo>
                  <a:pt x="36572" y="707596"/>
                  <a:pt x="-1484" y="664073"/>
                  <a:pt x="0" y="622259"/>
                </a:cubicBezTo>
                <a:cubicBezTo>
                  <a:pt x="19933" y="504838"/>
                  <a:pt x="12345" y="283347"/>
                  <a:pt x="0" y="82866"/>
                </a:cubicBezTo>
                <a:close/>
              </a:path>
              <a:path w="3904142" h="705125" stroke="0" extrusionOk="0">
                <a:moveTo>
                  <a:pt x="0" y="82866"/>
                </a:moveTo>
                <a:cubicBezTo>
                  <a:pt x="2507" y="37450"/>
                  <a:pt x="38542" y="2361"/>
                  <a:pt x="82866" y="0"/>
                </a:cubicBezTo>
                <a:cubicBezTo>
                  <a:pt x="214145" y="5597"/>
                  <a:pt x="420661" y="-10139"/>
                  <a:pt x="593782" y="0"/>
                </a:cubicBezTo>
                <a:cubicBezTo>
                  <a:pt x="766903" y="10139"/>
                  <a:pt x="1026654" y="-27149"/>
                  <a:pt x="1254234" y="0"/>
                </a:cubicBezTo>
                <a:cubicBezTo>
                  <a:pt x="1481814" y="27149"/>
                  <a:pt x="1681787" y="-2227"/>
                  <a:pt x="1914687" y="0"/>
                </a:cubicBezTo>
                <a:cubicBezTo>
                  <a:pt x="2147587" y="2227"/>
                  <a:pt x="2369390" y="9082"/>
                  <a:pt x="2575139" y="0"/>
                </a:cubicBezTo>
                <a:cubicBezTo>
                  <a:pt x="2780888" y="-9082"/>
                  <a:pt x="2947165" y="-28041"/>
                  <a:pt x="3272976" y="0"/>
                </a:cubicBezTo>
                <a:cubicBezTo>
                  <a:pt x="3598787" y="28041"/>
                  <a:pt x="3572229" y="-4709"/>
                  <a:pt x="3821276" y="0"/>
                </a:cubicBezTo>
                <a:cubicBezTo>
                  <a:pt x="3865227" y="-2862"/>
                  <a:pt x="3902211" y="31852"/>
                  <a:pt x="3904142" y="82866"/>
                </a:cubicBezTo>
                <a:cubicBezTo>
                  <a:pt x="3917387" y="197039"/>
                  <a:pt x="3917238" y="469151"/>
                  <a:pt x="3904142" y="622259"/>
                </a:cubicBezTo>
                <a:cubicBezTo>
                  <a:pt x="3905912" y="660098"/>
                  <a:pt x="3865321" y="703838"/>
                  <a:pt x="3821276" y="705125"/>
                </a:cubicBezTo>
                <a:cubicBezTo>
                  <a:pt x="3661257" y="700072"/>
                  <a:pt x="3544969" y="715988"/>
                  <a:pt x="3310360" y="705125"/>
                </a:cubicBezTo>
                <a:cubicBezTo>
                  <a:pt x="3075751" y="694262"/>
                  <a:pt x="2924993" y="723078"/>
                  <a:pt x="2762060" y="705125"/>
                </a:cubicBezTo>
                <a:cubicBezTo>
                  <a:pt x="2599127" y="687172"/>
                  <a:pt x="2456534" y="731132"/>
                  <a:pt x="2176376" y="705125"/>
                </a:cubicBezTo>
                <a:cubicBezTo>
                  <a:pt x="1896218" y="679118"/>
                  <a:pt x="1759262" y="695884"/>
                  <a:pt x="1553307" y="705125"/>
                </a:cubicBezTo>
                <a:cubicBezTo>
                  <a:pt x="1347352" y="714366"/>
                  <a:pt x="1165638" y="729739"/>
                  <a:pt x="930239" y="705125"/>
                </a:cubicBezTo>
                <a:cubicBezTo>
                  <a:pt x="694840" y="680511"/>
                  <a:pt x="365202" y="735353"/>
                  <a:pt x="82866" y="705125"/>
                </a:cubicBezTo>
                <a:cubicBezTo>
                  <a:pt x="43131" y="704626"/>
                  <a:pt x="-3216" y="663852"/>
                  <a:pt x="0" y="622259"/>
                </a:cubicBezTo>
                <a:cubicBezTo>
                  <a:pt x="9160" y="460511"/>
                  <a:pt x="-936" y="198091"/>
                  <a:pt x="0" y="8286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" altLang="ko-KR" sz="1800" b="1" dirty="0" err="1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Baysian</a:t>
            </a:r>
            <a:r>
              <a:rPr kumimoji="1" lang="en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Ridge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보간을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진행</a:t>
            </a:r>
            <a:endParaRPr kumimoji="1" lang="ko-KR" altLang="en-US" sz="2000" b="1" dirty="0">
              <a:solidFill>
                <a:schemeClr val="tx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8A8784AF-9E4C-C5FB-4404-F6471CD69862}"/>
              </a:ext>
            </a:extLst>
          </p:cNvPr>
          <p:cNvSpPr/>
          <p:nvPr/>
        </p:nvSpPr>
        <p:spPr>
          <a:xfrm>
            <a:off x="1295900" y="3657028"/>
            <a:ext cx="1714473" cy="705126"/>
          </a:xfrm>
          <a:custGeom>
            <a:avLst/>
            <a:gdLst>
              <a:gd name="connsiteX0" fmla="*/ 0 w 1714473"/>
              <a:gd name="connsiteY0" fmla="*/ 117523 h 705126"/>
              <a:gd name="connsiteX1" fmla="*/ 117523 w 1714473"/>
              <a:gd name="connsiteY1" fmla="*/ 0 h 705126"/>
              <a:gd name="connsiteX2" fmla="*/ 625460 w 1714473"/>
              <a:gd name="connsiteY2" fmla="*/ 0 h 705126"/>
              <a:gd name="connsiteX3" fmla="*/ 1118602 w 1714473"/>
              <a:gd name="connsiteY3" fmla="*/ 0 h 705126"/>
              <a:gd name="connsiteX4" fmla="*/ 1596950 w 1714473"/>
              <a:gd name="connsiteY4" fmla="*/ 0 h 705126"/>
              <a:gd name="connsiteX5" fmla="*/ 1714473 w 1714473"/>
              <a:gd name="connsiteY5" fmla="*/ 117523 h 705126"/>
              <a:gd name="connsiteX6" fmla="*/ 1714473 w 1714473"/>
              <a:gd name="connsiteY6" fmla="*/ 587603 h 705126"/>
              <a:gd name="connsiteX7" fmla="*/ 1596950 w 1714473"/>
              <a:gd name="connsiteY7" fmla="*/ 705126 h 705126"/>
              <a:gd name="connsiteX8" fmla="*/ 1089013 w 1714473"/>
              <a:gd name="connsiteY8" fmla="*/ 705126 h 705126"/>
              <a:gd name="connsiteX9" fmla="*/ 640254 w 1714473"/>
              <a:gd name="connsiteY9" fmla="*/ 705126 h 705126"/>
              <a:gd name="connsiteX10" fmla="*/ 117523 w 1714473"/>
              <a:gd name="connsiteY10" fmla="*/ 705126 h 705126"/>
              <a:gd name="connsiteX11" fmla="*/ 0 w 1714473"/>
              <a:gd name="connsiteY11" fmla="*/ 587603 h 705126"/>
              <a:gd name="connsiteX12" fmla="*/ 0 w 1714473"/>
              <a:gd name="connsiteY12" fmla="*/ 117523 h 70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6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33102" y="216162"/>
                  <a:pt x="1723262" y="419685"/>
                  <a:pt x="1714473" y="587603"/>
                </a:cubicBezTo>
                <a:cubicBezTo>
                  <a:pt x="1721277" y="665981"/>
                  <a:pt x="1653464" y="709551"/>
                  <a:pt x="1596950" y="705126"/>
                </a:cubicBezTo>
                <a:cubicBezTo>
                  <a:pt x="1401020" y="728671"/>
                  <a:pt x="1282853" y="688549"/>
                  <a:pt x="1089013" y="705126"/>
                </a:cubicBezTo>
                <a:cubicBezTo>
                  <a:pt x="895173" y="721703"/>
                  <a:pt x="761037" y="699394"/>
                  <a:pt x="640254" y="705126"/>
                </a:cubicBezTo>
                <a:cubicBezTo>
                  <a:pt x="519471" y="710858"/>
                  <a:pt x="262887" y="685251"/>
                  <a:pt x="117523" y="705126"/>
                </a:cubicBezTo>
                <a:cubicBezTo>
                  <a:pt x="66556" y="710004"/>
                  <a:pt x="4375" y="667247"/>
                  <a:pt x="0" y="587603"/>
                </a:cubicBezTo>
                <a:cubicBezTo>
                  <a:pt x="681" y="399139"/>
                  <a:pt x="18480" y="282707"/>
                  <a:pt x="0" y="117523"/>
                </a:cubicBezTo>
                <a:close/>
              </a:path>
              <a:path w="1714473" h="705126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5072" y="214367"/>
                  <a:pt x="1709986" y="470540"/>
                  <a:pt x="1714473" y="587603"/>
                </a:cubicBezTo>
                <a:cubicBezTo>
                  <a:pt x="1713533" y="643540"/>
                  <a:pt x="1656086" y="713145"/>
                  <a:pt x="1596950" y="705126"/>
                </a:cubicBezTo>
                <a:cubicBezTo>
                  <a:pt x="1426247" y="728259"/>
                  <a:pt x="1294722" y="723613"/>
                  <a:pt x="1133396" y="705126"/>
                </a:cubicBezTo>
                <a:cubicBezTo>
                  <a:pt x="972070" y="686639"/>
                  <a:pt x="808393" y="710516"/>
                  <a:pt x="640254" y="705126"/>
                </a:cubicBezTo>
                <a:cubicBezTo>
                  <a:pt x="472115" y="699736"/>
                  <a:pt x="310093" y="718162"/>
                  <a:pt x="117523" y="705126"/>
                </a:cubicBezTo>
                <a:cubicBezTo>
                  <a:pt x="63427" y="694444"/>
                  <a:pt x="10086" y="646006"/>
                  <a:pt x="0" y="587603"/>
                </a:cubicBezTo>
                <a:cubicBezTo>
                  <a:pt x="3431" y="360798"/>
                  <a:pt x="10953" y="254664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AF86FB62-0EAA-FA08-B990-CD0487ABB3FD}"/>
              </a:ext>
            </a:extLst>
          </p:cNvPr>
          <p:cNvSpPr/>
          <p:nvPr/>
        </p:nvSpPr>
        <p:spPr>
          <a:xfrm>
            <a:off x="1295900" y="1847285"/>
            <a:ext cx="1714473" cy="705124"/>
          </a:xfrm>
          <a:custGeom>
            <a:avLst/>
            <a:gdLst>
              <a:gd name="connsiteX0" fmla="*/ 0 w 1714473"/>
              <a:gd name="connsiteY0" fmla="*/ 117523 h 705124"/>
              <a:gd name="connsiteX1" fmla="*/ 117523 w 1714473"/>
              <a:gd name="connsiteY1" fmla="*/ 0 h 705124"/>
              <a:gd name="connsiteX2" fmla="*/ 625460 w 1714473"/>
              <a:gd name="connsiteY2" fmla="*/ 0 h 705124"/>
              <a:gd name="connsiteX3" fmla="*/ 1118602 w 1714473"/>
              <a:gd name="connsiteY3" fmla="*/ 0 h 705124"/>
              <a:gd name="connsiteX4" fmla="*/ 1596950 w 1714473"/>
              <a:gd name="connsiteY4" fmla="*/ 0 h 705124"/>
              <a:gd name="connsiteX5" fmla="*/ 1714473 w 1714473"/>
              <a:gd name="connsiteY5" fmla="*/ 117523 h 705124"/>
              <a:gd name="connsiteX6" fmla="*/ 1714473 w 1714473"/>
              <a:gd name="connsiteY6" fmla="*/ 587601 h 705124"/>
              <a:gd name="connsiteX7" fmla="*/ 1596950 w 1714473"/>
              <a:gd name="connsiteY7" fmla="*/ 705124 h 705124"/>
              <a:gd name="connsiteX8" fmla="*/ 1089013 w 1714473"/>
              <a:gd name="connsiteY8" fmla="*/ 705124 h 705124"/>
              <a:gd name="connsiteX9" fmla="*/ 640254 w 1714473"/>
              <a:gd name="connsiteY9" fmla="*/ 705124 h 705124"/>
              <a:gd name="connsiteX10" fmla="*/ 117523 w 1714473"/>
              <a:gd name="connsiteY10" fmla="*/ 705124 h 705124"/>
              <a:gd name="connsiteX11" fmla="*/ 0 w 1714473"/>
              <a:gd name="connsiteY11" fmla="*/ 587601 h 705124"/>
              <a:gd name="connsiteX12" fmla="*/ 0 w 1714473"/>
              <a:gd name="connsiteY12" fmla="*/ 117523 h 70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4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16075" y="216604"/>
                  <a:pt x="1721498" y="420686"/>
                  <a:pt x="1714473" y="587601"/>
                </a:cubicBezTo>
                <a:cubicBezTo>
                  <a:pt x="1721277" y="665979"/>
                  <a:pt x="1653464" y="709549"/>
                  <a:pt x="1596950" y="705124"/>
                </a:cubicBezTo>
                <a:cubicBezTo>
                  <a:pt x="1401020" y="728669"/>
                  <a:pt x="1282853" y="688547"/>
                  <a:pt x="1089013" y="705124"/>
                </a:cubicBezTo>
                <a:cubicBezTo>
                  <a:pt x="895173" y="721701"/>
                  <a:pt x="761037" y="699392"/>
                  <a:pt x="640254" y="705124"/>
                </a:cubicBezTo>
                <a:cubicBezTo>
                  <a:pt x="519471" y="710856"/>
                  <a:pt x="262887" y="685249"/>
                  <a:pt x="117523" y="705124"/>
                </a:cubicBezTo>
                <a:cubicBezTo>
                  <a:pt x="66556" y="710002"/>
                  <a:pt x="4375" y="667245"/>
                  <a:pt x="0" y="587601"/>
                </a:cubicBezTo>
                <a:cubicBezTo>
                  <a:pt x="18215" y="385956"/>
                  <a:pt x="-17688" y="273462"/>
                  <a:pt x="0" y="117523"/>
                </a:cubicBezTo>
                <a:close/>
              </a:path>
              <a:path w="1714473" h="705124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735318" y="225404"/>
                  <a:pt x="1697419" y="475599"/>
                  <a:pt x="1714473" y="587601"/>
                </a:cubicBezTo>
                <a:cubicBezTo>
                  <a:pt x="1713533" y="643538"/>
                  <a:pt x="1656086" y="713143"/>
                  <a:pt x="1596950" y="705124"/>
                </a:cubicBezTo>
                <a:cubicBezTo>
                  <a:pt x="1426247" y="728257"/>
                  <a:pt x="1294722" y="723611"/>
                  <a:pt x="1133396" y="705124"/>
                </a:cubicBezTo>
                <a:cubicBezTo>
                  <a:pt x="972070" y="686637"/>
                  <a:pt x="808393" y="710514"/>
                  <a:pt x="640254" y="705124"/>
                </a:cubicBezTo>
                <a:cubicBezTo>
                  <a:pt x="472115" y="699734"/>
                  <a:pt x="310093" y="718160"/>
                  <a:pt x="117523" y="705124"/>
                </a:cubicBezTo>
                <a:cubicBezTo>
                  <a:pt x="63427" y="694442"/>
                  <a:pt x="10086" y="646004"/>
                  <a:pt x="0" y="587601"/>
                </a:cubicBezTo>
                <a:cubicBezTo>
                  <a:pt x="13994" y="355613"/>
                  <a:pt x="13420" y="23732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8" name="Google Shape;132;p6">
            <a:extLst>
              <a:ext uri="{FF2B5EF4-FFF2-40B4-BE49-F238E27FC236}">
                <a16:creationId xmlns:a16="http://schemas.microsoft.com/office/drawing/2014/main" id="{E832CBB3-03A7-D49B-F0BC-D113E30A8B71}"/>
              </a:ext>
            </a:extLst>
          </p:cNvPr>
          <p:cNvSpPr/>
          <p:nvPr/>
        </p:nvSpPr>
        <p:spPr>
          <a:xfrm>
            <a:off x="1295900" y="2752156"/>
            <a:ext cx="1714473" cy="705125"/>
          </a:xfrm>
          <a:custGeom>
            <a:avLst/>
            <a:gdLst>
              <a:gd name="connsiteX0" fmla="*/ 0 w 1714473"/>
              <a:gd name="connsiteY0" fmla="*/ 117523 h 705125"/>
              <a:gd name="connsiteX1" fmla="*/ 117523 w 1714473"/>
              <a:gd name="connsiteY1" fmla="*/ 0 h 705125"/>
              <a:gd name="connsiteX2" fmla="*/ 625460 w 1714473"/>
              <a:gd name="connsiteY2" fmla="*/ 0 h 705125"/>
              <a:gd name="connsiteX3" fmla="*/ 1118602 w 1714473"/>
              <a:gd name="connsiteY3" fmla="*/ 0 h 705125"/>
              <a:gd name="connsiteX4" fmla="*/ 1596950 w 1714473"/>
              <a:gd name="connsiteY4" fmla="*/ 0 h 705125"/>
              <a:gd name="connsiteX5" fmla="*/ 1714473 w 1714473"/>
              <a:gd name="connsiteY5" fmla="*/ 117523 h 705125"/>
              <a:gd name="connsiteX6" fmla="*/ 1714473 w 1714473"/>
              <a:gd name="connsiteY6" fmla="*/ 587602 h 705125"/>
              <a:gd name="connsiteX7" fmla="*/ 1596950 w 1714473"/>
              <a:gd name="connsiteY7" fmla="*/ 705125 h 705125"/>
              <a:gd name="connsiteX8" fmla="*/ 1089013 w 1714473"/>
              <a:gd name="connsiteY8" fmla="*/ 705125 h 705125"/>
              <a:gd name="connsiteX9" fmla="*/ 640254 w 1714473"/>
              <a:gd name="connsiteY9" fmla="*/ 705125 h 705125"/>
              <a:gd name="connsiteX10" fmla="*/ 117523 w 1714473"/>
              <a:gd name="connsiteY10" fmla="*/ 705125 h 705125"/>
              <a:gd name="connsiteX11" fmla="*/ 0 w 1714473"/>
              <a:gd name="connsiteY11" fmla="*/ 587602 h 705125"/>
              <a:gd name="connsiteX12" fmla="*/ 0 w 1714473"/>
              <a:gd name="connsiteY12" fmla="*/ 117523 h 70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4473" h="705125" fill="none" extrusionOk="0">
                <a:moveTo>
                  <a:pt x="0" y="117523"/>
                </a:moveTo>
                <a:cubicBezTo>
                  <a:pt x="-7452" y="53841"/>
                  <a:pt x="46173" y="-4447"/>
                  <a:pt x="117523" y="0"/>
                </a:cubicBezTo>
                <a:cubicBezTo>
                  <a:pt x="235055" y="-5994"/>
                  <a:pt x="377221" y="884"/>
                  <a:pt x="625460" y="0"/>
                </a:cubicBezTo>
                <a:cubicBezTo>
                  <a:pt x="873699" y="-884"/>
                  <a:pt x="941845" y="22467"/>
                  <a:pt x="1118602" y="0"/>
                </a:cubicBezTo>
                <a:cubicBezTo>
                  <a:pt x="1295359" y="-22467"/>
                  <a:pt x="1455426" y="8774"/>
                  <a:pt x="1596950" y="0"/>
                </a:cubicBezTo>
                <a:cubicBezTo>
                  <a:pt x="1646350" y="638"/>
                  <a:pt x="1715682" y="50437"/>
                  <a:pt x="1714473" y="117523"/>
                </a:cubicBezTo>
                <a:cubicBezTo>
                  <a:pt x="1724589" y="216383"/>
                  <a:pt x="1722380" y="420185"/>
                  <a:pt x="1714473" y="587602"/>
                </a:cubicBezTo>
                <a:cubicBezTo>
                  <a:pt x="1721277" y="665980"/>
                  <a:pt x="1653464" y="709550"/>
                  <a:pt x="1596950" y="705125"/>
                </a:cubicBezTo>
                <a:cubicBezTo>
                  <a:pt x="1401020" y="728670"/>
                  <a:pt x="1282853" y="688548"/>
                  <a:pt x="1089013" y="705125"/>
                </a:cubicBezTo>
                <a:cubicBezTo>
                  <a:pt x="895173" y="721702"/>
                  <a:pt x="761037" y="699393"/>
                  <a:pt x="640254" y="705125"/>
                </a:cubicBezTo>
                <a:cubicBezTo>
                  <a:pt x="519471" y="710857"/>
                  <a:pt x="262887" y="685250"/>
                  <a:pt x="117523" y="705125"/>
                </a:cubicBezTo>
                <a:cubicBezTo>
                  <a:pt x="66556" y="710003"/>
                  <a:pt x="4375" y="667246"/>
                  <a:pt x="0" y="587602"/>
                </a:cubicBezTo>
                <a:cubicBezTo>
                  <a:pt x="9448" y="392548"/>
                  <a:pt x="-23108" y="278085"/>
                  <a:pt x="0" y="117523"/>
                </a:cubicBezTo>
                <a:close/>
              </a:path>
              <a:path w="1714473" h="705125" stroke="0" extrusionOk="0">
                <a:moveTo>
                  <a:pt x="0" y="117523"/>
                </a:moveTo>
                <a:cubicBezTo>
                  <a:pt x="-2196" y="51262"/>
                  <a:pt x="41231" y="4273"/>
                  <a:pt x="117523" y="0"/>
                </a:cubicBezTo>
                <a:cubicBezTo>
                  <a:pt x="281891" y="-1326"/>
                  <a:pt x="406958" y="16520"/>
                  <a:pt x="640254" y="0"/>
                </a:cubicBezTo>
                <a:cubicBezTo>
                  <a:pt x="873550" y="-16520"/>
                  <a:pt x="932601" y="21892"/>
                  <a:pt x="1118602" y="0"/>
                </a:cubicBezTo>
                <a:cubicBezTo>
                  <a:pt x="1304603" y="-21892"/>
                  <a:pt x="1428189" y="19598"/>
                  <a:pt x="1596950" y="0"/>
                </a:cubicBezTo>
                <a:cubicBezTo>
                  <a:pt x="1660987" y="-2798"/>
                  <a:pt x="1716530" y="45006"/>
                  <a:pt x="1714473" y="117523"/>
                </a:cubicBezTo>
                <a:cubicBezTo>
                  <a:pt x="1691691" y="219885"/>
                  <a:pt x="1703702" y="473070"/>
                  <a:pt x="1714473" y="587602"/>
                </a:cubicBezTo>
                <a:cubicBezTo>
                  <a:pt x="1713533" y="643539"/>
                  <a:pt x="1656086" y="713144"/>
                  <a:pt x="1596950" y="705125"/>
                </a:cubicBezTo>
                <a:cubicBezTo>
                  <a:pt x="1426247" y="728258"/>
                  <a:pt x="1294722" y="723612"/>
                  <a:pt x="1133396" y="705125"/>
                </a:cubicBezTo>
                <a:cubicBezTo>
                  <a:pt x="972070" y="686638"/>
                  <a:pt x="808393" y="710515"/>
                  <a:pt x="640254" y="705125"/>
                </a:cubicBezTo>
                <a:cubicBezTo>
                  <a:pt x="472115" y="699735"/>
                  <a:pt x="310093" y="718161"/>
                  <a:pt x="117523" y="705125"/>
                </a:cubicBezTo>
                <a:cubicBezTo>
                  <a:pt x="63427" y="694443"/>
                  <a:pt x="10086" y="646005"/>
                  <a:pt x="0" y="587602"/>
                </a:cubicBezTo>
                <a:cubicBezTo>
                  <a:pt x="8712" y="358206"/>
                  <a:pt x="12186" y="245995"/>
                  <a:pt x="0" y="11752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714AD9-2775-A90A-09C7-7A030DA21432}"/>
              </a:ext>
            </a:extLst>
          </p:cNvPr>
          <p:cNvSpPr/>
          <p:nvPr/>
        </p:nvSpPr>
        <p:spPr>
          <a:xfrm>
            <a:off x="3898178" y="2823618"/>
            <a:ext cx="3904142" cy="1538536"/>
          </a:xfrm>
          <a:custGeom>
            <a:avLst/>
            <a:gdLst>
              <a:gd name="connsiteX0" fmla="*/ 0 w 3904142"/>
              <a:gd name="connsiteY0" fmla="*/ 180809 h 1538536"/>
              <a:gd name="connsiteX1" fmla="*/ 180809 w 3904142"/>
              <a:gd name="connsiteY1" fmla="*/ 0 h 1538536"/>
              <a:gd name="connsiteX2" fmla="*/ 771230 w 3904142"/>
              <a:gd name="connsiteY2" fmla="*/ 0 h 1538536"/>
              <a:gd name="connsiteX3" fmla="*/ 1397076 w 3904142"/>
              <a:gd name="connsiteY3" fmla="*/ 0 h 1538536"/>
              <a:gd name="connsiteX4" fmla="*/ 1987496 w 3904142"/>
              <a:gd name="connsiteY4" fmla="*/ 0 h 1538536"/>
              <a:gd name="connsiteX5" fmla="*/ 2471641 w 3904142"/>
              <a:gd name="connsiteY5" fmla="*/ 0 h 1538536"/>
              <a:gd name="connsiteX6" fmla="*/ 3097487 w 3904142"/>
              <a:gd name="connsiteY6" fmla="*/ 0 h 1538536"/>
              <a:gd name="connsiteX7" fmla="*/ 3723333 w 3904142"/>
              <a:gd name="connsiteY7" fmla="*/ 0 h 1538536"/>
              <a:gd name="connsiteX8" fmla="*/ 3904142 w 3904142"/>
              <a:gd name="connsiteY8" fmla="*/ 180809 h 1538536"/>
              <a:gd name="connsiteX9" fmla="*/ 3904142 w 3904142"/>
              <a:gd name="connsiteY9" fmla="*/ 769268 h 1538536"/>
              <a:gd name="connsiteX10" fmla="*/ 3904142 w 3904142"/>
              <a:gd name="connsiteY10" fmla="*/ 1357727 h 1538536"/>
              <a:gd name="connsiteX11" fmla="*/ 3723333 w 3904142"/>
              <a:gd name="connsiteY11" fmla="*/ 1538536 h 1538536"/>
              <a:gd name="connsiteX12" fmla="*/ 3132912 w 3904142"/>
              <a:gd name="connsiteY12" fmla="*/ 1538536 h 1538536"/>
              <a:gd name="connsiteX13" fmla="*/ 2613342 w 3904142"/>
              <a:gd name="connsiteY13" fmla="*/ 1538536 h 1538536"/>
              <a:gd name="connsiteX14" fmla="*/ 2093772 w 3904142"/>
              <a:gd name="connsiteY14" fmla="*/ 1538536 h 1538536"/>
              <a:gd name="connsiteX15" fmla="*/ 1467926 w 3904142"/>
              <a:gd name="connsiteY15" fmla="*/ 1538536 h 1538536"/>
              <a:gd name="connsiteX16" fmla="*/ 877505 w 3904142"/>
              <a:gd name="connsiteY16" fmla="*/ 1538536 h 1538536"/>
              <a:gd name="connsiteX17" fmla="*/ 180809 w 3904142"/>
              <a:gd name="connsiteY17" fmla="*/ 1538536 h 1538536"/>
              <a:gd name="connsiteX18" fmla="*/ 0 w 3904142"/>
              <a:gd name="connsiteY18" fmla="*/ 1357727 h 1538536"/>
              <a:gd name="connsiteX19" fmla="*/ 0 w 3904142"/>
              <a:gd name="connsiteY19" fmla="*/ 745730 h 1538536"/>
              <a:gd name="connsiteX20" fmla="*/ 0 w 3904142"/>
              <a:gd name="connsiteY20" fmla="*/ 180809 h 153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2" h="1538536" fill="none" extrusionOk="0">
                <a:moveTo>
                  <a:pt x="0" y="180809"/>
                </a:moveTo>
                <a:cubicBezTo>
                  <a:pt x="-10791" y="85714"/>
                  <a:pt x="64784" y="3158"/>
                  <a:pt x="180809" y="0"/>
                </a:cubicBezTo>
                <a:cubicBezTo>
                  <a:pt x="391309" y="-10119"/>
                  <a:pt x="595879" y="-18328"/>
                  <a:pt x="771230" y="0"/>
                </a:cubicBezTo>
                <a:cubicBezTo>
                  <a:pt x="946581" y="18328"/>
                  <a:pt x="1199593" y="-15031"/>
                  <a:pt x="1397076" y="0"/>
                </a:cubicBezTo>
                <a:cubicBezTo>
                  <a:pt x="1594559" y="15031"/>
                  <a:pt x="1694405" y="2073"/>
                  <a:pt x="1987496" y="0"/>
                </a:cubicBezTo>
                <a:cubicBezTo>
                  <a:pt x="2280587" y="-2073"/>
                  <a:pt x="2265918" y="14024"/>
                  <a:pt x="2471641" y="0"/>
                </a:cubicBezTo>
                <a:cubicBezTo>
                  <a:pt x="2677365" y="-14024"/>
                  <a:pt x="2821329" y="23607"/>
                  <a:pt x="3097487" y="0"/>
                </a:cubicBezTo>
                <a:cubicBezTo>
                  <a:pt x="3373645" y="-23607"/>
                  <a:pt x="3520305" y="24139"/>
                  <a:pt x="3723333" y="0"/>
                </a:cubicBezTo>
                <a:cubicBezTo>
                  <a:pt x="3826914" y="-2963"/>
                  <a:pt x="3912498" y="85652"/>
                  <a:pt x="3904142" y="180809"/>
                </a:cubicBezTo>
                <a:cubicBezTo>
                  <a:pt x="3926950" y="471863"/>
                  <a:pt x="3915706" y="572798"/>
                  <a:pt x="3904142" y="769268"/>
                </a:cubicBezTo>
                <a:cubicBezTo>
                  <a:pt x="3892578" y="965738"/>
                  <a:pt x="3876109" y="1150679"/>
                  <a:pt x="3904142" y="1357727"/>
                </a:cubicBezTo>
                <a:cubicBezTo>
                  <a:pt x="3905158" y="1447016"/>
                  <a:pt x="3807296" y="1541132"/>
                  <a:pt x="3723333" y="1538536"/>
                </a:cubicBezTo>
                <a:cubicBezTo>
                  <a:pt x="3591488" y="1560932"/>
                  <a:pt x="3323887" y="1542447"/>
                  <a:pt x="3132912" y="1538536"/>
                </a:cubicBezTo>
                <a:cubicBezTo>
                  <a:pt x="2941937" y="1534625"/>
                  <a:pt x="2759420" y="1559492"/>
                  <a:pt x="2613342" y="1538536"/>
                </a:cubicBezTo>
                <a:cubicBezTo>
                  <a:pt x="2467264" y="1517581"/>
                  <a:pt x="2296585" y="1531336"/>
                  <a:pt x="2093772" y="1538536"/>
                </a:cubicBezTo>
                <a:cubicBezTo>
                  <a:pt x="1890959" y="1545737"/>
                  <a:pt x="1664918" y="1517722"/>
                  <a:pt x="1467926" y="1538536"/>
                </a:cubicBezTo>
                <a:cubicBezTo>
                  <a:pt x="1270934" y="1559350"/>
                  <a:pt x="1057400" y="1563252"/>
                  <a:pt x="877505" y="1538536"/>
                </a:cubicBezTo>
                <a:cubicBezTo>
                  <a:pt x="697610" y="1513820"/>
                  <a:pt x="391840" y="1514273"/>
                  <a:pt x="180809" y="1538536"/>
                </a:cubicBezTo>
                <a:cubicBezTo>
                  <a:pt x="103582" y="1537966"/>
                  <a:pt x="19193" y="1459108"/>
                  <a:pt x="0" y="1357727"/>
                </a:cubicBezTo>
                <a:cubicBezTo>
                  <a:pt x="1656" y="1181984"/>
                  <a:pt x="-2609" y="930976"/>
                  <a:pt x="0" y="745730"/>
                </a:cubicBezTo>
                <a:cubicBezTo>
                  <a:pt x="2609" y="560484"/>
                  <a:pt x="4058" y="426472"/>
                  <a:pt x="0" y="180809"/>
                </a:cubicBezTo>
                <a:close/>
              </a:path>
              <a:path w="3904142" h="1538536" stroke="0" extrusionOk="0">
                <a:moveTo>
                  <a:pt x="0" y="180809"/>
                </a:moveTo>
                <a:cubicBezTo>
                  <a:pt x="7722" y="82029"/>
                  <a:pt x="86238" y="8654"/>
                  <a:pt x="180809" y="0"/>
                </a:cubicBezTo>
                <a:cubicBezTo>
                  <a:pt x="336163" y="-15248"/>
                  <a:pt x="497869" y="-20598"/>
                  <a:pt x="664954" y="0"/>
                </a:cubicBezTo>
                <a:cubicBezTo>
                  <a:pt x="832040" y="20598"/>
                  <a:pt x="1113400" y="4946"/>
                  <a:pt x="1290800" y="0"/>
                </a:cubicBezTo>
                <a:cubicBezTo>
                  <a:pt x="1468200" y="-4946"/>
                  <a:pt x="1620312" y="-22015"/>
                  <a:pt x="1916646" y="0"/>
                </a:cubicBezTo>
                <a:cubicBezTo>
                  <a:pt x="2212980" y="22015"/>
                  <a:pt x="2378164" y="-9739"/>
                  <a:pt x="2542492" y="0"/>
                </a:cubicBezTo>
                <a:cubicBezTo>
                  <a:pt x="2706820" y="9739"/>
                  <a:pt x="2931771" y="2177"/>
                  <a:pt x="3203763" y="0"/>
                </a:cubicBezTo>
                <a:cubicBezTo>
                  <a:pt x="3475755" y="-2177"/>
                  <a:pt x="3546687" y="11197"/>
                  <a:pt x="3723333" y="0"/>
                </a:cubicBezTo>
                <a:cubicBezTo>
                  <a:pt x="3821373" y="-2868"/>
                  <a:pt x="3896530" y="60261"/>
                  <a:pt x="3904142" y="180809"/>
                </a:cubicBezTo>
                <a:cubicBezTo>
                  <a:pt x="3894044" y="328133"/>
                  <a:pt x="3920219" y="614026"/>
                  <a:pt x="3904142" y="781037"/>
                </a:cubicBezTo>
                <a:cubicBezTo>
                  <a:pt x="3888065" y="948048"/>
                  <a:pt x="3889758" y="1115308"/>
                  <a:pt x="3904142" y="1357727"/>
                </a:cubicBezTo>
                <a:cubicBezTo>
                  <a:pt x="3900842" y="1467989"/>
                  <a:pt x="3813362" y="1536150"/>
                  <a:pt x="3723333" y="1538536"/>
                </a:cubicBezTo>
                <a:cubicBezTo>
                  <a:pt x="3625159" y="1524263"/>
                  <a:pt x="3476108" y="1548059"/>
                  <a:pt x="3239188" y="1538536"/>
                </a:cubicBezTo>
                <a:cubicBezTo>
                  <a:pt x="3002268" y="1529013"/>
                  <a:pt x="2815216" y="1527843"/>
                  <a:pt x="2684193" y="1538536"/>
                </a:cubicBezTo>
                <a:cubicBezTo>
                  <a:pt x="2553171" y="1549229"/>
                  <a:pt x="2347968" y="1515391"/>
                  <a:pt x="2093772" y="1538536"/>
                </a:cubicBezTo>
                <a:cubicBezTo>
                  <a:pt x="1839576" y="1561681"/>
                  <a:pt x="1694046" y="1530389"/>
                  <a:pt x="1503351" y="1538536"/>
                </a:cubicBezTo>
                <a:cubicBezTo>
                  <a:pt x="1312656" y="1546683"/>
                  <a:pt x="1103034" y="1529374"/>
                  <a:pt x="842080" y="1538536"/>
                </a:cubicBezTo>
                <a:cubicBezTo>
                  <a:pt x="581126" y="1547698"/>
                  <a:pt x="435000" y="1552722"/>
                  <a:pt x="180809" y="1538536"/>
                </a:cubicBezTo>
                <a:cubicBezTo>
                  <a:pt x="60303" y="1528622"/>
                  <a:pt x="-4074" y="1452826"/>
                  <a:pt x="0" y="1357727"/>
                </a:cubicBezTo>
                <a:cubicBezTo>
                  <a:pt x="-4215" y="1121133"/>
                  <a:pt x="8733" y="1038897"/>
                  <a:pt x="0" y="781037"/>
                </a:cubicBezTo>
                <a:cubicBezTo>
                  <a:pt x="-8733" y="523177"/>
                  <a:pt x="197" y="415139"/>
                  <a:pt x="0" y="180809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Random Forest</a:t>
            </a:r>
            <a:r>
              <a:rPr kumimoji="1"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이용하여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보간 진행</a:t>
            </a:r>
            <a:endParaRPr kumimoji="1"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0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FC09D62-1B77-C291-3781-9DEE035FE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3239395" y="2019121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91748238-D789-6B45-B3F5-657D46783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407380">
            <a:off x="3239396" y="2938004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EA3EA5FE-E572-8AE8-A5F6-7AA2F132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19771343">
            <a:off x="3239395" y="382886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03;p5">
            <a:extLst>
              <a:ext uri="{FF2B5EF4-FFF2-40B4-BE49-F238E27FC236}">
                <a16:creationId xmlns:a16="http://schemas.microsoft.com/office/drawing/2014/main" id="{7825B1D2-A940-458A-95ED-3AFC3EE6BF9E}"/>
              </a:ext>
            </a:extLst>
          </p:cNvPr>
          <p:cNvSpPr/>
          <p:nvPr/>
        </p:nvSpPr>
        <p:spPr>
          <a:xfrm>
            <a:off x="416689" y="1560377"/>
            <a:ext cx="8345346" cy="30217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41DF45E-AEB8-6B95-4B28-F8330BE59ED6}"/>
              </a:ext>
            </a:extLst>
          </p:cNvPr>
          <p:cNvSpPr/>
          <p:nvPr/>
        </p:nvSpPr>
        <p:spPr>
          <a:xfrm>
            <a:off x="1027048" y="5020494"/>
            <a:ext cx="3904144" cy="1180975"/>
          </a:xfrm>
          <a:custGeom>
            <a:avLst/>
            <a:gdLst>
              <a:gd name="connsiteX0" fmla="*/ 0 w 3904144"/>
              <a:gd name="connsiteY0" fmla="*/ 138788 h 1180975"/>
              <a:gd name="connsiteX1" fmla="*/ 138788 w 3904144"/>
              <a:gd name="connsiteY1" fmla="*/ 0 h 1180975"/>
              <a:gd name="connsiteX2" fmla="*/ 743216 w 3904144"/>
              <a:gd name="connsiteY2" fmla="*/ 0 h 1180975"/>
              <a:gd name="connsiteX3" fmla="*/ 1383910 w 3904144"/>
              <a:gd name="connsiteY3" fmla="*/ 0 h 1180975"/>
              <a:gd name="connsiteX4" fmla="*/ 1988338 w 3904144"/>
              <a:gd name="connsiteY4" fmla="*/ 0 h 1180975"/>
              <a:gd name="connsiteX5" fmla="*/ 2483969 w 3904144"/>
              <a:gd name="connsiteY5" fmla="*/ 0 h 1180975"/>
              <a:gd name="connsiteX6" fmla="*/ 3124662 w 3904144"/>
              <a:gd name="connsiteY6" fmla="*/ 0 h 1180975"/>
              <a:gd name="connsiteX7" fmla="*/ 3765356 w 3904144"/>
              <a:gd name="connsiteY7" fmla="*/ 0 h 1180975"/>
              <a:gd name="connsiteX8" fmla="*/ 3904144 w 3904144"/>
              <a:gd name="connsiteY8" fmla="*/ 138788 h 1180975"/>
              <a:gd name="connsiteX9" fmla="*/ 3904144 w 3904144"/>
              <a:gd name="connsiteY9" fmla="*/ 590488 h 1180975"/>
              <a:gd name="connsiteX10" fmla="*/ 3904144 w 3904144"/>
              <a:gd name="connsiteY10" fmla="*/ 1042187 h 1180975"/>
              <a:gd name="connsiteX11" fmla="*/ 3765356 w 3904144"/>
              <a:gd name="connsiteY11" fmla="*/ 1180975 h 1180975"/>
              <a:gd name="connsiteX12" fmla="*/ 3160928 w 3904144"/>
              <a:gd name="connsiteY12" fmla="*/ 1180975 h 1180975"/>
              <a:gd name="connsiteX13" fmla="*/ 2629031 w 3904144"/>
              <a:gd name="connsiteY13" fmla="*/ 1180975 h 1180975"/>
              <a:gd name="connsiteX14" fmla="*/ 2097135 w 3904144"/>
              <a:gd name="connsiteY14" fmla="*/ 1180975 h 1180975"/>
              <a:gd name="connsiteX15" fmla="*/ 1456441 w 3904144"/>
              <a:gd name="connsiteY15" fmla="*/ 1180975 h 1180975"/>
              <a:gd name="connsiteX16" fmla="*/ 852013 w 3904144"/>
              <a:gd name="connsiteY16" fmla="*/ 1180975 h 1180975"/>
              <a:gd name="connsiteX17" fmla="*/ 138788 w 3904144"/>
              <a:gd name="connsiteY17" fmla="*/ 1180975 h 1180975"/>
              <a:gd name="connsiteX18" fmla="*/ 0 w 3904144"/>
              <a:gd name="connsiteY18" fmla="*/ 1042187 h 1180975"/>
              <a:gd name="connsiteX19" fmla="*/ 0 w 3904144"/>
              <a:gd name="connsiteY19" fmla="*/ 572420 h 1180975"/>
              <a:gd name="connsiteX20" fmla="*/ 0 w 3904144"/>
              <a:gd name="connsiteY20" fmla="*/ 138788 h 1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4144" h="1180975" fill="none" extrusionOk="0">
                <a:moveTo>
                  <a:pt x="0" y="138788"/>
                </a:moveTo>
                <a:cubicBezTo>
                  <a:pt x="-6670" y="65082"/>
                  <a:pt x="53541" y="1680"/>
                  <a:pt x="138788" y="0"/>
                </a:cubicBezTo>
                <a:cubicBezTo>
                  <a:pt x="360238" y="11976"/>
                  <a:pt x="466497" y="28379"/>
                  <a:pt x="743216" y="0"/>
                </a:cubicBezTo>
                <a:cubicBezTo>
                  <a:pt x="1019935" y="-28379"/>
                  <a:pt x="1215175" y="12728"/>
                  <a:pt x="1383910" y="0"/>
                </a:cubicBezTo>
                <a:cubicBezTo>
                  <a:pt x="1552645" y="-12728"/>
                  <a:pt x="1864166" y="-20514"/>
                  <a:pt x="1988338" y="0"/>
                </a:cubicBezTo>
                <a:cubicBezTo>
                  <a:pt x="2112510" y="20514"/>
                  <a:pt x="2308734" y="-21483"/>
                  <a:pt x="2483969" y="0"/>
                </a:cubicBezTo>
                <a:cubicBezTo>
                  <a:pt x="2659204" y="21483"/>
                  <a:pt x="2899435" y="-13133"/>
                  <a:pt x="3124662" y="0"/>
                </a:cubicBezTo>
                <a:cubicBezTo>
                  <a:pt x="3349889" y="13133"/>
                  <a:pt x="3463393" y="-31825"/>
                  <a:pt x="3765356" y="0"/>
                </a:cubicBezTo>
                <a:cubicBezTo>
                  <a:pt x="3851534" y="-7584"/>
                  <a:pt x="3916511" y="69095"/>
                  <a:pt x="3904144" y="138788"/>
                </a:cubicBezTo>
                <a:cubicBezTo>
                  <a:pt x="3923154" y="351077"/>
                  <a:pt x="3914157" y="372040"/>
                  <a:pt x="3904144" y="590488"/>
                </a:cubicBezTo>
                <a:cubicBezTo>
                  <a:pt x="3894131" y="808936"/>
                  <a:pt x="3904739" y="829710"/>
                  <a:pt x="3904144" y="1042187"/>
                </a:cubicBezTo>
                <a:cubicBezTo>
                  <a:pt x="3905635" y="1103324"/>
                  <a:pt x="3829472" y="1183023"/>
                  <a:pt x="3765356" y="1180975"/>
                </a:cubicBezTo>
                <a:cubicBezTo>
                  <a:pt x="3511374" y="1202219"/>
                  <a:pt x="3395864" y="1176922"/>
                  <a:pt x="3160928" y="1180975"/>
                </a:cubicBezTo>
                <a:cubicBezTo>
                  <a:pt x="2925992" y="1185028"/>
                  <a:pt x="2827399" y="1193651"/>
                  <a:pt x="2629031" y="1180975"/>
                </a:cubicBezTo>
                <a:cubicBezTo>
                  <a:pt x="2430663" y="1168299"/>
                  <a:pt x="2355137" y="1184301"/>
                  <a:pt x="2097135" y="1180975"/>
                </a:cubicBezTo>
                <a:cubicBezTo>
                  <a:pt x="1839133" y="1177649"/>
                  <a:pt x="1634197" y="1203962"/>
                  <a:pt x="1456441" y="1180975"/>
                </a:cubicBezTo>
                <a:cubicBezTo>
                  <a:pt x="1278685" y="1157988"/>
                  <a:pt x="1106066" y="1187777"/>
                  <a:pt x="852013" y="1180975"/>
                </a:cubicBezTo>
                <a:cubicBezTo>
                  <a:pt x="597960" y="1174173"/>
                  <a:pt x="481188" y="1165213"/>
                  <a:pt x="138788" y="1180975"/>
                </a:cubicBezTo>
                <a:cubicBezTo>
                  <a:pt x="71484" y="1180740"/>
                  <a:pt x="9727" y="1119609"/>
                  <a:pt x="0" y="1042187"/>
                </a:cubicBezTo>
                <a:cubicBezTo>
                  <a:pt x="-20505" y="889893"/>
                  <a:pt x="6153" y="743899"/>
                  <a:pt x="0" y="572420"/>
                </a:cubicBezTo>
                <a:cubicBezTo>
                  <a:pt x="-6153" y="400941"/>
                  <a:pt x="-4762" y="248016"/>
                  <a:pt x="0" y="138788"/>
                </a:cubicBezTo>
                <a:close/>
              </a:path>
              <a:path w="3904144" h="1180975" stroke="0" extrusionOk="0">
                <a:moveTo>
                  <a:pt x="0" y="138788"/>
                </a:moveTo>
                <a:cubicBezTo>
                  <a:pt x="6336" y="63022"/>
                  <a:pt x="69375" y="11846"/>
                  <a:pt x="138788" y="0"/>
                </a:cubicBezTo>
                <a:cubicBezTo>
                  <a:pt x="258743" y="13040"/>
                  <a:pt x="481550" y="21536"/>
                  <a:pt x="634419" y="0"/>
                </a:cubicBezTo>
                <a:cubicBezTo>
                  <a:pt x="787288" y="-21536"/>
                  <a:pt x="1029327" y="11052"/>
                  <a:pt x="1275113" y="0"/>
                </a:cubicBezTo>
                <a:cubicBezTo>
                  <a:pt x="1520899" y="-11052"/>
                  <a:pt x="1666327" y="-16292"/>
                  <a:pt x="1915806" y="0"/>
                </a:cubicBezTo>
                <a:cubicBezTo>
                  <a:pt x="2165285" y="16292"/>
                  <a:pt x="2391257" y="21859"/>
                  <a:pt x="2556500" y="0"/>
                </a:cubicBezTo>
                <a:cubicBezTo>
                  <a:pt x="2721743" y="-21859"/>
                  <a:pt x="2928579" y="5201"/>
                  <a:pt x="3233459" y="0"/>
                </a:cubicBezTo>
                <a:cubicBezTo>
                  <a:pt x="3538339" y="-5201"/>
                  <a:pt x="3619884" y="5049"/>
                  <a:pt x="3765356" y="0"/>
                </a:cubicBezTo>
                <a:cubicBezTo>
                  <a:pt x="3836313" y="-8980"/>
                  <a:pt x="3900993" y="53572"/>
                  <a:pt x="3904144" y="138788"/>
                </a:cubicBezTo>
                <a:cubicBezTo>
                  <a:pt x="3885307" y="280008"/>
                  <a:pt x="3895213" y="405808"/>
                  <a:pt x="3904144" y="599521"/>
                </a:cubicBezTo>
                <a:cubicBezTo>
                  <a:pt x="3913075" y="793234"/>
                  <a:pt x="3918022" y="919430"/>
                  <a:pt x="3904144" y="1042187"/>
                </a:cubicBezTo>
                <a:cubicBezTo>
                  <a:pt x="3898661" y="1136125"/>
                  <a:pt x="3825488" y="1176966"/>
                  <a:pt x="3765356" y="1180975"/>
                </a:cubicBezTo>
                <a:cubicBezTo>
                  <a:pt x="3597970" y="1182817"/>
                  <a:pt x="3418215" y="1193328"/>
                  <a:pt x="3269725" y="1180975"/>
                </a:cubicBezTo>
                <a:cubicBezTo>
                  <a:pt x="3121235" y="1168622"/>
                  <a:pt x="2985138" y="1204176"/>
                  <a:pt x="2701563" y="1180975"/>
                </a:cubicBezTo>
                <a:cubicBezTo>
                  <a:pt x="2417988" y="1157774"/>
                  <a:pt x="2363976" y="1196867"/>
                  <a:pt x="2097135" y="1180975"/>
                </a:cubicBezTo>
                <a:cubicBezTo>
                  <a:pt x="1830294" y="1165083"/>
                  <a:pt x="1752495" y="1193008"/>
                  <a:pt x="1492707" y="1180975"/>
                </a:cubicBezTo>
                <a:cubicBezTo>
                  <a:pt x="1232919" y="1168942"/>
                  <a:pt x="1028093" y="1208425"/>
                  <a:pt x="815747" y="1180975"/>
                </a:cubicBezTo>
                <a:cubicBezTo>
                  <a:pt x="603401" y="1153525"/>
                  <a:pt x="280736" y="1156853"/>
                  <a:pt x="138788" y="1180975"/>
                </a:cubicBezTo>
                <a:cubicBezTo>
                  <a:pt x="59645" y="1179778"/>
                  <a:pt x="-10277" y="1106831"/>
                  <a:pt x="0" y="1042187"/>
                </a:cubicBezTo>
                <a:cubicBezTo>
                  <a:pt x="15350" y="876979"/>
                  <a:pt x="-3903" y="781754"/>
                  <a:pt x="0" y="599521"/>
                </a:cubicBezTo>
                <a:cubicBezTo>
                  <a:pt x="3903" y="417288"/>
                  <a:pt x="-22119" y="280170"/>
                  <a:pt x="0" y="138788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88366472">
                  <a:prstGeom prst="roundRect">
                    <a:avLst>
                      <a:gd name="adj" fmla="val 1175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시각화를 통해 보간 전후 데이터들이 </a:t>
            </a:r>
            <a:r>
              <a:rPr kumimoji="1" lang="ko-KR" altLang="en-US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분포</a:t>
            </a:r>
            <a:r>
              <a:rPr kumimoji="1"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를 띄고 있음을 확인</a:t>
            </a:r>
            <a:endParaRPr kumimoji="1" lang="ko-KR" altLang="en-US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2" name="Google Shape;132;p6">
            <a:extLst>
              <a:ext uri="{FF2B5EF4-FFF2-40B4-BE49-F238E27FC236}">
                <a16:creationId xmlns:a16="http://schemas.microsoft.com/office/drawing/2014/main" id="{D05159C0-49B3-63DA-4C69-54AD0AF20B49}"/>
              </a:ext>
            </a:extLst>
          </p:cNvPr>
          <p:cNvSpPr/>
          <p:nvPr/>
        </p:nvSpPr>
        <p:spPr>
          <a:xfrm>
            <a:off x="5686373" y="5020494"/>
            <a:ext cx="2316674" cy="1180974"/>
          </a:xfrm>
          <a:custGeom>
            <a:avLst/>
            <a:gdLst>
              <a:gd name="connsiteX0" fmla="*/ 0 w 2316674"/>
              <a:gd name="connsiteY0" fmla="*/ 196833 h 1180974"/>
              <a:gd name="connsiteX1" fmla="*/ 196833 w 2316674"/>
              <a:gd name="connsiteY1" fmla="*/ 0 h 1180974"/>
              <a:gd name="connsiteX2" fmla="*/ 857066 w 2316674"/>
              <a:gd name="connsiteY2" fmla="*/ 0 h 1180974"/>
              <a:gd name="connsiteX3" fmla="*/ 1459608 w 2316674"/>
              <a:gd name="connsiteY3" fmla="*/ 0 h 1180974"/>
              <a:gd name="connsiteX4" fmla="*/ 2119841 w 2316674"/>
              <a:gd name="connsiteY4" fmla="*/ 0 h 1180974"/>
              <a:gd name="connsiteX5" fmla="*/ 2316674 w 2316674"/>
              <a:gd name="connsiteY5" fmla="*/ 196833 h 1180974"/>
              <a:gd name="connsiteX6" fmla="*/ 2316674 w 2316674"/>
              <a:gd name="connsiteY6" fmla="*/ 574741 h 1180974"/>
              <a:gd name="connsiteX7" fmla="*/ 2316674 w 2316674"/>
              <a:gd name="connsiteY7" fmla="*/ 984141 h 1180974"/>
              <a:gd name="connsiteX8" fmla="*/ 2119841 w 2316674"/>
              <a:gd name="connsiteY8" fmla="*/ 1180974 h 1180974"/>
              <a:gd name="connsiteX9" fmla="*/ 1440378 w 2316674"/>
              <a:gd name="connsiteY9" fmla="*/ 1180974 h 1180974"/>
              <a:gd name="connsiteX10" fmla="*/ 780145 w 2316674"/>
              <a:gd name="connsiteY10" fmla="*/ 1180974 h 1180974"/>
              <a:gd name="connsiteX11" fmla="*/ 196833 w 2316674"/>
              <a:gd name="connsiteY11" fmla="*/ 1180974 h 1180974"/>
              <a:gd name="connsiteX12" fmla="*/ 0 w 2316674"/>
              <a:gd name="connsiteY12" fmla="*/ 984141 h 1180974"/>
              <a:gd name="connsiteX13" fmla="*/ 0 w 2316674"/>
              <a:gd name="connsiteY13" fmla="*/ 590487 h 1180974"/>
              <a:gd name="connsiteX14" fmla="*/ 0 w 2316674"/>
              <a:gd name="connsiteY14" fmla="*/ 196833 h 118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6674" h="1180974" fill="none" extrusionOk="0">
                <a:moveTo>
                  <a:pt x="0" y="196833"/>
                </a:moveTo>
                <a:cubicBezTo>
                  <a:pt x="-11035" y="65630"/>
                  <a:pt x="89644" y="-20541"/>
                  <a:pt x="196833" y="0"/>
                </a:cubicBezTo>
                <a:cubicBezTo>
                  <a:pt x="475720" y="28301"/>
                  <a:pt x="632513" y="20233"/>
                  <a:pt x="857066" y="0"/>
                </a:cubicBezTo>
                <a:cubicBezTo>
                  <a:pt x="1081619" y="-20233"/>
                  <a:pt x="1170361" y="14113"/>
                  <a:pt x="1459608" y="0"/>
                </a:cubicBezTo>
                <a:cubicBezTo>
                  <a:pt x="1748855" y="-14113"/>
                  <a:pt x="1816415" y="-13638"/>
                  <a:pt x="2119841" y="0"/>
                </a:cubicBezTo>
                <a:cubicBezTo>
                  <a:pt x="2234205" y="-1197"/>
                  <a:pt x="2319110" y="111261"/>
                  <a:pt x="2316674" y="196833"/>
                </a:cubicBezTo>
                <a:cubicBezTo>
                  <a:pt x="2330000" y="308496"/>
                  <a:pt x="2330105" y="404211"/>
                  <a:pt x="2316674" y="574741"/>
                </a:cubicBezTo>
                <a:cubicBezTo>
                  <a:pt x="2303243" y="745271"/>
                  <a:pt x="2318460" y="779513"/>
                  <a:pt x="2316674" y="984141"/>
                </a:cubicBezTo>
                <a:cubicBezTo>
                  <a:pt x="2320321" y="1081631"/>
                  <a:pt x="2240514" y="1193912"/>
                  <a:pt x="2119841" y="1180974"/>
                </a:cubicBezTo>
                <a:cubicBezTo>
                  <a:pt x="1973246" y="1164434"/>
                  <a:pt x="1764035" y="1171817"/>
                  <a:pt x="1440378" y="1180974"/>
                </a:cubicBezTo>
                <a:cubicBezTo>
                  <a:pt x="1116721" y="1190131"/>
                  <a:pt x="1077035" y="1150688"/>
                  <a:pt x="780145" y="1180974"/>
                </a:cubicBezTo>
                <a:cubicBezTo>
                  <a:pt x="483255" y="1211260"/>
                  <a:pt x="345442" y="1160394"/>
                  <a:pt x="196833" y="1180974"/>
                </a:cubicBezTo>
                <a:cubicBezTo>
                  <a:pt x="84329" y="1192808"/>
                  <a:pt x="-2270" y="1085700"/>
                  <a:pt x="0" y="984141"/>
                </a:cubicBezTo>
                <a:cubicBezTo>
                  <a:pt x="18911" y="807079"/>
                  <a:pt x="-2077" y="730034"/>
                  <a:pt x="0" y="590487"/>
                </a:cubicBezTo>
                <a:cubicBezTo>
                  <a:pt x="2077" y="450940"/>
                  <a:pt x="17476" y="325753"/>
                  <a:pt x="0" y="196833"/>
                </a:cubicBezTo>
                <a:close/>
              </a:path>
              <a:path w="2316674" h="1180974" stroke="0" extrusionOk="0">
                <a:moveTo>
                  <a:pt x="0" y="196833"/>
                </a:moveTo>
                <a:cubicBezTo>
                  <a:pt x="-7046" y="83779"/>
                  <a:pt x="66696" y="8043"/>
                  <a:pt x="196833" y="0"/>
                </a:cubicBezTo>
                <a:cubicBezTo>
                  <a:pt x="351754" y="15269"/>
                  <a:pt x="659999" y="3585"/>
                  <a:pt x="876296" y="0"/>
                </a:cubicBezTo>
                <a:cubicBezTo>
                  <a:pt x="1092593" y="-3585"/>
                  <a:pt x="1254283" y="13717"/>
                  <a:pt x="1498068" y="0"/>
                </a:cubicBezTo>
                <a:cubicBezTo>
                  <a:pt x="1741853" y="-13717"/>
                  <a:pt x="1866392" y="23825"/>
                  <a:pt x="2119841" y="0"/>
                </a:cubicBezTo>
                <a:cubicBezTo>
                  <a:pt x="2221614" y="-22336"/>
                  <a:pt x="2318479" y="81445"/>
                  <a:pt x="2316674" y="196833"/>
                </a:cubicBezTo>
                <a:cubicBezTo>
                  <a:pt x="2309721" y="333352"/>
                  <a:pt x="2317400" y="394901"/>
                  <a:pt x="2316674" y="574741"/>
                </a:cubicBezTo>
                <a:cubicBezTo>
                  <a:pt x="2315948" y="754581"/>
                  <a:pt x="2328349" y="842909"/>
                  <a:pt x="2316674" y="984141"/>
                </a:cubicBezTo>
                <a:cubicBezTo>
                  <a:pt x="2314340" y="1096709"/>
                  <a:pt x="2217871" y="1168589"/>
                  <a:pt x="2119841" y="1180974"/>
                </a:cubicBezTo>
                <a:cubicBezTo>
                  <a:pt x="1962366" y="1182836"/>
                  <a:pt x="1764099" y="1181936"/>
                  <a:pt x="1517298" y="1180974"/>
                </a:cubicBezTo>
                <a:cubicBezTo>
                  <a:pt x="1270497" y="1180012"/>
                  <a:pt x="1151833" y="1153737"/>
                  <a:pt x="876296" y="1180974"/>
                </a:cubicBezTo>
                <a:cubicBezTo>
                  <a:pt x="600759" y="1208211"/>
                  <a:pt x="398167" y="1214519"/>
                  <a:pt x="196833" y="1180974"/>
                </a:cubicBezTo>
                <a:cubicBezTo>
                  <a:pt x="101179" y="1196965"/>
                  <a:pt x="3373" y="1089896"/>
                  <a:pt x="0" y="984141"/>
                </a:cubicBezTo>
                <a:cubicBezTo>
                  <a:pt x="-16750" y="860444"/>
                  <a:pt x="8886" y="717192"/>
                  <a:pt x="0" y="590487"/>
                </a:cubicBezTo>
                <a:cubicBezTo>
                  <a:pt x="-8886" y="463782"/>
                  <a:pt x="-13748" y="338858"/>
                  <a:pt x="0" y="19683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데이터 채택</a:t>
            </a:r>
            <a:r>
              <a:rPr kumimoji="1" lang="en-US" altLang="ko-KR" sz="2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Malgun Gothic"/>
                <a:sym typeface="Malgun Gothic"/>
              </a:rPr>
              <a:t>!</a:t>
            </a:r>
            <a:endParaRPr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23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1A529FF5-55F8-2374-D5B5-DE1395605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5105997" y="5361926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F08FE-EC32-0CE1-8212-85C991F8CF24}"/>
              </a:ext>
            </a:extLst>
          </p:cNvPr>
          <p:cNvSpPr txBox="1"/>
          <p:nvPr/>
        </p:nvSpPr>
        <p:spPr>
          <a:xfrm>
            <a:off x="174377" y="4633364"/>
            <a:ext cx="3957518" cy="3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앞서 본 시각화와 같은 방법 활용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E23F94-BAA9-9EAB-5115-876CF884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4" y="2092955"/>
            <a:ext cx="2423849" cy="24238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8415B25-796E-F9D4-3F88-91083218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28531" y="2092955"/>
            <a:ext cx="2423848" cy="242384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AD39BF7-320C-54B3-12A9-996AD32699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22026" y="2092955"/>
            <a:ext cx="2423848" cy="2423848"/>
          </a:xfrm>
          <a:prstGeom prst="rect">
            <a:avLst/>
          </a:prstGeom>
        </p:spPr>
      </p:pic>
      <p:sp>
        <p:nvSpPr>
          <p:cNvPr id="30" name="Google Shape;84;p4">
            <a:extLst>
              <a:ext uri="{FF2B5EF4-FFF2-40B4-BE49-F238E27FC236}">
                <a16:creationId xmlns:a16="http://schemas.microsoft.com/office/drawing/2014/main" id="{74A5A165-2F4A-6C1B-A0E7-758540B7B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130175"/>
            <a:ext cx="5745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검정 및 보간 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75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altLang="ko-KR" sz="2800" b="1" i="0" u="none" strike="noStrike" cap="none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3</a:t>
            </a:r>
            <a:endParaRPr sz="7200" b="1" i="0" u="none" strike="noStrike" cap="none" dirty="0">
              <a:solidFill>
                <a:srgbClr val="2851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38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Isolation Forest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2B8F9-09BE-D037-3491-C2BAF259D126}"/>
              </a:ext>
            </a:extLst>
          </p:cNvPr>
          <p:cNvSpPr txBox="1"/>
          <p:nvPr/>
        </p:nvSpPr>
        <p:spPr>
          <a:xfrm>
            <a:off x="1381862" y="4857302"/>
            <a:ext cx="6380273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클래스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불균형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확인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일반적인 이진분류 문제가 아닌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이상치 탐지 문제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 생각하고 접근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대표적인 이상치 탐지모델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Isolation Forest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선택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76B42D9-4BEF-EEA2-3B53-F56010B6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47" y="1947520"/>
            <a:ext cx="4871105" cy="26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10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7;p6">
            <a:extLst>
              <a:ext uri="{FF2B5EF4-FFF2-40B4-BE49-F238E27FC236}">
                <a16:creationId xmlns:a16="http://schemas.microsoft.com/office/drawing/2014/main" id="{E2D25898-9950-A774-F688-C7C3ADB5F7F3}"/>
              </a:ext>
            </a:extLst>
          </p:cNvPr>
          <p:cNvSpPr/>
          <p:nvPr/>
        </p:nvSpPr>
        <p:spPr>
          <a:xfrm>
            <a:off x="1396454" y="1720234"/>
            <a:ext cx="6351088" cy="243771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71BBFF1-9AFB-55A8-5127-229330C7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07" y="1966766"/>
            <a:ext cx="5087785" cy="1910515"/>
          </a:xfrm>
          <a:prstGeom prst="rect">
            <a:avLst/>
          </a:prstGeom>
        </p:spPr>
      </p:pic>
      <p:sp>
        <p:nvSpPr>
          <p:cNvPr id="9" name="Google Shape;132;p6">
            <a:extLst>
              <a:ext uri="{FF2B5EF4-FFF2-40B4-BE49-F238E27FC236}">
                <a16:creationId xmlns:a16="http://schemas.microsoft.com/office/drawing/2014/main" id="{0DCF2FB7-1529-406D-9CE2-83A957F56246}"/>
              </a:ext>
            </a:extLst>
          </p:cNvPr>
          <p:cNvSpPr/>
          <p:nvPr/>
        </p:nvSpPr>
        <p:spPr>
          <a:xfrm>
            <a:off x="667871" y="4479341"/>
            <a:ext cx="7808255" cy="1924339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Decision Tree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파생된 모델로 비정상 데이터를 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Tree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가장 가까운 깊이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고립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되게 만드는 모델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특정한 샘플이 고립되는 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leaf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노드까지의 거리를 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Outlier Score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 정의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Root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노드까지의 평균거리가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짧을수록</a:t>
            </a:r>
            <a:r>
              <a:rPr kumimoji="0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Outlier Score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 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높아지는</a:t>
            </a: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원리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Google Shape;85;p4">
            <a:extLst>
              <a:ext uri="{FF2B5EF4-FFF2-40B4-BE49-F238E27FC236}">
                <a16:creationId xmlns:a16="http://schemas.microsoft.com/office/drawing/2014/main" id="{F157CE18-D7C5-4C1C-93D9-C5798B225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Isolation Forest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 암기빵 없이도 기억력을 높이는 방법 : 네이버 포스트">
            <a:extLst>
              <a:ext uri="{FF2B5EF4-FFF2-40B4-BE49-F238E27FC236}">
                <a16:creationId xmlns:a16="http://schemas.microsoft.com/office/drawing/2014/main" id="{F120F1FF-0910-0A2A-6F6A-8E1D56CC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06" b="96944" l="8056" r="99583">
                        <a14:foregroundMark x1="43611" y1="9583" x2="43611" y2="9583"/>
                        <a14:foregroundMark x1="46250" y1="9583" x2="46250" y2="9583"/>
                        <a14:foregroundMark x1="52639" y1="7361" x2="52639" y2="7361"/>
                        <a14:foregroundMark x1="48194" y1="7778" x2="48194" y2="7778"/>
                        <a14:foregroundMark x1="49861" y1="7361" x2="49861" y2="7361"/>
                        <a14:foregroundMark x1="33750" y1="90417" x2="33750" y2="90417"/>
                        <a14:foregroundMark x1="8750" y1="34306" x2="8750" y2="34306"/>
                        <a14:foregroundMark x1="90278" y1="71667" x2="90278" y2="71667"/>
                        <a14:foregroundMark x1="81667" y1="68889" x2="81667" y2="68889"/>
                        <a14:foregroundMark x1="87778" y1="65694" x2="87778" y2="65694"/>
                        <a14:foregroundMark x1="87778" y1="65694" x2="87778" y2="65694"/>
                        <a14:foregroundMark x1="92222" y1="72639" x2="92222" y2="72639"/>
                        <a14:foregroundMark x1="92222" y1="72639" x2="92639" y2="78611"/>
                        <a14:foregroundMark x1="89028" y1="65000" x2="88750" y2="65833"/>
                        <a14:foregroundMark x1="95000" y1="74722" x2="95972" y2="77083"/>
                        <a14:foregroundMark x1="83194" y1="89444" x2="88333" y2="93472"/>
                        <a14:foregroundMark x1="90139" y1="87361" x2="95000" y2="93750"/>
                        <a14:foregroundMark x1="95000" y1="93750" x2="96111" y2="96528"/>
                        <a14:foregroundMark x1="94028" y1="81389" x2="99722" y2="90278"/>
                        <a14:foregroundMark x1="92639" y1="84583" x2="93194" y2="96944"/>
                        <a14:foregroundMark x1="96389" y1="72917" x2="97222" y2="74722"/>
                        <a14:foregroundMark x1="95278" y1="69167" x2="97778" y2="76111"/>
                        <a14:foregroundMark x1="97778" y1="76111" x2="97778" y2="76389"/>
                        <a14:foregroundMark x1="57222" y1="6806" x2="57222" y2="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7" y="2377433"/>
            <a:ext cx="4508339" cy="450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5614114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어느 날 갑자기는 아니고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예정된 방학세미나 날에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666D-FEF6-9F92-D8C3-F91025865433}"/>
              </a:ext>
            </a:extLst>
          </p:cNvPr>
          <p:cNvSpPr txBox="1"/>
          <p:nvPr/>
        </p:nvSpPr>
        <p:spPr>
          <a:xfrm rot="20515896">
            <a:off x="1575307" y="3662107"/>
            <a:ext cx="2323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정체를 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 수 없는 </a:t>
            </a:r>
            <a:endParaRPr lang="en-US" altLang="ko-KR" sz="4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3B587-2364-A7FF-842C-51D533B8309B}"/>
              </a:ext>
            </a:extLst>
          </p:cNvPr>
          <p:cNvSpPr txBox="1"/>
          <p:nvPr/>
        </p:nvSpPr>
        <p:spPr>
          <a:xfrm>
            <a:off x="4391576" y="6019894"/>
            <a:ext cx="282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학회장팀</a:t>
            </a:r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0A800E40-DC09-D2F5-E707-6B5A9E476DE6}"/>
              </a:ext>
            </a:extLst>
          </p:cNvPr>
          <p:cNvSpPr/>
          <p:nvPr/>
        </p:nvSpPr>
        <p:spPr>
          <a:xfrm rot="1472183">
            <a:off x="3701759" y="975579"/>
            <a:ext cx="5816618" cy="5141804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6AE3C-0A0C-FB60-FE97-998D1E57F199}"/>
              </a:ext>
            </a:extLst>
          </p:cNvPr>
          <p:cNvSpPr txBox="1"/>
          <p:nvPr/>
        </p:nvSpPr>
        <p:spPr>
          <a:xfrm>
            <a:off x="4213573" y="2946317"/>
            <a:ext cx="40846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여러분 이 데이터를 </a:t>
            </a:r>
            <a:endParaRPr lang="en-US" altLang="ko-KR" sz="3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3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분류해 보아요 </a:t>
            </a:r>
            <a:r>
              <a:rPr lang="en-US" altLang="ko-KR" sz="3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~~ ^^</a:t>
            </a:r>
            <a:endParaRPr lang="ko-KR" altLang="en-US" sz="3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7;p6">
            <a:extLst>
              <a:ext uri="{FF2B5EF4-FFF2-40B4-BE49-F238E27FC236}">
                <a16:creationId xmlns:a16="http://schemas.microsoft.com/office/drawing/2014/main" id="{E2D25898-9950-A774-F688-C7C3ADB5F7F3}"/>
              </a:ext>
            </a:extLst>
          </p:cNvPr>
          <p:cNvSpPr/>
          <p:nvPr/>
        </p:nvSpPr>
        <p:spPr>
          <a:xfrm>
            <a:off x="539552" y="1949264"/>
            <a:ext cx="3629325" cy="347814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71BBFF1-9AFB-55A8-5127-229330C7E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92" b="1078"/>
          <a:stretch/>
        </p:blipFill>
        <p:spPr>
          <a:xfrm>
            <a:off x="735099" y="2391697"/>
            <a:ext cx="3238230" cy="230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950419-B276-27B4-8499-E5EF270A7E00}"/>
              </a:ext>
            </a:extLst>
          </p:cNvPr>
          <p:cNvSpPr txBox="1"/>
          <p:nvPr/>
        </p:nvSpPr>
        <p:spPr>
          <a:xfrm>
            <a:off x="4364424" y="2205685"/>
            <a:ext cx="4431117" cy="296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샘플링된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데이터와 선택된 변수를 활용하여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다양한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Tree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를 생성해서 분기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→ 각 나무별로 각 데이터의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leaf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노드를 알 수 있음 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만약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leaf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노드에 포함된 데이터가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일 경우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→ 고립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보다 크다면 최대 깊이로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한정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되어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더 이상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분기하지 못한 것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" name="Google Shape;85;p4">
            <a:extLst>
              <a:ext uri="{FF2B5EF4-FFF2-40B4-BE49-F238E27FC236}">
                <a16:creationId xmlns:a16="http://schemas.microsoft.com/office/drawing/2014/main" id="{A49B7A0F-6683-4B8C-AA5D-F56510D8D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Isolation Forest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090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Google Shape;85;p4">
            <a:extLst>
              <a:ext uri="{FF2B5EF4-FFF2-40B4-BE49-F238E27FC236}">
                <a16:creationId xmlns:a16="http://schemas.microsoft.com/office/drawing/2014/main" id="{A49B7A0F-6683-4B8C-AA5D-F56510D8D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Isolation Forest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32;p6">
            <a:extLst>
              <a:ext uri="{FF2B5EF4-FFF2-40B4-BE49-F238E27FC236}">
                <a16:creationId xmlns:a16="http://schemas.microsoft.com/office/drawing/2014/main" id="{8B10A165-3936-4F02-8F8A-22448BEF5163}"/>
              </a:ext>
            </a:extLst>
          </p:cNvPr>
          <p:cNvSpPr/>
          <p:nvPr/>
        </p:nvSpPr>
        <p:spPr>
          <a:xfrm>
            <a:off x="739880" y="4757812"/>
            <a:ext cx="7808255" cy="1173963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앞서 말한 것처럼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Y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클래스 불균형이 심하여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파라미터 튜닝 없이도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0.508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이라는 높은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얻어냄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9" name="Picture 3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F4DD8816-A573-40D2-A6E3-733BA791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608" y="2219011"/>
            <a:ext cx="4668527" cy="1910515"/>
          </a:xfrm>
          <a:prstGeom prst="rect">
            <a:avLst/>
          </a:prstGeom>
        </p:spPr>
      </p:pic>
      <p:pic>
        <p:nvPicPr>
          <p:cNvPr id="12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57AAA72-B04E-493A-8A10-3B3E27B9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80" y="1848162"/>
            <a:ext cx="2883788" cy="2652215"/>
          </a:xfrm>
          <a:prstGeom prst="rect">
            <a:avLst/>
          </a:prstGeom>
        </p:spPr>
      </p:pic>
      <p:pic>
        <p:nvPicPr>
          <p:cNvPr id="13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255F324-D560-4B54-9D2B-5D8B2DAB0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1920943" y="5904960"/>
            <a:ext cx="405570" cy="42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ECB634-3C09-4B02-B164-4A51CA03ACFD}"/>
              </a:ext>
            </a:extLst>
          </p:cNvPr>
          <p:cNvSpPr txBox="1"/>
          <p:nvPr/>
        </p:nvSpPr>
        <p:spPr>
          <a:xfrm>
            <a:off x="1655676" y="5963588"/>
            <a:ext cx="65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이후 파라미터 튜닝을 진행하여 모델의 성능을 높일 예정</a:t>
            </a:r>
          </a:p>
        </p:txBody>
      </p:sp>
    </p:spTree>
    <p:extLst>
      <p:ext uri="{BB962C8B-B14F-4D97-AF65-F5344CB8AC3E}">
        <p14:creationId xmlns:p14="http://schemas.microsoft.com/office/powerpoint/2010/main" val="3594934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5A0B938-0261-6BE6-99D1-5BC967AB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2095500"/>
            <a:ext cx="4705350" cy="2667000"/>
          </a:xfrm>
          <a:prstGeom prst="rect">
            <a:avLst/>
          </a:prstGeom>
        </p:spPr>
      </p:pic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7A2A1E75-DBFF-4C76-9A20-AF105F085297}"/>
              </a:ext>
            </a:extLst>
          </p:cNvPr>
          <p:cNvSpPr/>
          <p:nvPr/>
        </p:nvSpPr>
        <p:spPr>
          <a:xfrm>
            <a:off x="739880" y="4981931"/>
            <a:ext cx="7808255" cy="1173963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베이즈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정리를 바탕으로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 변수들 간의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조건부 독립을 가정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베이즈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정리의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복잡한 조건을 완화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한 확률 모델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" name="Google Shape;84;p4">
            <a:extLst>
              <a:ext uri="{FF2B5EF4-FFF2-40B4-BE49-F238E27FC236}">
                <a16:creationId xmlns:a16="http://schemas.microsoft.com/office/drawing/2014/main" id="{727352E2-C57E-46E2-868B-E360FA36C429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75450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Mixed-Naive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09C1D6-34A5-10BE-07B3-244093321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295882"/>
            <a:ext cx="7820025" cy="2686050"/>
          </a:xfrm>
          <a:prstGeom prst="rect">
            <a:avLst/>
          </a:prstGeom>
        </p:spPr>
      </p:pic>
      <p:sp>
        <p:nvSpPr>
          <p:cNvPr id="11" name="Google Shape;132;p6">
            <a:extLst>
              <a:ext uri="{FF2B5EF4-FFF2-40B4-BE49-F238E27FC236}">
                <a16:creationId xmlns:a16="http://schemas.microsoft.com/office/drawing/2014/main" id="{D62CF162-EA54-4062-8882-A02459D6E0EA}"/>
              </a:ext>
            </a:extLst>
          </p:cNvPr>
          <p:cNvSpPr/>
          <p:nvPr/>
        </p:nvSpPr>
        <p:spPr>
          <a:xfrm>
            <a:off x="739880" y="5027609"/>
            <a:ext cx="7808255" cy="1364567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변수들 간의 조건부 독립을 가정하여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설명변수의 값이 주어졌을 때의 특정 라벨이 나타날 확률을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단순 확률의 곱연산으로 쉽게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계산가능함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</p:txBody>
      </p:sp>
      <p:sp>
        <p:nvSpPr>
          <p:cNvPr id="14" name="Google Shape;84;p4">
            <a:extLst>
              <a:ext uri="{FF2B5EF4-FFF2-40B4-BE49-F238E27FC236}">
                <a16:creationId xmlns:a16="http://schemas.microsoft.com/office/drawing/2014/main" id="{EE9F094F-84FB-4A5D-AD57-27D9CDA6E392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944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8CABEA-F3B8-7DBE-F1A9-C975A9F7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879449"/>
            <a:ext cx="4705350" cy="3127377"/>
          </a:xfrm>
          <a:prstGeom prst="rect">
            <a:avLst/>
          </a:prstGeom>
        </p:spPr>
      </p:pic>
      <p:sp>
        <p:nvSpPr>
          <p:cNvPr id="15" name="Google Shape;132;p6">
            <a:extLst>
              <a:ext uri="{FF2B5EF4-FFF2-40B4-BE49-F238E27FC236}">
                <a16:creationId xmlns:a16="http://schemas.microsoft.com/office/drawing/2014/main" id="{5DDA0794-DD7F-4E3B-AD25-C53CE5BD0184}"/>
              </a:ext>
            </a:extLst>
          </p:cNvPr>
          <p:cNvSpPr/>
          <p:nvPr/>
        </p:nvSpPr>
        <p:spPr>
          <a:xfrm>
            <a:off x="739880" y="5065097"/>
            <a:ext cx="7808255" cy="1364567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주로 스팸 메일 분류기 등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텍스트 분류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 많이 사용되며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데이터에 변수가 많아도 변수간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조건부 독립 가정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만 만족한다면 뛰어난 성능을 보임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Google Shape;84;p4">
            <a:extLst>
              <a:ext uri="{FF2B5EF4-FFF2-40B4-BE49-F238E27FC236}">
                <a16:creationId xmlns:a16="http://schemas.microsoft.com/office/drawing/2014/main" id="{BBFC4438-71E9-4FA7-B91B-3189B9E7241A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858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5830F4-4FF2-EA70-5654-BAF80DA12691}"/>
                  </a:ext>
                </a:extLst>
              </p:cNvPr>
              <p:cNvSpPr txBox="1"/>
              <p:nvPr/>
            </p:nvSpPr>
            <p:spPr>
              <a:xfrm>
                <a:off x="184108" y="5394478"/>
                <a:ext cx="8707332" cy="971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나이브 </a:t>
                </a:r>
                <a:r>
                  <a:rPr kumimoji="0" lang="ko-KR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베이즈에선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d>
                      <m:dPr>
                        <m:sepChr m:val="∣"/>
                        <m:ctrlPr>
                          <a:rPr kumimoji="0" lang="ko-KR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ko-KR" altLang="ko-KR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에 대해 </a:t>
                </a: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연속형에선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Arial"/>
                  </a:rPr>
                  <a:t>정규분포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 가정하고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,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범주형에선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sym typeface="Arial"/>
                  </a:rPr>
                  <a:t>다항분포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 가정함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5830F4-4FF2-EA70-5654-BAF80DA1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8" y="5394478"/>
                <a:ext cx="8707332" cy="971292"/>
              </a:xfrm>
              <a:prstGeom prst="rect">
                <a:avLst/>
              </a:prstGeom>
              <a:blipFill>
                <a:blip r:embed="rId3"/>
                <a:stretch>
                  <a:fillRect b="-10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58CCF31F-73FD-9D2A-692D-7347BB855CAE}"/>
              </a:ext>
            </a:extLst>
          </p:cNvPr>
          <p:cNvSpPr/>
          <p:nvPr/>
        </p:nvSpPr>
        <p:spPr>
          <a:xfrm>
            <a:off x="795646" y="2632642"/>
            <a:ext cx="3240360" cy="251422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2;p6">
            <a:extLst>
              <a:ext uri="{FF2B5EF4-FFF2-40B4-BE49-F238E27FC236}">
                <a16:creationId xmlns:a16="http://schemas.microsoft.com/office/drawing/2014/main" id="{28E8D0C2-945F-BE18-8D44-09195ED4BCD7}"/>
              </a:ext>
            </a:extLst>
          </p:cNvPr>
          <p:cNvSpPr/>
          <p:nvPr/>
        </p:nvSpPr>
        <p:spPr>
          <a:xfrm>
            <a:off x="5212282" y="2679394"/>
            <a:ext cx="3240360" cy="2467471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65;p10">
            <a:extLst>
              <a:ext uri="{FF2B5EF4-FFF2-40B4-BE49-F238E27FC236}">
                <a16:creationId xmlns:a16="http://schemas.microsoft.com/office/drawing/2014/main" id="{DC014912-3EB9-A22C-1A7B-618A5E6AB840}"/>
              </a:ext>
            </a:extLst>
          </p:cNvPr>
          <p:cNvSpPr txBox="1"/>
          <p:nvPr/>
        </p:nvSpPr>
        <p:spPr>
          <a:xfrm>
            <a:off x="1028373" y="2111203"/>
            <a:ext cx="272165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연속형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정규분포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9" name="Google Shape;265;p10">
            <a:extLst>
              <a:ext uri="{FF2B5EF4-FFF2-40B4-BE49-F238E27FC236}">
                <a16:creationId xmlns:a16="http://schemas.microsoft.com/office/drawing/2014/main" id="{182A4E8A-C105-C246-824E-1274C7E4B95B}"/>
              </a:ext>
            </a:extLst>
          </p:cNvPr>
          <p:cNvSpPr txBox="1"/>
          <p:nvPr/>
        </p:nvSpPr>
        <p:spPr>
          <a:xfrm>
            <a:off x="5042685" y="2155232"/>
            <a:ext cx="35795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범주형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다항분포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4B1972-ADE5-87EA-D48B-D4BACD92139E}"/>
                  </a:ext>
                </a:extLst>
              </p:cNvPr>
              <p:cNvSpPr txBox="1"/>
              <p:nvPr/>
            </p:nvSpPr>
            <p:spPr>
              <a:xfrm>
                <a:off x="795646" y="2753260"/>
                <a:ext cx="3240360" cy="2319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3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altLang="ko-KR" sz="13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ko-KR" sz="13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Arial"/>
                            </a:rPr>
                            <m:t>𝑖</m:t>
                          </m:r>
                        </m:sub>
                      </m:sSub>
                      <m:r>
                        <a:rPr kumimoji="0" lang="en-US" altLang="ko-KR" sz="13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Arial"/>
                        </a:rPr>
                        <m:t>|</m:t>
                      </m:r>
                      <m:r>
                        <a:rPr kumimoji="0" lang="en-US" altLang="ko-KR" sz="13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Arial"/>
                        </a:rPr>
                        <m:t>𝑦</m:t>
                      </m:r>
                      <m:r>
                        <a:rPr kumimoji="0" lang="en-US" altLang="ko-KR" sz="13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Arial"/>
                        </a:rPr>
                        <m:t> ~ </m:t>
                      </m:r>
                      <m:r>
                        <a:rPr kumimoji="0" lang="en-US" altLang="ko-KR" sz="13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Arial"/>
                        </a:rPr>
                        <m:t>𝑁</m:t>
                      </m:r>
                      <m:r>
                        <a:rPr kumimoji="0" lang="en-US" altLang="ko-KR" sz="13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altLang="ko-KR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ko-KR" alt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𝜇</m:t>
                          </m:r>
                        </m:e>
                        <m:sub>
                          <m:r>
                            <a:rPr kumimoji="0" lang="en-US" altLang="ko-KR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ko-KR" alt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𝜎</m:t>
                          </m:r>
                        </m:e>
                        <m:sub>
                          <m:r>
                            <a:rPr kumimoji="0" lang="en-US" altLang="ko-KR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en-US" altLang="ko-KR" sz="1300" b="0" i="1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3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Arial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kumimoji="0" lang="ko-KR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𝑦</m:t>
                          </m:r>
                        </m:e>
                      </m:d>
                      <m:r>
                        <a:rPr kumimoji="0" lang="en-US" altLang="ko-KR" sz="13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kumimoji="0" lang="en-US" altLang="ko-KR" sz="13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π</m:t>
                          </m:r>
                          <m:sSubSup>
                            <m:sSubSup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3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unc>
                        <m:funcPr>
                          <m:ctrlPr>
                            <a:rPr kumimoji="0" lang="ko-KR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ko-KR" altLang="ko-KR" sz="13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Arial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ko-KR" altLang="ko-KR" sz="13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ko-KR" altLang="ko-KR" sz="13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Arial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ko-KR" altLang="ko-KR" sz="1300" b="0" i="1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ko-KR" sz="1300" b="0" i="1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300" b="0" i="1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ko-KR" sz="1300" b="0" i="1" u="none" strike="noStrike" kern="1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  <a:sym typeface="Arial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ko-KR" altLang="ko-KR" sz="1300" b="0" i="1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0" lang="en-US" altLang="ko-KR" sz="1300" b="0" i="0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  <m:t>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1300" b="0" i="1" u="none" strike="noStrike" kern="1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Arial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13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ko-KR" sz="1300" b="0" i="1" u="none" strike="noStrike" kern="1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Arial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kumimoji="0" lang="ko-KR" altLang="ko-KR" sz="13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ko-KR" sz="1300" b="0" i="0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kumimoji="0" lang="en-US" altLang="ko-KR" sz="13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kumimoji="0" lang="en-US" altLang="ko-KR" sz="1300" b="0" i="1" u="none" strike="noStrike" kern="1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en-US" altLang="ko-KR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MLE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통해</a:t>
                </a: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ko-KR" alt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𝜇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ko-KR" alt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 추정</a:t>
                </a: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4B1972-ADE5-87EA-D48B-D4BACD92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6" y="2753260"/>
                <a:ext cx="3240360" cy="2319738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6633E5-762F-56C8-ABCD-43FDEC1AB37D}"/>
                  </a:ext>
                </a:extLst>
              </p:cNvPr>
              <p:cNvSpPr txBox="1"/>
              <p:nvPr/>
            </p:nvSpPr>
            <p:spPr>
              <a:xfrm>
                <a:off x="5393433" y="2793523"/>
                <a:ext cx="2878058" cy="219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kumimoji="0" lang="en-US" altLang="ko-KR" sz="13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kumimoji="0" lang="en-US" altLang="ko-KR" sz="13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Arial"/>
                      </a:rPr>
                      <m:t>|</m:t>
                    </m:r>
                    <m:r>
                      <a:rPr kumimoji="0" lang="en-US" altLang="ko-KR" sz="13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Arial"/>
                      </a:rPr>
                      <m:t>𝑦</m:t>
                    </m:r>
                    <m:r>
                      <a:rPr kumimoji="0" lang="en-US" altLang="ko-KR" sz="13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Arial"/>
                      </a:rPr>
                      <m:t> ~ </m:t>
                    </m:r>
                    <m:r>
                      <a:rPr kumimoji="0" lang="en-US" altLang="ko-KR" sz="13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Arial"/>
                      </a:rPr>
                      <m:t>𝑀𝑢𝑙𝑡𝑖𝑛𝑜𝑚𝑖𝑎𝑙</m:t>
                    </m:r>
                    <m:r>
                      <a:rPr kumimoji="0" lang="en-US" altLang="ko-KR" sz="13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Arial"/>
                      </a:rPr>
                      <m:t>(</m:t>
                    </m:r>
                    <m:acc>
                      <m:accPr>
                        <m:chr m:val="̂"/>
                        <m:ctrlPr>
                          <a:rPr kumimoji="0" lang="ko-KR" altLang="ko-KR" sz="13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Aria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ko-KR" altLang="ko-KR" sz="13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3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  <a:sym typeface="Arial"/>
                              </a:rPr>
                              <m:t>θ</m:t>
                            </m:r>
                          </m:e>
                          <m:sub>
                            <m:r>
                              <a:rPr kumimoji="0" lang="en-US" altLang="ko-KR" sz="13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  <a:sym typeface="Arial"/>
                              </a:rPr>
                              <m:t>𝑦𝑖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0" lang="en-US" altLang="ko-KR" sz="1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ko-KR" altLang="ko-KR" sz="13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Arial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13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θ</m:t>
                              </m:r>
                            </m:e>
                            <m:sub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𝑦𝑖</m:t>
                              </m:r>
                            </m:sub>
                          </m:sSub>
                        </m:e>
                      </m:acc>
                      <m:r>
                        <a:rPr kumimoji="0" lang="en-US" altLang="ko-KR" sz="13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ko-KR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𝑦𝑖</m:t>
                              </m:r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ko-KR" sz="1300" b="0" i="0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ko-KR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ko-KR" sz="13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Arial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en-US" altLang="ko-KR" sz="13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α</m:t>
                          </m:r>
                          <m:r>
                            <a:rPr kumimoji="0" lang="en-US" altLang="ko-KR" sz="13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Arial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n-US" altLang="ko-KR" sz="13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ko-KR" altLang="ko-KR" sz="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MLE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 통해</a:t>
                </a: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𝑁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𝑦𝑖</m:t>
                        </m:r>
                      </m:sub>
                    </m:sSub>
                  </m:oMath>
                </a14:m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cs typeface="Arial"/>
                    <a:sym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𝑁</m:t>
                        </m:r>
                      </m:e>
                      <m:sub>
                        <m:r>
                          <a:rPr kumimoji="0" lang="en-US" altLang="ko-KR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를 추정</a:t>
                </a:r>
                <a:endPara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6633E5-762F-56C8-ABCD-43FDEC1A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33" y="2793523"/>
                <a:ext cx="2878058" cy="2192460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84;p4">
            <a:extLst>
              <a:ext uri="{FF2B5EF4-FFF2-40B4-BE49-F238E27FC236}">
                <a16:creationId xmlns:a16="http://schemas.microsoft.com/office/drawing/2014/main" id="{AADBC8BA-71C6-4F10-A7D8-97AEA02112A2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079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88" y="11264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3600" spc="3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lang="ko-KR" altLang="en-US" sz="3600" b="0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733A7-6D3D-4AFA-9775-750D4CFE8FED}"/>
              </a:ext>
            </a:extLst>
          </p:cNvPr>
          <p:cNvGrpSpPr/>
          <p:nvPr/>
        </p:nvGrpSpPr>
        <p:grpSpPr>
          <a:xfrm>
            <a:off x="863588" y="1954349"/>
            <a:ext cx="7143700" cy="1080940"/>
            <a:chOff x="863588" y="1700808"/>
            <a:chExt cx="7143700" cy="1080940"/>
          </a:xfrm>
        </p:grpSpPr>
        <p:grpSp>
          <p:nvGrpSpPr>
            <p:cNvPr id="13" name="Google Shape;245;p9">
              <a:extLst>
                <a:ext uri="{FF2B5EF4-FFF2-40B4-BE49-F238E27FC236}">
                  <a16:creationId xmlns:a16="http://schemas.microsoft.com/office/drawing/2014/main" id="{9FBF9B09-C204-4E4B-AA9E-700CF4C565B3}"/>
                </a:ext>
              </a:extLst>
            </p:cNvPr>
            <p:cNvGrpSpPr/>
            <p:nvPr/>
          </p:nvGrpSpPr>
          <p:grpSpPr>
            <a:xfrm>
              <a:off x="863588" y="1917995"/>
              <a:ext cx="7143700" cy="863753"/>
              <a:chOff x="677205" y="2188895"/>
              <a:chExt cx="7711219" cy="1387539"/>
            </a:xfrm>
          </p:grpSpPr>
          <p:sp>
            <p:nvSpPr>
              <p:cNvPr id="15" name="Google Shape;246;p9">
                <a:extLst>
                  <a:ext uri="{FF2B5EF4-FFF2-40B4-BE49-F238E27FC236}">
                    <a16:creationId xmlns:a16="http://schemas.microsoft.com/office/drawing/2014/main" id="{D7E65833-6870-4208-A28B-2C4F6CFDC8D0}"/>
                  </a:ext>
                </a:extLst>
              </p:cNvPr>
              <p:cNvSpPr/>
              <p:nvPr/>
            </p:nvSpPr>
            <p:spPr>
              <a:xfrm>
                <a:off x="677205" y="2188895"/>
                <a:ext cx="7711219" cy="1387539"/>
              </a:xfrm>
              <a:prstGeom prst="roundRect">
                <a:avLst>
                  <a:gd name="adj" fmla="val 16667"/>
                </a:avLst>
              </a:prstGeom>
              <a:solidFill>
                <a:srgbClr val="F0F2F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Malgun Gothic"/>
                  <a:buNone/>
                  <a:tabLst/>
                  <a:defRPr/>
                </a:pPr>
                <a:endPara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0F243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16" name="Google Shape;247;p9">
                <a:extLst>
                  <a:ext uri="{FF2B5EF4-FFF2-40B4-BE49-F238E27FC236}">
                    <a16:creationId xmlns:a16="http://schemas.microsoft.com/office/drawing/2014/main" id="{B7CBCD1E-61D5-4B93-9C42-D85BB288703C}"/>
                  </a:ext>
                </a:extLst>
              </p:cNvPr>
              <p:cNvSpPr txBox="1"/>
              <p:nvPr/>
            </p:nvSpPr>
            <p:spPr>
              <a:xfrm>
                <a:off x="1023265" y="2375759"/>
                <a:ext cx="7131974" cy="889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MLE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추정량이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rPr>
                  <a:t>단순 등장 빈도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내지는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rPr>
                  <a:t>확률 계산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으로 이루어짐 </a:t>
                </a:r>
              </a:p>
            </p:txBody>
          </p:sp>
        </p:grpSp>
        <p:sp>
          <p:nvSpPr>
            <p:cNvPr id="14" name="Google Shape;248;p9">
              <a:extLst>
                <a:ext uri="{FF2B5EF4-FFF2-40B4-BE49-F238E27FC236}">
                  <a16:creationId xmlns:a16="http://schemas.microsoft.com/office/drawing/2014/main" id="{8683200B-96EA-49DF-A22E-6FBDA919A1F6}"/>
                </a:ext>
              </a:extLst>
            </p:cNvPr>
            <p:cNvSpPr txBox="1"/>
            <p:nvPr/>
          </p:nvSpPr>
          <p:spPr>
            <a:xfrm>
              <a:off x="1101552" y="1700808"/>
              <a:ext cx="115396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장점 ①</a:t>
              </a:r>
              <a:endPara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4150A0-C4E2-4955-B44E-1CE5F83CFBE6}"/>
              </a:ext>
            </a:extLst>
          </p:cNvPr>
          <p:cNvGrpSpPr/>
          <p:nvPr/>
        </p:nvGrpSpPr>
        <p:grpSpPr>
          <a:xfrm>
            <a:off x="863588" y="4022682"/>
            <a:ext cx="7143700" cy="1186956"/>
            <a:chOff x="863588" y="3992699"/>
            <a:chExt cx="7143700" cy="1074156"/>
          </a:xfrm>
        </p:grpSpPr>
        <p:grpSp>
          <p:nvGrpSpPr>
            <p:cNvPr id="18" name="Google Shape;245;p9">
              <a:extLst>
                <a:ext uri="{FF2B5EF4-FFF2-40B4-BE49-F238E27FC236}">
                  <a16:creationId xmlns:a16="http://schemas.microsoft.com/office/drawing/2014/main" id="{7EF4525C-7B36-4595-8E03-5FD90349ECB6}"/>
                </a:ext>
              </a:extLst>
            </p:cNvPr>
            <p:cNvGrpSpPr/>
            <p:nvPr/>
          </p:nvGrpSpPr>
          <p:grpSpPr>
            <a:xfrm>
              <a:off x="863588" y="4203102"/>
              <a:ext cx="7143700" cy="863753"/>
              <a:chOff x="677205" y="2188895"/>
              <a:chExt cx="7711219" cy="1387539"/>
            </a:xfrm>
            <a:solidFill>
              <a:srgbClr val="DFBEBD"/>
            </a:solidFill>
          </p:grpSpPr>
          <p:sp>
            <p:nvSpPr>
              <p:cNvPr id="20" name="Google Shape;246;p9">
                <a:extLst>
                  <a:ext uri="{FF2B5EF4-FFF2-40B4-BE49-F238E27FC236}">
                    <a16:creationId xmlns:a16="http://schemas.microsoft.com/office/drawing/2014/main" id="{C1327EDE-00E2-45FA-92EF-70B34D6A03BB}"/>
                  </a:ext>
                </a:extLst>
              </p:cNvPr>
              <p:cNvSpPr/>
              <p:nvPr/>
            </p:nvSpPr>
            <p:spPr>
              <a:xfrm>
                <a:off x="677205" y="2188895"/>
                <a:ext cx="7711219" cy="1387539"/>
              </a:xfrm>
              <a:prstGeom prst="roundRect">
                <a:avLst>
                  <a:gd name="adj" fmla="val 16667"/>
                </a:avLst>
              </a:prstGeom>
              <a:solidFill>
                <a:srgbClr val="F0F2F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Malgun Gothic"/>
                  <a:buNone/>
                  <a:tabLst/>
                  <a:defRPr/>
                </a:pP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F243E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endParaRPr>
              </a:p>
            </p:txBody>
          </p:sp>
          <p:sp>
            <p:nvSpPr>
              <p:cNvPr id="21" name="Google Shape;247;p9">
                <a:extLst>
                  <a:ext uri="{FF2B5EF4-FFF2-40B4-BE49-F238E27FC236}">
                    <a16:creationId xmlns:a16="http://schemas.microsoft.com/office/drawing/2014/main" id="{6E10AB16-DF52-4A2E-8ED8-041358265580}"/>
                  </a:ext>
                </a:extLst>
              </p:cNvPr>
              <p:cNvSpPr txBox="1"/>
              <p:nvPr/>
            </p:nvSpPr>
            <p:spPr>
              <a:xfrm>
                <a:off x="1023265" y="2447067"/>
                <a:ext cx="7131974" cy="805312"/>
              </a:xfrm>
              <a:prstGeom prst="rect">
                <a:avLst/>
              </a:prstGeom>
              <a:solidFill>
                <a:srgbClr val="F0F2F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rPr>
                  <a:t>설명변수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의 수가 많고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rPr>
                  <a:t>이산형 변수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가 많을수록 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rPr>
                  <a:t>효과적</a:t>
                </a: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임</a:t>
                </a:r>
              </a:p>
            </p:txBody>
          </p:sp>
        </p:grpSp>
        <p:sp>
          <p:nvSpPr>
            <p:cNvPr id="24" name="Google Shape;248;p9">
              <a:extLst>
                <a:ext uri="{FF2B5EF4-FFF2-40B4-BE49-F238E27FC236}">
                  <a16:creationId xmlns:a16="http://schemas.microsoft.com/office/drawing/2014/main" id="{288B4434-4FAC-4F97-84D0-31448AEB9882}"/>
                </a:ext>
              </a:extLst>
            </p:cNvPr>
            <p:cNvSpPr txBox="1"/>
            <p:nvPr/>
          </p:nvSpPr>
          <p:spPr>
            <a:xfrm>
              <a:off x="1140944" y="3992699"/>
              <a:ext cx="982784" cy="362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Arial"/>
                  <a:sym typeface="Arial"/>
                </a:rPr>
                <a:t>장점 ②</a:t>
              </a:r>
              <a:endPara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3" name="Google Shape;191;p6">
            <a:extLst>
              <a:ext uri="{FF2B5EF4-FFF2-40B4-BE49-F238E27FC236}">
                <a16:creationId xmlns:a16="http://schemas.microsoft.com/office/drawing/2014/main" id="{4148CD68-A27D-4907-B9CB-2F48235F5E2F}"/>
              </a:ext>
            </a:extLst>
          </p:cNvPr>
          <p:cNvSpPr txBox="1"/>
          <p:nvPr/>
        </p:nvSpPr>
        <p:spPr>
          <a:xfrm>
            <a:off x="980565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장점</a:t>
            </a:r>
          </a:p>
        </p:txBody>
      </p:sp>
      <p:sp>
        <p:nvSpPr>
          <p:cNvPr id="25" name="Google Shape;182;p6">
            <a:extLst>
              <a:ext uri="{FF2B5EF4-FFF2-40B4-BE49-F238E27FC236}">
                <a16:creationId xmlns:a16="http://schemas.microsoft.com/office/drawing/2014/main" id="{6C42F1E1-B8B8-41F6-ACD9-472D64356D65}"/>
              </a:ext>
            </a:extLst>
          </p:cNvPr>
          <p:cNvSpPr txBox="1"/>
          <p:nvPr/>
        </p:nvSpPr>
        <p:spPr>
          <a:xfrm>
            <a:off x="677205" y="1010995"/>
            <a:ext cx="411081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845D7-C125-45E2-A6C6-CA6B72386946}"/>
              </a:ext>
            </a:extLst>
          </p:cNvPr>
          <p:cNvSpPr txBox="1"/>
          <p:nvPr/>
        </p:nvSpPr>
        <p:spPr>
          <a:xfrm>
            <a:off x="1309659" y="5379381"/>
            <a:ext cx="652468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셋의 설명변수 대부분을 차지하는 이산형 변수들을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최대한 활용하여 분류를 진행할 수 있게 됨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888B8-C8B6-0E66-380D-CD2A60B4E828}"/>
              </a:ext>
            </a:extLst>
          </p:cNvPr>
          <p:cNvSpPr txBox="1"/>
          <p:nvPr/>
        </p:nvSpPr>
        <p:spPr>
          <a:xfrm>
            <a:off x="1381666" y="3124535"/>
            <a:ext cx="652468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단순히 데이터에서 특정 값이 나타난 횟수만 세어주거나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확률 계산만 하면 되어 모델이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가볍고 학습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·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예측 속도가 빠름</a:t>
            </a:r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24081059-B973-5F74-0B55-39B270CA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77013">
            <a:off x="1094717" y="5335763"/>
            <a:ext cx="613760" cy="613760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FD6A3ADD-6F63-A783-3332-BF521F8D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77013">
            <a:off x="1074786" y="3070593"/>
            <a:ext cx="613760" cy="613760"/>
          </a:xfrm>
          <a:prstGeom prst="rect">
            <a:avLst/>
          </a:prstGeom>
        </p:spPr>
      </p:pic>
      <p:sp>
        <p:nvSpPr>
          <p:cNvPr id="30" name="Google Shape;84;p4">
            <a:extLst>
              <a:ext uri="{FF2B5EF4-FFF2-40B4-BE49-F238E27FC236}">
                <a16:creationId xmlns:a16="http://schemas.microsoft.com/office/drawing/2014/main" id="{3E6E1C65-E928-4E18-90FB-A2A17091E276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870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88" y="11264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3600" spc="3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lang="ko-KR" altLang="en-US" sz="3600" b="0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13" name="Google Shape;245;p9">
            <a:extLst>
              <a:ext uri="{FF2B5EF4-FFF2-40B4-BE49-F238E27FC236}">
                <a16:creationId xmlns:a16="http://schemas.microsoft.com/office/drawing/2014/main" id="{9FBF9B09-C204-4E4B-AA9E-700CF4C565B3}"/>
              </a:ext>
            </a:extLst>
          </p:cNvPr>
          <p:cNvGrpSpPr/>
          <p:nvPr/>
        </p:nvGrpSpPr>
        <p:grpSpPr>
          <a:xfrm>
            <a:off x="863588" y="2140896"/>
            <a:ext cx="7143700" cy="923289"/>
            <a:chOff x="677205" y="2139675"/>
            <a:chExt cx="7711219" cy="14831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Google Shape;246;p9">
              <a:extLst>
                <a:ext uri="{FF2B5EF4-FFF2-40B4-BE49-F238E27FC236}">
                  <a16:creationId xmlns:a16="http://schemas.microsoft.com/office/drawing/2014/main" id="{D7E65833-6870-4208-A28B-2C4F6CFDC8D0}"/>
                </a:ext>
              </a:extLst>
            </p:cNvPr>
            <p:cNvSpPr/>
            <p:nvPr/>
          </p:nvSpPr>
          <p:spPr>
            <a:xfrm>
              <a:off x="677205" y="2188895"/>
              <a:ext cx="7711219" cy="13875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Malgun Gothic"/>
                <a:buNone/>
                <a:tabLst/>
                <a:defRPr/>
              </a:pPr>
              <a:endPara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6" name="Google Shape;247;p9">
              <a:extLst>
                <a:ext uri="{FF2B5EF4-FFF2-40B4-BE49-F238E27FC236}">
                  <a16:creationId xmlns:a16="http://schemas.microsoft.com/office/drawing/2014/main" id="{B7CBCD1E-61D5-4B93-9C42-D85BB288703C}"/>
                </a:ext>
              </a:extLst>
            </p:cNvPr>
            <p:cNvSpPr txBox="1"/>
            <p:nvPr/>
          </p:nvSpPr>
          <p:spPr>
            <a:xfrm>
              <a:off x="1023265" y="2139675"/>
              <a:ext cx="7131974" cy="14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변수들 간의 조건부 독립이라는 가정을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rPr>
                <a:t>만족하지 못하면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모델의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rPr>
                <a:t>성능이 저하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됨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Arial"/>
                  <a:sym typeface="Arial"/>
                </a:rPr>
                <a:t>.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71C71-1DFF-406C-B36F-5EB6905C8867}"/>
              </a:ext>
            </a:extLst>
          </p:cNvPr>
          <p:cNvSpPr txBox="1"/>
          <p:nvPr/>
        </p:nvSpPr>
        <p:spPr>
          <a:xfrm>
            <a:off x="1632336" y="3135930"/>
            <a:ext cx="592987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그러나 데이터 간 상관관계가 잘 나타나지 않아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충분히 모델이 성능을 발휘할 수 있을 것으로 기대됨</a:t>
            </a:r>
          </a:p>
        </p:txBody>
      </p:sp>
      <p:sp>
        <p:nvSpPr>
          <p:cNvPr id="20" name="Google Shape;246;p9">
            <a:extLst>
              <a:ext uri="{FF2B5EF4-FFF2-40B4-BE49-F238E27FC236}">
                <a16:creationId xmlns:a16="http://schemas.microsoft.com/office/drawing/2014/main" id="{C1327EDE-00E2-45FA-92EF-70B34D6A03BB}"/>
              </a:ext>
            </a:extLst>
          </p:cNvPr>
          <p:cNvSpPr/>
          <p:nvPr/>
        </p:nvSpPr>
        <p:spPr>
          <a:xfrm>
            <a:off x="863588" y="4255180"/>
            <a:ext cx="7143700" cy="95445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F243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845D7-C125-45E2-A6C6-CA6B72386946}"/>
              </a:ext>
            </a:extLst>
          </p:cNvPr>
          <p:cNvSpPr txBox="1"/>
          <p:nvPr/>
        </p:nvSpPr>
        <p:spPr>
          <a:xfrm>
            <a:off x="1381667" y="5328990"/>
            <a:ext cx="652468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라플라스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평활법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(Laplace Smoothing)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적용하여 이를 방지할 수 있음</a:t>
            </a:r>
          </a:p>
        </p:txBody>
      </p:sp>
      <p:sp>
        <p:nvSpPr>
          <p:cNvPr id="27" name="Google Shape;248;p9">
            <a:extLst>
              <a:ext uri="{FF2B5EF4-FFF2-40B4-BE49-F238E27FC236}">
                <a16:creationId xmlns:a16="http://schemas.microsoft.com/office/drawing/2014/main" id="{EF6E5555-4621-4070-87F7-69C43E4A6E5C}"/>
              </a:ext>
            </a:extLst>
          </p:cNvPr>
          <p:cNvSpPr txBox="1"/>
          <p:nvPr/>
        </p:nvSpPr>
        <p:spPr>
          <a:xfrm>
            <a:off x="1101552" y="1954349"/>
            <a:ext cx="11539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한계 ①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8" name="Google Shape;248;p9">
            <a:extLst>
              <a:ext uri="{FF2B5EF4-FFF2-40B4-BE49-F238E27FC236}">
                <a16:creationId xmlns:a16="http://schemas.microsoft.com/office/drawing/2014/main" id="{2AEB1884-E019-4FE9-872D-270CAA98EB07}"/>
              </a:ext>
            </a:extLst>
          </p:cNvPr>
          <p:cNvSpPr txBox="1"/>
          <p:nvPr/>
        </p:nvSpPr>
        <p:spPr>
          <a:xfrm>
            <a:off x="1140944" y="4022682"/>
            <a:ext cx="98278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한계 ②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9" name="Google Shape;182;p6">
            <a:extLst>
              <a:ext uri="{FF2B5EF4-FFF2-40B4-BE49-F238E27FC236}">
                <a16:creationId xmlns:a16="http://schemas.microsoft.com/office/drawing/2014/main" id="{B3AF91D9-BBEF-724E-8094-E980153A8242}"/>
              </a:ext>
            </a:extLst>
          </p:cNvPr>
          <p:cNvSpPr txBox="1"/>
          <p:nvPr/>
        </p:nvSpPr>
        <p:spPr>
          <a:xfrm>
            <a:off x="677205" y="1010995"/>
            <a:ext cx="411081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4" name="Google Shape;191;p6">
            <a:extLst>
              <a:ext uri="{FF2B5EF4-FFF2-40B4-BE49-F238E27FC236}">
                <a16:creationId xmlns:a16="http://schemas.microsoft.com/office/drawing/2014/main" id="{63072E8E-AA9A-CA36-7168-74914D505DA2}"/>
              </a:ext>
            </a:extLst>
          </p:cNvPr>
          <p:cNvSpPr txBox="1"/>
          <p:nvPr/>
        </p:nvSpPr>
        <p:spPr>
          <a:xfrm>
            <a:off x="980565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Classifier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단점</a:t>
            </a:r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2BB6B818-F2B0-B0DE-4A3A-46E063EB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77013">
            <a:off x="1231133" y="3097488"/>
            <a:ext cx="613760" cy="613760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1E4B12E2-515D-C19E-4EFC-72EBE80A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977013">
            <a:off x="1231134" y="5351651"/>
            <a:ext cx="613760" cy="613760"/>
          </a:xfrm>
          <a:prstGeom prst="rect">
            <a:avLst/>
          </a:prstGeom>
        </p:spPr>
      </p:pic>
      <p:sp>
        <p:nvSpPr>
          <p:cNvPr id="33" name="Google Shape;247;p9">
            <a:extLst>
              <a:ext uri="{FF2B5EF4-FFF2-40B4-BE49-F238E27FC236}">
                <a16:creationId xmlns:a16="http://schemas.microsoft.com/office/drawing/2014/main" id="{7A42706B-7DE4-3E5F-B9E7-30D1E92463C1}"/>
              </a:ext>
            </a:extLst>
          </p:cNvPr>
          <p:cNvSpPr txBox="1"/>
          <p:nvPr/>
        </p:nvSpPr>
        <p:spPr>
          <a:xfrm>
            <a:off x="1131895" y="4297506"/>
            <a:ext cx="660708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학습데이터에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없는 값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 들어왔을 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확률값이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0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 되어 분류가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제대로 진행되지 않을 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도 있음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.</a:t>
            </a:r>
          </a:p>
        </p:txBody>
      </p:sp>
      <p:sp>
        <p:nvSpPr>
          <p:cNvPr id="21" name="Google Shape;84;p4">
            <a:extLst>
              <a:ext uri="{FF2B5EF4-FFF2-40B4-BE49-F238E27FC236}">
                <a16:creationId xmlns:a16="http://schemas.microsoft.com/office/drawing/2014/main" id="{DEB31B5E-73AB-4DE6-8808-732A73C60E97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066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13">
            <a:extLst>
              <a:ext uri="{FF2B5EF4-FFF2-40B4-BE49-F238E27FC236}">
                <a16:creationId xmlns:a16="http://schemas.microsoft.com/office/drawing/2014/main" id="{653743E8-C4BF-44BF-B3B0-0B2A444664B8}"/>
              </a:ext>
            </a:extLst>
          </p:cNvPr>
          <p:cNvSpPr/>
          <p:nvPr/>
        </p:nvSpPr>
        <p:spPr>
          <a:xfrm>
            <a:off x="1100060" y="1992514"/>
            <a:ext cx="6968828" cy="2278570"/>
          </a:xfrm>
          <a:prstGeom prst="roundRect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ko-KR" sz="2800" b="0" i="1" u="none" strike="noStrike" kern="0" cap="none" spc="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7" name="Google Shape;191;p6">
            <a:extLst>
              <a:ext uri="{FF2B5EF4-FFF2-40B4-BE49-F238E27FC236}">
                <a16:creationId xmlns:a16="http://schemas.microsoft.com/office/drawing/2014/main" id="{F4D5E03B-8E0C-4FF2-8C61-F77A3A28B6FC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Mixed Naive Bayes Classifier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-41168" y="755637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3A85D1-C447-46D5-9E5B-A4AEB9106F0B}"/>
              </a:ext>
            </a:extLst>
          </p:cNvPr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3588" y="11264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3600" b="0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3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290625" y="4491838"/>
            <a:ext cx="6562750" cy="1861442"/>
            <a:chOff x="827584" y="4725143"/>
            <a:chExt cx="7632848" cy="17592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0AE23B-65F4-4170-A949-54FCE2AABC80}"/>
                </a:ext>
              </a:extLst>
            </p:cNvPr>
            <p:cNvSpPr txBox="1"/>
            <p:nvPr/>
          </p:nvSpPr>
          <p:spPr>
            <a:xfrm>
              <a:off x="1331640" y="4960328"/>
              <a:ext cx="6688690" cy="481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44" name="사각형: 둥근 모서리 33">
              <a:extLst>
                <a:ext uri="{FF2B5EF4-FFF2-40B4-BE49-F238E27FC236}">
                  <a16:creationId xmlns:a16="http://schemas.microsoft.com/office/drawing/2014/main" id="{89AE16C9-1C96-4B4C-B671-2C9AD8AD420C}"/>
                </a:ext>
              </a:extLst>
            </p:cNvPr>
            <p:cNvSpPr/>
            <p:nvPr/>
          </p:nvSpPr>
          <p:spPr>
            <a:xfrm>
              <a:off x="827584" y="4725143"/>
              <a:ext cx="7632848" cy="1759289"/>
            </a:xfrm>
            <a:prstGeom prst="roundRect">
              <a:avLst>
                <a:gd name="adj" fmla="val 2621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  <a:sym typeface="Arial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83C0239-385F-4600-B96E-C826AF4830D7}"/>
              </a:ext>
            </a:extLst>
          </p:cNvPr>
          <p:cNvSpPr txBox="1"/>
          <p:nvPr/>
        </p:nvSpPr>
        <p:spPr>
          <a:xfrm>
            <a:off x="1362633" y="4631474"/>
            <a:ext cx="6562749" cy="150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Arial"/>
              </a:rPr>
              <a:t>이를 바탕으로</a:t>
            </a:r>
            <a:r>
              <a:rPr kumimoji="0" lang="en-US" altLang="ko-KR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Arial"/>
              </a:rPr>
              <a:t>현재 데이터 셋과 같은 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Arial"/>
              </a:rPr>
              <a:t>연속형 변수와 이산형 변수가 혼합된 데이터에서도 효과적으로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Arial"/>
              </a:rPr>
              <a:t>나이브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ko-KR" altLang="en-US" sz="18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Arial"/>
              </a:rPr>
              <a:t>베이즈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  <a:sym typeface="Arial"/>
              </a:rPr>
              <a:t> 모델을 통해 </a:t>
            </a:r>
            <a:r>
              <a:rPr kumimoji="0" lang="ko-KR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  <a:sym typeface="Arial"/>
              </a:rPr>
              <a:t>데이터 분류를 진행할 수 있음  </a:t>
            </a:r>
            <a:endParaRPr kumimoji="0" lang="en-US" altLang="ko-KR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나눔스퀘어_ac" panose="020B0600000101010101" pitchFamily="50" charset="-127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" name="Google Shape;247;p9">
            <a:extLst>
              <a:ext uri="{FF2B5EF4-FFF2-40B4-BE49-F238E27FC236}">
                <a16:creationId xmlns:a16="http://schemas.microsoft.com/office/drawing/2014/main" id="{ABE7DAC4-4EF8-809E-D817-01C3777F0F54}"/>
              </a:ext>
            </a:extLst>
          </p:cNvPr>
          <p:cNvSpPr txBox="1"/>
          <p:nvPr/>
        </p:nvSpPr>
        <p:spPr>
          <a:xfrm>
            <a:off x="1234231" y="2092747"/>
            <a:ext cx="6607085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연속형 변수와 이산형 변수가 섞여 있을 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①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연속형 변수는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정규분포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따른다고 가정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② 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이산형 변수는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다항분포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따른다고 가정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③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이후 설명변수의 값이 주어졌을 때의 특정 라벨이 나타날 확률을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  ①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과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②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계산하고 곱해주어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가장 나타날 확률이 높은 라벨로 예측</a:t>
            </a:r>
          </a:p>
        </p:txBody>
      </p:sp>
      <p:sp>
        <p:nvSpPr>
          <p:cNvPr id="31" name="Google Shape;182;p6">
            <a:extLst>
              <a:ext uri="{FF2B5EF4-FFF2-40B4-BE49-F238E27FC236}">
                <a16:creationId xmlns:a16="http://schemas.microsoft.com/office/drawing/2014/main" id="{779F2C85-579D-3307-B2DA-2D7120A18A63}"/>
              </a:ext>
            </a:extLst>
          </p:cNvPr>
          <p:cNvSpPr txBox="1"/>
          <p:nvPr/>
        </p:nvSpPr>
        <p:spPr>
          <a:xfrm>
            <a:off x="677205" y="1010995"/>
            <a:ext cx="411081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Mixed Naive Bayes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5" name="Google Shape;84;p4">
            <a:extLst>
              <a:ext uri="{FF2B5EF4-FFF2-40B4-BE49-F238E27FC236}">
                <a16:creationId xmlns:a16="http://schemas.microsoft.com/office/drawing/2014/main" id="{96B8FFB3-EDF6-42FF-9531-48F4012614BA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966904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634EF1-33FD-4A53-A922-9A025834329F}"/>
              </a:ext>
            </a:extLst>
          </p:cNvPr>
          <p:cNvGraphicFramePr>
            <a:graphicFrameLocks noGrp="1"/>
          </p:cNvGraphicFramePr>
          <p:nvPr/>
        </p:nvGraphicFramePr>
        <p:xfrm>
          <a:off x="1346630" y="4285546"/>
          <a:ext cx="55520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53286">
                  <a:extLst>
                    <a:ext uri="{9D8B030D-6E8A-4147-A177-3AD203B41FA5}">
                      <a16:colId xmlns:a16="http://schemas.microsoft.com/office/drawing/2014/main" val="3493521876"/>
                    </a:ext>
                  </a:extLst>
                </a:gridCol>
                <a:gridCol w="902122">
                  <a:extLst>
                    <a:ext uri="{9D8B030D-6E8A-4147-A177-3AD203B41FA5}">
                      <a16:colId xmlns:a16="http://schemas.microsoft.com/office/drawing/2014/main" val="3855300150"/>
                    </a:ext>
                  </a:extLst>
                </a:gridCol>
                <a:gridCol w="874522">
                  <a:extLst>
                    <a:ext uri="{9D8B030D-6E8A-4147-A177-3AD203B41FA5}">
                      <a16:colId xmlns:a16="http://schemas.microsoft.com/office/drawing/2014/main" val="1160446420"/>
                    </a:ext>
                  </a:extLst>
                </a:gridCol>
                <a:gridCol w="222080">
                  <a:extLst>
                    <a:ext uri="{9D8B030D-6E8A-4147-A177-3AD203B41FA5}">
                      <a16:colId xmlns:a16="http://schemas.microsoft.com/office/drawing/2014/main" val="3086848135"/>
                    </a:ext>
                  </a:extLst>
                </a:gridCol>
              </a:tblGrid>
              <a:tr h="20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264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D966E37-03D0-411E-ACED-25D639E5798D}"/>
              </a:ext>
            </a:extLst>
          </p:cNvPr>
          <p:cNvGraphicFramePr>
            <a:graphicFrameLocks noGrp="1"/>
          </p:cNvGraphicFramePr>
          <p:nvPr/>
        </p:nvGraphicFramePr>
        <p:xfrm>
          <a:off x="1346630" y="3165447"/>
          <a:ext cx="55647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8322">
                  <a:extLst>
                    <a:ext uri="{9D8B030D-6E8A-4147-A177-3AD203B41FA5}">
                      <a16:colId xmlns:a16="http://schemas.microsoft.com/office/drawing/2014/main" val="4081092869"/>
                    </a:ext>
                  </a:extLst>
                </a:gridCol>
                <a:gridCol w="888321">
                  <a:extLst>
                    <a:ext uri="{9D8B030D-6E8A-4147-A177-3AD203B41FA5}">
                      <a16:colId xmlns:a16="http://schemas.microsoft.com/office/drawing/2014/main" val="2930643716"/>
                    </a:ext>
                  </a:extLst>
                </a:gridCol>
                <a:gridCol w="2664965">
                  <a:extLst>
                    <a:ext uri="{9D8B030D-6E8A-4147-A177-3AD203B41FA5}">
                      <a16:colId xmlns:a16="http://schemas.microsoft.com/office/drawing/2014/main" val="2805511745"/>
                    </a:ext>
                  </a:extLst>
                </a:gridCol>
                <a:gridCol w="222080">
                  <a:extLst>
                    <a:ext uri="{9D8B030D-6E8A-4147-A177-3AD203B41FA5}">
                      <a16:colId xmlns:a16="http://schemas.microsoft.com/office/drawing/2014/main" val="237172227"/>
                    </a:ext>
                  </a:extLst>
                </a:gridCol>
                <a:gridCol w="222081">
                  <a:extLst>
                    <a:ext uri="{9D8B030D-6E8A-4147-A177-3AD203B41FA5}">
                      <a16:colId xmlns:a16="http://schemas.microsoft.com/office/drawing/2014/main" val="2040311200"/>
                    </a:ext>
                  </a:extLst>
                </a:gridCol>
                <a:gridCol w="678941">
                  <a:extLst>
                    <a:ext uri="{9D8B030D-6E8A-4147-A177-3AD203B41FA5}">
                      <a16:colId xmlns:a16="http://schemas.microsoft.com/office/drawing/2014/main" val="3855344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4703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954DA1-4ED8-452D-87C8-A335C43855BC}"/>
              </a:ext>
            </a:extLst>
          </p:cNvPr>
          <p:cNvGraphicFramePr>
            <a:graphicFrameLocks noGrp="1"/>
          </p:cNvGraphicFramePr>
          <p:nvPr/>
        </p:nvGraphicFramePr>
        <p:xfrm>
          <a:off x="1346630" y="2717577"/>
          <a:ext cx="55520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88322">
                  <a:extLst>
                    <a:ext uri="{9D8B030D-6E8A-4147-A177-3AD203B41FA5}">
                      <a16:colId xmlns:a16="http://schemas.microsoft.com/office/drawing/2014/main" val="4081092869"/>
                    </a:ext>
                  </a:extLst>
                </a:gridCol>
                <a:gridCol w="3553286">
                  <a:extLst>
                    <a:ext uri="{9D8B030D-6E8A-4147-A177-3AD203B41FA5}">
                      <a16:colId xmlns:a16="http://schemas.microsoft.com/office/drawing/2014/main" val="2930643716"/>
                    </a:ext>
                  </a:extLst>
                </a:gridCol>
                <a:gridCol w="222080">
                  <a:extLst>
                    <a:ext uri="{9D8B030D-6E8A-4147-A177-3AD203B41FA5}">
                      <a16:colId xmlns:a16="http://schemas.microsoft.com/office/drawing/2014/main" val="237172227"/>
                    </a:ext>
                  </a:extLst>
                </a:gridCol>
                <a:gridCol w="888322">
                  <a:extLst>
                    <a:ext uri="{9D8B030D-6E8A-4147-A177-3AD203B41FA5}">
                      <a16:colId xmlns:a16="http://schemas.microsoft.com/office/drawing/2014/main" val="2040311200"/>
                    </a:ext>
                  </a:extLst>
                </a:gridCol>
              </a:tblGrid>
              <a:tr h="20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47039"/>
                  </a:ext>
                </a:extLst>
              </a:tr>
            </a:tbl>
          </a:graphicData>
        </a:graphic>
      </p:graphicFrame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41168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rial"/>
                <a:sym typeface="Arial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Stratified K-Fold CV 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1660EFA7-C601-4CED-BED4-56362FDABEFF}"/>
              </a:ext>
            </a:extLst>
          </p:cNvPr>
          <p:cNvGraphicFramePr>
            <a:graphicFrameLocks noGrp="1"/>
          </p:cNvGraphicFramePr>
          <p:nvPr/>
        </p:nvGraphicFramePr>
        <p:xfrm>
          <a:off x="1346630" y="1974595"/>
          <a:ext cx="55520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41608">
                  <a:extLst>
                    <a:ext uri="{9D8B030D-6E8A-4147-A177-3AD203B41FA5}">
                      <a16:colId xmlns:a16="http://schemas.microsoft.com/office/drawing/2014/main" val="2298002022"/>
                    </a:ext>
                  </a:extLst>
                </a:gridCol>
                <a:gridCol w="1110402">
                  <a:extLst>
                    <a:ext uri="{9D8B030D-6E8A-4147-A177-3AD203B41FA5}">
                      <a16:colId xmlns:a16="http://schemas.microsoft.com/office/drawing/2014/main" val="384879626"/>
                    </a:ext>
                  </a:extLst>
                </a:gridCol>
              </a:tblGrid>
              <a:tr h="20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‘target’==0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‘target’==1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4152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6BF79C07-403A-459C-8006-7A34B4C8BBE0}"/>
              </a:ext>
            </a:extLst>
          </p:cNvPr>
          <p:cNvGraphicFramePr>
            <a:graphicFrameLocks noGrp="1"/>
          </p:cNvGraphicFramePr>
          <p:nvPr/>
        </p:nvGraphicFramePr>
        <p:xfrm>
          <a:off x="1346631" y="3612712"/>
          <a:ext cx="55520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0804">
                  <a:extLst>
                    <a:ext uri="{9D8B030D-6E8A-4147-A177-3AD203B41FA5}">
                      <a16:colId xmlns:a16="http://schemas.microsoft.com/office/drawing/2014/main" val="2298002022"/>
                    </a:ext>
                  </a:extLst>
                </a:gridCol>
                <a:gridCol w="1110402">
                  <a:extLst>
                    <a:ext uri="{9D8B030D-6E8A-4147-A177-3AD203B41FA5}">
                      <a16:colId xmlns:a16="http://schemas.microsoft.com/office/drawing/2014/main" val="2432249703"/>
                    </a:ext>
                  </a:extLst>
                </a:gridCol>
                <a:gridCol w="2220804">
                  <a:extLst>
                    <a:ext uri="{9D8B030D-6E8A-4147-A177-3AD203B41FA5}">
                      <a16:colId xmlns:a16="http://schemas.microsoft.com/office/drawing/2014/main" val="1917519304"/>
                    </a:ext>
                  </a:extLst>
                </a:gridCol>
              </a:tblGrid>
              <a:tr h="20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Train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Train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4152"/>
                  </a:ext>
                </a:extLst>
              </a:tr>
            </a:tbl>
          </a:graphicData>
        </a:graphic>
      </p:graphicFrame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6802859D-3239-4CBA-B6C0-6F7AB7A890E3}"/>
              </a:ext>
            </a:extLst>
          </p:cNvPr>
          <p:cNvSpPr/>
          <p:nvPr/>
        </p:nvSpPr>
        <p:spPr>
          <a:xfrm>
            <a:off x="6952668" y="2696180"/>
            <a:ext cx="423240" cy="1867968"/>
          </a:xfrm>
          <a:prstGeom prst="rightBrac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A4806B-FB2D-4E0F-81FF-668D47540192}"/>
              </a:ext>
            </a:extLst>
          </p:cNvPr>
          <p:cNvSpPr txBox="1"/>
          <p:nvPr/>
        </p:nvSpPr>
        <p:spPr>
          <a:xfrm>
            <a:off x="433517" y="1979638"/>
            <a:ext cx="10761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학습데이터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44735A-3CE4-4F1F-8382-8AE7858C7568}"/>
              </a:ext>
            </a:extLst>
          </p:cNvPr>
          <p:cNvSpPr txBox="1"/>
          <p:nvPr/>
        </p:nvSpPr>
        <p:spPr>
          <a:xfrm>
            <a:off x="560812" y="2696180"/>
            <a:ext cx="1110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Fold 1</a:t>
            </a: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A4B329-3CB6-4C2A-A083-68881B93FBD5}"/>
                  </a:ext>
                </a:extLst>
              </p:cNvPr>
              <p:cNvSpPr txBox="1"/>
              <p:nvPr/>
            </p:nvSpPr>
            <p:spPr>
              <a:xfrm>
                <a:off x="7429935" y="2988568"/>
                <a:ext cx="1454089" cy="102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altLang="ko-KR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Test</a:t>
                </a:r>
                <a:r>
                  <a:rPr kumimoji="0" lang="ko-KR" alt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 </a:t>
                </a:r>
                <a:r>
                  <a:rPr kumimoji="0" lang="en-US" altLang="ko-KR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Arial"/>
                    <a:sym typeface="Arial"/>
                  </a:rPr>
                  <a:t>F1_score: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𝑖</m:t>
                          </m:r>
                          <m: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𝑓</m:t>
                              </m:r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1_</m:t>
                              </m:r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(</m:t>
                              </m:r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𝑖</m:t>
                              </m:r>
                              <m:r>
                                <a:rPr kumimoji="0" lang="en-US" altLang="ko-KR" sz="16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스퀘어_ac" panose="020B0600000101010101" pitchFamily="50" charset="-127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A4B329-3CB6-4C2A-A083-68881B93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935" y="2988568"/>
                <a:ext cx="1454089" cy="1020472"/>
              </a:xfrm>
              <a:prstGeom prst="rect">
                <a:avLst/>
              </a:prstGeom>
              <a:blipFill>
                <a:blip r:embed="rId3"/>
                <a:stretch>
                  <a:fillRect l="-1681" t="-595" r="-10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1ACB179-2295-41B4-AE32-159AB0C707E0}"/>
              </a:ext>
            </a:extLst>
          </p:cNvPr>
          <p:cNvSpPr txBox="1"/>
          <p:nvPr/>
        </p:nvSpPr>
        <p:spPr>
          <a:xfrm>
            <a:off x="544775" y="3185548"/>
            <a:ext cx="1110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Fold 2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85B96E-04A3-4FEA-A102-8225731B1AFB}"/>
              </a:ext>
            </a:extLst>
          </p:cNvPr>
          <p:cNvSpPr txBox="1"/>
          <p:nvPr/>
        </p:nvSpPr>
        <p:spPr>
          <a:xfrm>
            <a:off x="521376" y="3616036"/>
            <a:ext cx="1110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Fold 3</a:t>
            </a: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6B30D5-38EA-45E9-ABD3-55174CDB505C}"/>
              </a:ext>
            </a:extLst>
          </p:cNvPr>
          <p:cNvSpPr txBox="1"/>
          <p:nvPr/>
        </p:nvSpPr>
        <p:spPr>
          <a:xfrm>
            <a:off x="529392" y="4271760"/>
            <a:ext cx="111090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Fold 10</a:t>
            </a: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B70BE-02F3-4D6F-80AB-F6F9FD9828A8}"/>
              </a:ext>
            </a:extLst>
          </p:cNvPr>
          <p:cNvSpPr txBox="1"/>
          <p:nvPr/>
        </p:nvSpPr>
        <p:spPr>
          <a:xfrm>
            <a:off x="65066" y="4937946"/>
            <a:ext cx="915788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최대한 전체 데이터를 학습한 모델과 비슷한 모델로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분석 모델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평가를 진행하기 위해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클래스 비율을 맞춰주는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Stratified K-Fold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진행하여 모델을 평가함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F62E4DD-FE6E-4E9F-9493-D14CC973FC91}"/>
              </a:ext>
            </a:extLst>
          </p:cNvPr>
          <p:cNvGraphicFramePr>
            <a:graphicFrameLocks noGrp="1"/>
          </p:cNvGraphicFramePr>
          <p:nvPr/>
        </p:nvGraphicFramePr>
        <p:xfrm>
          <a:off x="1346630" y="3621948"/>
          <a:ext cx="5552010" cy="28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6643">
                  <a:extLst>
                    <a:ext uri="{9D8B030D-6E8A-4147-A177-3AD203B41FA5}">
                      <a16:colId xmlns:a16="http://schemas.microsoft.com/office/drawing/2014/main" val="4081092869"/>
                    </a:ext>
                  </a:extLst>
                </a:gridCol>
                <a:gridCol w="888322">
                  <a:extLst>
                    <a:ext uri="{9D8B030D-6E8A-4147-A177-3AD203B41FA5}">
                      <a16:colId xmlns:a16="http://schemas.microsoft.com/office/drawing/2014/main" val="2805511745"/>
                    </a:ext>
                  </a:extLst>
                </a:gridCol>
                <a:gridCol w="1776643">
                  <a:extLst>
                    <a:ext uri="{9D8B030D-6E8A-4147-A177-3AD203B41FA5}">
                      <a16:colId xmlns:a16="http://schemas.microsoft.com/office/drawing/2014/main" val="2865354782"/>
                    </a:ext>
                  </a:extLst>
                </a:gridCol>
                <a:gridCol w="444161">
                  <a:extLst>
                    <a:ext uri="{9D8B030D-6E8A-4147-A177-3AD203B41FA5}">
                      <a16:colId xmlns:a16="http://schemas.microsoft.com/office/drawing/2014/main" val="237172227"/>
                    </a:ext>
                  </a:extLst>
                </a:gridCol>
                <a:gridCol w="222080">
                  <a:extLst>
                    <a:ext uri="{9D8B030D-6E8A-4147-A177-3AD203B41FA5}">
                      <a16:colId xmlns:a16="http://schemas.microsoft.com/office/drawing/2014/main" val="3855344700"/>
                    </a:ext>
                  </a:extLst>
                </a:gridCol>
                <a:gridCol w="444161">
                  <a:extLst>
                    <a:ext uri="{9D8B030D-6E8A-4147-A177-3AD203B41FA5}">
                      <a16:colId xmlns:a16="http://schemas.microsoft.com/office/drawing/2014/main" val="3334124217"/>
                    </a:ext>
                  </a:extLst>
                </a:gridCol>
              </a:tblGrid>
              <a:tr h="202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 Set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  <a:endParaRPr lang="en-US" altLang="ko-KR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BE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</a:p>
                  </a:txBody>
                  <a:tcPr marT="61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47039"/>
                  </a:ext>
                </a:extLst>
              </a:tr>
            </a:tbl>
          </a:graphicData>
        </a:graphic>
      </p:graphicFrame>
      <p:sp>
        <p:nvSpPr>
          <p:cNvPr id="23" name="Google Shape;182;p6">
            <a:extLst>
              <a:ext uri="{FF2B5EF4-FFF2-40B4-BE49-F238E27FC236}">
                <a16:creationId xmlns:a16="http://schemas.microsoft.com/office/drawing/2014/main" id="{E6DC1B6F-EEAC-1703-079B-F6FBF195F25C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Modeling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Stratagies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35DFF8-55DA-41A6-919C-FC5B37669C5B}"/>
              </a:ext>
            </a:extLst>
          </p:cNvPr>
          <p:cNvSpPr/>
          <p:nvPr/>
        </p:nvSpPr>
        <p:spPr>
          <a:xfrm>
            <a:off x="677205" y="4867835"/>
            <a:ext cx="7866160" cy="159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84;p4">
            <a:extLst>
              <a:ext uri="{FF2B5EF4-FFF2-40B4-BE49-F238E27FC236}">
                <a16:creationId xmlns:a16="http://schemas.microsoft.com/office/drawing/2014/main" id="{1477330E-D5E6-4101-8BB8-F4DADC8A4F20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3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분석 목적 파악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93664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383B54-4EF4-1D56-2B87-1213D2C73643}"/>
              </a:ext>
            </a:extLst>
          </p:cNvPr>
          <p:cNvGrpSpPr/>
          <p:nvPr/>
        </p:nvGrpSpPr>
        <p:grpSpPr>
          <a:xfrm>
            <a:off x="873411" y="2178993"/>
            <a:ext cx="7416824" cy="163858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0" name="Google Shape;132;p6">
              <a:extLst>
                <a:ext uri="{FF2B5EF4-FFF2-40B4-BE49-F238E27FC236}">
                  <a16:creationId xmlns:a16="http://schemas.microsoft.com/office/drawing/2014/main" id="{4796A602-9B93-FA3B-BCDC-B3F998F598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50C5BB-F886-3EB8-1A7B-DEE486F1612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A27A4B-1C1B-B670-17A2-40BE8BB87EBA}"/>
              </a:ext>
            </a:extLst>
          </p:cNvPr>
          <p:cNvSpPr/>
          <p:nvPr/>
        </p:nvSpPr>
        <p:spPr>
          <a:xfrm>
            <a:off x="1079223" y="2383147"/>
            <a:ext cx="7178069" cy="114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주어진 데이터를 활용하여 이진 분류 모델 만들기</a:t>
            </a:r>
            <a:endParaRPr lang="en-US" altLang="ko-KR" sz="2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Google Shape;130;p6">
            <a:extLst>
              <a:ext uri="{FF2B5EF4-FFF2-40B4-BE49-F238E27FC236}">
                <a16:creationId xmlns:a16="http://schemas.microsoft.com/office/drawing/2014/main" id="{B3E42130-FA92-1227-1E3A-C0CF19A89B6B}"/>
              </a:ext>
            </a:extLst>
          </p:cNvPr>
          <p:cNvSpPr/>
          <p:nvPr/>
        </p:nvSpPr>
        <p:spPr>
          <a:xfrm>
            <a:off x="1549215" y="4248927"/>
            <a:ext cx="6066212" cy="957048"/>
          </a:xfrm>
          <a:prstGeom prst="roundRect">
            <a:avLst>
              <a:gd name="adj" fmla="val 16667"/>
            </a:avLst>
          </a:prstGeom>
          <a:solidFill>
            <a:schemeClr val="bg1">
              <a:alpha val="60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종속변수를 기준으로 먼저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EDA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진행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6318456-6466-2639-608C-A9A230A95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69" y="3958502"/>
            <a:ext cx="618291" cy="618291"/>
          </a:xfrm>
          <a:prstGeom prst="rect">
            <a:avLst/>
          </a:prstGeom>
        </p:spPr>
      </p:pic>
      <p:pic>
        <p:nvPicPr>
          <p:cNvPr id="26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ADFFD998-913D-C083-A6D4-8F7C1F2F1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9" t="17029" r="63524" b="61550"/>
          <a:stretch/>
        </p:blipFill>
        <p:spPr bwMode="auto">
          <a:xfrm rot="1403822" flipH="1">
            <a:off x="2280893" y="3493453"/>
            <a:ext cx="592395" cy="10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749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C03CA-539D-91A4-E72B-8618DF87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77" y="1560761"/>
            <a:ext cx="3434648" cy="2789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539552" y="4664722"/>
            <a:ext cx="829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Google Shape;132;p6">
            <a:extLst>
              <a:ext uri="{FF2B5EF4-FFF2-40B4-BE49-F238E27FC236}">
                <a16:creationId xmlns:a16="http://schemas.microsoft.com/office/drawing/2014/main" id="{03C8C9C8-FA11-4CBF-981C-1D0F867EAC8C}"/>
              </a:ext>
            </a:extLst>
          </p:cNvPr>
          <p:cNvSpPr/>
          <p:nvPr/>
        </p:nvSpPr>
        <p:spPr>
          <a:xfrm>
            <a:off x="667872" y="4557518"/>
            <a:ext cx="7808255" cy="1821641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최적의 훈련 모델 구현을 위해 모델에 설정하는 변수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예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학습률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(Learning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Rate)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에포크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수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훈련 반복 횟수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),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가중치 초기화 유무 결정 등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 튜닝의 종류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Grid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Search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Random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Search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Bayesian Optimization</a:t>
            </a: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B8AE6378-A4CA-5128-F776-57B759761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750" y="1069975"/>
            <a:ext cx="500538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Modeling </a:t>
            </a:r>
            <a:r>
              <a:rPr kumimoji="0" lang="en-US" altLang="ko-K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Stratagies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0CE5102E-A399-905F-3787-65A17C76704B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9100183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2736676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OPTUNA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5" y="1532541"/>
            <a:ext cx="7208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머신러닝을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위해 설계된 자동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 최적화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software framework  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6785F-B3B0-FBBB-734E-7D3D62E4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4134"/>
            <a:ext cx="8145174" cy="23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32;p6">
            <a:extLst>
              <a:ext uri="{FF2B5EF4-FFF2-40B4-BE49-F238E27FC236}">
                <a16:creationId xmlns:a16="http://schemas.microsoft.com/office/drawing/2014/main" id="{AE77EDEA-C2B7-4E53-88E3-DCAA3A5B2CE5}"/>
              </a:ext>
            </a:extLst>
          </p:cNvPr>
          <p:cNvSpPr/>
          <p:nvPr/>
        </p:nvSpPr>
        <p:spPr>
          <a:xfrm>
            <a:off x="667872" y="2021752"/>
            <a:ext cx="7808255" cy="1703756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Sampler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로 각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파라미터의 값 선택 → 해당 조건에서 실험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수행 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해당 방향으로의 조정을 계속하는 것이 좋은지를 판단하여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최적의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하이퍼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파라미터 값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찾아냄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Pytorch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TensorFlow, </a:t>
            </a:r>
            <a:r>
              <a:rPr kumimoji="0" lang="en-US" altLang="ko-KR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Keras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등 여러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머신러닝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프레임워크와 함께 사용될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시각화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 용이한 프레임 워크 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093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44974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Objective Function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4" y="1532540"/>
            <a:ext cx="7764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함수의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결과값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통해 파라미터의 성능을 평가하고 향후  실험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샘플링 할 위치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결정함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CE3032-FB79-5168-E5E7-313B438E6D75}"/>
              </a:ext>
            </a:extLst>
          </p:cNvPr>
          <p:cNvSpPr/>
          <p:nvPr/>
        </p:nvSpPr>
        <p:spPr>
          <a:xfrm>
            <a:off x="757201" y="2614025"/>
            <a:ext cx="4051105" cy="3558746"/>
          </a:xfrm>
          <a:prstGeom prst="roundRect">
            <a:avLst/>
          </a:prstGeom>
          <a:solidFill>
            <a:srgbClr val="DAE5F1"/>
          </a:solidFill>
          <a:ln>
            <a:solidFill>
              <a:srgbClr val="DAE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C5FA-817C-2F22-65B4-4887A5A20FE4}"/>
              </a:ext>
            </a:extLst>
          </p:cNvPr>
          <p:cNvSpPr txBox="1"/>
          <p:nvPr/>
        </p:nvSpPr>
        <p:spPr>
          <a:xfrm>
            <a:off x="1052687" y="2808348"/>
            <a:ext cx="3611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trial 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params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	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 model=(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**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params)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학습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return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234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44974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Objective Function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4" y="1532540"/>
            <a:ext cx="7764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함수의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결과값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통해 파라미터의 성능을 평가하고 향후  실험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샘플링 할 위치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결정함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CE3032-FB79-5168-E5E7-313B438E6D75}"/>
              </a:ext>
            </a:extLst>
          </p:cNvPr>
          <p:cNvSpPr/>
          <p:nvPr/>
        </p:nvSpPr>
        <p:spPr>
          <a:xfrm>
            <a:off x="757201" y="2614025"/>
            <a:ext cx="4051105" cy="3558746"/>
          </a:xfrm>
          <a:prstGeom prst="roundRect">
            <a:avLst/>
          </a:prstGeom>
          <a:solidFill>
            <a:srgbClr val="DAE5F1"/>
          </a:solidFill>
          <a:ln>
            <a:solidFill>
              <a:srgbClr val="DAE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C5FA-817C-2F22-65B4-4887A5A20FE4}"/>
              </a:ext>
            </a:extLst>
          </p:cNvPr>
          <p:cNvSpPr txBox="1"/>
          <p:nvPr/>
        </p:nvSpPr>
        <p:spPr>
          <a:xfrm>
            <a:off x="1052687" y="2808348"/>
            <a:ext cx="3611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trial 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params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	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 model=(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**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params)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학습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return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화살표: 왼쪽 22">
            <a:extLst>
              <a:ext uri="{FF2B5EF4-FFF2-40B4-BE49-F238E27FC236}">
                <a16:creationId xmlns:a16="http://schemas.microsoft.com/office/drawing/2014/main" id="{76690B8F-748C-E302-1074-4C333C549B34}"/>
              </a:ext>
            </a:extLst>
          </p:cNvPr>
          <p:cNvSpPr/>
          <p:nvPr/>
        </p:nvSpPr>
        <p:spPr>
          <a:xfrm>
            <a:off x="4664676" y="3250130"/>
            <a:ext cx="954907" cy="284206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CEFF4-7E68-3DAE-1836-19E5EA2D8C96}"/>
              </a:ext>
            </a:extLst>
          </p:cNvPr>
          <p:cNvSpPr txBox="1"/>
          <p:nvPr/>
        </p:nvSpPr>
        <p:spPr>
          <a:xfrm>
            <a:off x="5782962" y="3075057"/>
            <a:ext cx="2187146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모델에 설정할 파라미터 선언</a:t>
            </a:r>
          </a:p>
        </p:txBody>
      </p:sp>
    </p:spTree>
    <p:extLst>
      <p:ext uri="{BB962C8B-B14F-4D97-AF65-F5344CB8AC3E}">
        <p14:creationId xmlns:p14="http://schemas.microsoft.com/office/powerpoint/2010/main" val="225781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44974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Objective Function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4" y="1532540"/>
            <a:ext cx="7764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함수의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결과값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통해 파라미터의 성능을 평가하고 향후  실험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샘플링 할 위치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결정함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CE3032-FB79-5168-E5E7-313B438E6D75}"/>
              </a:ext>
            </a:extLst>
          </p:cNvPr>
          <p:cNvSpPr/>
          <p:nvPr/>
        </p:nvSpPr>
        <p:spPr>
          <a:xfrm>
            <a:off x="757201" y="2614025"/>
            <a:ext cx="4051105" cy="3558746"/>
          </a:xfrm>
          <a:prstGeom prst="roundRect">
            <a:avLst/>
          </a:prstGeom>
          <a:solidFill>
            <a:srgbClr val="DAE5F1"/>
          </a:solidFill>
          <a:ln>
            <a:solidFill>
              <a:srgbClr val="DAE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C5FA-817C-2F22-65B4-4887A5A20FE4}"/>
              </a:ext>
            </a:extLst>
          </p:cNvPr>
          <p:cNvSpPr txBox="1"/>
          <p:nvPr/>
        </p:nvSpPr>
        <p:spPr>
          <a:xfrm>
            <a:off x="1052687" y="2808348"/>
            <a:ext cx="3611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trial 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params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	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 model=(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**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params)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학습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return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화살표: 왼쪽 9">
            <a:extLst>
              <a:ext uri="{FF2B5EF4-FFF2-40B4-BE49-F238E27FC236}">
                <a16:creationId xmlns:a16="http://schemas.microsoft.com/office/drawing/2014/main" id="{1F0DAE83-A306-0591-E711-5C568E11CFC2}"/>
              </a:ext>
            </a:extLst>
          </p:cNvPr>
          <p:cNvSpPr/>
          <p:nvPr/>
        </p:nvSpPr>
        <p:spPr>
          <a:xfrm>
            <a:off x="4642704" y="4003589"/>
            <a:ext cx="954907" cy="284206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2B7AF-0801-C475-724E-E6F644250A9B}"/>
              </a:ext>
            </a:extLst>
          </p:cNvPr>
          <p:cNvSpPr txBox="1"/>
          <p:nvPr/>
        </p:nvSpPr>
        <p:spPr>
          <a:xfrm>
            <a:off x="5782961" y="3855308"/>
            <a:ext cx="2603837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파라미터의 범위에 해당하는 수 지정 </a:t>
            </a:r>
          </a:p>
        </p:txBody>
      </p:sp>
    </p:spTree>
    <p:extLst>
      <p:ext uri="{BB962C8B-B14F-4D97-AF65-F5344CB8AC3E}">
        <p14:creationId xmlns:p14="http://schemas.microsoft.com/office/powerpoint/2010/main" val="879351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44974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Objective Function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4" y="1532540"/>
            <a:ext cx="7764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함수의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결과값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통해 파라미터의 성능을 평가하고 향후  실험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샘플링 할 위치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결정함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CE3032-FB79-5168-E5E7-313B438E6D75}"/>
              </a:ext>
            </a:extLst>
          </p:cNvPr>
          <p:cNvSpPr/>
          <p:nvPr/>
        </p:nvSpPr>
        <p:spPr>
          <a:xfrm>
            <a:off x="757201" y="2614025"/>
            <a:ext cx="4051105" cy="3558746"/>
          </a:xfrm>
          <a:prstGeom prst="roundRect">
            <a:avLst/>
          </a:prstGeom>
          <a:solidFill>
            <a:srgbClr val="DAE5F1"/>
          </a:solidFill>
          <a:ln>
            <a:solidFill>
              <a:srgbClr val="DAE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C5FA-817C-2F22-65B4-4887A5A20FE4}"/>
              </a:ext>
            </a:extLst>
          </p:cNvPr>
          <p:cNvSpPr txBox="1"/>
          <p:nvPr/>
        </p:nvSpPr>
        <p:spPr>
          <a:xfrm>
            <a:off x="1052687" y="2808348"/>
            <a:ext cx="3611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trial 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params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	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 model=(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**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params)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학습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return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화살표: 왼쪽 13">
            <a:extLst>
              <a:ext uri="{FF2B5EF4-FFF2-40B4-BE49-F238E27FC236}">
                <a16:creationId xmlns:a16="http://schemas.microsoft.com/office/drawing/2014/main" id="{7FB5D09C-F75A-52BD-891B-1F18A7B54EAE}"/>
              </a:ext>
            </a:extLst>
          </p:cNvPr>
          <p:cNvSpPr/>
          <p:nvPr/>
        </p:nvSpPr>
        <p:spPr>
          <a:xfrm>
            <a:off x="4664675" y="4925705"/>
            <a:ext cx="954907" cy="284206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8037C-B315-995F-00B1-4ACEDA4EC4D5}"/>
              </a:ext>
            </a:extLst>
          </p:cNvPr>
          <p:cNvSpPr txBox="1"/>
          <p:nvPr/>
        </p:nvSpPr>
        <p:spPr>
          <a:xfrm>
            <a:off x="5782961" y="4829414"/>
            <a:ext cx="3556247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시도하는 파라미터에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따른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161866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3449742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Objective Function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724904" y="1532540"/>
            <a:ext cx="77641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함수의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결과값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통해 파라미터의 성능을 평가하고 향후  실험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(trial)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에서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샘플링 할 위치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결정함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CE3032-FB79-5168-E5E7-313B438E6D75}"/>
              </a:ext>
            </a:extLst>
          </p:cNvPr>
          <p:cNvSpPr/>
          <p:nvPr/>
        </p:nvSpPr>
        <p:spPr>
          <a:xfrm>
            <a:off x="757201" y="2614025"/>
            <a:ext cx="4051105" cy="3558746"/>
          </a:xfrm>
          <a:prstGeom prst="roundRect">
            <a:avLst/>
          </a:prstGeom>
          <a:solidFill>
            <a:srgbClr val="DAE5F1"/>
          </a:solidFill>
          <a:ln>
            <a:solidFill>
              <a:srgbClr val="DAE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C5FA-817C-2F22-65B4-4887A5A20FE4}"/>
              </a:ext>
            </a:extLst>
          </p:cNvPr>
          <p:cNvSpPr txBox="1"/>
          <p:nvPr/>
        </p:nvSpPr>
        <p:spPr>
          <a:xfrm>
            <a:off x="1052687" y="2808348"/>
            <a:ext cx="36119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def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objective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 trial 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params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’ 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파라미터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3’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( trial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의 범위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		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 model=(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**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params)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  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데이터 학습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    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return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 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화살표: 왼쪽 15">
            <a:extLst>
              <a:ext uri="{FF2B5EF4-FFF2-40B4-BE49-F238E27FC236}">
                <a16:creationId xmlns:a16="http://schemas.microsoft.com/office/drawing/2014/main" id="{9E2E6962-8441-980B-5E6C-3305C6965E6A}"/>
              </a:ext>
            </a:extLst>
          </p:cNvPr>
          <p:cNvSpPr/>
          <p:nvPr/>
        </p:nvSpPr>
        <p:spPr>
          <a:xfrm>
            <a:off x="4664674" y="5605630"/>
            <a:ext cx="954907" cy="284206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6E628-56AB-D0DA-B341-00EAB82B7468}"/>
              </a:ext>
            </a:extLst>
          </p:cNvPr>
          <p:cNvSpPr txBox="1"/>
          <p:nvPr/>
        </p:nvSpPr>
        <p:spPr>
          <a:xfrm>
            <a:off x="5712260" y="5351082"/>
            <a:ext cx="316333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학습의 결과를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평가지표로 반환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102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2" y="1069976"/>
            <a:ext cx="5855280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Isolation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Forest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최적의 파라미터 구하기 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2245-5C37-DDB3-773F-9519D6E8D63C}"/>
              </a:ext>
            </a:extLst>
          </p:cNvPr>
          <p:cNvSpPr txBox="1"/>
          <p:nvPr/>
        </p:nvSpPr>
        <p:spPr>
          <a:xfrm>
            <a:off x="539552" y="1404589"/>
            <a:ext cx="776418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성능 스코어를 최대화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/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최소화하는 파라미터 값을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OPTUNA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 반환 </a:t>
            </a:r>
          </a:p>
        </p:txBody>
      </p:sp>
      <p:sp>
        <p:nvSpPr>
          <p:cNvPr id="12" name="Google Shape;141;p6">
            <a:extLst>
              <a:ext uri="{FF2B5EF4-FFF2-40B4-BE49-F238E27FC236}">
                <a16:creationId xmlns:a16="http://schemas.microsoft.com/office/drawing/2014/main" id="{CA30CADD-2638-5802-233D-7F05EDB6FFFE}"/>
              </a:ext>
            </a:extLst>
          </p:cNvPr>
          <p:cNvSpPr/>
          <p:nvPr/>
        </p:nvSpPr>
        <p:spPr>
          <a:xfrm>
            <a:off x="2607764" y="2387920"/>
            <a:ext cx="3787068" cy="426141"/>
          </a:xfrm>
          <a:prstGeom prst="parallelogram">
            <a:avLst>
              <a:gd name="adj" fmla="val 25000"/>
            </a:avLst>
          </a:prstGeom>
          <a:solidFill>
            <a:schemeClr val="bg1">
              <a:lumMod val="85000"/>
              <a:alpha val="2980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39D2B-AFAD-580F-37AE-CF63939F704C}"/>
              </a:ext>
            </a:extLst>
          </p:cNvPr>
          <p:cNvSpPr txBox="1"/>
          <p:nvPr/>
        </p:nvSpPr>
        <p:spPr>
          <a:xfrm>
            <a:off x="2661989" y="2444729"/>
            <a:ext cx="351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IsolationForest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모델의 파라미터 </a:t>
            </a:r>
          </a:p>
        </p:txBody>
      </p:sp>
      <p:graphicFrame>
        <p:nvGraphicFramePr>
          <p:cNvPr id="15" name="표 17">
            <a:extLst>
              <a:ext uri="{FF2B5EF4-FFF2-40B4-BE49-F238E27FC236}">
                <a16:creationId xmlns:a16="http://schemas.microsoft.com/office/drawing/2014/main" id="{F947CC7C-6E61-2A22-1CE8-99A2672A79A7}"/>
              </a:ext>
            </a:extLst>
          </p:cNvPr>
          <p:cNvGraphicFramePr>
            <a:graphicFrameLocks noGrp="1"/>
          </p:cNvGraphicFramePr>
          <p:nvPr/>
        </p:nvGraphicFramePr>
        <p:xfrm>
          <a:off x="741405" y="3119934"/>
          <a:ext cx="7871253" cy="2521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266">
                  <a:extLst>
                    <a:ext uri="{9D8B030D-6E8A-4147-A177-3AD203B41FA5}">
                      <a16:colId xmlns:a16="http://schemas.microsoft.com/office/drawing/2014/main" val="796094544"/>
                    </a:ext>
                  </a:extLst>
                </a:gridCol>
                <a:gridCol w="2703871">
                  <a:extLst>
                    <a:ext uri="{9D8B030D-6E8A-4147-A177-3AD203B41FA5}">
                      <a16:colId xmlns:a16="http://schemas.microsoft.com/office/drawing/2014/main" val="1426730556"/>
                    </a:ext>
                  </a:extLst>
                </a:gridCol>
                <a:gridCol w="2900116">
                  <a:extLst>
                    <a:ext uri="{9D8B030D-6E8A-4147-A177-3AD203B41FA5}">
                      <a16:colId xmlns:a16="http://schemas.microsoft.com/office/drawing/2014/main" val="1643630042"/>
                    </a:ext>
                  </a:extLst>
                </a:gridCol>
              </a:tblGrid>
              <a:tr h="373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Parameters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Description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Value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74017"/>
                  </a:ext>
                </a:extLst>
              </a:tr>
              <a:tr h="411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n_estimators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나무의 개수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디폴트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10 )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1344868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max_samples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지정한 비율만큼 데이터 샘플링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0.637109665355488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602488"/>
                  </a:ext>
                </a:extLst>
              </a:tr>
              <a:tr h="5344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contamination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 데이터에서 이상치의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0.040562698102812676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73637"/>
                  </a:ext>
                </a:extLst>
              </a:tr>
              <a:tr h="578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max_features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사용할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feature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개수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0.7392189971666111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2682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C41C5B-A123-872B-70C2-EA721DDCFBB3}"/>
              </a:ext>
            </a:extLst>
          </p:cNvPr>
          <p:cNvSpPr txBox="1"/>
          <p:nvPr/>
        </p:nvSpPr>
        <p:spPr>
          <a:xfrm>
            <a:off x="2773970" y="5842586"/>
            <a:ext cx="386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최종 성능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KR" altLang="ko-KR" sz="1800" b="0" i="0" u="none" strike="noStrike" cap="none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  <a:sym typeface="Arial"/>
              </a:rPr>
              <a:t>0.5</a:t>
            </a:r>
            <a:r>
              <a:rPr lang="en-US" altLang="ko-KR" sz="1800" b="0" i="0" u="none" strike="noStrike" cap="none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  <a:sym typeface="Arial"/>
              </a:rPr>
              <a:t>2</a:t>
            </a: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16</a:t>
            </a:r>
            <a:r>
              <a:rPr lang="en-KR" altLang="ko-KR" sz="1800" b="0" i="0" u="none" strike="noStrike" cap="none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  <a:sym typeface="Arial"/>
              </a:rPr>
              <a:t>0</a:t>
            </a:r>
            <a:r>
              <a:rPr lang="ko-KR" altLang="en-US" sz="1800" b="0" i="0" u="none" strike="noStrike" cap="none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  <a:sym typeface="Arial"/>
              </a:rPr>
              <a:t>로</a:t>
            </a:r>
            <a:endParaRPr lang="ko-KR" altLang="en-US" sz="1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교차검증에서 높은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20126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Model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830F4-4FF2-EA70-5654-BAF80DA12691}"/>
              </a:ext>
            </a:extLst>
          </p:cNvPr>
          <p:cNvSpPr txBox="1"/>
          <p:nvPr/>
        </p:nvSpPr>
        <p:spPr>
          <a:xfrm>
            <a:off x="211392" y="5186943"/>
            <a:ext cx="8707332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Naïve Bayes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평가를 위하여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하이퍼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파라미터 튜닝대신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3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가지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Naive Bayes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모델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을 준비하고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개의 모델의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평균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f1-score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비교하였음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58CCF31F-73FD-9D2A-692D-7347BB855CAE}"/>
              </a:ext>
            </a:extLst>
          </p:cNvPr>
          <p:cNvSpPr/>
          <p:nvPr/>
        </p:nvSpPr>
        <p:spPr>
          <a:xfrm>
            <a:off x="677205" y="2578852"/>
            <a:ext cx="2467507" cy="251422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65;p10">
            <a:extLst>
              <a:ext uri="{FF2B5EF4-FFF2-40B4-BE49-F238E27FC236}">
                <a16:creationId xmlns:a16="http://schemas.microsoft.com/office/drawing/2014/main" id="{DC014912-3EB9-A22C-1A7B-618A5E6AB840}"/>
              </a:ext>
            </a:extLst>
          </p:cNvPr>
          <p:cNvSpPr txBox="1"/>
          <p:nvPr/>
        </p:nvSpPr>
        <p:spPr>
          <a:xfrm>
            <a:off x="550130" y="2148005"/>
            <a:ext cx="27216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Model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2" name="Google Shape;132;p6">
            <a:extLst>
              <a:ext uri="{FF2B5EF4-FFF2-40B4-BE49-F238E27FC236}">
                <a16:creationId xmlns:a16="http://schemas.microsoft.com/office/drawing/2014/main" id="{673471D3-0716-1534-F41C-818C1BF85014}"/>
              </a:ext>
            </a:extLst>
          </p:cNvPr>
          <p:cNvSpPr/>
          <p:nvPr/>
        </p:nvSpPr>
        <p:spPr>
          <a:xfrm>
            <a:off x="3415967" y="2578852"/>
            <a:ext cx="2467507" cy="251422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2;p6">
            <a:extLst>
              <a:ext uri="{FF2B5EF4-FFF2-40B4-BE49-F238E27FC236}">
                <a16:creationId xmlns:a16="http://schemas.microsoft.com/office/drawing/2014/main" id="{21C64CF3-6554-CB8D-A8F6-AEFF78A816B3}"/>
              </a:ext>
            </a:extLst>
          </p:cNvPr>
          <p:cNvSpPr/>
          <p:nvPr/>
        </p:nvSpPr>
        <p:spPr>
          <a:xfrm>
            <a:off x="6154732" y="2578852"/>
            <a:ext cx="2467507" cy="251422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5;p10">
            <a:extLst>
              <a:ext uri="{FF2B5EF4-FFF2-40B4-BE49-F238E27FC236}">
                <a16:creationId xmlns:a16="http://schemas.microsoft.com/office/drawing/2014/main" id="{528D5FA7-D123-E984-C8D8-6BE3BFC050E7}"/>
              </a:ext>
            </a:extLst>
          </p:cNvPr>
          <p:cNvSpPr txBox="1"/>
          <p:nvPr/>
        </p:nvSpPr>
        <p:spPr>
          <a:xfrm>
            <a:off x="3334003" y="2148004"/>
            <a:ext cx="27216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Model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6" name="Google Shape;265;p10">
            <a:extLst>
              <a:ext uri="{FF2B5EF4-FFF2-40B4-BE49-F238E27FC236}">
                <a16:creationId xmlns:a16="http://schemas.microsoft.com/office/drawing/2014/main" id="{77A30A52-53DC-28B2-03B5-12E85F024B3E}"/>
              </a:ext>
            </a:extLst>
          </p:cNvPr>
          <p:cNvSpPr txBox="1"/>
          <p:nvPr/>
        </p:nvSpPr>
        <p:spPr>
          <a:xfrm>
            <a:off x="6027657" y="2148004"/>
            <a:ext cx="272165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Model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7043AB-C748-D0F0-106F-1E650C96E7F9}"/>
              </a:ext>
            </a:extLst>
          </p:cNvPr>
          <p:cNvSpPr txBox="1"/>
          <p:nvPr/>
        </p:nvSpPr>
        <p:spPr>
          <a:xfrm>
            <a:off x="461706" y="2567467"/>
            <a:ext cx="2861647" cy="248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전처리를 통해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얻어낸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 중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이산형 변수만 사용한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Multinomial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Naive Bayes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DB1A7-297E-9DF0-BCD1-ED78217880D4}"/>
              </a:ext>
            </a:extLst>
          </p:cNvPr>
          <p:cNvSpPr txBox="1"/>
          <p:nvPr/>
        </p:nvSpPr>
        <p:spPr>
          <a:xfrm>
            <a:off x="3213184" y="2567466"/>
            <a:ext cx="2861647" cy="248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Model A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결측치가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나타나지 않은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모든 이산형 변수를 사용한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Multinomial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Naive Bayes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77B62-B0C0-8C82-0BC5-F66273370480}"/>
              </a:ext>
            </a:extLst>
          </p:cNvPr>
          <p:cNvSpPr txBox="1"/>
          <p:nvPr/>
        </p:nvSpPr>
        <p:spPr>
          <a:xfrm>
            <a:off x="5965438" y="2961842"/>
            <a:ext cx="2861647" cy="150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Model B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변수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+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연속형 변수도 사용한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3. Mixed Naive Bayes  </a:t>
            </a:r>
          </a:p>
        </p:txBody>
      </p:sp>
      <p:sp>
        <p:nvSpPr>
          <p:cNvPr id="19" name="Google Shape;84;p4">
            <a:extLst>
              <a:ext uri="{FF2B5EF4-FFF2-40B4-BE49-F238E27FC236}">
                <a16:creationId xmlns:a16="http://schemas.microsoft.com/office/drawing/2014/main" id="{FB65235A-45DD-456B-9F7A-52C605D47521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777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Mixed Naive Bayes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Model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830F4-4FF2-EA70-5654-BAF80DA12691}"/>
              </a:ext>
            </a:extLst>
          </p:cNvPr>
          <p:cNvSpPr txBox="1"/>
          <p:nvPr/>
        </p:nvSpPr>
        <p:spPr>
          <a:xfrm>
            <a:off x="290342" y="4988911"/>
            <a:ext cx="870733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평가 결과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Mixed Naive Bayes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모델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lvl="1" algn="ctr">
              <a:lnSpc>
                <a:spcPct val="150000"/>
              </a:lnSpc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성능이 가장 좋게 나온 것을 확인하게 됨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26F86154-5021-7F83-B662-796DF9DD1242}"/>
              </a:ext>
            </a:extLst>
          </p:cNvPr>
          <p:cNvGraphicFramePr>
            <a:graphicFrameLocks noGrp="1"/>
          </p:cNvGraphicFramePr>
          <p:nvPr/>
        </p:nvGraphicFramePr>
        <p:xfrm>
          <a:off x="1337296" y="2513971"/>
          <a:ext cx="64694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025">
                  <a:extLst>
                    <a:ext uri="{9D8B030D-6E8A-4147-A177-3AD203B41FA5}">
                      <a16:colId xmlns:a16="http://schemas.microsoft.com/office/drawing/2014/main" val="865616221"/>
                    </a:ext>
                  </a:extLst>
                </a:gridCol>
                <a:gridCol w="1807461">
                  <a:extLst>
                    <a:ext uri="{9D8B030D-6E8A-4147-A177-3AD203B41FA5}">
                      <a16:colId xmlns:a16="http://schemas.microsoft.com/office/drawing/2014/main" val="1128398867"/>
                    </a:ext>
                  </a:extLst>
                </a:gridCol>
                <a:gridCol w="1807461">
                  <a:extLst>
                    <a:ext uri="{9D8B030D-6E8A-4147-A177-3AD203B41FA5}">
                      <a16:colId xmlns:a16="http://schemas.microsoft.com/office/drawing/2014/main" val="3149204183"/>
                    </a:ext>
                  </a:extLst>
                </a:gridCol>
                <a:gridCol w="1807461">
                  <a:extLst>
                    <a:ext uri="{9D8B030D-6E8A-4147-A177-3AD203B41FA5}">
                      <a16:colId xmlns:a16="http://schemas.microsoft.com/office/drawing/2014/main" val="404210035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(Multinomial</a:t>
                      </a:r>
                      <a:r>
                        <a:rPr lang="ko-KR" altLang="en-US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NB)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(Multinomial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NB)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ModelC</a:t>
                      </a:r>
                      <a:endParaRPr lang="en-US" altLang="ko-KR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(Mixed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NB)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7092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f1_score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0.51631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0.51638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K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0.5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2024</a:t>
                      </a:r>
                      <a:endParaRPr lang="en-KR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43370"/>
                  </a:ext>
                </a:extLst>
              </a:tr>
            </a:tbl>
          </a:graphicData>
        </a:graphic>
      </p:graphicFrame>
      <p:sp>
        <p:nvSpPr>
          <p:cNvPr id="31" name="Rectangle 2">
            <a:extLst>
              <a:ext uri="{FF2B5EF4-FFF2-40B4-BE49-F238E27FC236}">
                <a16:creationId xmlns:a16="http://schemas.microsoft.com/office/drawing/2014/main" id="{C87FFC79-1910-BC90-71E3-EBE02D445D85}"/>
              </a:ext>
            </a:extLst>
          </p:cNvPr>
          <p:cNvSpPr/>
          <p:nvPr/>
        </p:nvSpPr>
        <p:spPr>
          <a:xfrm>
            <a:off x="5951872" y="2477678"/>
            <a:ext cx="1854832" cy="1535626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9743CD-D73F-4703-B8EF-80708799137F}"/>
              </a:ext>
            </a:extLst>
          </p:cNvPr>
          <p:cNvSpPr/>
          <p:nvPr/>
        </p:nvSpPr>
        <p:spPr>
          <a:xfrm>
            <a:off x="677205" y="4937774"/>
            <a:ext cx="7866160" cy="10856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84;p4">
            <a:extLst>
              <a:ext uri="{FF2B5EF4-FFF2-40B4-BE49-F238E27FC236}">
                <a16:creationId xmlns:a16="http://schemas.microsoft.com/office/drawing/2014/main" id="{1D582E6B-AAF4-4802-B663-03DA7F0135BA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73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EDA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–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종속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변수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E73DEB2-DC07-1DCF-7089-24C4C8DC0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43445"/>
              </p:ext>
            </p:extLst>
          </p:nvPr>
        </p:nvGraphicFramePr>
        <p:xfrm>
          <a:off x="2145771" y="1773592"/>
          <a:ext cx="1257185" cy="33108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185">
                  <a:extLst>
                    <a:ext uri="{9D8B030D-6E8A-4147-A177-3AD203B41FA5}">
                      <a16:colId xmlns:a16="http://schemas.microsoft.com/office/drawing/2014/main" val="2224073807"/>
                    </a:ext>
                  </a:extLst>
                </a:gridCol>
              </a:tblGrid>
              <a:tr h="52276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b="0" i="0" dirty="0">
                          <a:solidFill>
                            <a:schemeClr val="tx1"/>
                          </a:solidFill>
                          <a:latin typeface="NanumSquare_ac ExtraBold" panose="020B0600000101010101" pitchFamily="34" charset="-127"/>
                          <a:ea typeface="NanumSquare_ac ExtraBold" panose="020B0600000101010101" pitchFamily="34" charset="-127"/>
                        </a:rPr>
                        <a:t>target</a:t>
                      </a:r>
                      <a:endParaRPr lang="ko-Kore-KR" altLang="en-US" sz="2500" b="0" i="0" dirty="0">
                        <a:solidFill>
                          <a:schemeClr val="tx1"/>
                        </a:solidFill>
                        <a:latin typeface="NanumSquare_ac ExtraBold" panose="020B0600000101010101" pitchFamily="34" charset="-127"/>
                        <a:ea typeface="NanumSquare_ac Extra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03528"/>
                  </a:ext>
                </a:extLst>
              </a:tr>
              <a:tr h="697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b="1" i="0" dirty="0">
                          <a:solidFill>
                            <a:schemeClr val="bg1"/>
                          </a:solidFill>
                          <a:latin typeface="NanumSquare_ac Bold" panose="020B0600000101010101" pitchFamily="34" charset="-127"/>
                          <a:ea typeface="NanumSquare_ac Bold" panose="020B0600000101010101" pitchFamily="34" charset="-127"/>
                        </a:rPr>
                        <a:t>0</a:t>
                      </a:r>
                      <a:endParaRPr lang="ko-Kore-KR" altLang="en-US" sz="2500" b="1" i="0" dirty="0">
                        <a:solidFill>
                          <a:schemeClr val="bg1"/>
                        </a:solidFill>
                        <a:latin typeface="NanumSquare_ac Bold" panose="020B0600000101010101" pitchFamily="34" charset="-127"/>
                        <a:ea typeface="NanumSquare_ac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924103"/>
                  </a:ext>
                </a:extLst>
              </a:tr>
              <a:tr h="697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b="1" i="0" dirty="0">
                          <a:solidFill>
                            <a:schemeClr val="bg1"/>
                          </a:solidFill>
                          <a:latin typeface="NanumSquare_ac Bold" panose="020B0600000101010101" pitchFamily="34" charset="-127"/>
                          <a:ea typeface="NanumSquare_ac Bold" panose="020B0600000101010101" pitchFamily="34" charset="-127"/>
                        </a:rPr>
                        <a:t>0</a:t>
                      </a:r>
                      <a:endParaRPr lang="ko-Kore-KR" altLang="en-US" sz="2500" b="1" i="0" dirty="0">
                        <a:solidFill>
                          <a:schemeClr val="bg1"/>
                        </a:solidFill>
                        <a:latin typeface="NanumSquare_ac Bold" panose="020B0600000101010101" pitchFamily="34" charset="-127"/>
                        <a:ea typeface="NanumSquare_ac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71016"/>
                  </a:ext>
                </a:extLst>
              </a:tr>
              <a:tr h="697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b="1" i="0" dirty="0">
                          <a:solidFill>
                            <a:schemeClr val="bg1"/>
                          </a:solidFill>
                          <a:latin typeface="NanumSquare_ac Bold" panose="020B0600000101010101" pitchFamily="34" charset="-127"/>
                          <a:ea typeface="NanumSquare_ac Bold" panose="020B0600000101010101" pitchFamily="34" charset="-127"/>
                        </a:rPr>
                        <a:t>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15060"/>
                  </a:ext>
                </a:extLst>
              </a:tr>
              <a:tr h="697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500" b="1" i="0" dirty="0">
                          <a:solidFill>
                            <a:schemeClr val="bg1"/>
                          </a:solidFill>
                          <a:latin typeface="NanumSquare_ac Bold" panose="020B0600000101010101" pitchFamily="34" charset="-127"/>
                          <a:ea typeface="NanumSquare_ac Bold" panose="020B0600000101010101" pitchFamily="34" charset="-127"/>
                        </a:rPr>
                        <a:t>0</a:t>
                      </a:r>
                      <a:endParaRPr lang="ko-Kore-KR" altLang="en-US" sz="2500" b="1" i="0" dirty="0">
                        <a:solidFill>
                          <a:schemeClr val="bg1"/>
                        </a:solidFill>
                        <a:latin typeface="NanumSquare_ac Bold" panose="020B0600000101010101" pitchFamily="34" charset="-127"/>
                        <a:ea typeface="NanumSquare_ac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68306"/>
                  </a:ext>
                </a:extLst>
              </a:tr>
            </a:tbl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B6CC5B7-F52A-F816-707F-0C3EFBA2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71" y="1828800"/>
            <a:ext cx="346363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32;p6">
            <a:extLst>
              <a:ext uri="{FF2B5EF4-FFF2-40B4-BE49-F238E27FC236}">
                <a16:creationId xmlns:a16="http://schemas.microsoft.com/office/drawing/2014/main" id="{801B27D3-789A-32F4-3E35-1D27A5DE79BC}"/>
              </a:ext>
            </a:extLst>
          </p:cNvPr>
          <p:cNvSpPr/>
          <p:nvPr/>
        </p:nvSpPr>
        <p:spPr>
          <a:xfrm>
            <a:off x="608914" y="5285352"/>
            <a:ext cx="7926172" cy="1075168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0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과 </a:t>
            </a: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1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로 구성된 변수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96.3 : 3.7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정도의 비율로 클래스 불균형을 보임</a:t>
            </a: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29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그외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사용한 모델들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" name="Google Shape;84;p4">
            <a:extLst>
              <a:ext uri="{FF2B5EF4-FFF2-40B4-BE49-F238E27FC236}">
                <a16:creationId xmlns:a16="http://schemas.microsoft.com/office/drawing/2014/main" id="{1D582E6B-AAF4-4802-B663-03DA7F0135BA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B4B488-565F-441D-9048-5EBA301DA248}"/>
              </a:ext>
            </a:extLst>
          </p:cNvPr>
          <p:cNvSpPr/>
          <p:nvPr/>
        </p:nvSpPr>
        <p:spPr>
          <a:xfrm>
            <a:off x="1558237" y="1856895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0.490997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B83B35-0A0E-4BF2-9690-236704391D35}"/>
              </a:ext>
            </a:extLst>
          </p:cNvPr>
          <p:cNvSpPr/>
          <p:nvPr/>
        </p:nvSpPr>
        <p:spPr>
          <a:xfrm>
            <a:off x="4939553" y="1856894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0.490692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3E0586-E262-465E-82A1-3DB62B2FE254}"/>
              </a:ext>
            </a:extLst>
          </p:cNvPr>
          <p:cNvSpPr/>
          <p:nvPr/>
        </p:nvSpPr>
        <p:spPr>
          <a:xfrm>
            <a:off x="1558237" y="4258238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0.50800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E01171-A7E5-48D1-8DDA-434CCE5B13CA}"/>
              </a:ext>
            </a:extLst>
          </p:cNvPr>
          <p:cNvSpPr/>
          <p:nvPr/>
        </p:nvSpPr>
        <p:spPr>
          <a:xfrm>
            <a:off x="4939553" y="4258238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0.490691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453F-2AE0-4F6A-B88D-79D9CD174666}"/>
              </a:ext>
            </a:extLst>
          </p:cNvPr>
          <p:cNvSpPr txBox="1"/>
          <p:nvPr/>
        </p:nvSpPr>
        <p:spPr>
          <a:xfrm flipH="1">
            <a:off x="2120184" y="1631710"/>
            <a:ext cx="12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LGBM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0469D-4A87-4397-AC6F-BDF422C9AFA7}"/>
              </a:ext>
            </a:extLst>
          </p:cNvPr>
          <p:cNvSpPr txBox="1"/>
          <p:nvPr/>
        </p:nvSpPr>
        <p:spPr>
          <a:xfrm flipH="1">
            <a:off x="5352772" y="1441395"/>
            <a:ext cx="152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4B200-70E4-4B6E-90D3-02A7AF9BB2C7}"/>
              </a:ext>
            </a:extLst>
          </p:cNvPr>
          <p:cNvSpPr txBox="1"/>
          <p:nvPr/>
        </p:nvSpPr>
        <p:spPr>
          <a:xfrm flipH="1">
            <a:off x="1892186" y="4027405"/>
            <a:ext cx="168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XGBoost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34FB0-FF16-42EE-BA02-10ABD67CF662}"/>
              </a:ext>
            </a:extLst>
          </p:cNvPr>
          <p:cNvSpPr txBox="1"/>
          <p:nvPr/>
        </p:nvSpPr>
        <p:spPr>
          <a:xfrm flipH="1">
            <a:off x="5273503" y="3842738"/>
            <a:ext cx="168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Boosting 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083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그외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사용한 모델들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4" name="Google Shape;84;p4">
            <a:extLst>
              <a:ext uri="{FF2B5EF4-FFF2-40B4-BE49-F238E27FC236}">
                <a16:creationId xmlns:a16="http://schemas.microsoft.com/office/drawing/2014/main" id="{1D582E6B-AAF4-4802-B663-03DA7F0135BA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MODELING</a:t>
            </a:r>
            <a:endParaRPr 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B4B488-565F-441D-9048-5EBA301DA248}"/>
              </a:ext>
            </a:extLst>
          </p:cNvPr>
          <p:cNvSpPr/>
          <p:nvPr/>
        </p:nvSpPr>
        <p:spPr>
          <a:xfrm>
            <a:off x="1558237" y="1856895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0.490997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B83B35-0A0E-4BF2-9690-236704391D35}"/>
              </a:ext>
            </a:extLst>
          </p:cNvPr>
          <p:cNvSpPr/>
          <p:nvPr/>
        </p:nvSpPr>
        <p:spPr>
          <a:xfrm>
            <a:off x="4939553" y="1856894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0.490692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3E0586-E262-465E-82A1-3DB62B2FE254}"/>
              </a:ext>
            </a:extLst>
          </p:cNvPr>
          <p:cNvSpPr/>
          <p:nvPr/>
        </p:nvSpPr>
        <p:spPr>
          <a:xfrm>
            <a:off x="1558237" y="4258238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0.50800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E01171-A7E5-48D1-8DDA-434CCE5B13CA}"/>
              </a:ext>
            </a:extLst>
          </p:cNvPr>
          <p:cNvSpPr/>
          <p:nvPr/>
        </p:nvSpPr>
        <p:spPr>
          <a:xfrm>
            <a:off x="4939553" y="4258238"/>
            <a:ext cx="2348753" cy="1739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F1 Score –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0.490691</a:t>
            </a:r>
            <a:endParaRPr lang="ko-KR" altLang="en-US" sz="24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453F-2AE0-4F6A-B88D-79D9CD174666}"/>
              </a:ext>
            </a:extLst>
          </p:cNvPr>
          <p:cNvSpPr txBox="1"/>
          <p:nvPr/>
        </p:nvSpPr>
        <p:spPr>
          <a:xfrm flipH="1">
            <a:off x="2120184" y="1631710"/>
            <a:ext cx="122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LGBM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0469D-4A87-4397-AC6F-BDF422C9AFA7}"/>
              </a:ext>
            </a:extLst>
          </p:cNvPr>
          <p:cNvSpPr txBox="1"/>
          <p:nvPr/>
        </p:nvSpPr>
        <p:spPr>
          <a:xfrm flipH="1">
            <a:off x="5352772" y="1441395"/>
            <a:ext cx="1522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F4B200-70E4-4B6E-90D3-02A7AF9BB2C7}"/>
              </a:ext>
            </a:extLst>
          </p:cNvPr>
          <p:cNvSpPr txBox="1"/>
          <p:nvPr/>
        </p:nvSpPr>
        <p:spPr>
          <a:xfrm flipH="1">
            <a:off x="1892186" y="4027405"/>
            <a:ext cx="168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XGBoost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34FB0-FF16-42EE-BA02-10ABD67CF662}"/>
              </a:ext>
            </a:extLst>
          </p:cNvPr>
          <p:cNvSpPr txBox="1"/>
          <p:nvPr/>
        </p:nvSpPr>
        <p:spPr>
          <a:xfrm flipH="1">
            <a:off x="5273503" y="3842738"/>
            <a:ext cx="168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Gradient</a:t>
            </a:r>
          </a:p>
          <a:p>
            <a:pPr algn="ctr"/>
            <a:r>
              <a:rPr lang="en-US" altLang="ko-KR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Boosting </a:t>
            </a:r>
            <a:endParaRPr lang="ko-KR" alt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8DFE8F-B9AC-4F9F-9728-BB24B429291D}"/>
              </a:ext>
            </a:extLst>
          </p:cNvPr>
          <p:cNvSpPr/>
          <p:nvPr/>
        </p:nvSpPr>
        <p:spPr>
          <a:xfrm>
            <a:off x="1201271" y="1472619"/>
            <a:ext cx="6651811" cy="47488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DD19-3DE5-4475-8E5C-7E425556B0F4}"/>
              </a:ext>
            </a:extLst>
          </p:cNvPr>
          <p:cNvSpPr txBox="1"/>
          <p:nvPr/>
        </p:nvSpPr>
        <p:spPr>
          <a:xfrm>
            <a:off x="1394565" y="2764637"/>
            <a:ext cx="62134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비교적 </a:t>
            </a:r>
            <a:r>
              <a:rPr lang="en-US" altLang="ko-KR" sz="3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F1 Score</a:t>
            </a:r>
            <a:r>
              <a:rPr lang="ko-KR" altLang="en-US" sz="3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작게 나와</a:t>
            </a:r>
            <a:endParaRPr lang="en-US" altLang="ko-KR" sz="3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안함</a:t>
            </a:r>
          </a:p>
        </p:txBody>
      </p:sp>
    </p:spTree>
    <p:extLst>
      <p:ext uri="{BB962C8B-B14F-4D97-AF65-F5344CB8AC3E}">
        <p14:creationId xmlns:p14="http://schemas.microsoft.com/office/powerpoint/2010/main" val="666886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PREDICTION</a:t>
            </a:r>
            <a:endParaRPr lang="en-US" altLang="ko-KR" sz="2800" b="1" i="0" u="none" strike="noStrike" cap="none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2843952" y="1047909"/>
            <a:ext cx="345638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2851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4</a:t>
            </a:r>
            <a:endParaRPr sz="7200" b="1" i="0" u="none" strike="noStrike" cap="none" dirty="0">
              <a:solidFill>
                <a:srgbClr val="2851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048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 비교 및 예측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교차검증 결과 정리 및 모델 평가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830F4-4FF2-EA70-5654-BAF80DA12691}"/>
              </a:ext>
            </a:extLst>
          </p:cNvPr>
          <p:cNvSpPr txBox="1"/>
          <p:nvPr/>
        </p:nvSpPr>
        <p:spPr>
          <a:xfrm>
            <a:off x="290342" y="4988911"/>
            <a:ext cx="870733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모델링 과정에서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파라미터 튜닝을 진행한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Isolation Forest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ctr">
              <a:lnSpc>
                <a:spcPct val="150000"/>
              </a:lnSpc>
              <a:defRPr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Mixed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 Bayes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높은 성능을 보였음을 확인하였음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26F86154-5021-7F83-B662-796DF9DD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59036"/>
              </p:ext>
            </p:extLst>
          </p:nvPr>
        </p:nvGraphicFramePr>
        <p:xfrm>
          <a:off x="1102659" y="2513972"/>
          <a:ext cx="7198659" cy="155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86561622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858373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12839886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14920418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042100354"/>
                    </a:ext>
                  </a:extLst>
                </a:gridCol>
              </a:tblGrid>
              <a:tr h="447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Isolation Forest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Isolation Forest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+</a:t>
                      </a:r>
                      <a:r>
                        <a:rPr lang="en-US" altLang="ko-KR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Optuna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Multinomial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</a:t>
                      </a:r>
                      <a:endParaRPr kumimoji="0" lang="ko-KR" altLang="en-US" sz="1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Mixed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70929"/>
                  </a:ext>
                </a:extLst>
              </a:tr>
              <a:tr h="698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f1_score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0.508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0.52160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0.51638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K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0.5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2024</a:t>
                      </a:r>
                      <a:endParaRPr lang="en-KR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4337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7F52D97-3489-7C7B-75F2-EADF79BAB61A}"/>
              </a:ext>
            </a:extLst>
          </p:cNvPr>
          <p:cNvSpPr txBox="1"/>
          <p:nvPr/>
        </p:nvSpPr>
        <p:spPr>
          <a:xfrm>
            <a:off x="5405102" y="1594026"/>
            <a:ext cx="1261054" cy="707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모델을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사용하여 예측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!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9743CD-D73F-4703-B8EF-80708799137F}"/>
              </a:ext>
            </a:extLst>
          </p:cNvPr>
          <p:cNvSpPr/>
          <p:nvPr/>
        </p:nvSpPr>
        <p:spPr>
          <a:xfrm>
            <a:off x="677205" y="4937774"/>
            <a:ext cx="7866160" cy="10856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F89DCA-052D-5782-5856-9C61546A5F68}"/>
              </a:ext>
            </a:extLst>
          </p:cNvPr>
          <p:cNvSpPr/>
          <p:nvPr/>
        </p:nvSpPr>
        <p:spPr>
          <a:xfrm>
            <a:off x="3576918" y="2486061"/>
            <a:ext cx="1604683" cy="1295204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37ED76A-8497-6142-8543-2E3EA78FAFCB}"/>
              </a:ext>
            </a:extLst>
          </p:cNvPr>
          <p:cNvSpPr/>
          <p:nvPr/>
        </p:nvSpPr>
        <p:spPr>
          <a:xfrm>
            <a:off x="6714565" y="2488899"/>
            <a:ext cx="1604683" cy="1295204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926C3F9A-98C0-A42D-263A-BB8915F8BFBF}"/>
              </a:ext>
            </a:extLst>
          </p:cNvPr>
          <p:cNvGrpSpPr/>
          <p:nvPr/>
        </p:nvGrpSpPr>
        <p:grpSpPr>
          <a:xfrm rot="660627" flipV="1">
            <a:off x="7317521" y="2001412"/>
            <a:ext cx="901789" cy="430405"/>
            <a:chOff x="416807" y="467012"/>
            <a:chExt cx="5034518" cy="1986378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6B89A8A6-25A4-4E1A-43B6-98287DF7A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07" y="467012"/>
              <a:ext cx="5034518" cy="1986378"/>
            </a:xfrm>
            <a:prstGeom prst="rect">
              <a:avLst/>
            </a:prstGeom>
          </p:spPr>
        </p:pic>
      </p:grp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233175BE-D378-D784-447E-309A54245326}"/>
              </a:ext>
            </a:extLst>
          </p:cNvPr>
          <p:cNvGrpSpPr/>
          <p:nvPr/>
        </p:nvGrpSpPr>
        <p:grpSpPr>
          <a:xfrm rot="20934508" flipH="1" flipV="1">
            <a:off x="4377312" y="1943287"/>
            <a:ext cx="841655" cy="486528"/>
            <a:chOff x="416807" y="467012"/>
            <a:chExt cx="5034518" cy="1986378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FB43AA4A-2550-D614-C743-59FC42A60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07" y="467012"/>
              <a:ext cx="5034518" cy="198637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1136286B-AE7F-990A-3789-121DAB4CF4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t="82523" r="44054" b="1802"/>
          <a:stretch/>
        </p:blipFill>
        <p:spPr>
          <a:xfrm>
            <a:off x="1102659" y="6102364"/>
            <a:ext cx="618145" cy="335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703505-AD49-E647-79CA-FA288D654DC6}"/>
              </a:ext>
            </a:extLst>
          </p:cNvPr>
          <p:cNvSpPr txBox="1"/>
          <p:nvPr/>
        </p:nvSpPr>
        <p:spPr>
          <a:xfrm>
            <a:off x="1740101" y="6102364"/>
            <a:ext cx="65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개의 모델을 둘 다 채택하여 각 모델로 테스트 데이터의 예측을 진행함 </a:t>
            </a:r>
          </a:p>
        </p:txBody>
      </p:sp>
      <p:sp>
        <p:nvSpPr>
          <p:cNvPr id="27" name="Google Shape;84;p4">
            <a:extLst>
              <a:ext uri="{FF2B5EF4-FFF2-40B4-BE49-F238E27FC236}">
                <a16:creationId xmlns:a16="http://schemas.microsoft.com/office/drawing/2014/main" id="{2E92B53D-A28B-47A0-825D-7AA54D23B218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62618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6"/>
          <p:cNvSpPr/>
          <p:nvPr/>
        </p:nvSpPr>
        <p:spPr>
          <a:xfrm rot="10800000" flipH="1">
            <a:off x="-13884" y="755637"/>
            <a:ext cx="9157884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863588" y="112646"/>
            <a:ext cx="792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rgbClr val="FFFF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39552" y="1040612"/>
            <a:ext cx="86072" cy="3863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82;p6">
            <a:extLst>
              <a:ext uri="{FF2B5EF4-FFF2-40B4-BE49-F238E27FC236}">
                <a16:creationId xmlns:a16="http://schemas.microsoft.com/office/drawing/2014/main" id="{835E6AC8-D246-237A-0BD7-3CB926D8A771}"/>
              </a:ext>
            </a:extLst>
          </p:cNvPr>
          <p:cNvSpPr txBox="1"/>
          <p:nvPr/>
        </p:nvSpPr>
        <p:spPr>
          <a:xfrm>
            <a:off x="677205" y="1010995"/>
            <a:ext cx="41108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모델 비교 및 예측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91;p6">
            <a:extLst>
              <a:ext uri="{FF2B5EF4-FFF2-40B4-BE49-F238E27FC236}">
                <a16:creationId xmlns:a16="http://schemas.microsoft.com/office/drawing/2014/main" id="{89ECC8EF-02AA-7D1C-375C-AE466FD68EA6}"/>
              </a:ext>
            </a:extLst>
          </p:cNvPr>
          <p:cNvSpPr txBox="1"/>
          <p:nvPr/>
        </p:nvSpPr>
        <p:spPr>
          <a:xfrm>
            <a:off x="971600" y="1476000"/>
            <a:ext cx="6313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모델의 최종 예측 결과 평가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830F4-4FF2-EA70-5654-BAF80DA12691}"/>
              </a:ext>
            </a:extLst>
          </p:cNvPr>
          <p:cNvSpPr txBox="1"/>
          <p:nvPr/>
        </p:nvSpPr>
        <p:spPr>
          <a:xfrm>
            <a:off x="290341" y="5245330"/>
            <a:ext cx="8707332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모델 다 테스트 데이터에 대해서도 </a:t>
            </a:r>
            <a:r>
              <a:rPr lang="ko-KR" altLang="en-US" sz="16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높은 </a:t>
            </a:r>
            <a:r>
              <a:rPr lang="en-US" altLang="ko-KR" sz="16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보여주었으나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lvl="1" algn="ctr">
              <a:lnSpc>
                <a:spcPct val="150000"/>
              </a:lnSpc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테스트 데이터에서 높은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f1-score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를 보이고 학습 및 예측 속도가 빠른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lvl="1" algn="ctr">
              <a:lnSpc>
                <a:spcPct val="150000"/>
              </a:lnSpc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Mixed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Naive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Bayes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모델을 최종 모델로 선정하게 됨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.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26F86154-5021-7F83-B662-796DF9DD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70097"/>
              </p:ext>
            </p:extLst>
          </p:nvPr>
        </p:nvGraphicFramePr>
        <p:xfrm>
          <a:off x="1120589" y="2001608"/>
          <a:ext cx="7198659" cy="1558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86561622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30858373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12839886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14920418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4042100354"/>
                    </a:ext>
                  </a:extLst>
                </a:gridCol>
              </a:tblGrid>
              <a:tr h="447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Isolation Forest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Isolation Forest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+</a:t>
                      </a:r>
                      <a:r>
                        <a:rPr lang="en-US" altLang="ko-KR" sz="15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Optuna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Multinomial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</a:t>
                      </a:r>
                      <a:endParaRPr kumimoji="0" lang="ko-KR" altLang="en-US" sz="1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Mixed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NB</a:t>
                      </a:r>
                      <a:endParaRPr lang="ko-KR" altLang="en-US" sz="15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70929"/>
                  </a:ext>
                </a:extLst>
              </a:tr>
              <a:tr h="6989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Valid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f1_score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0.508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0.52160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0.51638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en-KR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0.5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  <a:sym typeface="Arial"/>
                        </a:rPr>
                        <a:t>2024</a:t>
                      </a:r>
                      <a:endParaRPr lang="en-KR" sz="1600" b="0" i="0" u="none" strike="noStrike" cap="non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43370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E9743CD-D73F-4703-B8EF-80708799137F}"/>
              </a:ext>
            </a:extLst>
          </p:cNvPr>
          <p:cNvSpPr/>
          <p:nvPr/>
        </p:nvSpPr>
        <p:spPr>
          <a:xfrm>
            <a:off x="710927" y="5306467"/>
            <a:ext cx="7866160" cy="10856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F89DCA-052D-5782-5856-9C61546A5F68}"/>
              </a:ext>
            </a:extLst>
          </p:cNvPr>
          <p:cNvSpPr/>
          <p:nvPr/>
        </p:nvSpPr>
        <p:spPr>
          <a:xfrm>
            <a:off x="3612776" y="1984033"/>
            <a:ext cx="1604683" cy="1295204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637ED76A-8497-6142-8543-2E3EA78FAFCB}"/>
              </a:ext>
            </a:extLst>
          </p:cNvPr>
          <p:cNvSpPr/>
          <p:nvPr/>
        </p:nvSpPr>
        <p:spPr>
          <a:xfrm>
            <a:off x="6741460" y="1968941"/>
            <a:ext cx="1604683" cy="1295204"/>
          </a:xfrm>
          <a:prstGeom prst="rect">
            <a:avLst/>
          </a:prstGeom>
          <a:noFill/>
          <a:ln w="28575">
            <a:solidFill>
              <a:srgbClr val="DB3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4FCCB41-F506-E6A6-3E54-BB3876191A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6" t="82523" r="44054" b="1802"/>
          <a:stretch/>
        </p:blipFill>
        <p:spPr>
          <a:xfrm rot="5077534">
            <a:off x="4334935" y="3560530"/>
            <a:ext cx="618145" cy="3353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6A3E3A-E24F-C63C-F280-FA2A1CBA37AB}"/>
              </a:ext>
            </a:extLst>
          </p:cNvPr>
          <p:cNvSpPr txBox="1"/>
          <p:nvPr/>
        </p:nvSpPr>
        <p:spPr>
          <a:xfrm>
            <a:off x="4839884" y="3534606"/>
            <a:ext cx="8057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Predict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6EE1102-35A4-94EB-DA9C-85604FA3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37112"/>
              </p:ext>
            </p:extLst>
          </p:nvPr>
        </p:nvGraphicFramePr>
        <p:xfrm>
          <a:off x="1405263" y="4231755"/>
          <a:ext cx="6629309" cy="1033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875">
                  <a:extLst>
                    <a:ext uri="{9D8B030D-6E8A-4147-A177-3AD203B41FA5}">
                      <a16:colId xmlns:a16="http://schemas.microsoft.com/office/drawing/2014/main" val="1222971605"/>
                    </a:ext>
                  </a:extLst>
                </a:gridCol>
                <a:gridCol w="2570217">
                  <a:extLst>
                    <a:ext uri="{9D8B030D-6E8A-4147-A177-3AD203B41FA5}">
                      <a16:colId xmlns:a16="http://schemas.microsoft.com/office/drawing/2014/main" val="4042273985"/>
                    </a:ext>
                  </a:extLst>
                </a:gridCol>
                <a:gridCol w="2570217">
                  <a:extLst>
                    <a:ext uri="{9D8B030D-6E8A-4147-A177-3AD203B41FA5}">
                      <a16:colId xmlns:a16="http://schemas.microsoft.com/office/drawing/2014/main" val="2146501747"/>
                    </a:ext>
                  </a:extLst>
                </a:gridCol>
              </a:tblGrid>
              <a:tr h="375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Model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Mixed Naive Bayes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Isolation Forest + </a:t>
                      </a:r>
                      <a:r>
                        <a:rPr lang="en-US" altLang="ko-KR" sz="16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Optuna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60534"/>
                  </a:ext>
                </a:extLst>
              </a:tr>
              <a:tr h="454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Test f1_score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0.51790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0.51720</a:t>
                      </a:r>
                      <a:endParaRPr lang="ko-KR" altLang="en-US" sz="16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401666"/>
                  </a:ext>
                </a:extLst>
              </a:tr>
            </a:tbl>
          </a:graphicData>
        </a:graphic>
      </p:graphicFrame>
      <p:sp>
        <p:nvSpPr>
          <p:cNvPr id="20" name="Google Shape;84;p4">
            <a:extLst>
              <a:ext uri="{FF2B5EF4-FFF2-40B4-BE49-F238E27FC236}">
                <a16:creationId xmlns:a16="http://schemas.microsoft.com/office/drawing/2014/main" id="{2A0B71EE-B453-4B44-832E-AE3214BFAB49}"/>
              </a:ext>
            </a:extLst>
          </p:cNvPr>
          <p:cNvSpPr txBox="1">
            <a:spLocks/>
          </p:cNvSpPr>
          <p:nvPr/>
        </p:nvSpPr>
        <p:spPr>
          <a:xfrm>
            <a:off x="1629183" y="126943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181614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1896003" y="2790066"/>
            <a:ext cx="5351994" cy="127786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lt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endParaRPr lang="en-US" altLang="ko-KR" sz="2800" b="1" i="0" u="none" strike="noStrike" cap="none" dirty="0">
              <a:solidFill>
                <a:schemeClr val="lt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1896002" y="2744346"/>
            <a:ext cx="5351993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72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EDA -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설명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FF"/>
                </a:highligh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변수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21" name="Google Shape;132;p6">
            <a:extLst>
              <a:ext uri="{FF2B5EF4-FFF2-40B4-BE49-F238E27FC236}">
                <a16:creationId xmlns:a16="http://schemas.microsoft.com/office/drawing/2014/main" id="{801B27D3-789A-32F4-3E35-1D27A5DE79BC}"/>
              </a:ext>
            </a:extLst>
          </p:cNvPr>
          <p:cNvSpPr/>
          <p:nvPr/>
        </p:nvSpPr>
        <p:spPr>
          <a:xfrm>
            <a:off x="303859" y="5080586"/>
            <a:ext cx="8536281" cy="1414875"/>
          </a:xfrm>
          <a:prstGeom prst="roundRect">
            <a:avLst>
              <a:gd name="adj" fmla="val 16667"/>
            </a:avLst>
          </a:prstGeom>
          <a:solidFill>
            <a:srgbClr val="F0F2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1)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결측값이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존재하며 자료형 중 </a:t>
            </a: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binary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의 경우 </a:t>
            </a:r>
            <a:r>
              <a:rPr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결측값이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존재하지 않음을 확인</a:t>
            </a:r>
            <a:endParaRPr lang="en-US" altLang="ko-KR"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2)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결측값의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비중이 </a:t>
            </a:r>
            <a:r>
              <a:rPr lang="en-US" altLang="ko-KR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20%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이상인 </a:t>
            </a:r>
            <a:r>
              <a:rPr lang="en-US" altLang="ko-KR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V24_cat, V26_cat</a:t>
            </a:r>
            <a:r>
              <a:rPr lang="ko-KR" altLang="en-US" sz="18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변수는 제외 후 분석 진행</a:t>
            </a:r>
            <a:endParaRPr sz="18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2F1B282-591C-AE7F-8186-AF2AA9B6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05" y="1551955"/>
            <a:ext cx="6231577" cy="30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0BCC23-6C77-F230-23E6-7834951121D5}"/>
              </a:ext>
            </a:extLst>
          </p:cNvPr>
          <p:cNvSpPr txBox="1"/>
          <p:nvPr/>
        </p:nvSpPr>
        <p:spPr>
          <a:xfrm>
            <a:off x="5787342" y="4637868"/>
            <a:ext cx="2747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trike="sngStrike" dirty="0">
                <a:solidFill>
                  <a:schemeClr val="bg1">
                    <a:lumMod val="75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이런 데이터를 가져오기도 어렵겠다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,,</a:t>
            </a:r>
            <a:endParaRPr lang="ko-Kore-KR" altLang="en-US" strike="sngStrike" dirty="0">
              <a:solidFill>
                <a:schemeClr val="bg1">
                  <a:lumMod val="75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6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2467814-492A-7E4D-B7B8-69D70EC8441D}"/>
              </a:ext>
            </a:extLst>
          </p:cNvPr>
          <p:cNvSpPr txBox="1">
            <a:spLocks/>
          </p:cNvSpPr>
          <p:nvPr/>
        </p:nvSpPr>
        <p:spPr>
          <a:xfrm>
            <a:off x="539551" y="1069976"/>
            <a:ext cx="3904143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변수 분류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FF"/>
              </a:highligh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5350D9-D85E-D49A-EC7A-DB799DDDF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139" y="333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2" name="Google Shape;132;p6">
            <a:extLst>
              <a:ext uri="{FF2B5EF4-FFF2-40B4-BE49-F238E27FC236}">
                <a16:creationId xmlns:a16="http://schemas.microsoft.com/office/drawing/2014/main" id="{F839F16B-1F42-1ACF-0093-A619B0D8C74E}"/>
              </a:ext>
            </a:extLst>
          </p:cNvPr>
          <p:cNvSpPr/>
          <p:nvPr/>
        </p:nvSpPr>
        <p:spPr>
          <a:xfrm>
            <a:off x="2111460" y="3641346"/>
            <a:ext cx="2384951" cy="982288"/>
          </a:xfrm>
          <a:custGeom>
            <a:avLst/>
            <a:gdLst>
              <a:gd name="connsiteX0" fmla="*/ 0 w 2384951"/>
              <a:gd name="connsiteY0" fmla="*/ 163718 h 982288"/>
              <a:gd name="connsiteX1" fmla="*/ 163718 w 2384951"/>
              <a:gd name="connsiteY1" fmla="*/ 0 h 982288"/>
              <a:gd name="connsiteX2" fmla="*/ 870131 w 2384951"/>
              <a:gd name="connsiteY2" fmla="*/ 0 h 982288"/>
              <a:gd name="connsiteX3" fmla="*/ 1555970 w 2384951"/>
              <a:gd name="connsiteY3" fmla="*/ 0 h 982288"/>
              <a:gd name="connsiteX4" fmla="*/ 2221233 w 2384951"/>
              <a:gd name="connsiteY4" fmla="*/ 0 h 982288"/>
              <a:gd name="connsiteX5" fmla="*/ 2384951 w 2384951"/>
              <a:gd name="connsiteY5" fmla="*/ 163718 h 982288"/>
              <a:gd name="connsiteX6" fmla="*/ 2384951 w 2384951"/>
              <a:gd name="connsiteY6" fmla="*/ 818570 h 982288"/>
              <a:gd name="connsiteX7" fmla="*/ 2221233 w 2384951"/>
              <a:gd name="connsiteY7" fmla="*/ 982288 h 982288"/>
              <a:gd name="connsiteX8" fmla="*/ 1514820 w 2384951"/>
              <a:gd name="connsiteY8" fmla="*/ 982288 h 982288"/>
              <a:gd name="connsiteX9" fmla="*/ 890707 w 2384951"/>
              <a:gd name="connsiteY9" fmla="*/ 982288 h 982288"/>
              <a:gd name="connsiteX10" fmla="*/ 163718 w 2384951"/>
              <a:gd name="connsiteY10" fmla="*/ 982288 h 982288"/>
              <a:gd name="connsiteX11" fmla="*/ 0 w 2384951"/>
              <a:gd name="connsiteY11" fmla="*/ 818570 h 982288"/>
              <a:gd name="connsiteX12" fmla="*/ 0 w 2384951"/>
              <a:gd name="connsiteY12" fmla="*/ 163718 h 9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4951" h="982288" fill="none" extrusionOk="0">
                <a:moveTo>
                  <a:pt x="0" y="163718"/>
                </a:moveTo>
                <a:cubicBezTo>
                  <a:pt x="-5932" y="74273"/>
                  <a:pt x="70722" y="-1778"/>
                  <a:pt x="163718" y="0"/>
                </a:cubicBezTo>
                <a:cubicBezTo>
                  <a:pt x="392067" y="4663"/>
                  <a:pt x="617235" y="-18980"/>
                  <a:pt x="870131" y="0"/>
                </a:cubicBezTo>
                <a:cubicBezTo>
                  <a:pt x="1123027" y="18980"/>
                  <a:pt x="1391239" y="31342"/>
                  <a:pt x="1555970" y="0"/>
                </a:cubicBezTo>
                <a:cubicBezTo>
                  <a:pt x="1720701" y="-31342"/>
                  <a:pt x="2068750" y="-28035"/>
                  <a:pt x="2221233" y="0"/>
                </a:cubicBezTo>
                <a:cubicBezTo>
                  <a:pt x="2305358" y="259"/>
                  <a:pt x="2388244" y="67363"/>
                  <a:pt x="2384951" y="163718"/>
                </a:cubicBezTo>
                <a:cubicBezTo>
                  <a:pt x="2365289" y="309195"/>
                  <a:pt x="2360743" y="518553"/>
                  <a:pt x="2384951" y="818570"/>
                </a:cubicBezTo>
                <a:cubicBezTo>
                  <a:pt x="2392968" y="924862"/>
                  <a:pt x="2293922" y="991638"/>
                  <a:pt x="2221233" y="982288"/>
                </a:cubicBezTo>
                <a:cubicBezTo>
                  <a:pt x="1902683" y="1002182"/>
                  <a:pt x="1682816" y="1002446"/>
                  <a:pt x="1514820" y="982288"/>
                </a:cubicBezTo>
                <a:cubicBezTo>
                  <a:pt x="1346824" y="962130"/>
                  <a:pt x="1189333" y="988934"/>
                  <a:pt x="890707" y="982288"/>
                </a:cubicBezTo>
                <a:cubicBezTo>
                  <a:pt x="592081" y="975642"/>
                  <a:pt x="401872" y="1015171"/>
                  <a:pt x="163718" y="982288"/>
                </a:cubicBezTo>
                <a:cubicBezTo>
                  <a:pt x="92403" y="988974"/>
                  <a:pt x="5336" y="926962"/>
                  <a:pt x="0" y="818570"/>
                </a:cubicBezTo>
                <a:cubicBezTo>
                  <a:pt x="-15766" y="535509"/>
                  <a:pt x="-18366" y="403677"/>
                  <a:pt x="0" y="163718"/>
                </a:cubicBezTo>
                <a:close/>
              </a:path>
              <a:path w="2384951" h="982288" stroke="0" extrusionOk="0">
                <a:moveTo>
                  <a:pt x="0" y="163718"/>
                </a:moveTo>
                <a:cubicBezTo>
                  <a:pt x="-12796" y="65406"/>
                  <a:pt x="68321" y="1868"/>
                  <a:pt x="163718" y="0"/>
                </a:cubicBezTo>
                <a:cubicBezTo>
                  <a:pt x="513328" y="-32675"/>
                  <a:pt x="658507" y="-32074"/>
                  <a:pt x="890707" y="0"/>
                </a:cubicBezTo>
                <a:cubicBezTo>
                  <a:pt x="1122907" y="32074"/>
                  <a:pt x="1329661" y="11642"/>
                  <a:pt x="1555970" y="0"/>
                </a:cubicBezTo>
                <a:cubicBezTo>
                  <a:pt x="1782279" y="-11642"/>
                  <a:pt x="2000680" y="-16796"/>
                  <a:pt x="2221233" y="0"/>
                </a:cubicBezTo>
                <a:cubicBezTo>
                  <a:pt x="2306356" y="-17058"/>
                  <a:pt x="2387883" y="62449"/>
                  <a:pt x="2384951" y="163718"/>
                </a:cubicBezTo>
                <a:cubicBezTo>
                  <a:pt x="2370166" y="439445"/>
                  <a:pt x="2370446" y="665715"/>
                  <a:pt x="2384951" y="818570"/>
                </a:cubicBezTo>
                <a:cubicBezTo>
                  <a:pt x="2383754" y="897576"/>
                  <a:pt x="2307131" y="988572"/>
                  <a:pt x="2221233" y="982288"/>
                </a:cubicBezTo>
                <a:cubicBezTo>
                  <a:pt x="2042981" y="957635"/>
                  <a:pt x="1739270" y="979702"/>
                  <a:pt x="1576545" y="982288"/>
                </a:cubicBezTo>
                <a:cubicBezTo>
                  <a:pt x="1413820" y="984874"/>
                  <a:pt x="1210206" y="1015377"/>
                  <a:pt x="890707" y="982288"/>
                </a:cubicBezTo>
                <a:cubicBezTo>
                  <a:pt x="571208" y="949199"/>
                  <a:pt x="410715" y="996830"/>
                  <a:pt x="163718" y="982288"/>
                </a:cubicBezTo>
                <a:cubicBezTo>
                  <a:pt x="81808" y="973880"/>
                  <a:pt x="17208" y="897893"/>
                  <a:pt x="0" y="818570"/>
                </a:cubicBezTo>
                <a:cubicBezTo>
                  <a:pt x="18279" y="663669"/>
                  <a:pt x="10903" y="434099"/>
                  <a:pt x="0" y="1637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Binary</a:t>
            </a: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(17)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Google Shape;132;p6">
            <a:extLst>
              <a:ext uri="{FF2B5EF4-FFF2-40B4-BE49-F238E27FC236}">
                <a16:creationId xmlns:a16="http://schemas.microsoft.com/office/drawing/2014/main" id="{015815E4-12AA-11C2-175E-BB42D5FBFFE1}"/>
              </a:ext>
            </a:extLst>
          </p:cNvPr>
          <p:cNvSpPr/>
          <p:nvPr/>
        </p:nvSpPr>
        <p:spPr>
          <a:xfrm>
            <a:off x="4813139" y="3641346"/>
            <a:ext cx="2384951" cy="982288"/>
          </a:xfrm>
          <a:custGeom>
            <a:avLst/>
            <a:gdLst>
              <a:gd name="connsiteX0" fmla="*/ 0 w 2384951"/>
              <a:gd name="connsiteY0" fmla="*/ 163718 h 982288"/>
              <a:gd name="connsiteX1" fmla="*/ 163718 w 2384951"/>
              <a:gd name="connsiteY1" fmla="*/ 0 h 982288"/>
              <a:gd name="connsiteX2" fmla="*/ 870131 w 2384951"/>
              <a:gd name="connsiteY2" fmla="*/ 0 h 982288"/>
              <a:gd name="connsiteX3" fmla="*/ 1555970 w 2384951"/>
              <a:gd name="connsiteY3" fmla="*/ 0 h 982288"/>
              <a:gd name="connsiteX4" fmla="*/ 2221233 w 2384951"/>
              <a:gd name="connsiteY4" fmla="*/ 0 h 982288"/>
              <a:gd name="connsiteX5" fmla="*/ 2384951 w 2384951"/>
              <a:gd name="connsiteY5" fmla="*/ 163718 h 982288"/>
              <a:gd name="connsiteX6" fmla="*/ 2384951 w 2384951"/>
              <a:gd name="connsiteY6" fmla="*/ 818570 h 982288"/>
              <a:gd name="connsiteX7" fmla="*/ 2221233 w 2384951"/>
              <a:gd name="connsiteY7" fmla="*/ 982288 h 982288"/>
              <a:gd name="connsiteX8" fmla="*/ 1514820 w 2384951"/>
              <a:gd name="connsiteY8" fmla="*/ 982288 h 982288"/>
              <a:gd name="connsiteX9" fmla="*/ 890707 w 2384951"/>
              <a:gd name="connsiteY9" fmla="*/ 982288 h 982288"/>
              <a:gd name="connsiteX10" fmla="*/ 163718 w 2384951"/>
              <a:gd name="connsiteY10" fmla="*/ 982288 h 982288"/>
              <a:gd name="connsiteX11" fmla="*/ 0 w 2384951"/>
              <a:gd name="connsiteY11" fmla="*/ 818570 h 982288"/>
              <a:gd name="connsiteX12" fmla="*/ 0 w 2384951"/>
              <a:gd name="connsiteY12" fmla="*/ 163718 h 9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4951" h="982288" fill="none" extrusionOk="0">
                <a:moveTo>
                  <a:pt x="0" y="163718"/>
                </a:moveTo>
                <a:cubicBezTo>
                  <a:pt x="-5932" y="74273"/>
                  <a:pt x="70722" y="-1778"/>
                  <a:pt x="163718" y="0"/>
                </a:cubicBezTo>
                <a:cubicBezTo>
                  <a:pt x="392067" y="4663"/>
                  <a:pt x="617235" y="-18980"/>
                  <a:pt x="870131" y="0"/>
                </a:cubicBezTo>
                <a:cubicBezTo>
                  <a:pt x="1123027" y="18980"/>
                  <a:pt x="1391239" y="31342"/>
                  <a:pt x="1555970" y="0"/>
                </a:cubicBezTo>
                <a:cubicBezTo>
                  <a:pt x="1720701" y="-31342"/>
                  <a:pt x="2068750" y="-28035"/>
                  <a:pt x="2221233" y="0"/>
                </a:cubicBezTo>
                <a:cubicBezTo>
                  <a:pt x="2305358" y="259"/>
                  <a:pt x="2388244" y="67363"/>
                  <a:pt x="2384951" y="163718"/>
                </a:cubicBezTo>
                <a:cubicBezTo>
                  <a:pt x="2365289" y="309195"/>
                  <a:pt x="2360743" y="518553"/>
                  <a:pt x="2384951" y="818570"/>
                </a:cubicBezTo>
                <a:cubicBezTo>
                  <a:pt x="2392968" y="924862"/>
                  <a:pt x="2293922" y="991638"/>
                  <a:pt x="2221233" y="982288"/>
                </a:cubicBezTo>
                <a:cubicBezTo>
                  <a:pt x="1902683" y="1002182"/>
                  <a:pt x="1682816" y="1002446"/>
                  <a:pt x="1514820" y="982288"/>
                </a:cubicBezTo>
                <a:cubicBezTo>
                  <a:pt x="1346824" y="962130"/>
                  <a:pt x="1189333" y="988934"/>
                  <a:pt x="890707" y="982288"/>
                </a:cubicBezTo>
                <a:cubicBezTo>
                  <a:pt x="592081" y="975642"/>
                  <a:pt x="401872" y="1015171"/>
                  <a:pt x="163718" y="982288"/>
                </a:cubicBezTo>
                <a:cubicBezTo>
                  <a:pt x="92403" y="988974"/>
                  <a:pt x="5336" y="926962"/>
                  <a:pt x="0" y="818570"/>
                </a:cubicBezTo>
                <a:cubicBezTo>
                  <a:pt x="-15766" y="535509"/>
                  <a:pt x="-18366" y="403677"/>
                  <a:pt x="0" y="163718"/>
                </a:cubicBezTo>
                <a:close/>
              </a:path>
              <a:path w="2384951" h="982288" stroke="0" extrusionOk="0">
                <a:moveTo>
                  <a:pt x="0" y="163718"/>
                </a:moveTo>
                <a:cubicBezTo>
                  <a:pt x="-12796" y="65406"/>
                  <a:pt x="68321" y="1868"/>
                  <a:pt x="163718" y="0"/>
                </a:cubicBezTo>
                <a:cubicBezTo>
                  <a:pt x="513328" y="-32675"/>
                  <a:pt x="658507" y="-32074"/>
                  <a:pt x="890707" y="0"/>
                </a:cubicBezTo>
                <a:cubicBezTo>
                  <a:pt x="1122907" y="32074"/>
                  <a:pt x="1329661" y="11642"/>
                  <a:pt x="1555970" y="0"/>
                </a:cubicBezTo>
                <a:cubicBezTo>
                  <a:pt x="1782279" y="-11642"/>
                  <a:pt x="2000680" y="-16796"/>
                  <a:pt x="2221233" y="0"/>
                </a:cubicBezTo>
                <a:cubicBezTo>
                  <a:pt x="2306356" y="-17058"/>
                  <a:pt x="2387883" y="62449"/>
                  <a:pt x="2384951" y="163718"/>
                </a:cubicBezTo>
                <a:cubicBezTo>
                  <a:pt x="2370166" y="439445"/>
                  <a:pt x="2370446" y="665715"/>
                  <a:pt x="2384951" y="818570"/>
                </a:cubicBezTo>
                <a:cubicBezTo>
                  <a:pt x="2383754" y="897576"/>
                  <a:pt x="2307131" y="988572"/>
                  <a:pt x="2221233" y="982288"/>
                </a:cubicBezTo>
                <a:cubicBezTo>
                  <a:pt x="2042981" y="957635"/>
                  <a:pt x="1739270" y="979702"/>
                  <a:pt x="1576545" y="982288"/>
                </a:cubicBezTo>
                <a:cubicBezTo>
                  <a:pt x="1413820" y="984874"/>
                  <a:pt x="1210206" y="1015377"/>
                  <a:pt x="890707" y="982288"/>
                </a:cubicBezTo>
                <a:cubicBezTo>
                  <a:pt x="571208" y="949199"/>
                  <a:pt x="410715" y="996830"/>
                  <a:pt x="163718" y="982288"/>
                </a:cubicBezTo>
                <a:cubicBezTo>
                  <a:pt x="81808" y="973880"/>
                  <a:pt x="17208" y="897893"/>
                  <a:pt x="0" y="818570"/>
                </a:cubicBezTo>
                <a:cubicBezTo>
                  <a:pt x="18279" y="663669"/>
                  <a:pt x="10903" y="434099"/>
                  <a:pt x="0" y="1637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Category</a:t>
            </a: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(11)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4" name="Google Shape;132;p6">
            <a:extLst>
              <a:ext uri="{FF2B5EF4-FFF2-40B4-BE49-F238E27FC236}">
                <a16:creationId xmlns:a16="http://schemas.microsoft.com/office/drawing/2014/main" id="{532AD913-2ACF-2FE5-B294-1C7256F351CE}"/>
              </a:ext>
            </a:extLst>
          </p:cNvPr>
          <p:cNvSpPr/>
          <p:nvPr/>
        </p:nvSpPr>
        <p:spPr>
          <a:xfrm>
            <a:off x="539551" y="1918360"/>
            <a:ext cx="8071762" cy="1374592"/>
          </a:xfrm>
          <a:custGeom>
            <a:avLst/>
            <a:gdLst>
              <a:gd name="connsiteX0" fmla="*/ 0 w 8071762"/>
              <a:gd name="connsiteY0" fmla="*/ 229103 h 1374592"/>
              <a:gd name="connsiteX1" fmla="*/ 229103 w 8071762"/>
              <a:gd name="connsiteY1" fmla="*/ 0 h 1374592"/>
              <a:gd name="connsiteX2" fmla="*/ 921244 w 8071762"/>
              <a:gd name="connsiteY2" fmla="*/ 0 h 1374592"/>
              <a:gd name="connsiteX3" fmla="*/ 1689521 w 8071762"/>
              <a:gd name="connsiteY3" fmla="*/ 0 h 1374592"/>
              <a:gd name="connsiteX4" fmla="*/ 2229392 w 8071762"/>
              <a:gd name="connsiteY4" fmla="*/ 0 h 1374592"/>
              <a:gd name="connsiteX5" fmla="*/ 2693127 w 8071762"/>
              <a:gd name="connsiteY5" fmla="*/ 0 h 1374592"/>
              <a:gd name="connsiteX6" fmla="*/ 3232997 w 8071762"/>
              <a:gd name="connsiteY6" fmla="*/ 0 h 1374592"/>
              <a:gd name="connsiteX7" fmla="*/ 3849003 w 8071762"/>
              <a:gd name="connsiteY7" fmla="*/ 0 h 1374592"/>
              <a:gd name="connsiteX8" fmla="*/ 4541144 w 8071762"/>
              <a:gd name="connsiteY8" fmla="*/ 0 h 1374592"/>
              <a:gd name="connsiteX9" fmla="*/ 5081015 w 8071762"/>
              <a:gd name="connsiteY9" fmla="*/ 0 h 1374592"/>
              <a:gd name="connsiteX10" fmla="*/ 5925427 w 8071762"/>
              <a:gd name="connsiteY10" fmla="*/ 0 h 1374592"/>
              <a:gd name="connsiteX11" fmla="*/ 6617569 w 8071762"/>
              <a:gd name="connsiteY11" fmla="*/ 0 h 1374592"/>
              <a:gd name="connsiteX12" fmla="*/ 7842659 w 8071762"/>
              <a:gd name="connsiteY12" fmla="*/ 0 h 1374592"/>
              <a:gd name="connsiteX13" fmla="*/ 8071762 w 8071762"/>
              <a:gd name="connsiteY13" fmla="*/ 229103 h 1374592"/>
              <a:gd name="connsiteX14" fmla="*/ 8071762 w 8071762"/>
              <a:gd name="connsiteY14" fmla="*/ 705624 h 1374592"/>
              <a:gd name="connsiteX15" fmla="*/ 8071762 w 8071762"/>
              <a:gd name="connsiteY15" fmla="*/ 1145489 h 1374592"/>
              <a:gd name="connsiteX16" fmla="*/ 7842659 w 8071762"/>
              <a:gd name="connsiteY16" fmla="*/ 1374592 h 1374592"/>
              <a:gd name="connsiteX17" fmla="*/ 7074382 w 8071762"/>
              <a:gd name="connsiteY17" fmla="*/ 1374592 h 1374592"/>
              <a:gd name="connsiteX18" fmla="*/ 6382241 w 8071762"/>
              <a:gd name="connsiteY18" fmla="*/ 1374592 h 1374592"/>
              <a:gd name="connsiteX19" fmla="*/ 5537828 w 8071762"/>
              <a:gd name="connsiteY19" fmla="*/ 1374592 h 1374592"/>
              <a:gd name="connsiteX20" fmla="*/ 4921822 w 8071762"/>
              <a:gd name="connsiteY20" fmla="*/ 1374592 h 1374592"/>
              <a:gd name="connsiteX21" fmla="*/ 4381952 w 8071762"/>
              <a:gd name="connsiteY21" fmla="*/ 1374592 h 1374592"/>
              <a:gd name="connsiteX22" fmla="*/ 3689810 w 8071762"/>
              <a:gd name="connsiteY22" fmla="*/ 1374592 h 1374592"/>
              <a:gd name="connsiteX23" fmla="*/ 2921533 w 8071762"/>
              <a:gd name="connsiteY23" fmla="*/ 1374592 h 1374592"/>
              <a:gd name="connsiteX24" fmla="*/ 2077121 w 8071762"/>
              <a:gd name="connsiteY24" fmla="*/ 1374592 h 1374592"/>
              <a:gd name="connsiteX25" fmla="*/ 1308844 w 8071762"/>
              <a:gd name="connsiteY25" fmla="*/ 1374592 h 1374592"/>
              <a:gd name="connsiteX26" fmla="*/ 229103 w 8071762"/>
              <a:gd name="connsiteY26" fmla="*/ 1374592 h 1374592"/>
              <a:gd name="connsiteX27" fmla="*/ 0 w 8071762"/>
              <a:gd name="connsiteY27" fmla="*/ 1145489 h 1374592"/>
              <a:gd name="connsiteX28" fmla="*/ 0 w 8071762"/>
              <a:gd name="connsiteY28" fmla="*/ 687296 h 1374592"/>
              <a:gd name="connsiteX29" fmla="*/ 0 w 8071762"/>
              <a:gd name="connsiteY29" fmla="*/ 229103 h 137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71762" h="1374592" fill="none" extrusionOk="0">
                <a:moveTo>
                  <a:pt x="0" y="229103"/>
                </a:moveTo>
                <a:cubicBezTo>
                  <a:pt x="15170" y="116640"/>
                  <a:pt x="106945" y="-2614"/>
                  <a:pt x="229103" y="0"/>
                </a:cubicBezTo>
                <a:cubicBezTo>
                  <a:pt x="536886" y="16176"/>
                  <a:pt x="699380" y="-19358"/>
                  <a:pt x="921244" y="0"/>
                </a:cubicBezTo>
                <a:cubicBezTo>
                  <a:pt x="1143108" y="19358"/>
                  <a:pt x="1310717" y="32046"/>
                  <a:pt x="1689521" y="0"/>
                </a:cubicBezTo>
                <a:cubicBezTo>
                  <a:pt x="2068325" y="-32046"/>
                  <a:pt x="2052142" y="-8368"/>
                  <a:pt x="2229392" y="0"/>
                </a:cubicBezTo>
                <a:cubicBezTo>
                  <a:pt x="2406642" y="8368"/>
                  <a:pt x="2545627" y="17176"/>
                  <a:pt x="2693127" y="0"/>
                </a:cubicBezTo>
                <a:cubicBezTo>
                  <a:pt x="2840627" y="-17176"/>
                  <a:pt x="3107177" y="16563"/>
                  <a:pt x="3232997" y="0"/>
                </a:cubicBezTo>
                <a:cubicBezTo>
                  <a:pt x="3358817" y="-16563"/>
                  <a:pt x="3680356" y="-18553"/>
                  <a:pt x="3849003" y="0"/>
                </a:cubicBezTo>
                <a:cubicBezTo>
                  <a:pt x="4017650" y="18553"/>
                  <a:pt x="4325129" y="-14102"/>
                  <a:pt x="4541144" y="0"/>
                </a:cubicBezTo>
                <a:cubicBezTo>
                  <a:pt x="4757159" y="14102"/>
                  <a:pt x="4946463" y="17486"/>
                  <a:pt x="5081015" y="0"/>
                </a:cubicBezTo>
                <a:cubicBezTo>
                  <a:pt x="5215567" y="-17486"/>
                  <a:pt x="5576011" y="-16731"/>
                  <a:pt x="5925427" y="0"/>
                </a:cubicBezTo>
                <a:cubicBezTo>
                  <a:pt x="6274843" y="16731"/>
                  <a:pt x="6306513" y="891"/>
                  <a:pt x="6617569" y="0"/>
                </a:cubicBezTo>
                <a:cubicBezTo>
                  <a:pt x="6928625" y="-891"/>
                  <a:pt x="7480222" y="33665"/>
                  <a:pt x="7842659" y="0"/>
                </a:cubicBezTo>
                <a:cubicBezTo>
                  <a:pt x="7962961" y="-7126"/>
                  <a:pt x="8075799" y="98205"/>
                  <a:pt x="8071762" y="229103"/>
                </a:cubicBezTo>
                <a:cubicBezTo>
                  <a:pt x="8066168" y="348457"/>
                  <a:pt x="8058595" y="580521"/>
                  <a:pt x="8071762" y="705624"/>
                </a:cubicBezTo>
                <a:cubicBezTo>
                  <a:pt x="8084929" y="830727"/>
                  <a:pt x="8079790" y="978853"/>
                  <a:pt x="8071762" y="1145489"/>
                </a:cubicBezTo>
                <a:cubicBezTo>
                  <a:pt x="8073294" y="1256531"/>
                  <a:pt x="7973393" y="1362164"/>
                  <a:pt x="7842659" y="1374592"/>
                </a:cubicBezTo>
                <a:cubicBezTo>
                  <a:pt x="7637906" y="1341987"/>
                  <a:pt x="7428671" y="1350378"/>
                  <a:pt x="7074382" y="1374592"/>
                </a:cubicBezTo>
                <a:cubicBezTo>
                  <a:pt x="6720093" y="1398806"/>
                  <a:pt x="6697999" y="1401148"/>
                  <a:pt x="6382241" y="1374592"/>
                </a:cubicBezTo>
                <a:cubicBezTo>
                  <a:pt x="6066483" y="1348036"/>
                  <a:pt x="5903897" y="1404571"/>
                  <a:pt x="5537828" y="1374592"/>
                </a:cubicBezTo>
                <a:cubicBezTo>
                  <a:pt x="5171759" y="1344613"/>
                  <a:pt x="5114141" y="1383644"/>
                  <a:pt x="4921822" y="1374592"/>
                </a:cubicBezTo>
                <a:cubicBezTo>
                  <a:pt x="4729503" y="1365540"/>
                  <a:pt x="4590183" y="1364122"/>
                  <a:pt x="4381952" y="1374592"/>
                </a:cubicBezTo>
                <a:cubicBezTo>
                  <a:pt x="4173721" y="1385063"/>
                  <a:pt x="4020768" y="1398398"/>
                  <a:pt x="3689810" y="1374592"/>
                </a:cubicBezTo>
                <a:cubicBezTo>
                  <a:pt x="3358852" y="1350786"/>
                  <a:pt x="3196848" y="1381661"/>
                  <a:pt x="2921533" y="1374592"/>
                </a:cubicBezTo>
                <a:cubicBezTo>
                  <a:pt x="2646218" y="1367523"/>
                  <a:pt x="2371596" y="1408647"/>
                  <a:pt x="2077121" y="1374592"/>
                </a:cubicBezTo>
                <a:cubicBezTo>
                  <a:pt x="1782646" y="1340537"/>
                  <a:pt x="1480256" y="1412388"/>
                  <a:pt x="1308844" y="1374592"/>
                </a:cubicBezTo>
                <a:cubicBezTo>
                  <a:pt x="1137432" y="1336796"/>
                  <a:pt x="687701" y="1346130"/>
                  <a:pt x="229103" y="1374592"/>
                </a:cubicBezTo>
                <a:cubicBezTo>
                  <a:pt x="98243" y="1374178"/>
                  <a:pt x="-15545" y="1278828"/>
                  <a:pt x="0" y="1145489"/>
                </a:cubicBezTo>
                <a:cubicBezTo>
                  <a:pt x="-1026" y="932720"/>
                  <a:pt x="-20560" y="913268"/>
                  <a:pt x="0" y="687296"/>
                </a:cubicBezTo>
                <a:cubicBezTo>
                  <a:pt x="20560" y="461324"/>
                  <a:pt x="-2482" y="406626"/>
                  <a:pt x="0" y="229103"/>
                </a:cubicBezTo>
                <a:close/>
              </a:path>
              <a:path w="8071762" h="1374592" stroke="0" extrusionOk="0">
                <a:moveTo>
                  <a:pt x="0" y="229103"/>
                </a:moveTo>
                <a:cubicBezTo>
                  <a:pt x="-23130" y="88306"/>
                  <a:pt x="80160" y="8412"/>
                  <a:pt x="229103" y="0"/>
                </a:cubicBezTo>
                <a:cubicBezTo>
                  <a:pt x="520162" y="-10595"/>
                  <a:pt x="826431" y="-15097"/>
                  <a:pt x="1073516" y="0"/>
                </a:cubicBezTo>
                <a:cubicBezTo>
                  <a:pt x="1320601" y="15097"/>
                  <a:pt x="1520015" y="27552"/>
                  <a:pt x="1689521" y="0"/>
                </a:cubicBezTo>
                <a:cubicBezTo>
                  <a:pt x="1859028" y="-27552"/>
                  <a:pt x="1959758" y="-16880"/>
                  <a:pt x="2229392" y="0"/>
                </a:cubicBezTo>
                <a:cubicBezTo>
                  <a:pt x="2499026" y="16880"/>
                  <a:pt x="2724342" y="20291"/>
                  <a:pt x="2997669" y="0"/>
                </a:cubicBezTo>
                <a:cubicBezTo>
                  <a:pt x="3270996" y="-20291"/>
                  <a:pt x="3399708" y="2435"/>
                  <a:pt x="3613675" y="0"/>
                </a:cubicBezTo>
                <a:cubicBezTo>
                  <a:pt x="3827642" y="-2435"/>
                  <a:pt x="4199711" y="27282"/>
                  <a:pt x="4458087" y="0"/>
                </a:cubicBezTo>
                <a:cubicBezTo>
                  <a:pt x="4716463" y="-27282"/>
                  <a:pt x="4754925" y="10170"/>
                  <a:pt x="4997958" y="0"/>
                </a:cubicBezTo>
                <a:cubicBezTo>
                  <a:pt x="5240991" y="-10170"/>
                  <a:pt x="5433427" y="-36001"/>
                  <a:pt x="5842370" y="0"/>
                </a:cubicBezTo>
                <a:cubicBezTo>
                  <a:pt x="6251313" y="36001"/>
                  <a:pt x="6210007" y="15525"/>
                  <a:pt x="6306105" y="0"/>
                </a:cubicBezTo>
                <a:cubicBezTo>
                  <a:pt x="6402204" y="-15525"/>
                  <a:pt x="6714669" y="-27186"/>
                  <a:pt x="6998246" y="0"/>
                </a:cubicBezTo>
                <a:cubicBezTo>
                  <a:pt x="7281823" y="27186"/>
                  <a:pt x="7453504" y="-15688"/>
                  <a:pt x="7842659" y="0"/>
                </a:cubicBezTo>
                <a:cubicBezTo>
                  <a:pt x="7982297" y="-12952"/>
                  <a:pt x="8096187" y="86823"/>
                  <a:pt x="8071762" y="229103"/>
                </a:cubicBezTo>
                <a:cubicBezTo>
                  <a:pt x="8061365" y="332816"/>
                  <a:pt x="8062154" y="507949"/>
                  <a:pt x="8071762" y="687296"/>
                </a:cubicBezTo>
                <a:cubicBezTo>
                  <a:pt x="8081370" y="866643"/>
                  <a:pt x="8090312" y="956614"/>
                  <a:pt x="8071762" y="1145489"/>
                </a:cubicBezTo>
                <a:cubicBezTo>
                  <a:pt x="8049651" y="1251187"/>
                  <a:pt x="7960327" y="1361345"/>
                  <a:pt x="7842659" y="1374592"/>
                </a:cubicBezTo>
                <a:cubicBezTo>
                  <a:pt x="7575503" y="1363433"/>
                  <a:pt x="7239195" y="1342225"/>
                  <a:pt x="7074382" y="1374592"/>
                </a:cubicBezTo>
                <a:cubicBezTo>
                  <a:pt x="6909569" y="1406959"/>
                  <a:pt x="6750981" y="1387365"/>
                  <a:pt x="6610647" y="1374592"/>
                </a:cubicBezTo>
                <a:cubicBezTo>
                  <a:pt x="6470313" y="1361819"/>
                  <a:pt x="6215953" y="1388516"/>
                  <a:pt x="6070777" y="1374592"/>
                </a:cubicBezTo>
                <a:cubicBezTo>
                  <a:pt x="5925601" y="1360669"/>
                  <a:pt x="5627717" y="1339564"/>
                  <a:pt x="5226364" y="1374592"/>
                </a:cubicBezTo>
                <a:cubicBezTo>
                  <a:pt x="4825011" y="1409620"/>
                  <a:pt x="4768924" y="1354177"/>
                  <a:pt x="4534223" y="1374592"/>
                </a:cubicBezTo>
                <a:cubicBezTo>
                  <a:pt x="4299522" y="1395007"/>
                  <a:pt x="4253509" y="1390243"/>
                  <a:pt x="3994353" y="1374592"/>
                </a:cubicBezTo>
                <a:cubicBezTo>
                  <a:pt x="3735197" y="1358942"/>
                  <a:pt x="3546839" y="1356008"/>
                  <a:pt x="3302211" y="1374592"/>
                </a:cubicBezTo>
                <a:cubicBezTo>
                  <a:pt x="3057583" y="1393176"/>
                  <a:pt x="2994102" y="1389053"/>
                  <a:pt x="2838476" y="1374592"/>
                </a:cubicBezTo>
                <a:cubicBezTo>
                  <a:pt x="2682851" y="1360131"/>
                  <a:pt x="2497802" y="1377368"/>
                  <a:pt x="2374742" y="1374592"/>
                </a:cubicBezTo>
                <a:cubicBezTo>
                  <a:pt x="2251682" y="1371816"/>
                  <a:pt x="1910677" y="1359724"/>
                  <a:pt x="1682600" y="1374592"/>
                </a:cubicBezTo>
                <a:cubicBezTo>
                  <a:pt x="1454523" y="1389460"/>
                  <a:pt x="1284403" y="1384238"/>
                  <a:pt x="1142730" y="1374592"/>
                </a:cubicBezTo>
                <a:cubicBezTo>
                  <a:pt x="1001057" y="1364947"/>
                  <a:pt x="512456" y="1348120"/>
                  <a:pt x="229103" y="1374592"/>
                </a:cubicBezTo>
                <a:cubicBezTo>
                  <a:pt x="121609" y="1370416"/>
                  <a:pt x="6000" y="1276962"/>
                  <a:pt x="0" y="1145489"/>
                </a:cubicBezTo>
                <a:cubicBezTo>
                  <a:pt x="-20907" y="968534"/>
                  <a:pt x="-10474" y="793906"/>
                  <a:pt x="0" y="668968"/>
                </a:cubicBezTo>
                <a:cubicBezTo>
                  <a:pt x="10474" y="544030"/>
                  <a:pt x="-17307" y="424585"/>
                  <a:pt x="0" y="229103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자료형이 표시되지 않은 변수</a:t>
            </a:r>
            <a:r>
              <a:rPr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27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개 중</a:t>
            </a:r>
            <a:endParaRPr lang="en-US" altLang="ko-KR" sz="2000" dirty="0">
              <a:solidFill>
                <a:schemeClr val="tx1"/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고유하게 나타나는 값이 </a:t>
            </a:r>
            <a:r>
              <a:rPr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100</a:t>
            </a:r>
            <a:r>
              <a:rPr lang="ko-KR" altLang="en-US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개 이하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인 변수를 </a:t>
            </a:r>
            <a:r>
              <a:rPr lang="en-US" altLang="ko-KR" sz="2000" b="1" dirty="0">
                <a:solidFill>
                  <a:schemeClr val="tx1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Malgun Gothic"/>
                <a:sym typeface="Malgun Gothic"/>
              </a:rPr>
              <a:t>Ordinal</a:t>
            </a:r>
            <a:r>
              <a:rPr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로 가정 후 분류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Google Shape;132;p6">
            <a:extLst>
              <a:ext uri="{FF2B5EF4-FFF2-40B4-BE49-F238E27FC236}">
                <a16:creationId xmlns:a16="http://schemas.microsoft.com/office/drawing/2014/main" id="{8D7E2E00-6022-3A07-F218-4BB9B529D3CE}"/>
              </a:ext>
            </a:extLst>
          </p:cNvPr>
          <p:cNvSpPr/>
          <p:nvPr/>
        </p:nvSpPr>
        <p:spPr>
          <a:xfrm>
            <a:off x="2111459" y="4939640"/>
            <a:ext cx="2384951" cy="982288"/>
          </a:xfrm>
          <a:custGeom>
            <a:avLst/>
            <a:gdLst>
              <a:gd name="connsiteX0" fmla="*/ 0 w 2384951"/>
              <a:gd name="connsiteY0" fmla="*/ 163718 h 982288"/>
              <a:gd name="connsiteX1" fmla="*/ 163718 w 2384951"/>
              <a:gd name="connsiteY1" fmla="*/ 0 h 982288"/>
              <a:gd name="connsiteX2" fmla="*/ 870131 w 2384951"/>
              <a:gd name="connsiteY2" fmla="*/ 0 h 982288"/>
              <a:gd name="connsiteX3" fmla="*/ 1555970 w 2384951"/>
              <a:gd name="connsiteY3" fmla="*/ 0 h 982288"/>
              <a:gd name="connsiteX4" fmla="*/ 2221233 w 2384951"/>
              <a:gd name="connsiteY4" fmla="*/ 0 h 982288"/>
              <a:gd name="connsiteX5" fmla="*/ 2384951 w 2384951"/>
              <a:gd name="connsiteY5" fmla="*/ 163718 h 982288"/>
              <a:gd name="connsiteX6" fmla="*/ 2384951 w 2384951"/>
              <a:gd name="connsiteY6" fmla="*/ 818570 h 982288"/>
              <a:gd name="connsiteX7" fmla="*/ 2221233 w 2384951"/>
              <a:gd name="connsiteY7" fmla="*/ 982288 h 982288"/>
              <a:gd name="connsiteX8" fmla="*/ 1514820 w 2384951"/>
              <a:gd name="connsiteY8" fmla="*/ 982288 h 982288"/>
              <a:gd name="connsiteX9" fmla="*/ 890707 w 2384951"/>
              <a:gd name="connsiteY9" fmla="*/ 982288 h 982288"/>
              <a:gd name="connsiteX10" fmla="*/ 163718 w 2384951"/>
              <a:gd name="connsiteY10" fmla="*/ 982288 h 982288"/>
              <a:gd name="connsiteX11" fmla="*/ 0 w 2384951"/>
              <a:gd name="connsiteY11" fmla="*/ 818570 h 982288"/>
              <a:gd name="connsiteX12" fmla="*/ 0 w 2384951"/>
              <a:gd name="connsiteY12" fmla="*/ 163718 h 9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4951" h="982288" fill="none" extrusionOk="0">
                <a:moveTo>
                  <a:pt x="0" y="163718"/>
                </a:moveTo>
                <a:cubicBezTo>
                  <a:pt x="-5932" y="74273"/>
                  <a:pt x="70722" y="-1778"/>
                  <a:pt x="163718" y="0"/>
                </a:cubicBezTo>
                <a:cubicBezTo>
                  <a:pt x="392067" y="4663"/>
                  <a:pt x="617235" y="-18980"/>
                  <a:pt x="870131" y="0"/>
                </a:cubicBezTo>
                <a:cubicBezTo>
                  <a:pt x="1123027" y="18980"/>
                  <a:pt x="1391239" y="31342"/>
                  <a:pt x="1555970" y="0"/>
                </a:cubicBezTo>
                <a:cubicBezTo>
                  <a:pt x="1720701" y="-31342"/>
                  <a:pt x="2068750" y="-28035"/>
                  <a:pt x="2221233" y="0"/>
                </a:cubicBezTo>
                <a:cubicBezTo>
                  <a:pt x="2305358" y="259"/>
                  <a:pt x="2388244" y="67363"/>
                  <a:pt x="2384951" y="163718"/>
                </a:cubicBezTo>
                <a:cubicBezTo>
                  <a:pt x="2365289" y="309195"/>
                  <a:pt x="2360743" y="518553"/>
                  <a:pt x="2384951" y="818570"/>
                </a:cubicBezTo>
                <a:cubicBezTo>
                  <a:pt x="2392968" y="924862"/>
                  <a:pt x="2293922" y="991638"/>
                  <a:pt x="2221233" y="982288"/>
                </a:cubicBezTo>
                <a:cubicBezTo>
                  <a:pt x="1902683" y="1002182"/>
                  <a:pt x="1682816" y="1002446"/>
                  <a:pt x="1514820" y="982288"/>
                </a:cubicBezTo>
                <a:cubicBezTo>
                  <a:pt x="1346824" y="962130"/>
                  <a:pt x="1189333" y="988934"/>
                  <a:pt x="890707" y="982288"/>
                </a:cubicBezTo>
                <a:cubicBezTo>
                  <a:pt x="592081" y="975642"/>
                  <a:pt x="401872" y="1015171"/>
                  <a:pt x="163718" y="982288"/>
                </a:cubicBezTo>
                <a:cubicBezTo>
                  <a:pt x="92403" y="988974"/>
                  <a:pt x="5336" y="926962"/>
                  <a:pt x="0" y="818570"/>
                </a:cubicBezTo>
                <a:cubicBezTo>
                  <a:pt x="-15766" y="535509"/>
                  <a:pt x="-18366" y="403677"/>
                  <a:pt x="0" y="163718"/>
                </a:cubicBezTo>
                <a:close/>
              </a:path>
              <a:path w="2384951" h="982288" stroke="0" extrusionOk="0">
                <a:moveTo>
                  <a:pt x="0" y="163718"/>
                </a:moveTo>
                <a:cubicBezTo>
                  <a:pt x="-12796" y="65406"/>
                  <a:pt x="68321" y="1868"/>
                  <a:pt x="163718" y="0"/>
                </a:cubicBezTo>
                <a:cubicBezTo>
                  <a:pt x="513328" y="-32675"/>
                  <a:pt x="658507" y="-32074"/>
                  <a:pt x="890707" y="0"/>
                </a:cubicBezTo>
                <a:cubicBezTo>
                  <a:pt x="1122907" y="32074"/>
                  <a:pt x="1329661" y="11642"/>
                  <a:pt x="1555970" y="0"/>
                </a:cubicBezTo>
                <a:cubicBezTo>
                  <a:pt x="1782279" y="-11642"/>
                  <a:pt x="2000680" y="-16796"/>
                  <a:pt x="2221233" y="0"/>
                </a:cubicBezTo>
                <a:cubicBezTo>
                  <a:pt x="2306356" y="-17058"/>
                  <a:pt x="2387883" y="62449"/>
                  <a:pt x="2384951" y="163718"/>
                </a:cubicBezTo>
                <a:cubicBezTo>
                  <a:pt x="2370166" y="439445"/>
                  <a:pt x="2370446" y="665715"/>
                  <a:pt x="2384951" y="818570"/>
                </a:cubicBezTo>
                <a:cubicBezTo>
                  <a:pt x="2383754" y="897576"/>
                  <a:pt x="2307131" y="988572"/>
                  <a:pt x="2221233" y="982288"/>
                </a:cubicBezTo>
                <a:cubicBezTo>
                  <a:pt x="2042981" y="957635"/>
                  <a:pt x="1739270" y="979702"/>
                  <a:pt x="1576545" y="982288"/>
                </a:cubicBezTo>
                <a:cubicBezTo>
                  <a:pt x="1413820" y="984874"/>
                  <a:pt x="1210206" y="1015377"/>
                  <a:pt x="890707" y="982288"/>
                </a:cubicBezTo>
                <a:cubicBezTo>
                  <a:pt x="571208" y="949199"/>
                  <a:pt x="410715" y="996830"/>
                  <a:pt x="163718" y="982288"/>
                </a:cubicBezTo>
                <a:cubicBezTo>
                  <a:pt x="81808" y="973880"/>
                  <a:pt x="17208" y="897893"/>
                  <a:pt x="0" y="818570"/>
                </a:cubicBezTo>
                <a:cubicBezTo>
                  <a:pt x="18279" y="663669"/>
                  <a:pt x="10903" y="434099"/>
                  <a:pt x="0" y="1637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Numeric</a:t>
            </a: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(4)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7" name="Google Shape;132;p6">
            <a:extLst>
              <a:ext uri="{FF2B5EF4-FFF2-40B4-BE49-F238E27FC236}">
                <a16:creationId xmlns:a16="http://schemas.microsoft.com/office/drawing/2014/main" id="{7D5AFEEC-2486-D709-F7D9-61542E768902}"/>
              </a:ext>
            </a:extLst>
          </p:cNvPr>
          <p:cNvSpPr/>
          <p:nvPr/>
        </p:nvSpPr>
        <p:spPr>
          <a:xfrm>
            <a:off x="4813138" y="4939640"/>
            <a:ext cx="2384951" cy="982288"/>
          </a:xfrm>
          <a:custGeom>
            <a:avLst/>
            <a:gdLst>
              <a:gd name="connsiteX0" fmla="*/ 0 w 2384951"/>
              <a:gd name="connsiteY0" fmla="*/ 163718 h 982288"/>
              <a:gd name="connsiteX1" fmla="*/ 163718 w 2384951"/>
              <a:gd name="connsiteY1" fmla="*/ 0 h 982288"/>
              <a:gd name="connsiteX2" fmla="*/ 870131 w 2384951"/>
              <a:gd name="connsiteY2" fmla="*/ 0 h 982288"/>
              <a:gd name="connsiteX3" fmla="*/ 1555970 w 2384951"/>
              <a:gd name="connsiteY3" fmla="*/ 0 h 982288"/>
              <a:gd name="connsiteX4" fmla="*/ 2221233 w 2384951"/>
              <a:gd name="connsiteY4" fmla="*/ 0 h 982288"/>
              <a:gd name="connsiteX5" fmla="*/ 2384951 w 2384951"/>
              <a:gd name="connsiteY5" fmla="*/ 163718 h 982288"/>
              <a:gd name="connsiteX6" fmla="*/ 2384951 w 2384951"/>
              <a:gd name="connsiteY6" fmla="*/ 818570 h 982288"/>
              <a:gd name="connsiteX7" fmla="*/ 2221233 w 2384951"/>
              <a:gd name="connsiteY7" fmla="*/ 982288 h 982288"/>
              <a:gd name="connsiteX8" fmla="*/ 1514820 w 2384951"/>
              <a:gd name="connsiteY8" fmla="*/ 982288 h 982288"/>
              <a:gd name="connsiteX9" fmla="*/ 890707 w 2384951"/>
              <a:gd name="connsiteY9" fmla="*/ 982288 h 982288"/>
              <a:gd name="connsiteX10" fmla="*/ 163718 w 2384951"/>
              <a:gd name="connsiteY10" fmla="*/ 982288 h 982288"/>
              <a:gd name="connsiteX11" fmla="*/ 0 w 2384951"/>
              <a:gd name="connsiteY11" fmla="*/ 818570 h 982288"/>
              <a:gd name="connsiteX12" fmla="*/ 0 w 2384951"/>
              <a:gd name="connsiteY12" fmla="*/ 163718 h 98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4951" h="982288" fill="none" extrusionOk="0">
                <a:moveTo>
                  <a:pt x="0" y="163718"/>
                </a:moveTo>
                <a:cubicBezTo>
                  <a:pt x="-5932" y="74273"/>
                  <a:pt x="70722" y="-1778"/>
                  <a:pt x="163718" y="0"/>
                </a:cubicBezTo>
                <a:cubicBezTo>
                  <a:pt x="392067" y="4663"/>
                  <a:pt x="617235" y="-18980"/>
                  <a:pt x="870131" y="0"/>
                </a:cubicBezTo>
                <a:cubicBezTo>
                  <a:pt x="1123027" y="18980"/>
                  <a:pt x="1391239" y="31342"/>
                  <a:pt x="1555970" y="0"/>
                </a:cubicBezTo>
                <a:cubicBezTo>
                  <a:pt x="1720701" y="-31342"/>
                  <a:pt x="2068750" y="-28035"/>
                  <a:pt x="2221233" y="0"/>
                </a:cubicBezTo>
                <a:cubicBezTo>
                  <a:pt x="2305358" y="259"/>
                  <a:pt x="2388244" y="67363"/>
                  <a:pt x="2384951" y="163718"/>
                </a:cubicBezTo>
                <a:cubicBezTo>
                  <a:pt x="2365289" y="309195"/>
                  <a:pt x="2360743" y="518553"/>
                  <a:pt x="2384951" y="818570"/>
                </a:cubicBezTo>
                <a:cubicBezTo>
                  <a:pt x="2392968" y="924862"/>
                  <a:pt x="2293922" y="991638"/>
                  <a:pt x="2221233" y="982288"/>
                </a:cubicBezTo>
                <a:cubicBezTo>
                  <a:pt x="1902683" y="1002182"/>
                  <a:pt x="1682816" y="1002446"/>
                  <a:pt x="1514820" y="982288"/>
                </a:cubicBezTo>
                <a:cubicBezTo>
                  <a:pt x="1346824" y="962130"/>
                  <a:pt x="1189333" y="988934"/>
                  <a:pt x="890707" y="982288"/>
                </a:cubicBezTo>
                <a:cubicBezTo>
                  <a:pt x="592081" y="975642"/>
                  <a:pt x="401872" y="1015171"/>
                  <a:pt x="163718" y="982288"/>
                </a:cubicBezTo>
                <a:cubicBezTo>
                  <a:pt x="92403" y="988974"/>
                  <a:pt x="5336" y="926962"/>
                  <a:pt x="0" y="818570"/>
                </a:cubicBezTo>
                <a:cubicBezTo>
                  <a:pt x="-15766" y="535509"/>
                  <a:pt x="-18366" y="403677"/>
                  <a:pt x="0" y="163718"/>
                </a:cubicBezTo>
                <a:close/>
              </a:path>
              <a:path w="2384951" h="982288" stroke="0" extrusionOk="0">
                <a:moveTo>
                  <a:pt x="0" y="163718"/>
                </a:moveTo>
                <a:cubicBezTo>
                  <a:pt x="-12796" y="65406"/>
                  <a:pt x="68321" y="1868"/>
                  <a:pt x="163718" y="0"/>
                </a:cubicBezTo>
                <a:cubicBezTo>
                  <a:pt x="513328" y="-32675"/>
                  <a:pt x="658507" y="-32074"/>
                  <a:pt x="890707" y="0"/>
                </a:cubicBezTo>
                <a:cubicBezTo>
                  <a:pt x="1122907" y="32074"/>
                  <a:pt x="1329661" y="11642"/>
                  <a:pt x="1555970" y="0"/>
                </a:cubicBezTo>
                <a:cubicBezTo>
                  <a:pt x="1782279" y="-11642"/>
                  <a:pt x="2000680" y="-16796"/>
                  <a:pt x="2221233" y="0"/>
                </a:cubicBezTo>
                <a:cubicBezTo>
                  <a:pt x="2306356" y="-17058"/>
                  <a:pt x="2387883" y="62449"/>
                  <a:pt x="2384951" y="163718"/>
                </a:cubicBezTo>
                <a:cubicBezTo>
                  <a:pt x="2370166" y="439445"/>
                  <a:pt x="2370446" y="665715"/>
                  <a:pt x="2384951" y="818570"/>
                </a:cubicBezTo>
                <a:cubicBezTo>
                  <a:pt x="2383754" y="897576"/>
                  <a:pt x="2307131" y="988572"/>
                  <a:pt x="2221233" y="982288"/>
                </a:cubicBezTo>
                <a:cubicBezTo>
                  <a:pt x="2042981" y="957635"/>
                  <a:pt x="1739270" y="979702"/>
                  <a:pt x="1576545" y="982288"/>
                </a:cubicBezTo>
                <a:cubicBezTo>
                  <a:pt x="1413820" y="984874"/>
                  <a:pt x="1210206" y="1015377"/>
                  <a:pt x="890707" y="982288"/>
                </a:cubicBezTo>
                <a:cubicBezTo>
                  <a:pt x="571208" y="949199"/>
                  <a:pt x="410715" y="996830"/>
                  <a:pt x="163718" y="982288"/>
                </a:cubicBezTo>
                <a:cubicBezTo>
                  <a:pt x="81808" y="973880"/>
                  <a:pt x="17208" y="897893"/>
                  <a:pt x="0" y="818570"/>
                </a:cubicBezTo>
                <a:cubicBezTo>
                  <a:pt x="18279" y="663669"/>
                  <a:pt x="10903" y="434099"/>
                  <a:pt x="0" y="16371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kumimoji="1" 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Ordinal</a:t>
            </a:r>
            <a:r>
              <a:rPr kumimoji="1" lang="ko-KR" altLang="en-US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cs typeface="Malgun Gothic"/>
                <a:sym typeface="Malgun Gothic"/>
              </a:rPr>
              <a:t>(23)</a:t>
            </a:r>
            <a:endParaRPr sz="2000" dirty="0">
              <a:solidFill>
                <a:schemeClr val="accent1">
                  <a:lumMod val="60000"/>
                  <a:lumOff val="40000"/>
                </a:schemeClr>
              </a:solidFill>
              <a:latin typeface="NanumSquare_ac" panose="020B0600000101010101" pitchFamily="34" charset="-127"/>
              <a:ea typeface="NanumSquare_ac" panose="020B0600000101010101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6470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27;p6">
            <a:extLst>
              <a:ext uri="{FF2B5EF4-FFF2-40B4-BE49-F238E27FC236}">
                <a16:creationId xmlns:a16="http://schemas.microsoft.com/office/drawing/2014/main" id="{85ADFA4E-BA77-340B-3EE5-EE9499810FF1}"/>
              </a:ext>
            </a:extLst>
          </p:cNvPr>
          <p:cNvSpPr/>
          <p:nvPr/>
        </p:nvSpPr>
        <p:spPr>
          <a:xfrm>
            <a:off x="1720855" y="1598019"/>
            <a:ext cx="5560886" cy="4896565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PRE-PROCESSING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539551" y="1069976"/>
            <a:ext cx="3419131" cy="4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부분자기상관계수 그래프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2"/>
          </p:nvPr>
        </p:nvSpPr>
        <p:spPr>
          <a:xfrm>
            <a:off x="1052688" y="126943"/>
            <a:ext cx="415504" cy="56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539552" y="3601436"/>
            <a:ext cx="78488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marR="0" lvl="0" indent="-152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FEE438-3B53-49BB-85F7-8F36CEC0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584" y="1749384"/>
            <a:ext cx="4735428" cy="45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9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3251</Words>
  <Application>Microsoft Office PowerPoint</Application>
  <PresentationFormat>화면 슬라이드 쇼(4:3)</PresentationFormat>
  <Paragraphs>824</Paragraphs>
  <Slides>65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81" baseType="lpstr">
      <vt:lpstr>08서울남산체 EB</vt:lpstr>
      <vt:lpstr>NanumSquare_ac</vt:lpstr>
      <vt:lpstr>NanumSquare_ac Bold</vt:lpstr>
      <vt:lpstr>NanumSquare_ac ExtraBold</vt:lpstr>
      <vt:lpstr>나눔스퀘어</vt:lpstr>
      <vt:lpstr>나눔스퀘어 Bold</vt:lpstr>
      <vt:lpstr>나눔스퀘어 ExtraBold</vt:lpstr>
      <vt:lpstr>나눔스퀘어_ac</vt:lpstr>
      <vt:lpstr>나눔스퀘어_ac Bold</vt:lpstr>
      <vt:lpstr>나눔스퀘어_ac ExtraBold</vt:lpstr>
      <vt:lpstr>Malgun Gothic</vt:lpstr>
      <vt:lpstr>Malgun Gothic</vt:lpstr>
      <vt:lpstr>Arial</vt:lpstr>
      <vt:lpstr>Cambria Math</vt:lpstr>
      <vt:lpstr>Office 테마</vt:lpstr>
      <vt:lpstr>1_Office 테마</vt:lpstr>
      <vt:lpstr>PowerPoint 프레젠테이션</vt:lpstr>
      <vt:lpstr>INDEX</vt:lpstr>
      <vt:lpstr>PowerPoint 프레젠테이션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PRE-PROCESSING</vt:lpstr>
      <vt:lpstr>PowerPoint 프레젠테이션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검정 및 보간 </vt:lpstr>
      <vt:lpstr>PowerPoint 프레젠테이션</vt:lpstr>
      <vt:lpstr>MODELING</vt:lpstr>
      <vt:lpstr>MODELING</vt:lpstr>
      <vt:lpstr>MODELING</vt:lpstr>
      <vt:lpstr>MODELING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MODELING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pc</cp:lastModifiedBy>
  <cp:revision>48</cp:revision>
  <dcterms:created xsi:type="dcterms:W3CDTF">2015-04-15T04:21:45Z</dcterms:created>
  <dcterms:modified xsi:type="dcterms:W3CDTF">2022-08-05T06:57:35Z</dcterms:modified>
</cp:coreProperties>
</file>