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851" r:id="rId3"/>
    <p:sldId id="708" r:id="rId4"/>
    <p:sldId id="709" r:id="rId5"/>
    <p:sldId id="858" r:id="rId6"/>
    <p:sldId id="860" r:id="rId7"/>
    <p:sldId id="861" r:id="rId8"/>
    <p:sldId id="864" r:id="rId9"/>
    <p:sldId id="874" r:id="rId10"/>
    <p:sldId id="875" r:id="rId11"/>
    <p:sldId id="871" r:id="rId12"/>
    <p:sldId id="882" r:id="rId13"/>
    <p:sldId id="876" r:id="rId14"/>
    <p:sldId id="902" r:id="rId15"/>
    <p:sldId id="865" r:id="rId16"/>
    <p:sldId id="883" r:id="rId17"/>
    <p:sldId id="872" r:id="rId18"/>
    <p:sldId id="880" r:id="rId19"/>
    <p:sldId id="881" r:id="rId20"/>
    <p:sldId id="879" r:id="rId21"/>
    <p:sldId id="886" r:id="rId22"/>
    <p:sldId id="887" r:id="rId23"/>
    <p:sldId id="888" r:id="rId24"/>
    <p:sldId id="899" r:id="rId25"/>
    <p:sldId id="885" r:id="rId26"/>
    <p:sldId id="889" r:id="rId27"/>
    <p:sldId id="884" r:id="rId28"/>
    <p:sldId id="901" r:id="rId29"/>
    <p:sldId id="696" r:id="rId30"/>
    <p:sldId id="749" r:id="rId31"/>
    <p:sldId id="866" r:id="rId32"/>
    <p:sldId id="890" r:id="rId33"/>
    <p:sldId id="892" r:id="rId34"/>
    <p:sldId id="891" r:id="rId35"/>
    <p:sldId id="893" r:id="rId36"/>
    <p:sldId id="894" r:id="rId37"/>
    <p:sldId id="895" r:id="rId38"/>
    <p:sldId id="896" r:id="rId39"/>
    <p:sldId id="897" r:id="rId40"/>
    <p:sldId id="898" r:id="rId41"/>
    <p:sldId id="900" r:id="rId42"/>
    <p:sldId id="46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4519C5-579D-2EF7-4F85-62340F4303A4}" name="정희철" initials="정" userId="S::rogan0503@o365.skku.edu::a2586109-6fce-4435-b5f6-e01186a6a5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DDD"/>
    <a:srgbClr val="C7D9F2"/>
    <a:srgbClr val="D7E4BD"/>
    <a:srgbClr val="34E3AD"/>
    <a:srgbClr val="F1D263"/>
    <a:srgbClr val="D84C11"/>
    <a:srgbClr val="006EBB"/>
    <a:srgbClr val="E6E6E6"/>
    <a:srgbClr val="F18C8E"/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 autoAdjust="0"/>
    <p:restoredTop sz="94580"/>
  </p:normalViewPr>
  <p:slideViewPr>
    <p:cSldViewPr showGuides="1">
      <p:cViewPr varScale="1">
        <p:scale>
          <a:sx n="107" d="100"/>
          <a:sy n="107" d="100"/>
        </p:scale>
        <p:origin x="1656" y="160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7A34-A0C5-4816-8668-E158BE015178}" type="datetimeFigureOut">
              <a:rPr lang="ko-KR" altLang="en-US" smtClean="0"/>
              <a:t>2022. 11. 6.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EBDA-2DC0-49F1-AB8D-88A75EE2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0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2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8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92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6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05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7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77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9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82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15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4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1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1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4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52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208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46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57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738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48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76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18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19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509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995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05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03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7880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9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1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3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46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621D89-3F60-4578-B719-BBF9FF76FD69}"/>
              </a:ext>
            </a:extLst>
          </p:cNvPr>
          <p:cNvSpPr txBox="1"/>
          <p:nvPr userDrawn="1"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범주형자료분석팀</a:t>
            </a:r>
            <a:r>
              <a:rPr lang="ko-KR" altLang="en-US" sz="36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90F5F1-030A-4D53-BC4F-B20F43E56EE9}"/>
              </a:ext>
            </a:extLst>
          </p:cNvPr>
          <p:cNvSpPr txBox="1"/>
          <p:nvPr userDrawn="1"/>
        </p:nvSpPr>
        <p:spPr>
          <a:xfrm>
            <a:off x="5946728" y="4077072"/>
            <a:ext cx="316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이주형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심수현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E99FBF-A138-495C-8104-BC044C952864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7D0088-BE58-47D7-B1F4-A4766EF625FC}"/>
              </a:ext>
            </a:extLst>
          </p:cNvPr>
          <p:cNvSpPr/>
          <p:nvPr userDrawn="1"/>
        </p:nvSpPr>
        <p:spPr>
          <a:xfrm flipV="1">
            <a:off x="-13884" y="755636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73343-303B-45F7-BA6C-D2B9BB3540DC}"/>
              </a:ext>
            </a:extLst>
          </p:cNvPr>
          <p:cNvSpPr/>
          <p:nvPr userDrawn="1"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제목 3">
            <a:extLst>
              <a:ext uri="{FF2B5EF4-FFF2-40B4-BE49-F238E27FC236}">
                <a16:creationId xmlns:a16="http://schemas.microsoft.com/office/drawing/2014/main" id="{614DB8B5-3D51-43ED-B4C5-B9F1F1B4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20">
            <a:extLst>
              <a:ext uri="{FF2B5EF4-FFF2-40B4-BE49-F238E27FC236}">
                <a16:creationId xmlns:a16="http://schemas.microsoft.com/office/drawing/2014/main" id="{9F669887-43FB-4E90-B9D6-6189462B8A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069976"/>
            <a:ext cx="2736676" cy="400027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F920B6-6737-406D-83E3-A3B85E929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2688" y="126943"/>
            <a:ext cx="415504" cy="56575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ea typeface="12롯데마트행복Light" panose="02020603020101020101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2022. 11. 6.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2322591"/>
            <a:ext cx="8064896" cy="7795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Anomaly Detection in High Dimensional Data</a:t>
            </a:r>
            <a:endParaRPr lang="ko-KR" altLang="en-US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3102113"/>
            <a:ext cx="8064896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024CA89C-137A-64DA-9BFF-583BCB3F1ABF}"/>
              </a:ext>
            </a:extLst>
          </p:cNvPr>
          <p:cNvSpPr/>
          <p:nvPr/>
        </p:nvSpPr>
        <p:spPr>
          <a:xfrm>
            <a:off x="539552" y="2276872"/>
            <a:ext cx="8064896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684DF-DEA6-1E01-F396-3E3D5C82C8C9}"/>
              </a:ext>
            </a:extLst>
          </p:cNvPr>
          <p:cNvSpPr txBox="1"/>
          <p:nvPr/>
        </p:nvSpPr>
        <p:spPr>
          <a:xfrm>
            <a:off x="2987824" y="4440274"/>
            <a:ext cx="31683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발표자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4">
            <a:extLst>
              <a:ext uri="{FF2B5EF4-FFF2-40B4-BE49-F238E27FC236}">
                <a16:creationId xmlns:a16="http://schemas.microsoft.com/office/drawing/2014/main" id="{129E8961-9B92-5137-BCE6-0D8FC071F493}"/>
              </a:ext>
            </a:extLst>
          </p:cNvPr>
          <p:cNvGrpSpPr/>
          <p:nvPr/>
        </p:nvGrpSpPr>
        <p:grpSpPr>
          <a:xfrm>
            <a:off x="753085" y="4747031"/>
            <a:ext cx="7598758" cy="156649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4A56D593-98BE-F850-B93F-903969A8C4D7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E0457-EB1B-8098-16D2-AE675D0866C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92106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14">
            <a:extLst>
              <a:ext uri="{FF2B5EF4-FFF2-40B4-BE49-F238E27FC236}">
                <a16:creationId xmlns:a16="http://schemas.microsoft.com/office/drawing/2014/main" id="{9E221DE2-D296-C27D-7E2C-B1913FA11B4A}"/>
              </a:ext>
            </a:extLst>
          </p:cNvPr>
          <p:cNvGrpSpPr/>
          <p:nvPr/>
        </p:nvGrpSpPr>
        <p:grpSpPr>
          <a:xfrm>
            <a:off x="753085" y="3310393"/>
            <a:ext cx="7496425" cy="9545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7590208-84A3-F1B1-8BB5-6330ACB4C9BF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DA17B-4626-4C48-F409-365BC44EB37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5616" y="3501008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2135926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217D-CA24-1F28-7F92-7C55D773205C}"/>
              </a:ext>
            </a:extLst>
          </p:cNvPr>
          <p:cNvSpPr txBox="1"/>
          <p:nvPr/>
        </p:nvSpPr>
        <p:spPr>
          <a:xfrm>
            <a:off x="1117740" y="5028921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70331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17892-1C82-309F-CB8A-767332DDC9D8}"/>
              </a:ext>
            </a:extLst>
          </p:cNvPr>
          <p:cNvSpPr txBox="1"/>
          <p:nvPr/>
        </p:nvSpPr>
        <p:spPr>
          <a:xfrm>
            <a:off x="753084" y="306908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8D608-C7D0-C3BD-5D81-CECE6E4C71C5}"/>
              </a:ext>
            </a:extLst>
          </p:cNvPr>
          <p:cNvSpPr txBox="1"/>
          <p:nvPr/>
        </p:nvSpPr>
        <p:spPr>
          <a:xfrm>
            <a:off x="753083" y="451619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74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E741A11A-E23E-A636-1DE6-0CCDB2B3EFED}"/>
              </a:ext>
            </a:extLst>
          </p:cNvPr>
          <p:cNvSpPr/>
          <p:nvPr/>
        </p:nvSpPr>
        <p:spPr>
          <a:xfrm>
            <a:off x="314228" y="2696108"/>
            <a:ext cx="8362228" cy="382923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4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의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이상치로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이상치로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09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FB6B4D81-AE51-372B-D027-D1DC95483F7A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1A18E5B1-F6DA-28E3-A116-8D6148DFA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909451"/>
            <a:ext cx="794077" cy="79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1E8C8-F749-B9F1-C797-DC5E66B88877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파생되는 문제점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7E895-84B1-A2D8-8FFD-336D46CEB3AC}"/>
              </a:ext>
            </a:extLst>
          </p:cNvPr>
          <p:cNvSpPr txBox="1"/>
          <p:nvPr/>
        </p:nvSpPr>
        <p:spPr>
          <a:xfrm>
            <a:off x="1029738" y="2514584"/>
            <a:ext cx="7354268" cy="1682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개 이상의 이상치 클러스터들이 서로 가깝게 형성되어 있다면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이들 간의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nearest neighbor distance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가 작게 산출되면서 정상 클러스터로 판별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01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FB6B4D81-AE51-372B-D027-D1DC95483F7A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1A18E5B1-F6DA-28E3-A116-8D6148DFA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909451"/>
            <a:ext cx="794077" cy="79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1E8C8-F749-B9F1-C797-DC5E66B88877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파생되는 문제점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7E895-84B1-A2D8-8FFD-336D46CEB3AC}"/>
              </a:ext>
            </a:extLst>
          </p:cNvPr>
          <p:cNvSpPr txBox="1"/>
          <p:nvPr/>
        </p:nvSpPr>
        <p:spPr>
          <a:xfrm>
            <a:off x="1029738" y="2514584"/>
            <a:ext cx="7354268" cy="1682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개 이상의 이상치 클러스터들이 서로 가깝게 형성되어 있다면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이들 간의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nearest neighbor distance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가 작게 산출되면서 정상 클러스터로 판별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693479-07AF-4039-97DC-6773E539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30" y="4431453"/>
            <a:ext cx="1872208" cy="1872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E481C-57AE-B5B6-2797-854487D63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07" y="4425590"/>
            <a:ext cx="1977192" cy="1872208"/>
          </a:xfrm>
          <a:prstGeom prst="rect">
            <a:avLst/>
          </a:prstGeom>
        </p:spPr>
      </p:pic>
      <p:sp>
        <p:nvSpPr>
          <p:cNvPr id="18" name="Google Shape;130;p6">
            <a:extLst>
              <a:ext uri="{FF2B5EF4-FFF2-40B4-BE49-F238E27FC236}">
                <a16:creationId xmlns:a16="http://schemas.microsoft.com/office/drawing/2014/main" id="{B7625A18-8DB3-F458-07C4-7CE4EE0E2517}"/>
              </a:ext>
            </a:extLst>
          </p:cNvPr>
          <p:cNvSpPr/>
          <p:nvPr/>
        </p:nvSpPr>
        <p:spPr>
          <a:xfrm>
            <a:off x="1835696" y="4291416"/>
            <a:ext cx="2304256" cy="21844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" name="Google Shape;130;p6">
            <a:extLst>
              <a:ext uri="{FF2B5EF4-FFF2-40B4-BE49-F238E27FC236}">
                <a16:creationId xmlns:a16="http://schemas.microsoft.com/office/drawing/2014/main" id="{70435280-4195-6045-C952-480C1A127E23}"/>
              </a:ext>
            </a:extLst>
          </p:cNvPr>
          <p:cNvSpPr/>
          <p:nvPr/>
        </p:nvSpPr>
        <p:spPr>
          <a:xfrm>
            <a:off x="5052658" y="4273320"/>
            <a:ext cx="2304256" cy="21844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89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7042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917904" y="4033698"/>
            <a:ext cx="728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선제적으로 클러스터링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클러스터에서 </a:t>
            </a:r>
            <a:r>
              <a:rPr lang="en-US" altLang="ko-KR" dirty="0"/>
              <a:t>Representative Points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Representative Points</a:t>
            </a:r>
            <a:r>
              <a:rPr lang="ko-KR" altLang="en-US" dirty="0"/>
              <a:t>들 간의 </a:t>
            </a:r>
            <a:r>
              <a:rPr lang="en-US" altLang="ko-KR" dirty="0"/>
              <a:t>nearest neighbor distances</a:t>
            </a:r>
            <a:r>
              <a:rPr lang="ko-KR" altLang="en-US" dirty="0"/>
              <a:t>들을 계산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5" y="3099375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 진행 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1CF0C6C2-85FD-FFB7-B1DA-4999EEB6E783}"/>
              </a:ext>
            </a:extLst>
          </p:cNvPr>
          <p:cNvSpPr/>
          <p:nvPr/>
        </p:nvSpPr>
        <p:spPr>
          <a:xfrm>
            <a:off x="314228" y="2696108"/>
            <a:ext cx="8362228" cy="382923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25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7042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917904" y="4033698"/>
            <a:ext cx="728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선제적으로 클러스터링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클러스터에서 </a:t>
            </a:r>
            <a:r>
              <a:rPr lang="en-US" altLang="ko-KR" dirty="0"/>
              <a:t>Representative Points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Representative Points</a:t>
            </a:r>
            <a:r>
              <a:rPr lang="ko-KR" altLang="en-US" dirty="0"/>
              <a:t>들 간의 </a:t>
            </a:r>
            <a:r>
              <a:rPr lang="en-US" altLang="ko-KR" dirty="0"/>
              <a:t>nearest neighbor distances</a:t>
            </a:r>
            <a:r>
              <a:rPr lang="ko-KR" altLang="en-US" dirty="0"/>
              <a:t>들을 계산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5" y="3099375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 진행 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43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4" y="3738700"/>
            <a:ext cx="743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AD2B774C-F68C-B660-539F-B65D21AAE247}"/>
              </a:ext>
            </a:extLst>
          </p:cNvPr>
          <p:cNvSpPr/>
          <p:nvPr/>
        </p:nvSpPr>
        <p:spPr>
          <a:xfrm>
            <a:off x="-103876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259BF9FA-0757-CCBE-B571-FD9F20A10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909451"/>
            <a:ext cx="794077" cy="79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698A8-9179-96C0-9BFD-D6D6E513FB30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파생되는 문제점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EC68B-6758-A81C-0A27-54B3018522DB}"/>
              </a:ext>
            </a:extLst>
          </p:cNvPr>
          <p:cNvSpPr txBox="1"/>
          <p:nvPr/>
        </p:nvSpPr>
        <p:spPr>
          <a:xfrm>
            <a:off x="530100" y="2623784"/>
            <a:ext cx="8424936" cy="1821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클러스터링과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Representative Points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그리고 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threshold</a:t>
            </a:r>
            <a:r>
              <a:rPr lang="ko-KR" altLang="en-US" sz="2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계산하는 과정에서 데이터의 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density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특징을 완전히 무시</a:t>
            </a:r>
            <a:endParaRPr lang="en-US" altLang="ko-KR" sz="2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차원이 늘어날 때마다 </a:t>
            </a:r>
            <a:r>
              <a:rPr lang="ko-KR" altLang="en-US" sz="2400" dirty="0" err="1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연산량이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지수적으로 증가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104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60814" y="3463898"/>
            <a:ext cx="3711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좌상단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우하단</a:t>
            </a:r>
            <a:r>
              <a:rPr lang="ko-KR" altLang="en-US" dirty="0"/>
              <a:t> 클러스터에 각각 </a:t>
            </a:r>
            <a:r>
              <a:rPr lang="en-US" altLang="ko-KR" dirty="0"/>
              <a:t>1000</a:t>
            </a:r>
            <a:r>
              <a:rPr lang="ko-KR" altLang="en-US" dirty="0"/>
              <a:t>개의 관측치 할당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이상치 클러스터에 </a:t>
            </a:r>
            <a:r>
              <a:rPr lang="en-US" altLang="ko-KR" dirty="0"/>
              <a:t>1</a:t>
            </a:r>
            <a:r>
              <a:rPr lang="ko-KR" altLang="en-US" dirty="0"/>
              <a:t>개 할당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앞서 설명한 알고리즘을 사용하면 </a:t>
            </a:r>
            <a:r>
              <a:rPr lang="ko-KR" altLang="en-US" dirty="0" err="1"/>
              <a:t>우하단</a:t>
            </a:r>
            <a:r>
              <a:rPr lang="ko-KR" altLang="en-US" dirty="0"/>
              <a:t> 클러스터는 </a:t>
            </a:r>
            <a:r>
              <a:rPr lang="en-US" altLang="ko-KR" dirty="0"/>
              <a:t>1000</a:t>
            </a:r>
            <a:r>
              <a:rPr lang="ko-KR" altLang="en-US" dirty="0"/>
              <a:t>개의 관측치가 있음에도 이상치로 판별됨 </a:t>
            </a:r>
            <a:r>
              <a:rPr lang="en-US" altLang="ko-KR" dirty="0"/>
              <a:t>(Bimodal)</a:t>
            </a:r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5" y="2758471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54065" y="2784329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예시 설명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F7C0512-A0A4-921F-96CC-E18D2048A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20" y="3093862"/>
            <a:ext cx="2697865" cy="2552242"/>
          </a:xfrm>
          <a:prstGeom prst="rect">
            <a:avLst/>
          </a:prstGeom>
        </p:spPr>
      </p:pic>
      <p:sp>
        <p:nvSpPr>
          <p:cNvPr id="10" name="직사각형 3">
            <a:extLst>
              <a:ext uri="{FF2B5EF4-FFF2-40B4-BE49-F238E27FC236}">
                <a16:creationId xmlns:a16="http://schemas.microsoft.com/office/drawing/2014/main" id="{411C610C-A3AD-9203-FC99-5817F1F610C7}"/>
              </a:ext>
            </a:extLst>
          </p:cNvPr>
          <p:cNvSpPr/>
          <p:nvPr/>
        </p:nvSpPr>
        <p:spPr>
          <a:xfrm flipV="1">
            <a:off x="5545619" y="3228660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84964B5D-ACD0-2599-9BC5-A73BF070B68C}"/>
              </a:ext>
            </a:extLst>
          </p:cNvPr>
          <p:cNvSpPr/>
          <p:nvPr/>
        </p:nvSpPr>
        <p:spPr>
          <a:xfrm flipV="1">
            <a:off x="5545618" y="5651657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FED8E27F-831E-F041-1AAB-4109D7702B16}"/>
              </a:ext>
            </a:extLst>
          </p:cNvPr>
          <p:cNvSpPr/>
          <p:nvPr/>
        </p:nvSpPr>
        <p:spPr>
          <a:xfrm flipV="1">
            <a:off x="5545618" y="3257465"/>
            <a:ext cx="45720" cy="242900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FB066F87-E9E9-A41F-E2F3-3FA99D22DFAF}"/>
              </a:ext>
            </a:extLst>
          </p:cNvPr>
          <p:cNvSpPr/>
          <p:nvPr/>
        </p:nvSpPr>
        <p:spPr>
          <a:xfrm flipV="1">
            <a:off x="8024741" y="3254689"/>
            <a:ext cx="45720" cy="242900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462CB290-3899-425B-1177-CCA15E381BB4}"/>
              </a:ext>
            </a:extLst>
          </p:cNvPr>
          <p:cNvGrpSpPr/>
          <p:nvPr/>
        </p:nvGrpSpPr>
        <p:grpSpPr>
          <a:xfrm>
            <a:off x="5545618" y="5697376"/>
            <a:ext cx="3803375" cy="683780"/>
            <a:chOff x="-6518204" y="1289088"/>
            <a:chExt cx="11204534" cy="1806799"/>
          </a:xfrm>
          <a:solidFill>
            <a:srgbClr val="F0F2F6"/>
          </a:solidFill>
        </p:grpSpPr>
        <p:sp>
          <p:nvSpPr>
            <p:cNvPr id="20" name="Google Shape;132;p6">
              <a:extLst>
                <a:ext uri="{FF2B5EF4-FFF2-40B4-BE49-F238E27FC236}">
                  <a16:creationId xmlns:a16="http://schemas.microsoft.com/office/drawing/2014/main" id="{D75BCB2D-74C3-4369-A956-29C64312221B}"/>
                </a:ext>
              </a:extLst>
            </p:cNvPr>
            <p:cNvSpPr/>
            <p:nvPr/>
          </p:nvSpPr>
          <p:spPr>
            <a:xfrm>
              <a:off x="-6518204" y="1289088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6B45E9-539E-FCAA-72E7-5E0C6C7B958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D202BD-7E40-203C-75A1-C94ECC38A9AF}"/>
              </a:ext>
            </a:extLst>
          </p:cNvPr>
          <p:cNvSpPr txBox="1"/>
          <p:nvPr/>
        </p:nvSpPr>
        <p:spPr>
          <a:xfrm>
            <a:off x="5624220" y="5736859"/>
            <a:ext cx="235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좌상단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우하단</a:t>
            </a:r>
            <a:endParaRPr lang="en-US" altLang="ko-KR" sz="1600" dirty="0"/>
          </a:p>
          <a:p>
            <a:r>
              <a:rPr lang="ko-KR" altLang="en-US" sz="1600" dirty="0"/>
              <a:t>이상치 </a:t>
            </a:r>
            <a:r>
              <a:rPr lang="en-US" altLang="ko-KR" sz="1600" dirty="0"/>
              <a:t>:</a:t>
            </a:r>
            <a:r>
              <a:rPr lang="ko-KR" altLang="en-US" sz="1600" dirty="0"/>
              <a:t> 중앙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80802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69433" y="3618403"/>
            <a:ext cx="3903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Sample Size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Running Time (</a:t>
            </a:r>
            <a:r>
              <a:rPr lang="en-US" altLang="ko-KR" dirty="0" err="1"/>
              <a:t>miliseconds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</a:t>
            </a:r>
            <a:r>
              <a:rPr lang="en-US" altLang="ko-KR" dirty="0"/>
              <a:t>Sample Size</a:t>
            </a:r>
            <a:r>
              <a:rPr lang="ko-KR" altLang="en-US" dirty="0"/>
              <a:t>에서 차원이 높을수록 연산시간이 지수적으로 높아짐을 확인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5" y="2758471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54065" y="2784329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예시 설명</a:t>
            </a: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411C610C-A3AD-9203-FC99-5817F1F610C7}"/>
              </a:ext>
            </a:extLst>
          </p:cNvPr>
          <p:cNvSpPr/>
          <p:nvPr/>
        </p:nvSpPr>
        <p:spPr>
          <a:xfrm flipV="1">
            <a:off x="5545618" y="3026641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84964B5D-ACD0-2599-9BC5-A73BF070B68C}"/>
              </a:ext>
            </a:extLst>
          </p:cNvPr>
          <p:cNvSpPr/>
          <p:nvPr/>
        </p:nvSpPr>
        <p:spPr>
          <a:xfrm flipV="1">
            <a:off x="5545618" y="5651657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FED8E27F-831E-F041-1AAB-4109D7702B16}"/>
              </a:ext>
            </a:extLst>
          </p:cNvPr>
          <p:cNvSpPr/>
          <p:nvPr/>
        </p:nvSpPr>
        <p:spPr>
          <a:xfrm flipV="1">
            <a:off x="5545618" y="3026641"/>
            <a:ext cx="45719" cy="26598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FB066F87-E9E9-A41F-E2F3-3FA99D22DFAF}"/>
              </a:ext>
            </a:extLst>
          </p:cNvPr>
          <p:cNvSpPr/>
          <p:nvPr/>
        </p:nvSpPr>
        <p:spPr>
          <a:xfrm flipV="1">
            <a:off x="8024229" y="3037545"/>
            <a:ext cx="45719" cy="2659831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462CB290-3899-425B-1177-CCA15E381BB4}"/>
              </a:ext>
            </a:extLst>
          </p:cNvPr>
          <p:cNvGrpSpPr/>
          <p:nvPr/>
        </p:nvGrpSpPr>
        <p:grpSpPr>
          <a:xfrm>
            <a:off x="5291357" y="5727962"/>
            <a:ext cx="4057636" cy="653194"/>
            <a:chOff x="-7267243" y="1369907"/>
            <a:chExt cx="11953573" cy="1725980"/>
          </a:xfrm>
          <a:solidFill>
            <a:srgbClr val="F0F2F6"/>
          </a:solidFill>
        </p:grpSpPr>
        <p:sp>
          <p:nvSpPr>
            <p:cNvPr id="20" name="Google Shape;132;p6">
              <a:extLst>
                <a:ext uri="{FF2B5EF4-FFF2-40B4-BE49-F238E27FC236}">
                  <a16:creationId xmlns:a16="http://schemas.microsoft.com/office/drawing/2014/main" id="{D75BCB2D-74C3-4369-A956-29C64312221B}"/>
                </a:ext>
              </a:extLst>
            </p:cNvPr>
            <p:cNvSpPr/>
            <p:nvPr/>
          </p:nvSpPr>
          <p:spPr>
            <a:xfrm>
              <a:off x="-7267243" y="1369907"/>
              <a:ext cx="8910052" cy="105387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6B45E9-539E-FCAA-72E7-5E0C6C7B958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DFEC6A-EF6B-E314-6902-A3DA46E6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36" y="3072360"/>
            <a:ext cx="2344791" cy="25731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DB6D7C-399E-4A20-D652-E22D8BC9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55" y="5786837"/>
            <a:ext cx="2571319" cy="2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2470" y="2420889"/>
            <a:ext cx="3997972" cy="20882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453" y="2420888"/>
            <a:ext cx="3582006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소개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HDoutliers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Stray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8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4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maximum domain of attraction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44744"/>
              </a:xfrm>
              <a:prstGeom prst="rect">
                <a:avLst/>
              </a:prstGeom>
              <a:blipFill>
                <a:blip r:embed="rId3"/>
                <a:stretch>
                  <a:fillRect l="-852" t="-20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2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577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AF0B41BC-4814-2BB4-3B17-D6D9E98B6AFC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D1E7-2EE7-97B9-4581-6E58257A3CA2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Maximum Domain of Attraction (MDA)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/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다음과 같은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Cumulative Distribution Function F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MDA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라고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정의함</a:t>
                </a: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There exists sequences of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&gt; 0 for all n,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⋮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max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blipFill>
                <a:blip r:embed="rId4"/>
                <a:stretch>
                  <a:fillRect l="-602" b="-17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6">
            <a:extLst>
              <a:ext uri="{FF2B5EF4-FFF2-40B4-BE49-F238E27FC236}">
                <a16:creationId xmlns:a16="http://schemas.microsoft.com/office/drawing/2014/main" id="{76F9BF9E-5A36-A2DF-890D-D45BE505F663}"/>
              </a:ext>
            </a:extLst>
          </p:cNvPr>
          <p:cNvSpPr/>
          <p:nvPr/>
        </p:nvSpPr>
        <p:spPr>
          <a:xfrm>
            <a:off x="530100" y="2785473"/>
            <a:ext cx="8290372" cy="2319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12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AF0B41BC-4814-2BB4-3B17-D6D9E98B6AFC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D1E7-2EE7-97B9-4581-6E58257A3CA2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Maximum Domain of Attraction (MDA)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/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다음과 같은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Cumulative Distribution Function F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MDA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라고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정의함</a:t>
                </a: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There exists sequences of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&gt; 0 for all n,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⋮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max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blipFill>
                <a:blip r:embed="rId4"/>
                <a:stretch>
                  <a:fillRect l="-602" b="-17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6">
            <a:extLst>
              <a:ext uri="{FF2B5EF4-FFF2-40B4-BE49-F238E27FC236}">
                <a16:creationId xmlns:a16="http://schemas.microsoft.com/office/drawing/2014/main" id="{76F9BF9E-5A36-A2DF-890D-D45BE505F663}"/>
              </a:ext>
            </a:extLst>
          </p:cNvPr>
          <p:cNvSpPr/>
          <p:nvPr/>
        </p:nvSpPr>
        <p:spPr>
          <a:xfrm>
            <a:off x="530100" y="2785473"/>
            <a:ext cx="8290372" cy="2319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1">
            <a:extLst>
              <a:ext uri="{FF2B5EF4-FFF2-40B4-BE49-F238E27FC236}">
                <a16:creationId xmlns:a16="http://schemas.microsoft.com/office/drawing/2014/main" id="{310061A8-7410-D362-1443-E1D12C189EDA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0">
            <a:extLst>
              <a:ext uri="{FF2B5EF4-FFF2-40B4-BE49-F238E27FC236}">
                <a16:creationId xmlns:a16="http://schemas.microsoft.com/office/drawing/2014/main" id="{D99A168C-AC0A-EB21-7EDA-6DC5D93A2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5" y="1406476"/>
            <a:ext cx="1080120" cy="108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/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Fisher-Tippet Theorem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에 의해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𝑯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는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Gumbel,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Frechet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 Weibull Family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하나가 됨</a:t>
                </a:r>
                <a:endParaRPr lang="en-US" altLang="ko-KR" sz="2000" b="1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blipFill>
                <a:blip r:embed="rId6"/>
                <a:stretch>
                  <a:fillRect r="-1136" b="-1039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/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즉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maximum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을 적당한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</m:t>
                    </m:r>
                    <m:r>
                      <a:rPr lang="ko-KR" alt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r>
                      <a:rPr lang="ko-KR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로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scaling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해주면 위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3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개 중 하나로 수렴함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5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AF0B41BC-4814-2BB4-3B17-D6D9E98B6AFC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D1E7-2EE7-97B9-4581-6E58257A3CA2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Maximum Domain of Attraction (MDA)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/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다음과 같은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Cumulative Distribution Function F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MDA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라고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정의함</a:t>
                </a: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There exists sequences of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&gt; 0 for all n,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⋮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max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blipFill>
                <a:blip r:embed="rId4"/>
                <a:stretch>
                  <a:fillRect l="-602" b="-17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6">
            <a:extLst>
              <a:ext uri="{FF2B5EF4-FFF2-40B4-BE49-F238E27FC236}">
                <a16:creationId xmlns:a16="http://schemas.microsoft.com/office/drawing/2014/main" id="{76F9BF9E-5A36-A2DF-890D-D45BE505F663}"/>
              </a:ext>
            </a:extLst>
          </p:cNvPr>
          <p:cNvSpPr/>
          <p:nvPr/>
        </p:nvSpPr>
        <p:spPr>
          <a:xfrm>
            <a:off x="530100" y="2785473"/>
            <a:ext cx="8290372" cy="2319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1">
            <a:extLst>
              <a:ext uri="{FF2B5EF4-FFF2-40B4-BE49-F238E27FC236}">
                <a16:creationId xmlns:a16="http://schemas.microsoft.com/office/drawing/2014/main" id="{310061A8-7410-D362-1443-E1D12C189EDA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0">
            <a:extLst>
              <a:ext uri="{FF2B5EF4-FFF2-40B4-BE49-F238E27FC236}">
                <a16:creationId xmlns:a16="http://schemas.microsoft.com/office/drawing/2014/main" id="{D99A168C-AC0A-EB21-7EDA-6DC5D93A2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5" y="1406476"/>
            <a:ext cx="1080120" cy="108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/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Fisher-Tippet Theorem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에 의해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𝑯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는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Gumbel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Frechet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 Weibull Family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하나가 됨</a:t>
                </a:r>
                <a:endParaRPr lang="en-US" altLang="ko-KR" sz="2000" b="1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blipFill>
                <a:blip r:embed="rId6"/>
                <a:stretch>
                  <a:fillRect r="-1136" b="-1039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/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즉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maximum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을 적당한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</m:t>
                    </m:r>
                    <m:r>
                      <a:rPr lang="ko-KR" alt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r>
                      <a:rPr lang="ko-KR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로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scaling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해주면 위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3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개 중 하나로 수렴함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4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식 유도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/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Assumption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KR" dirty="0"/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/>
                  <a:t>By the MLE, </a:t>
                </a:r>
              </a:p>
              <a:p>
                <a:r>
                  <a:rPr lang="en-KR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Then,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KR" dirty="0"/>
                  <a:t> be the anomalous threshold, </a:t>
                </a:r>
                <a:r>
                  <a:rPr lang="en-KR" i="1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KR" dirty="0"/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/>
                  <a:t>By the Invariance property of MLE, </a:t>
                </a:r>
              </a:p>
              <a:p>
                <a:r>
                  <a:rPr lang="en-KR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blipFill>
                <a:blip r:embed="rId3"/>
                <a:stretch>
                  <a:fillRect l="-914" t="-824" b="-1126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715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식 유도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/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Assumption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By the MLE, </a:t>
                </a:r>
              </a:p>
              <a:p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Then,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 be the anomalous threshold, </a:t>
                </a:r>
                <a:r>
                  <a:rPr lang="en-KR" i="1" dirty="0">
                    <a:solidFill>
                      <a:schemeClr val="bg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By the Invariance property of MLE, </a:t>
                </a:r>
              </a:p>
              <a:p>
                <a:r>
                  <a:rPr lang="en-KR" dirty="0"/>
                  <a:t>		</a:t>
                </a:r>
                <a:r>
                  <a:rPr lang="en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blipFill>
                <a:blip r:embed="rId3"/>
                <a:stretch>
                  <a:fillRect l="-914" t="-824" b="-1126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97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63820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ED3B-7D7E-A2D7-A7E1-D74C171A02FF}"/>
              </a:ext>
            </a:extLst>
          </p:cNvPr>
          <p:cNvSpPr txBox="1"/>
          <p:nvPr/>
        </p:nvSpPr>
        <p:spPr>
          <a:xfrm>
            <a:off x="936461" y="3310788"/>
            <a:ext cx="7356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(EX)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915BC-3336-E286-2BBF-CEF9CB15DD30}"/>
              </a:ext>
            </a:extLst>
          </p:cNvPr>
          <p:cNvSpPr txBox="1"/>
          <p:nvPr/>
        </p:nvSpPr>
        <p:spPr>
          <a:xfrm>
            <a:off x="1171495" y="6073086"/>
            <a:ext cx="6796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HDoutliers</a:t>
            </a:r>
            <a:r>
              <a:rPr lang="ko-KR" altLang="en-US" dirty="0" err="1"/>
              <a:t>를</a:t>
            </a:r>
            <a:r>
              <a:rPr lang="ko-KR" altLang="en-US" dirty="0"/>
              <a:t> 사용하게 되면 </a:t>
            </a:r>
            <a:r>
              <a:rPr lang="en-US" altLang="ko-KR" dirty="0"/>
              <a:t>threshold</a:t>
            </a:r>
            <a:r>
              <a:rPr lang="ko-KR" altLang="en-US" dirty="0"/>
              <a:t>가 커지면서 </a:t>
            </a:r>
            <a:r>
              <a:rPr lang="en-US" altLang="ko-KR" dirty="0"/>
              <a:t>FN</a:t>
            </a:r>
            <a:r>
              <a:rPr lang="ko-KR" altLang="en-US" dirty="0"/>
              <a:t>이 증가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744A5-1B45-84D1-E847-83C18E6DD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3" y="3165689"/>
            <a:ext cx="4698574" cy="2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63820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ED3B-7D7E-A2D7-A7E1-D74C171A02FF}"/>
              </a:ext>
            </a:extLst>
          </p:cNvPr>
          <p:cNvSpPr txBox="1"/>
          <p:nvPr/>
        </p:nvSpPr>
        <p:spPr>
          <a:xfrm>
            <a:off x="936461" y="3310788"/>
            <a:ext cx="7356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(EX)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915BC-3336-E286-2BBF-CEF9CB15DD30}"/>
              </a:ext>
            </a:extLst>
          </p:cNvPr>
          <p:cNvSpPr txBox="1"/>
          <p:nvPr/>
        </p:nvSpPr>
        <p:spPr>
          <a:xfrm>
            <a:off x="1171495" y="6073086"/>
            <a:ext cx="6796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HDoutliers</a:t>
            </a:r>
            <a:r>
              <a:rPr lang="ko-KR" altLang="en-US" b="1" dirty="0" err="1">
                <a:solidFill>
                  <a:srgbClr val="FF0000"/>
                </a:solidFill>
              </a:rPr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사용하게 되면 </a:t>
            </a:r>
            <a:r>
              <a:rPr lang="en-US" altLang="ko-KR" b="1" dirty="0">
                <a:solidFill>
                  <a:srgbClr val="FF0000"/>
                </a:solidFill>
              </a:rPr>
              <a:t>threshold</a:t>
            </a:r>
            <a:r>
              <a:rPr lang="ko-KR" altLang="en-US" b="1" dirty="0">
                <a:solidFill>
                  <a:srgbClr val="FF0000"/>
                </a:solidFill>
              </a:rPr>
              <a:t>가 커지면서 </a:t>
            </a:r>
            <a:r>
              <a:rPr lang="en-US" altLang="ko-KR" b="1" dirty="0">
                <a:solidFill>
                  <a:srgbClr val="FF0000"/>
                </a:solidFill>
              </a:rPr>
              <a:t>FN</a:t>
            </a:r>
            <a:r>
              <a:rPr lang="ko-KR" altLang="en-US" b="1" dirty="0">
                <a:solidFill>
                  <a:srgbClr val="FF0000"/>
                </a:solidFill>
              </a:rPr>
              <a:t>이 증가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744A5-1B45-84D1-E847-83C18E6DD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3" y="3165689"/>
            <a:ext cx="4698574" cy="2858300"/>
          </a:xfrm>
          <a:prstGeom prst="rect">
            <a:avLst/>
          </a:prstGeom>
        </p:spPr>
      </p:pic>
      <p:sp>
        <p:nvSpPr>
          <p:cNvPr id="5" name="직사각형 42">
            <a:extLst>
              <a:ext uri="{FF2B5EF4-FFF2-40B4-BE49-F238E27FC236}">
                <a16:creationId xmlns:a16="http://schemas.microsoft.com/office/drawing/2014/main" id="{9390D018-186F-C762-BE14-D4B7DB2C3629}"/>
              </a:ext>
            </a:extLst>
          </p:cNvPr>
          <p:cNvSpPr/>
          <p:nvPr/>
        </p:nvSpPr>
        <p:spPr>
          <a:xfrm>
            <a:off x="899059" y="3176897"/>
            <a:ext cx="7056785" cy="27535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0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0" dirty="0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STRAY ALGORITHM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7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논문 소개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417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</a:p>
          <a:p>
            <a:pPr algn="ctr">
              <a:lnSpc>
                <a:spcPct val="200000"/>
              </a:lnSpc>
            </a:pP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57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알고리즘의 특징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7F1BCF-A228-A6B0-7A4E-C58D04BC4763}"/>
              </a:ext>
            </a:extLst>
          </p:cNvPr>
          <p:cNvGrpSpPr/>
          <p:nvPr/>
        </p:nvGrpSpPr>
        <p:grpSpPr>
          <a:xfrm>
            <a:off x="530100" y="2060848"/>
            <a:ext cx="8083799" cy="36276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2" name="Google Shape;132;p6">
              <a:extLst>
                <a:ext uri="{FF2B5EF4-FFF2-40B4-BE49-F238E27FC236}">
                  <a16:creationId xmlns:a16="http://schemas.microsoft.com/office/drawing/2014/main" id="{081AFDA3-58CF-B6EC-7781-5124C612158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6A0E-7828-3140-0689-626416C62370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4B020A-4082-364A-8400-0F59C0DED847}"/>
              </a:ext>
            </a:extLst>
          </p:cNvPr>
          <p:cNvSpPr txBox="1"/>
          <p:nvPr/>
        </p:nvSpPr>
        <p:spPr>
          <a:xfrm>
            <a:off x="737316" y="2221470"/>
            <a:ext cx="7669366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빠른 연산으로 실시간 적용가능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KNN</a:t>
            </a:r>
            <a:r>
              <a:rPr lang="ko-KR" altLang="en-US" sz="2000" dirty="0">
                <a:ea typeface="NanumSquare_ac" panose="020B0600000101010101" pitchFamily="34" charset="-127"/>
              </a:rPr>
              <a:t>을 활용해 </a:t>
            </a:r>
            <a:r>
              <a:rPr lang="en-US" altLang="ko-KR" sz="2000" dirty="0">
                <a:ea typeface="NanumSquare_ac" panose="020B0600000101010101" pitchFamily="34" charset="-127"/>
              </a:rPr>
              <a:t>masking problem</a:t>
            </a:r>
            <a:r>
              <a:rPr lang="ko-KR" altLang="en-US" sz="2000" dirty="0">
                <a:ea typeface="NanumSquare_ac" panose="020B0600000101010101" pitchFamily="34" charset="-127"/>
              </a:rPr>
              <a:t>에 효과적으로 대응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Multimodal distribution</a:t>
            </a:r>
            <a:r>
              <a:rPr lang="ko-KR" altLang="en-US" sz="2000" dirty="0">
                <a:ea typeface="NanumSquare_ac" panose="020B0600000101010101" pitchFamily="34" charset="-127"/>
              </a:rPr>
              <a:t>을 따르는 데이터에도 효과적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이진분류는 물론 </a:t>
            </a:r>
            <a:r>
              <a:rPr lang="en-US" altLang="ko-KR" sz="2000" dirty="0">
                <a:ea typeface="NanumSquare_ac" panose="020B0600000101010101" pitchFamily="34" charset="-127"/>
              </a:rPr>
              <a:t>anomalous score</a:t>
            </a:r>
            <a:r>
              <a:rPr lang="ko-KR" altLang="en-US" sz="2000" dirty="0" err="1">
                <a:ea typeface="NanumSquare_ac" panose="020B0600000101010101" pitchFamily="34" charset="-127"/>
              </a:rPr>
              <a:t>를</a:t>
            </a:r>
            <a:r>
              <a:rPr lang="ko-KR" altLang="en-US" sz="2000" dirty="0">
                <a:ea typeface="NanumSquare_ac" panose="020B0600000101010101" pitchFamily="34" charset="-127"/>
              </a:rPr>
              <a:t> 함께 제공</a:t>
            </a:r>
            <a:endParaRPr lang="en-US" altLang="ko-KR" sz="2000" dirty="0"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05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">
            <a:extLst>
              <a:ext uri="{FF2B5EF4-FFF2-40B4-BE49-F238E27FC236}">
                <a16:creationId xmlns:a16="http://schemas.microsoft.com/office/drawing/2014/main" id="{25A7D5C0-ECF9-EA76-1C70-8E0F656E93E3}"/>
              </a:ext>
            </a:extLst>
          </p:cNvPr>
          <p:cNvGrpSpPr/>
          <p:nvPr/>
        </p:nvGrpSpPr>
        <p:grpSpPr>
          <a:xfrm>
            <a:off x="530100" y="1889584"/>
            <a:ext cx="8083799" cy="36276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041E2F30-CD80-404F-81BC-BA3B68608B5C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F83A87-CC1F-EAFD-A6D7-409BF5F4DE16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14EB47-F0DB-0428-F49E-6123417392AA}"/>
              </a:ext>
            </a:extLst>
          </p:cNvPr>
          <p:cNvSpPr txBox="1"/>
          <p:nvPr/>
        </p:nvSpPr>
        <p:spPr>
          <a:xfrm>
            <a:off x="737316" y="2050206"/>
            <a:ext cx="7669366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빠른 연산으로 실시간 적용가능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KNN</a:t>
            </a:r>
            <a:r>
              <a:rPr lang="ko-KR" altLang="en-US" sz="2000" dirty="0">
                <a:ea typeface="NanumSquare_ac" panose="020B0600000101010101" pitchFamily="34" charset="-127"/>
              </a:rPr>
              <a:t>을 활용해 </a:t>
            </a:r>
            <a:r>
              <a:rPr lang="en-US" altLang="ko-KR" sz="2000" dirty="0">
                <a:ea typeface="NanumSquare_ac" panose="020B0600000101010101" pitchFamily="34" charset="-127"/>
              </a:rPr>
              <a:t>masking problem</a:t>
            </a:r>
            <a:r>
              <a:rPr lang="ko-KR" altLang="en-US" sz="2000" dirty="0">
                <a:ea typeface="NanumSquare_ac" panose="020B0600000101010101" pitchFamily="34" charset="-127"/>
              </a:rPr>
              <a:t>에 효과적으로 대응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Multimodal distribution</a:t>
            </a:r>
            <a:r>
              <a:rPr lang="ko-KR" altLang="en-US" sz="2000" dirty="0">
                <a:ea typeface="NanumSquare_ac" panose="020B0600000101010101" pitchFamily="34" charset="-127"/>
              </a:rPr>
              <a:t>을 따르는 데이터에도 효과적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이진분류는 물론 </a:t>
            </a:r>
            <a:r>
              <a:rPr lang="en-US" altLang="ko-KR" sz="2000" dirty="0">
                <a:ea typeface="NanumSquare_ac" panose="020B0600000101010101" pitchFamily="34" charset="-127"/>
              </a:rPr>
              <a:t>anomalous score</a:t>
            </a:r>
            <a:r>
              <a:rPr lang="ko-KR" altLang="en-US" sz="2000" dirty="0" err="1">
                <a:ea typeface="NanumSquare_ac" panose="020B0600000101010101" pitchFamily="34" charset="-127"/>
              </a:rPr>
              <a:t>를</a:t>
            </a:r>
            <a:r>
              <a:rPr lang="ko-KR" altLang="en-US" sz="2000" dirty="0">
                <a:ea typeface="NanumSquare_ac" panose="020B0600000101010101" pitchFamily="34" charset="-127"/>
              </a:rPr>
              <a:t> 함께 제공</a:t>
            </a:r>
            <a:endParaRPr lang="en-US" altLang="ko-KR" sz="2000" dirty="0">
              <a:ea typeface="NanumSquare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알고리즘의 특징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2B2CB9CF-0D83-66F9-3B97-B5709B2D1F77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00BE4099-FE18-6F84-5272-797C80040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1179895"/>
            <a:ext cx="794077" cy="794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8C424-C77E-5874-7764-D704FB16CF9F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HDoutlier</a:t>
            </a:r>
            <a:r>
              <a:rPr lang="ko-KR" alt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로부터의</a:t>
            </a: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개선점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ADA25-2EE7-130E-658D-DA130917852B}"/>
              </a:ext>
            </a:extLst>
          </p:cNvPr>
          <p:cNvSpPr txBox="1"/>
          <p:nvPr/>
        </p:nvSpPr>
        <p:spPr>
          <a:xfrm>
            <a:off x="530100" y="2437900"/>
            <a:ext cx="8424936" cy="219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NN distance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 distance with the maximum gap</a:t>
            </a:r>
          </a:p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중간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clustering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단계가 생략되어 연산속도 증가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분류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only  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분류 및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anomalous score 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제공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633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928608" y="1894066"/>
            <a:ext cx="7286784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정규화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: min-max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수치형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), correspondence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범주형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54AE0216-2766-8CE3-31D8-EB75210713B0}"/>
              </a:ext>
            </a:extLst>
          </p:cNvPr>
          <p:cNvGrpSpPr/>
          <p:nvPr/>
        </p:nvGrpSpPr>
        <p:grpSpPr>
          <a:xfrm>
            <a:off x="753085" y="288745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5C9A68E9-5FA3-F231-927A-B01F1D3143B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DFFDAF-5281-F6D2-A8D2-968204CD7E4E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3534AA-A472-397F-1900-CF18C8356C5D}"/>
              </a:ext>
            </a:extLst>
          </p:cNvPr>
          <p:cNvSpPr txBox="1"/>
          <p:nvPr/>
        </p:nvSpPr>
        <p:spPr>
          <a:xfrm>
            <a:off x="753085" y="265662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D802B-B55B-9300-DB5A-670521686989}"/>
              </a:ext>
            </a:extLst>
          </p:cNvPr>
          <p:cNvSpPr txBox="1"/>
          <p:nvPr/>
        </p:nvSpPr>
        <p:spPr>
          <a:xfrm>
            <a:off x="823787" y="3097709"/>
            <a:ext cx="749642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각 점들에 대해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 with the maximum gap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 및 순서 정렬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0" name="그룹 14">
            <a:extLst>
              <a:ext uri="{FF2B5EF4-FFF2-40B4-BE49-F238E27FC236}">
                <a16:creationId xmlns:a16="http://schemas.microsoft.com/office/drawing/2014/main" id="{A6A0EB81-AE65-0C33-38AB-DB94A63D57BE}"/>
              </a:ext>
            </a:extLst>
          </p:cNvPr>
          <p:cNvGrpSpPr/>
          <p:nvPr/>
        </p:nvGrpSpPr>
        <p:grpSpPr>
          <a:xfrm>
            <a:off x="753085" y="402552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B620E4AC-A003-3155-CC74-63D01890607A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0898C9-9E55-CE94-0D57-58B52CA0546C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0D6801-5C35-DCF7-0EE5-C7A8632A221D}"/>
              </a:ext>
            </a:extLst>
          </p:cNvPr>
          <p:cNvSpPr txBox="1"/>
          <p:nvPr/>
        </p:nvSpPr>
        <p:spPr>
          <a:xfrm>
            <a:off x="753085" y="379469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94968-A227-3305-8965-9086BF71B381}"/>
              </a:ext>
            </a:extLst>
          </p:cNvPr>
          <p:cNvSpPr txBox="1"/>
          <p:nvPr/>
        </p:nvSpPr>
        <p:spPr>
          <a:xfrm>
            <a:off x="921832" y="3993021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5" name="그룹 14">
            <a:extLst>
              <a:ext uri="{FF2B5EF4-FFF2-40B4-BE49-F238E27FC236}">
                <a16:creationId xmlns:a16="http://schemas.microsoft.com/office/drawing/2014/main" id="{D82343DD-A3D3-7008-E1C3-D15D0FDE127D}"/>
              </a:ext>
            </a:extLst>
          </p:cNvPr>
          <p:cNvGrpSpPr/>
          <p:nvPr/>
        </p:nvGrpSpPr>
        <p:grpSpPr>
          <a:xfrm>
            <a:off x="753085" y="5147506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6" name="Google Shape;132;p6">
              <a:extLst>
                <a:ext uri="{FF2B5EF4-FFF2-40B4-BE49-F238E27FC236}">
                  <a16:creationId xmlns:a16="http://schemas.microsoft.com/office/drawing/2014/main" id="{A78A647C-C496-BC5E-D66A-9D790F056CC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BE9ACE-E5CA-AB92-9C89-CFF0C64EBE5F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9EDE7B-AAA7-6F68-384F-B842795FA57D}"/>
                  </a:ext>
                </a:extLst>
              </p:cNvPr>
              <p:cNvSpPr txBox="1"/>
              <p:nvPr/>
            </p:nvSpPr>
            <p:spPr>
              <a:xfrm>
                <a:off x="928608" y="5145362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</a:t>
                </a:r>
                <a:r>
                  <a:rPr lang="ko-KR" altLang="en-US" sz="2000" noProof="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</a:t>
                </a: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9EDE7B-AAA7-6F68-384F-B842795FA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" y="5145362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BE24C50-FE52-9E43-CC5C-AE48EA4F09A3}"/>
              </a:ext>
            </a:extLst>
          </p:cNvPr>
          <p:cNvSpPr txBox="1"/>
          <p:nvPr/>
        </p:nvSpPr>
        <p:spPr>
          <a:xfrm>
            <a:off x="753084" y="491940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11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928608" y="1894066"/>
            <a:ext cx="7286784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정규화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: min-max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수치형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), correspondence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범주형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3857313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5084" y="3077125"/>
            <a:ext cx="385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Correspondence Analysis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다변량</a:t>
            </a:r>
            <a:r>
              <a:rPr lang="ko-KR" altLang="en-US" dirty="0"/>
              <a:t> 통계기법 중 하나로</a:t>
            </a:r>
            <a:r>
              <a:rPr lang="en-US" altLang="ko-KR" dirty="0"/>
              <a:t>,</a:t>
            </a:r>
            <a:r>
              <a:rPr lang="ko-KR" altLang="en-US" dirty="0"/>
              <a:t> 개념적으로 </a:t>
            </a:r>
            <a:r>
              <a:rPr lang="en-US" altLang="ko-KR" dirty="0"/>
              <a:t>PCA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PCA</a:t>
            </a:r>
            <a:r>
              <a:rPr lang="ko-KR" altLang="en-US" dirty="0"/>
              <a:t>는 수치형 자료에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는 범주형 자료에 사용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A51A9-D349-A9A5-CED0-03B990001290}"/>
              </a:ext>
            </a:extLst>
          </p:cNvPr>
          <p:cNvSpPr txBox="1"/>
          <p:nvPr/>
        </p:nvSpPr>
        <p:spPr>
          <a:xfrm>
            <a:off x="893765" y="5693705"/>
            <a:ext cx="7356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0~1</a:t>
            </a:r>
            <a:r>
              <a:rPr lang="ko-KR" altLang="en-US" dirty="0"/>
              <a:t> 사이의 값을 가지게 정규화</a:t>
            </a:r>
            <a:endParaRPr lang="en-US" altLang="ko-KR" dirty="0"/>
          </a:p>
        </p:txBody>
      </p:sp>
      <p:pic>
        <p:nvPicPr>
          <p:cNvPr id="31" name="그림 21">
            <a:extLst>
              <a:ext uri="{FF2B5EF4-FFF2-40B4-BE49-F238E27FC236}">
                <a16:creationId xmlns:a16="http://schemas.microsoft.com/office/drawing/2014/main" id="{51DC07A4-D1B1-F827-D95F-098E69517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1" y="4989271"/>
            <a:ext cx="592996" cy="592996"/>
          </a:xfrm>
          <a:prstGeom prst="rect">
            <a:avLst/>
          </a:prstGeom>
        </p:spPr>
      </p:pic>
      <p:sp>
        <p:nvSpPr>
          <p:cNvPr id="10" name="직사각형 42">
            <a:extLst>
              <a:ext uri="{FF2B5EF4-FFF2-40B4-BE49-F238E27FC236}">
                <a16:creationId xmlns:a16="http://schemas.microsoft.com/office/drawing/2014/main" id="{C22C5E82-0168-7C3D-3ED3-864C16F5BAE7}"/>
              </a:ext>
            </a:extLst>
          </p:cNvPr>
          <p:cNvSpPr/>
          <p:nvPr/>
        </p:nvSpPr>
        <p:spPr>
          <a:xfrm>
            <a:off x="927069" y="4966131"/>
            <a:ext cx="7346040" cy="109690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08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928608" y="1894066"/>
            <a:ext cx="7286784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정규화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: min-max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수치형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), correspondence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범주형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3857313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5084" y="3077125"/>
            <a:ext cx="385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Correspondence Analysis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다변량</a:t>
            </a:r>
            <a:r>
              <a:rPr lang="ko-KR" altLang="en-US" dirty="0"/>
              <a:t> 통계기법 중 하나로</a:t>
            </a:r>
            <a:r>
              <a:rPr lang="en-US" altLang="ko-KR" dirty="0"/>
              <a:t>,</a:t>
            </a:r>
            <a:r>
              <a:rPr lang="ko-KR" altLang="en-US" dirty="0"/>
              <a:t> 개념적으로 </a:t>
            </a:r>
            <a:r>
              <a:rPr lang="en-US" altLang="ko-KR" dirty="0"/>
              <a:t>PCA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PCA</a:t>
            </a:r>
            <a:r>
              <a:rPr lang="ko-KR" altLang="en-US" dirty="0"/>
              <a:t>는 수치형 자료에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는 범주형 자료에 사용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A51A9-D349-A9A5-CED0-03B990001290}"/>
              </a:ext>
            </a:extLst>
          </p:cNvPr>
          <p:cNvSpPr txBox="1"/>
          <p:nvPr/>
        </p:nvSpPr>
        <p:spPr>
          <a:xfrm>
            <a:off x="893765" y="5693705"/>
            <a:ext cx="7356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0~1</a:t>
            </a:r>
            <a:r>
              <a:rPr lang="ko-KR" altLang="en-US" dirty="0"/>
              <a:t> 사이의 값을 가지게 정규화</a:t>
            </a:r>
            <a:endParaRPr lang="en-US" altLang="ko-KR" dirty="0"/>
          </a:p>
        </p:txBody>
      </p:sp>
      <p:pic>
        <p:nvPicPr>
          <p:cNvPr id="31" name="그림 21">
            <a:extLst>
              <a:ext uri="{FF2B5EF4-FFF2-40B4-BE49-F238E27FC236}">
                <a16:creationId xmlns:a16="http://schemas.microsoft.com/office/drawing/2014/main" id="{51DC07A4-D1B1-F827-D95F-098E69517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1" y="4989271"/>
            <a:ext cx="592996" cy="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7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840845" y="1931243"/>
            <a:ext cx="7462307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각 점들에 대해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 with the maximum gap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 및 순서 정렬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4326307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3764" y="3077125"/>
            <a:ext cx="432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KNN with the Maximum Gap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가장 가까운 점을 구하고</a:t>
            </a:r>
            <a:r>
              <a:rPr lang="en-US" altLang="ko-KR" dirty="0"/>
              <a:t>,</a:t>
            </a:r>
            <a:r>
              <a:rPr lang="ko-KR" altLang="en-US" dirty="0"/>
              <a:t> 이 거리들의 차이를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거리들의 </a:t>
            </a:r>
            <a:r>
              <a:rPr lang="ko-KR" altLang="en-US" dirty="0" err="1"/>
              <a:t>차이값</a:t>
            </a:r>
            <a:r>
              <a:rPr lang="ko-KR" altLang="en-US" dirty="0"/>
              <a:t> 중 가장 차이가 많이 나는 값으로 정의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09B58-550B-9334-0651-E5BA58B65FE2}"/>
              </a:ext>
            </a:extLst>
          </p:cNvPr>
          <p:cNvSpPr txBox="1"/>
          <p:nvPr/>
        </p:nvSpPr>
        <p:spPr>
          <a:xfrm>
            <a:off x="1085940" y="5640949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Masking problem</a:t>
            </a:r>
            <a:r>
              <a:rPr lang="ko-KR" altLang="en-US" dirty="0"/>
              <a:t>에 효과적으로 대처함과 동시에 </a:t>
            </a:r>
            <a:endParaRPr lang="en-US" altLang="ko-KR" dirty="0"/>
          </a:p>
          <a:p>
            <a:pPr algn="ctr"/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에도 효과적으로 대응</a:t>
            </a:r>
            <a:endParaRPr lang="en-KR" dirty="0"/>
          </a:p>
        </p:txBody>
      </p:sp>
      <p:pic>
        <p:nvPicPr>
          <p:cNvPr id="20" name="그림 21">
            <a:extLst>
              <a:ext uri="{FF2B5EF4-FFF2-40B4-BE49-F238E27FC236}">
                <a16:creationId xmlns:a16="http://schemas.microsoft.com/office/drawing/2014/main" id="{5D17018E-D87C-F3DF-3CEC-46A3AB9DD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2" y="4941168"/>
            <a:ext cx="592996" cy="592996"/>
          </a:xfrm>
          <a:prstGeom prst="rect">
            <a:avLst/>
          </a:prstGeom>
        </p:spPr>
      </p:pic>
      <p:sp>
        <p:nvSpPr>
          <p:cNvPr id="21" name="직사각형 42">
            <a:extLst>
              <a:ext uri="{FF2B5EF4-FFF2-40B4-BE49-F238E27FC236}">
                <a16:creationId xmlns:a16="http://schemas.microsoft.com/office/drawing/2014/main" id="{7CB6895E-990D-9793-A33E-B9578A0B39C2}"/>
              </a:ext>
            </a:extLst>
          </p:cNvPr>
          <p:cNvSpPr/>
          <p:nvPr/>
        </p:nvSpPr>
        <p:spPr>
          <a:xfrm>
            <a:off x="927069" y="4863801"/>
            <a:ext cx="7346040" cy="17094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762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840845" y="1931243"/>
            <a:ext cx="7462307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각 점들에 대해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 with the maximum gap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 및 순서 정렬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4326307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3764" y="3077125"/>
            <a:ext cx="432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KNN with the Maximum Gap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가장 가까운 점을 구하고</a:t>
            </a:r>
            <a:r>
              <a:rPr lang="en-US" altLang="ko-KR" dirty="0"/>
              <a:t>,</a:t>
            </a:r>
            <a:r>
              <a:rPr lang="ko-KR" altLang="en-US" dirty="0"/>
              <a:t> 이 거리들의 차이를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거리들의 </a:t>
            </a:r>
            <a:r>
              <a:rPr lang="ko-KR" altLang="en-US" dirty="0" err="1"/>
              <a:t>차이값</a:t>
            </a:r>
            <a:r>
              <a:rPr lang="ko-KR" altLang="en-US" dirty="0"/>
              <a:t> 중 가장 차이가 많이 나는 값으로 정의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09B58-550B-9334-0651-E5BA58B65FE2}"/>
              </a:ext>
            </a:extLst>
          </p:cNvPr>
          <p:cNvSpPr txBox="1"/>
          <p:nvPr/>
        </p:nvSpPr>
        <p:spPr>
          <a:xfrm>
            <a:off x="1184306" y="5649924"/>
            <a:ext cx="677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Masking problem</a:t>
            </a:r>
            <a:r>
              <a:rPr lang="ko-KR" altLang="en-US" dirty="0"/>
              <a:t>에 효과적으로 대처함과 동시에 </a:t>
            </a:r>
          </a:p>
          <a:p>
            <a:pPr algn="ctr"/>
            <a:r>
              <a:rPr lang="en-US" altLang="ko-KR" dirty="0" err="1"/>
              <a:t>HDoutliers</a:t>
            </a:r>
            <a:r>
              <a:rPr lang="ko-KR" altLang="en-US" dirty="0"/>
              <a:t>의 문제점이었던 높은 연산시간에도 효과적으로 대응</a:t>
            </a:r>
            <a:endParaRPr lang="en-US" altLang="ko-KR" dirty="0"/>
          </a:p>
          <a:p>
            <a:pPr algn="ctr"/>
            <a:r>
              <a:rPr lang="en-US" altLang="ko-KR" dirty="0"/>
              <a:t>(real-time data</a:t>
            </a:r>
            <a:r>
              <a:rPr lang="ko-KR" altLang="en-US" dirty="0"/>
              <a:t>에도 적용가능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20" name="그림 21">
            <a:extLst>
              <a:ext uri="{FF2B5EF4-FFF2-40B4-BE49-F238E27FC236}">
                <a16:creationId xmlns:a16="http://schemas.microsoft.com/office/drawing/2014/main" id="{5D17018E-D87C-F3DF-3CEC-46A3AB9DD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2" y="4941168"/>
            <a:ext cx="592996" cy="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02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A671A6EE-B452-D3AD-DE74-13D4D1258CDB}"/>
              </a:ext>
            </a:extLst>
          </p:cNvPr>
          <p:cNvSpPr/>
          <p:nvPr/>
        </p:nvSpPr>
        <p:spPr>
          <a:xfrm>
            <a:off x="539551" y="2738042"/>
            <a:ext cx="8273109" cy="385931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238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A671A6EE-B452-D3AD-DE74-13D4D1258CDB}"/>
              </a:ext>
            </a:extLst>
          </p:cNvPr>
          <p:cNvSpPr/>
          <p:nvPr/>
        </p:nvSpPr>
        <p:spPr>
          <a:xfrm>
            <a:off x="539551" y="3798432"/>
            <a:ext cx="8273109" cy="279891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465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A671A6EE-B452-D3AD-DE74-13D4D1258CDB}"/>
              </a:ext>
            </a:extLst>
          </p:cNvPr>
          <p:cNvSpPr/>
          <p:nvPr/>
        </p:nvSpPr>
        <p:spPr>
          <a:xfrm>
            <a:off x="539551" y="5338082"/>
            <a:ext cx="8273109" cy="125927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42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5904657" cy="400027"/>
          </a:xfrm>
        </p:spPr>
        <p:txBody>
          <a:bodyPr/>
          <a:lstStyle/>
          <a:p>
            <a:r>
              <a:rPr lang="en-US" altLang="ko-KR" dirty="0"/>
              <a:t>Anomaly Detection in High Dimensional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28800"/>
            <a:ext cx="7486706" cy="129614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737980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고차원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알고리즘인 </a:t>
            </a:r>
            <a:r>
              <a:rPr lang="en-US" altLang="ko-KR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HDoutliers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단점을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개선시킨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Stray Algorithm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소개 및 패키지 배포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58287" y="3083741"/>
            <a:ext cx="2510144" cy="33488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C580FA4-698F-70A5-6149-2436524B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4" y="3262571"/>
            <a:ext cx="2172515" cy="3027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2915816" y="3231817"/>
            <a:ext cx="612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Priyanga</a:t>
            </a:r>
            <a:r>
              <a:rPr lang="en-US" altLang="ko-KR" dirty="0"/>
              <a:t> </a:t>
            </a:r>
            <a:r>
              <a:rPr lang="en-US" altLang="ko-KR" dirty="0" err="1"/>
              <a:t>Dilini</a:t>
            </a:r>
            <a:r>
              <a:rPr lang="en-US" altLang="ko-KR" dirty="0"/>
              <a:t> </a:t>
            </a:r>
            <a:r>
              <a:rPr lang="en-US" altLang="ko-KR" dirty="0" err="1"/>
              <a:t>Talagala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Econometrics and Business Statistics, Monash University (Australia)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School of Mathematics and Statistics, University of Melbourne (Australia)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Department of Computational Mathematics, University of Moratuwa (Sri Lanka)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0143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425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Anomalous scores</a:t>
            </a:r>
            <a:r>
              <a:rPr lang="ko-KR" altLang="en-US" dirty="0">
                <a:solidFill>
                  <a:srgbClr val="FF0000"/>
                </a:solidFill>
              </a:rPr>
              <a:t>도 제공하여 해석 가능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B9C20D2B-EF79-9EA6-47A5-F5D630C46D91}"/>
              </a:ext>
            </a:extLst>
          </p:cNvPr>
          <p:cNvSpPr/>
          <p:nvPr/>
        </p:nvSpPr>
        <p:spPr>
          <a:xfrm>
            <a:off x="435445" y="1551062"/>
            <a:ext cx="8273109" cy="4600763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96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2573013" y="3165835"/>
            <a:ext cx="3997972" cy="78259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573013" y="3112682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5AD46-5C42-42D8-BA70-FD7B39547D7F}"/>
              </a:ext>
            </a:extLst>
          </p:cNvPr>
          <p:cNvSpPr txBox="1"/>
          <p:nvPr/>
        </p:nvSpPr>
        <p:spPr>
          <a:xfrm>
            <a:off x="2129298" y="2863331"/>
            <a:ext cx="4884829" cy="102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36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67;p8">
            <a:extLst>
              <a:ext uri="{FF2B5EF4-FFF2-40B4-BE49-F238E27FC236}">
                <a16:creationId xmlns:a16="http://schemas.microsoft.com/office/drawing/2014/main" id="{FCBFBE78-977A-31CE-4FFA-8106846FD68B}"/>
              </a:ext>
            </a:extLst>
          </p:cNvPr>
          <p:cNvSpPr/>
          <p:nvPr/>
        </p:nvSpPr>
        <p:spPr>
          <a:xfrm>
            <a:off x="2572441" y="3940999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59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748" y="3141194"/>
            <a:ext cx="45365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3748" y="3099956"/>
            <a:ext cx="453650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498" y="2916639"/>
            <a:ext cx="6282338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0" dirty="0" err="1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HDoutliers</a:t>
            </a:r>
            <a:r>
              <a:rPr lang="en-US" altLang="ko-KR" sz="2800" b="1" spc="300" dirty="0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 Algorithm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+mn-cs"/>
              </a:rPr>
              <a:t>2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“Visualizing Big Data Outliers through Distributed Aggregation”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28800"/>
            <a:ext cx="7486706" cy="129614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737980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거리기반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기법으로 차원에 상관없이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차원 문제로 축소시켜 직관적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58287" y="3083741"/>
            <a:ext cx="2510144" cy="322557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2895199" y="3169999"/>
            <a:ext cx="6120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Leland Wilkinson (2017)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Computer Science, University of Illinois, Chicago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Version 1 : </a:t>
            </a:r>
            <a:r>
              <a:rPr lang="ko-KR" altLang="en-US" dirty="0"/>
              <a:t>각 점마다 </a:t>
            </a:r>
            <a:r>
              <a:rPr lang="en-US" altLang="ko-KR" dirty="0"/>
              <a:t>nearest neighbor distance</a:t>
            </a:r>
            <a:r>
              <a:rPr lang="ko-KR" altLang="en-US" dirty="0" err="1"/>
              <a:t>를</a:t>
            </a:r>
            <a:r>
              <a:rPr lang="ko-KR" altLang="en-US" dirty="0"/>
              <a:t> 계산하여 </a:t>
            </a:r>
            <a:r>
              <a:rPr lang="ko-KR" altLang="en-US" dirty="0" err="1"/>
              <a:t>이상치탐지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Version 2 : </a:t>
            </a:r>
            <a:r>
              <a:rPr lang="ko-KR" altLang="en-US" dirty="0"/>
              <a:t>선제적으로 클러스터링을 진행하여 각 클러스터마다 대표점을 산출하고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대표점들만을</a:t>
            </a:r>
            <a:r>
              <a:rPr lang="ko-KR" altLang="en-US" dirty="0"/>
              <a:t> 사용하여 </a:t>
            </a:r>
            <a:r>
              <a:rPr lang="en-US" altLang="ko-KR" dirty="0"/>
              <a:t>nearest neighbor distance</a:t>
            </a:r>
            <a:r>
              <a:rPr lang="ko-KR" altLang="en-US" dirty="0"/>
              <a:t>로 </a:t>
            </a:r>
            <a:r>
              <a:rPr lang="ko-KR" altLang="en-US" dirty="0" err="1"/>
              <a:t>이상치탐지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1A253B-5FF8-2042-A00E-FB8E4C20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4" y="3328422"/>
            <a:ext cx="2146098" cy="27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“Visualizing Big Data Outliers through Distributed Aggregation”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28800"/>
            <a:ext cx="7486706" cy="129614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737980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거리기반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기법으로 차원에 상관없이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차원 문제로 축소시켜 직관적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58287" y="3083741"/>
            <a:ext cx="2510144" cy="322557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2895199" y="3169999"/>
            <a:ext cx="6120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Leland Wilkinson (2017)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Computer Science, University of Illinois, Chicago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Version 1 : </a:t>
            </a:r>
            <a:r>
              <a:rPr lang="ko-KR" altLang="en-US" dirty="0"/>
              <a:t>각 점마다 </a:t>
            </a:r>
            <a:r>
              <a:rPr lang="en-US" altLang="ko-KR" dirty="0"/>
              <a:t>nearest neighbor distance</a:t>
            </a:r>
            <a:r>
              <a:rPr lang="ko-KR" altLang="en-US" dirty="0" err="1"/>
              <a:t>를</a:t>
            </a:r>
            <a:r>
              <a:rPr lang="ko-KR" altLang="en-US" dirty="0"/>
              <a:t> 계산하여 </a:t>
            </a:r>
            <a:r>
              <a:rPr lang="ko-KR" altLang="en-US" dirty="0" err="1"/>
              <a:t>이상치탐지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Version 2 : </a:t>
            </a:r>
            <a:r>
              <a:rPr lang="ko-KR" altLang="en-US" dirty="0">
                <a:solidFill>
                  <a:srgbClr val="C00000"/>
                </a:solidFill>
              </a:rPr>
              <a:t>선제적으로 클러스터링을 진행하여 각 클러스터마다 대표점을 산출하고</a:t>
            </a:r>
            <a:r>
              <a:rPr lang="en-US" altLang="ko-KR" dirty="0">
                <a:solidFill>
                  <a:srgbClr val="C00000"/>
                </a:solidFill>
              </a:rPr>
              <a:t>,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대표점들만을</a:t>
            </a:r>
            <a:r>
              <a:rPr lang="ko-KR" altLang="en-US" dirty="0">
                <a:solidFill>
                  <a:srgbClr val="C00000"/>
                </a:solidFill>
              </a:rPr>
              <a:t> 사용하여 </a:t>
            </a:r>
            <a:r>
              <a:rPr lang="en-US" altLang="ko-KR" dirty="0">
                <a:solidFill>
                  <a:srgbClr val="C00000"/>
                </a:solidFill>
              </a:rPr>
              <a:t>nearest neighbor distance</a:t>
            </a:r>
            <a:r>
              <a:rPr lang="ko-KR" altLang="en-US" dirty="0">
                <a:solidFill>
                  <a:srgbClr val="C00000"/>
                </a:solidFill>
              </a:rPr>
              <a:t>로 </a:t>
            </a:r>
            <a:r>
              <a:rPr lang="ko-KR" altLang="en-US" dirty="0" err="1">
                <a:solidFill>
                  <a:srgbClr val="C00000"/>
                </a:solidFill>
              </a:rPr>
              <a:t>이상치탐지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endParaRPr lang="en-KR" dirty="0">
              <a:solidFill>
                <a:srgbClr val="C0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1A253B-5FF8-2042-A00E-FB8E4C20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4" y="3328422"/>
            <a:ext cx="2146098" cy="2765717"/>
          </a:xfrm>
          <a:prstGeom prst="rect">
            <a:avLst/>
          </a:prstGeom>
        </p:spPr>
      </p:pic>
      <p:sp>
        <p:nvSpPr>
          <p:cNvPr id="6" name="직사각형 42">
            <a:extLst>
              <a:ext uri="{FF2B5EF4-FFF2-40B4-BE49-F238E27FC236}">
                <a16:creationId xmlns:a16="http://schemas.microsoft.com/office/drawing/2014/main" id="{96A4F5E5-1046-39DA-6CEE-6D8203A31CBE}"/>
              </a:ext>
            </a:extLst>
          </p:cNvPr>
          <p:cNvSpPr/>
          <p:nvPr/>
        </p:nvSpPr>
        <p:spPr>
          <a:xfrm>
            <a:off x="2895199" y="3060933"/>
            <a:ext cx="6036112" cy="214609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EC4B80AB-1B84-3970-B33B-6A885A100A50}"/>
              </a:ext>
            </a:extLst>
          </p:cNvPr>
          <p:cNvSpPr/>
          <p:nvPr/>
        </p:nvSpPr>
        <p:spPr>
          <a:xfrm>
            <a:off x="212689" y="3004520"/>
            <a:ext cx="2750119" cy="338401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빨간색 확인 표시 PNG 이미지 | PNGWing">
            <a:extLst>
              <a:ext uri="{FF2B5EF4-FFF2-40B4-BE49-F238E27FC236}">
                <a16:creationId xmlns:a16="http://schemas.microsoft.com/office/drawing/2014/main" id="{61E6D72E-AD58-0023-3316-9CBF9126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4" b="96199" l="10000" r="90000">
                        <a14:foregroundMark x1="81667" y1="4971" x2="66667" y2="30994"/>
                        <a14:foregroundMark x1="66667" y1="30994" x2="66667" y2="30994"/>
                        <a14:foregroundMark x1="32500" y1="96491" x2="32500" y2="79532"/>
                        <a14:foregroundMark x1="82222" y1="1754" x2="82222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36" y="5263443"/>
            <a:ext cx="364240" cy="3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6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4">
            <a:extLst>
              <a:ext uri="{FF2B5EF4-FFF2-40B4-BE49-F238E27FC236}">
                <a16:creationId xmlns:a16="http://schemas.microsoft.com/office/drawing/2014/main" id="{129E8961-9B92-5137-BCE6-0D8FC071F493}"/>
              </a:ext>
            </a:extLst>
          </p:cNvPr>
          <p:cNvGrpSpPr/>
          <p:nvPr/>
        </p:nvGrpSpPr>
        <p:grpSpPr>
          <a:xfrm>
            <a:off x="753085" y="4747031"/>
            <a:ext cx="7598758" cy="156649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4A56D593-98BE-F850-B93F-903969A8C4D7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E0457-EB1B-8098-16D2-AE675D0866C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92106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14">
            <a:extLst>
              <a:ext uri="{FF2B5EF4-FFF2-40B4-BE49-F238E27FC236}">
                <a16:creationId xmlns:a16="http://schemas.microsoft.com/office/drawing/2014/main" id="{9E221DE2-D296-C27D-7E2C-B1913FA11B4A}"/>
              </a:ext>
            </a:extLst>
          </p:cNvPr>
          <p:cNvGrpSpPr/>
          <p:nvPr/>
        </p:nvGrpSpPr>
        <p:grpSpPr>
          <a:xfrm>
            <a:off x="753085" y="3310393"/>
            <a:ext cx="7496425" cy="9545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7590208-84A3-F1B1-8BB5-6330ACB4C9BF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DA17B-4626-4C48-F409-365BC44EB37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5616" y="3501008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2135926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217D-CA24-1F28-7F92-7C55D773205C}"/>
              </a:ext>
            </a:extLst>
          </p:cNvPr>
          <p:cNvSpPr txBox="1"/>
          <p:nvPr/>
        </p:nvSpPr>
        <p:spPr>
          <a:xfrm>
            <a:off x="1117740" y="5028921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70331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17892-1C82-309F-CB8A-767332DDC9D8}"/>
              </a:ext>
            </a:extLst>
          </p:cNvPr>
          <p:cNvSpPr txBox="1"/>
          <p:nvPr/>
        </p:nvSpPr>
        <p:spPr>
          <a:xfrm>
            <a:off x="753084" y="306908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8D608-C7D0-C3BD-5D81-CECE6E4C71C5}"/>
              </a:ext>
            </a:extLst>
          </p:cNvPr>
          <p:cNvSpPr txBox="1"/>
          <p:nvPr/>
        </p:nvSpPr>
        <p:spPr>
          <a:xfrm>
            <a:off x="753083" y="451619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0DF8273F-5479-A3C8-A0F0-0111FA929263}"/>
              </a:ext>
            </a:extLst>
          </p:cNvPr>
          <p:cNvSpPr/>
          <p:nvPr/>
        </p:nvSpPr>
        <p:spPr>
          <a:xfrm>
            <a:off x="332696" y="2902331"/>
            <a:ext cx="8033269" cy="157389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46FA26B0-A9B7-76BD-602F-EF484C2DCE93}"/>
              </a:ext>
            </a:extLst>
          </p:cNvPr>
          <p:cNvSpPr/>
          <p:nvPr/>
        </p:nvSpPr>
        <p:spPr>
          <a:xfrm>
            <a:off x="624384" y="4475120"/>
            <a:ext cx="8033269" cy="183840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4">
            <a:extLst>
              <a:ext uri="{FF2B5EF4-FFF2-40B4-BE49-F238E27FC236}">
                <a16:creationId xmlns:a16="http://schemas.microsoft.com/office/drawing/2014/main" id="{129E8961-9B92-5137-BCE6-0D8FC071F493}"/>
              </a:ext>
            </a:extLst>
          </p:cNvPr>
          <p:cNvGrpSpPr/>
          <p:nvPr/>
        </p:nvGrpSpPr>
        <p:grpSpPr>
          <a:xfrm>
            <a:off x="753085" y="4747031"/>
            <a:ext cx="7598758" cy="156649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4A56D593-98BE-F850-B93F-903969A8C4D7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E0457-EB1B-8098-16D2-AE675D0866C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92106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14">
            <a:extLst>
              <a:ext uri="{FF2B5EF4-FFF2-40B4-BE49-F238E27FC236}">
                <a16:creationId xmlns:a16="http://schemas.microsoft.com/office/drawing/2014/main" id="{9E221DE2-D296-C27D-7E2C-B1913FA11B4A}"/>
              </a:ext>
            </a:extLst>
          </p:cNvPr>
          <p:cNvGrpSpPr/>
          <p:nvPr/>
        </p:nvGrpSpPr>
        <p:grpSpPr>
          <a:xfrm>
            <a:off x="753085" y="3310393"/>
            <a:ext cx="7496425" cy="9545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7590208-84A3-F1B1-8BB5-6330ACB4C9BF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DA17B-4626-4C48-F409-365BC44EB37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5616" y="3501008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2135926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217D-CA24-1F28-7F92-7C55D773205C}"/>
              </a:ext>
            </a:extLst>
          </p:cNvPr>
          <p:cNvSpPr txBox="1"/>
          <p:nvPr/>
        </p:nvSpPr>
        <p:spPr>
          <a:xfrm>
            <a:off x="1117740" y="5028921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70331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17892-1C82-309F-CB8A-767332DDC9D8}"/>
              </a:ext>
            </a:extLst>
          </p:cNvPr>
          <p:cNvSpPr txBox="1"/>
          <p:nvPr/>
        </p:nvSpPr>
        <p:spPr>
          <a:xfrm>
            <a:off x="753084" y="306908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8D608-C7D0-C3BD-5D81-CECE6E4C71C5}"/>
              </a:ext>
            </a:extLst>
          </p:cNvPr>
          <p:cNvSpPr txBox="1"/>
          <p:nvPr/>
        </p:nvSpPr>
        <p:spPr>
          <a:xfrm>
            <a:off x="753083" y="451619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AF37F3DC-5CB8-6205-A450-B69DD042779C}"/>
              </a:ext>
            </a:extLst>
          </p:cNvPr>
          <p:cNvSpPr/>
          <p:nvPr/>
        </p:nvSpPr>
        <p:spPr>
          <a:xfrm>
            <a:off x="624384" y="4475120"/>
            <a:ext cx="8033269" cy="183840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0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2796</Words>
  <Application>Microsoft Macintosh PowerPoint</Application>
  <PresentationFormat>On-screen Show (4:3)</PresentationFormat>
  <Paragraphs>512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08서울남산체 EB</vt:lpstr>
      <vt:lpstr>12롯데마트행복Light</vt:lpstr>
      <vt:lpstr>Malgun Gothic</vt:lpstr>
      <vt:lpstr>Malgun Gothic</vt:lpstr>
      <vt:lpstr>NanumSquare_ac</vt:lpstr>
      <vt:lpstr>NanumSquare_ac Bold</vt:lpstr>
      <vt:lpstr>NanumSquare_ac ExtraBold</vt:lpstr>
      <vt:lpstr>나눔스퀘어 ExtraBold</vt:lpstr>
      <vt:lpstr>나눔스퀘어_ac</vt:lpstr>
      <vt:lpstr>나눔스퀘어_ac Bold</vt:lpstr>
      <vt:lpstr>나눔스퀘어_ac ExtraBold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논문 소개</vt:lpstr>
      <vt:lpstr>PowerPoint Presentation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PowerPoint Presentation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정희철</cp:lastModifiedBy>
  <cp:revision>334</cp:revision>
  <dcterms:created xsi:type="dcterms:W3CDTF">2015-04-15T04:21:45Z</dcterms:created>
  <dcterms:modified xsi:type="dcterms:W3CDTF">2022-11-06T11:11:25Z</dcterms:modified>
</cp:coreProperties>
</file>