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9" r:id="rId2"/>
    <p:sldId id="851" r:id="rId3"/>
    <p:sldId id="852" r:id="rId4"/>
    <p:sldId id="856" r:id="rId5"/>
    <p:sldId id="857" r:id="rId6"/>
    <p:sldId id="855" r:id="rId7"/>
    <p:sldId id="853" r:id="rId8"/>
    <p:sldId id="708" r:id="rId9"/>
    <p:sldId id="709" r:id="rId10"/>
    <p:sldId id="858" r:id="rId11"/>
    <p:sldId id="860" r:id="rId12"/>
    <p:sldId id="861" r:id="rId13"/>
    <p:sldId id="864" r:id="rId14"/>
    <p:sldId id="874" r:id="rId15"/>
    <p:sldId id="875" r:id="rId16"/>
    <p:sldId id="871" r:id="rId17"/>
    <p:sldId id="882" r:id="rId18"/>
    <p:sldId id="876" r:id="rId19"/>
    <p:sldId id="902" r:id="rId20"/>
    <p:sldId id="865" r:id="rId21"/>
    <p:sldId id="883" r:id="rId22"/>
    <p:sldId id="872" r:id="rId23"/>
    <p:sldId id="880" r:id="rId24"/>
    <p:sldId id="881" r:id="rId25"/>
    <p:sldId id="879" r:id="rId26"/>
    <p:sldId id="886" r:id="rId27"/>
    <p:sldId id="887" r:id="rId28"/>
    <p:sldId id="888" r:id="rId29"/>
    <p:sldId id="899" r:id="rId30"/>
    <p:sldId id="885" r:id="rId31"/>
    <p:sldId id="889" r:id="rId32"/>
    <p:sldId id="884" r:id="rId33"/>
    <p:sldId id="901" r:id="rId34"/>
    <p:sldId id="696" r:id="rId35"/>
    <p:sldId id="749" r:id="rId36"/>
    <p:sldId id="866" r:id="rId37"/>
    <p:sldId id="890" r:id="rId38"/>
    <p:sldId id="892" r:id="rId39"/>
    <p:sldId id="891" r:id="rId40"/>
    <p:sldId id="893" r:id="rId41"/>
    <p:sldId id="894" r:id="rId42"/>
    <p:sldId id="895" r:id="rId43"/>
    <p:sldId id="896" r:id="rId44"/>
    <p:sldId id="897" r:id="rId45"/>
    <p:sldId id="898" r:id="rId46"/>
    <p:sldId id="900" r:id="rId47"/>
    <p:sldId id="467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4519C5-579D-2EF7-4F85-62340F4303A4}" name="정희철" initials="정" userId="S::rogan0503@o365.skku.edu::a2586109-6fce-4435-b5f6-e01186a6a5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DDD"/>
    <a:srgbClr val="C7D9F2"/>
    <a:srgbClr val="D7E4BD"/>
    <a:srgbClr val="34E3AD"/>
    <a:srgbClr val="F1D263"/>
    <a:srgbClr val="D84C11"/>
    <a:srgbClr val="006EBB"/>
    <a:srgbClr val="E6E6E6"/>
    <a:srgbClr val="F18C8E"/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 autoAdjust="0"/>
    <p:restoredTop sz="94580"/>
  </p:normalViewPr>
  <p:slideViewPr>
    <p:cSldViewPr showGuides="1">
      <p:cViewPr varScale="1">
        <p:scale>
          <a:sx n="107" d="100"/>
          <a:sy n="107" d="100"/>
        </p:scale>
        <p:origin x="1656" y="160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7A34-A0C5-4816-8668-E158BE015178}" type="datetimeFigureOut">
              <a:rPr lang="ko-KR" altLang="en-US" smtClean="0"/>
              <a:t>2022. 11. 6.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EBDA-2DC0-49F1-AB8D-88A75EE2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2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85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3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4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9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2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87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92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61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0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91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77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94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82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59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45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1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16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4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52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20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728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461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857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7384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482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618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19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509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995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05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0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7985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7EEBDA-2DC0-49F1-AB8D-88A75EE2F7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788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99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0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7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1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621D89-3F60-4578-B719-BBF9FF76FD69}"/>
              </a:ext>
            </a:extLst>
          </p:cNvPr>
          <p:cNvSpPr txBox="1"/>
          <p:nvPr userDrawn="1"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범주형자료분석팀</a:t>
            </a:r>
            <a:r>
              <a:rPr lang="ko-KR" altLang="en-US" sz="36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90F5F1-030A-4D53-BC4F-B20F43E56EE9}"/>
              </a:ext>
            </a:extLst>
          </p:cNvPr>
          <p:cNvSpPr txBox="1"/>
          <p:nvPr userDrawn="1"/>
        </p:nvSpPr>
        <p:spPr>
          <a:xfrm>
            <a:off x="5946728" y="4077072"/>
            <a:ext cx="3168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이주형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심수현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E99FBF-A138-495C-8104-BC044C952864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7D0088-BE58-47D7-B1F4-A4766EF625FC}"/>
              </a:ext>
            </a:extLst>
          </p:cNvPr>
          <p:cNvSpPr/>
          <p:nvPr userDrawn="1"/>
        </p:nvSpPr>
        <p:spPr>
          <a:xfrm flipV="1">
            <a:off x="-13884" y="755636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F73343-303B-45F7-BA6C-D2B9BB3540DC}"/>
              </a:ext>
            </a:extLst>
          </p:cNvPr>
          <p:cNvSpPr/>
          <p:nvPr userDrawn="1"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제목 3">
            <a:extLst>
              <a:ext uri="{FF2B5EF4-FFF2-40B4-BE49-F238E27FC236}">
                <a16:creationId xmlns:a16="http://schemas.microsoft.com/office/drawing/2014/main" id="{614DB8B5-3D51-43ED-B4C5-B9F1F1B4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텍스트 개체 틀 20">
            <a:extLst>
              <a:ext uri="{FF2B5EF4-FFF2-40B4-BE49-F238E27FC236}">
                <a16:creationId xmlns:a16="http://schemas.microsoft.com/office/drawing/2014/main" id="{9F669887-43FB-4E90-B9D6-6189462B8A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069976"/>
            <a:ext cx="2736676" cy="400027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F920B6-6737-406D-83E3-A3B85E929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2688" y="126943"/>
            <a:ext cx="415504" cy="56575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ea typeface="12롯데마트행복Light" panose="02020603020101020101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2022. 11. 6.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552" y="2322591"/>
            <a:ext cx="8064896" cy="7795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Anomaly Detection in High Dimensional Data</a:t>
            </a:r>
            <a:endParaRPr lang="ko-KR" altLang="en-US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3102113"/>
            <a:ext cx="8064896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024CA89C-137A-64DA-9BFF-583BCB3F1ABF}"/>
              </a:ext>
            </a:extLst>
          </p:cNvPr>
          <p:cNvSpPr/>
          <p:nvPr/>
        </p:nvSpPr>
        <p:spPr>
          <a:xfrm>
            <a:off x="539552" y="2276872"/>
            <a:ext cx="8064896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684DF-DEA6-1E01-F396-3E3D5C82C8C9}"/>
              </a:ext>
            </a:extLst>
          </p:cNvPr>
          <p:cNvSpPr txBox="1"/>
          <p:nvPr/>
        </p:nvSpPr>
        <p:spPr>
          <a:xfrm>
            <a:off x="2987824" y="4440274"/>
            <a:ext cx="31683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발표자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748" y="3141194"/>
            <a:ext cx="45365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3748" y="3099956"/>
            <a:ext cx="453650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8498" y="2916639"/>
            <a:ext cx="6282338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0" dirty="0" err="1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HDoutliers</a:t>
            </a:r>
            <a:r>
              <a:rPr lang="en-US" altLang="ko-KR" sz="2800" b="1" spc="300" dirty="0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 Algorithm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34" charset="-127"/>
              <a:ea typeface="나눔스퀘어_ac 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12롯데마트행복Light" panose="02020603020101020101" pitchFamily="18" charset="-127"/>
              <a:ea typeface="12롯데마트행복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“Visualizing Big Data Outliers through Distributed Aggregation”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28800"/>
            <a:ext cx="7486706" cy="129614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737980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거리기반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기법으로 차원에 상관없이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차원 문제로 축소시켜 직관적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58287" y="3083741"/>
            <a:ext cx="2510144" cy="322557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2895199" y="3169999"/>
            <a:ext cx="6120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Leland Wilkinson (2017)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Computer Science, University of Illinois, Chicago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Version 1 : </a:t>
            </a:r>
            <a:r>
              <a:rPr lang="ko-KR" altLang="en-US" dirty="0"/>
              <a:t>각 점마다 </a:t>
            </a:r>
            <a:r>
              <a:rPr lang="en-US" altLang="ko-KR" dirty="0"/>
              <a:t>nearest neighbor distance</a:t>
            </a:r>
            <a:r>
              <a:rPr lang="ko-KR" altLang="en-US" dirty="0" err="1"/>
              <a:t>를</a:t>
            </a:r>
            <a:r>
              <a:rPr lang="ko-KR" altLang="en-US" dirty="0"/>
              <a:t> 계산하여 </a:t>
            </a:r>
            <a:r>
              <a:rPr lang="ko-KR" altLang="en-US" dirty="0" err="1"/>
              <a:t>이상치탐지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Version 2 : </a:t>
            </a:r>
            <a:r>
              <a:rPr lang="ko-KR" altLang="en-US" dirty="0"/>
              <a:t>선제적으로 클러스터링을 진행하여 각 클러스터마다 대표점을 산출하고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대표점들만을</a:t>
            </a:r>
            <a:r>
              <a:rPr lang="ko-KR" altLang="en-US" dirty="0"/>
              <a:t> 사용하여 </a:t>
            </a:r>
            <a:r>
              <a:rPr lang="en-US" altLang="ko-KR" dirty="0"/>
              <a:t>nearest neighbor distance</a:t>
            </a:r>
            <a:r>
              <a:rPr lang="ko-KR" altLang="en-US" dirty="0"/>
              <a:t>로 </a:t>
            </a:r>
            <a:r>
              <a:rPr lang="ko-KR" altLang="en-US" dirty="0" err="1"/>
              <a:t>이상치탐지</a:t>
            </a:r>
            <a:r>
              <a:rPr lang="ko-KR" altLang="en-US" dirty="0"/>
              <a:t> </a:t>
            </a:r>
            <a:endParaRPr lang="en-KR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1A253B-5FF8-2042-A00E-FB8E4C20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4" y="3328422"/>
            <a:ext cx="2146098" cy="27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“Visualizing Big Data Outliers through Distributed Aggregation”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28800"/>
            <a:ext cx="7486706" cy="129614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737980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거리기반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기법으로 차원에 상관없이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차원 문제로 축소시켜 직관적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58287" y="3083741"/>
            <a:ext cx="2510144" cy="322557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2895199" y="3169999"/>
            <a:ext cx="61206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Leland Wilkinson (2017)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Computer Science, University of Illinois, Chicago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Version 1 : </a:t>
            </a:r>
            <a:r>
              <a:rPr lang="ko-KR" altLang="en-US" dirty="0"/>
              <a:t>각 점마다 </a:t>
            </a:r>
            <a:r>
              <a:rPr lang="en-US" altLang="ko-KR" dirty="0"/>
              <a:t>nearest neighbor distance</a:t>
            </a:r>
            <a:r>
              <a:rPr lang="ko-KR" altLang="en-US" dirty="0" err="1"/>
              <a:t>를</a:t>
            </a:r>
            <a:r>
              <a:rPr lang="ko-KR" altLang="en-US" dirty="0"/>
              <a:t> 계산하여 </a:t>
            </a:r>
            <a:r>
              <a:rPr lang="ko-KR" altLang="en-US" dirty="0" err="1"/>
              <a:t>이상치탐지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Version 2 : </a:t>
            </a:r>
            <a:r>
              <a:rPr lang="ko-KR" altLang="en-US" dirty="0">
                <a:solidFill>
                  <a:srgbClr val="C00000"/>
                </a:solidFill>
              </a:rPr>
              <a:t>선제적으로 클러스터링을 진행하여 각 클러스터마다 대표점을 산출하고</a:t>
            </a:r>
            <a:r>
              <a:rPr lang="en-US" altLang="ko-KR" dirty="0">
                <a:solidFill>
                  <a:srgbClr val="C00000"/>
                </a:solidFill>
              </a:rPr>
              <a:t>,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대표점들만을</a:t>
            </a:r>
            <a:r>
              <a:rPr lang="ko-KR" altLang="en-US" dirty="0">
                <a:solidFill>
                  <a:srgbClr val="C00000"/>
                </a:solidFill>
              </a:rPr>
              <a:t> 사용하여 </a:t>
            </a:r>
            <a:r>
              <a:rPr lang="en-US" altLang="ko-KR" dirty="0">
                <a:solidFill>
                  <a:srgbClr val="C00000"/>
                </a:solidFill>
              </a:rPr>
              <a:t>nearest neighbor distance</a:t>
            </a:r>
            <a:r>
              <a:rPr lang="ko-KR" altLang="en-US" dirty="0">
                <a:solidFill>
                  <a:srgbClr val="C00000"/>
                </a:solidFill>
              </a:rPr>
              <a:t>로 </a:t>
            </a:r>
            <a:r>
              <a:rPr lang="ko-KR" altLang="en-US" dirty="0" err="1">
                <a:solidFill>
                  <a:srgbClr val="C00000"/>
                </a:solidFill>
              </a:rPr>
              <a:t>이상치탐지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endParaRPr lang="en-KR" dirty="0">
              <a:solidFill>
                <a:srgbClr val="C0000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61A253B-5FF8-2042-A00E-FB8E4C20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4" y="3328422"/>
            <a:ext cx="2146098" cy="2765717"/>
          </a:xfrm>
          <a:prstGeom prst="rect">
            <a:avLst/>
          </a:prstGeom>
        </p:spPr>
      </p:pic>
      <p:sp>
        <p:nvSpPr>
          <p:cNvPr id="6" name="직사각형 42">
            <a:extLst>
              <a:ext uri="{FF2B5EF4-FFF2-40B4-BE49-F238E27FC236}">
                <a16:creationId xmlns:a16="http://schemas.microsoft.com/office/drawing/2014/main" id="{96A4F5E5-1046-39DA-6CEE-6D8203A31CBE}"/>
              </a:ext>
            </a:extLst>
          </p:cNvPr>
          <p:cNvSpPr/>
          <p:nvPr/>
        </p:nvSpPr>
        <p:spPr>
          <a:xfrm>
            <a:off x="2895199" y="3060933"/>
            <a:ext cx="6036112" cy="2146097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EC4B80AB-1B84-3970-B33B-6A885A100A50}"/>
              </a:ext>
            </a:extLst>
          </p:cNvPr>
          <p:cNvSpPr/>
          <p:nvPr/>
        </p:nvSpPr>
        <p:spPr>
          <a:xfrm>
            <a:off x="212689" y="3004520"/>
            <a:ext cx="2750119" cy="338401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빨간색 확인 표시 PNG 이미지 | PNGWing">
            <a:extLst>
              <a:ext uri="{FF2B5EF4-FFF2-40B4-BE49-F238E27FC236}">
                <a16:creationId xmlns:a16="http://schemas.microsoft.com/office/drawing/2014/main" id="{61E6D72E-AD58-0023-3316-9CBF9126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4" b="96199" l="10000" r="90000">
                        <a14:foregroundMark x1="81667" y1="4971" x2="66667" y2="30994"/>
                        <a14:foregroundMark x1="66667" y1="30994" x2="66667" y2="30994"/>
                        <a14:foregroundMark x1="32500" y1="96491" x2="32500" y2="79532"/>
                        <a14:foregroundMark x1="82222" y1="1754" x2="82222" y2="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36" y="5263443"/>
            <a:ext cx="364240" cy="3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6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4">
            <a:extLst>
              <a:ext uri="{FF2B5EF4-FFF2-40B4-BE49-F238E27FC236}">
                <a16:creationId xmlns:a16="http://schemas.microsoft.com/office/drawing/2014/main" id="{129E8961-9B92-5137-BCE6-0D8FC071F493}"/>
              </a:ext>
            </a:extLst>
          </p:cNvPr>
          <p:cNvGrpSpPr/>
          <p:nvPr/>
        </p:nvGrpSpPr>
        <p:grpSpPr>
          <a:xfrm>
            <a:off x="753085" y="4747031"/>
            <a:ext cx="7598758" cy="156649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4A56D593-98BE-F850-B93F-903969A8C4D7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FE0457-EB1B-8098-16D2-AE675D0866C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92106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14">
            <a:extLst>
              <a:ext uri="{FF2B5EF4-FFF2-40B4-BE49-F238E27FC236}">
                <a16:creationId xmlns:a16="http://schemas.microsoft.com/office/drawing/2014/main" id="{9E221DE2-D296-C27D-7E2C-B1913FA11B4A}"/>
              </a:ext>
            </a:extLst>
          </p:cNvPr>
          <p:cNvGrpSpPr/>
          <p:nvPr/>
        </p:nvGrpSpPr>
        <p:grpSpPr>
          <a:xfrm>
            <a:off x="753085" y="3310393"/>
            <a:ext cx="7496425" cy="9545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7590208-84A3-F1B1-8BB5-6330ACB4C9BF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DA17B-4626-4C48-F409-365BC44EB37D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5616" y="3501008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2135926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2217D-CA24-1F28-7F92-7C55D773205C}"/>
              </a:ext>
            </a:extLst>
          </p:cNvPr>
          <p:cNvSpPr txBox="1"/>
          <p:nvPr/>
        </p:nvSpPr>
        <p:spPr>
          <a:xfrm>
            <a:off x="1117740" y="5028921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70331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17892-1C82-309F-CB8A-767332DDC9D8}"/>
              </a:ext>
            </a:extLst>
          </p:cNvPr>
          <p:cNvSpPr txBox="1"/>
          <p:nvPr/>
        </p:nvSpPr>
        <p:spPr>
          <a:xfrm>
            <a:off x="753084" y="306908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8D608-C7D0-C3BD-5D81-CECE6E4C71C5}"/>
              </a:ext>
            </a:extLst>
          </p:cNvPr>
          <p:cNvSpPr txBox="1"/>
          <p:nvPr/>
        </p:nvSpPr>
        <p:spPr>
          <a:xfrm>
            <a:off x="753083" y="451619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0DF8273F-5479-A3C8-A0F0-0111FA929263}"/>
              </a:ext>
            </a:extLst>
          </p:cNvPr>
          <p:cNvSpPr/>
          <p:nvPr/>
        </p:nvSpPr>
        <p:spPr>
          <a:xfrm>
            <a:off x="332696" y="2902331"/>
            <a:ext cx="8033269" cy="157389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46FA26B0-A9B7-76BD-602F-EF484C2DCE93}"/>
              </a:ext>
            </a:extLst>
          </p:cNvPr>
          <p:cNvSpPr/>
          <p:nvPr/>
        </p:nvSpPr>
        <p:spPr>
          <a:xfrm>
            <a:off x="624384" y="4475120"/>
            <a:ext cx="8033269" cy="183840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4">
            <a:extLst>
              <a:ext uri="{FF2B5EF4-FFF2-40B4-BE49-F238E27FC236}">
                <a16:creationId xmlns:a16="http://schemas.microsoft.com/office/drawing/2014/main" id="{129E8961-9B92-5137-BCE6-0D8FC071F493}"/>
              </a:ext>
            </a:extLst>
          </p:cNvPr>
          <p:cNvGrpSpPr/>
          <p:nvPr/>
        </p:nvGrpSpPr>
        <p:grpSpPr>
          <a:xfrm>
            <a:off x="753085" y="4747031"/>
            <a:ext cx="7598758" cy="156649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4A56D593-98BE-F850-B93F-903969A8C4D7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FE0457-EB1B-8098-16D2-AE675D0866C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92106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14">
            <a:extLst>
              <a:ext uri="{FF2B5EF4-FFF2-40B4-BE49-F238E27FC236}">
                <a16:creationId xmlns:a16="http://schemas.microsoft.com/office/drawing/2014/main" id="{9E221DE2-D296-C27D-7E2C-B1913FA11B4A}"/>
              </a:ext>
            </a:extLst>
          </p:cNvPr>
          <p:cNvGrpSpPr/>
          <p:nvPr/>
        </p:nvGrpSpPr>
        <p:grpSpPr>
          <a:xfrm>
            <a:off x="753085" y="3310393"/>
            <a:ext cx="7496425" cy="9545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7590208-84A3-F1B1-8BB5-6330ACB4C9BF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DA17B-4626-4C48-F409-365BC44EB37D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5616" y="3501008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2135926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2217D-CA24-1F28-7F92-7C55D773205C}"/>
              </a:ext>
            </a:extLst>
          </p:cNvPr>
          <p:cNvSpPr txBox="1"/>
          <p:nvPr/>
        </p:nvSpPr>
        <p:spPr>
          <a:xfrm>
            <a:off x="1117740" y="5028921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70331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17892-1C82-309F-CB8A-767332DDC9D8}"/>
              </a:ext>
            </a:extLst>
          </p:cNvPr>
          <p:cNvSpPr txBox="1"/>
          <p:nvPr/>
        </p:nvSpPr>
        <p:spPr>
          <a:xfrm>
            <a:off x="753084" y="306908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8D608-C7D0-C3BD-5D81-CECE6E4C71C5}"/>
              </a:ext>
            </a:extLst>
          </p:cNvPr>
          <p:cNvSpPr txBox="1"/>
          <p:nvPr/>
        </p:nvSpPr>
        <p:spPr>
          <a:xfrm>
            <a:off x="753083" y="451619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AF37F3DC-5CB8-6205-A450-B69DD042779C}"/>
              </a:ext>
            </a:extLst>
          </p:cNvPr>
          <p:cNvSpPr/>
          <p:nvPr/>
        </p:nvSpPr>
        <p:spPr>
          <a:xfrm>
            <a:off x="624384" y="4475120"/>
            <a:ext cx="8033269" cy="183840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20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4">
            <a:extLst>
              <a:ext uri="{FF2B5EF4-FFF2-40B4-BE49-F238E27FC236}">
                <a16:creationId xmlns:a16="http://schemas.microsoft.com/office/drawing/2014/main" id="{129E8961-9B92-5137-BCE6-0D8FC071F493}"/>
              </a:ext>
            </a:extLst>
          </p:cNvPr>
          <p:cNvGrpSpPr/>
          <p:nvPr/>
        </p:nvGrpSpPr>
        <p:grpSpPr>
          <a:xfrm>
            <a:off x="753085" y="4747031"/>
            <a:ext cx="7598758" cy="156649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4A56D593-98BE-F850-B93F-903969A8C4D7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FE0457-EB1B-8098-16D2-AE675D0866C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92106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14">
            <a:extLst>
              <a:ext uri="{FF2B5EF4-FFF2-40B4-BE49-F238E27FC236}">
                <a16:creationId xmlns:a16="http://schemas.microsoft.com/office/drawing/2014/main" id="{9E221DE2-D296-C27D-7E2C-B1913FA11B4A}"/>
              </a:ext>
            </a:extLst>
          </p:cNvPr>
          <p:cNvGrpSpPr/>
          <p:nvPr/>
        </p:nvGrpSpPr>
        <p:grpSpPr>
          <a:xfrm>
            <a:off x="753085" y="3310393"/>
            <a:ext cx="7496425" cy="9545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C7590208-84A3-F1B1-8BB5-6330ACB4C9BF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3DA17B-4626-4C48-F409-365BC44EB37D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5616" y="3501008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2135926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2217D-CA24-1F28-7F92-7C55D773205C}"/>
              </a:ext>
            </a:extLst>
          </p:cNvPr>
          <p:cNvSpPr txBox="1"/>
          <p:nvPr/>
        </p:nvSpPr>
        <p:spPr>
          <a:xfrm>
            <a:off x="1117740" y="5028921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70331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B17892-1C82-309F-CB8A-767332DDC9D8}"/>
              </a:ext>
            </a:extLst>
          </p:cNvPr>
          <p:cNvSpPr txBox="1"/>
          <p:nvPr/>
        </p:nvSpPr>
        <p:spPr>
          <a:xfrm>
            <a:off x="753084" y="306908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C8D608-C7D0-C3BD-5D81-CECE6E4C71C5}"/>
              </a:ext>
            </a:extLst>
          </p:cNvPr>
          <p:cNvSpPr txBox="1"/>
          <p:nvPr/>
        </p:nvSpPr>
        <p:spPr>
          <a:xfrm>
            <a:off x="753083" y="451619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743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id="{E741A11A-E23E-A636-1DE6-0CCDB2B3EFED}"/>
              </a:ext>
            </a:extLst>
          </p:cNvPr>
          <p:cNvSpPr/>
          <p:nvPr/>
        </p:nvSpPr>
        <p:spPr>
          <a:xfrm>
            <a:off x="314228" y="2696108"/>
            <a:ext cx="8362228" cy="382923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14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의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이상치로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이상치로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09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FB6B4D81-AE51-372B-D027-D1DC95483F7A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1A18E5B1-F6DA-28E3-A116-8D6148DFA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6" y="909451"/>
            <a:ext cx="794077" cy="79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1E8C8-F749-B9F1-C797-DC5E66B88877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파생되는 문제점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7E895-84B1-A2D8-8FFD-336D46CEB3AC}"/>
              </a:ext>
            </a:extLst>
          </p:cNvPr>
          <p:cNvSpPr txBox="1"/>
          <p:nvPr/>
        </p:nvSpPr>
        <p:spPr>
          <a:xfrm>
            <a:off x="1029738" y="2514584"/>
            <a:ext cx="7354268" cy="1682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개 이상의 이상치 클러스터들이 서로 가깝게 형성되어 있다면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이들 간의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nearest neighbor distance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가 작게 산출되면서 정상 클러스터로 판별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014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오직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nearest neighbor distance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만을 사용하여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3" y="3738700"/>
            <a:ext cx="7460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 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FB6B4D81-AE51-372B-D027-D1DC95483F7A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1A18E5B1-F6DA-28E3-A116-8D6148DFA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6" y="909451"/>
            <a:ext cx="794077" cy="79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1E8C8-F749-B9F1-C797-DC5E66B88877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파생되는 문제점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7E895-84B1-A2D8-8FFD-336D46CEB3AC}"/>
              </a:ext>
            </a:extLst>
          </p:cNvPr>
          <p:cNvSpPr txBox="1"/>
          <p:nvPr/>
        </p:nvSpPr>
        <p:spPr>
          <a:xfrm>
            <a:off x="1029738" y="2514584"/>
            <a:ext cx="7354268" cy="1682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개 이상의 이상치 클러스터들이 서로 가깝게 형성되어 있다면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이들 간의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nearest neighbor distance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가 작게 산출되면서 정상 클러스터로 판별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693479-07AF-4039-97DC-6773E539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30" y="4431453"/>
            <a:ext cx="1872208" cy="1872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EE481C-57AE-B5B6-2797-854487D63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07" y="4425590"/>
            <a:ext cx="1977192" cy="1872208"/>
          </a:xfrm>
          <a:prstGeom prst="rect">
            <a:avLst/>
          </a:prstGeom>
        </p:spPr>
      </p:pic>
      <p:sp>
        <p:nvSpPr>
          <p:cNvPr id="18" name="Google Shape;130;p6">
            <a:extLst>
              <a:ext uri="{FF2B5EF4-FFF2-40B4-BE49-F238E27FC236}">
                <a16:creationId xmlns:a16="http://schemas.microsoft.com/office/drawing/2014/main" id="{B7625A18-8DB3-F458-07C4-7CE4EE0E2517}"/>
              </a:ext>
            </a:extLst>
          </p:cNvPr>
          <p:cNvSpPr/>
          <p:nvPr/>
        </p:nvSpPr>
        <p:spPr>
          <a:xfrm>
            <a:off x="1835696" y="4291416"/>
            <a:ext cx="2304256" cy="21844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0" name="Google Shape;130;p6">
            <a:extLst>
              <a:ext uri="{FF2B5EF4-FFF2-40B4-BE49-F238E27FC236}">
                <a16:creationId xmlns:a16="http://schemas.microsoft.com/office/drawing/2014/main" id="{70435280-4195-6045-C952-480C1A127E23}"/>
              </a:ext>
            </a:extLst>
          </p:cNvPr>
          <p:cNvSpPr/>
          <p:nvPr/>
        </p:nvSpPr>
        <p:spPr>
          <a:xfrm>
            <a:off x="5052658" y="4273320"/>
            <a:ext cx="2304256" cy="2184409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bg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389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2470" y="2420889"/>
            <a:ext cx="3997972" cy="20882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63907" y="2096845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453" y="2420888"/>
            <a:ext cx="3582006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소개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b="1" spc="3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HDoutliers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Stray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4987" y="823944"/>
            <a:ext cx="3456384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28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7042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917904" y="4033698"/>
            <a:ext cx="7280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선제적으로 클러스터링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클러스터에서 </a:t>
            </a:r>
            <a:r>
              <a:rPr lang="en-US" altLang="ko-KR" dirty="0"/>
              <a:t>Representative Points</a:t>
            </a:r>
            <a:r>
              <a:rPr lang="ko-KR" altLang="en-US" dirty="0"/>
              <a:t>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Representative Points</a:t>
            </a:r>
            <a:r>
              <a:rPr lang="ko-KR" altLang="en-US" dirty="0"/>
              <a:t>들 간의 </a:t>
            </a:r>
            <a:r>
              <a:rPr lang="en-US" altLang="ko-KR" dirty="0"/>
              <a:t>nearest neighbor distances</a:t>
            </a:r>
            <a:r>
              <a:rPr lang="ko-KR" altLang="en-US" dirty="0"/>
              <a:t>들을 계산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5" y="3099375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 진행 과정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1CF0C6C2-85FD-FFB7-B1DA-4999EEB6E783}"/>
              </a:ext>
            </a:extLst>
          </p:cNvPr>
          <p:cNvSpPr/>
          <p:nvPr/>
        </p:nvSpPr>
        <p:spPr>
          <a:xfrm>
            <a:off x="314228" y="2696108"/>
            <a:ext cx="8362228" cy="382923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25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70428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917904" y="4033698"/>
            <a:ext cx="7280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선제적으로 클러스터링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클러스터에서 </a:t>
            </a:r>
            <a:r>
              <a:rPr lang="en-US" altLang="ko-KR" dirty="0"/>
              <a:t>Representative Points</a:t>
            </a:r>
            <a:r>
              <a:rPr lang="ko-KR" altLang="en-US" dirty="0"/>
              <a:t>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dirty="0"/>
              <a:t>Representative Points</a:t>
            </a:r>
            <a:r>
              <a:rPr lang="ko-KR" altLang="en-US" dirty="0"/>
              <a:t>들 간의 </a:t>
            </a:r>
            <a:r>
              <a:rPr lang="en-US" altLang="ko-KR" dirty="0"/>
              <a:t>nearest neighbor distances</a:t>
            </a:r>
            <a:r>
              <a:rPr lang="ko-KR" altLang="en-US" dirty="0"/>
              <a:t>들을 계산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5" y="3099375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알고리즘 진행 과정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439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448919" y="3333283"/>
            <a:ext cx="7957066" cy="29907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54364" y="3738700"/>
            <a:ext cx="74352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“</a:t>
            </a:r>
            <a:r>
              <a:rPr lang="ko-KR" altLang="en-US" dirty="0"/>
              <a:t>정상치와 이상치 간의 거리는 멀다</a:t>
            </a:r>
            <a:r>
              <a:rPr lang="en-US" altLang="ko-KR" dirty="0"/>
              <a:t>” </a:t>
            </a:r>
            <a:r>
              <a:rPr lang="ko-KR" altLang="en-US" dirty="0"/>
              <a:t>가정이 충족되어야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해당 가정 하에</a:t>
            </a:r>
            <a:r>
              <a:rPr lang="en-US" altLang="ko-KR" dirty="0"/>
              <a:t>,</a:t>
            </a:r>
            <a:r>
              <a:rPr lang="ko-KR" altLang="en-US" dirty="0"/>
              <a:t> 이상치는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매우 큼</a:t>
            </a:r>
            <a:r>
              <a:rPr lang="en-US" altLang="ko-KR" dirty="0"/>
              <a:t> </a:t>
            </a:r>
            <a:r>
              <a:rPr lang="ko-KR" altLang="en-US" dirty="0"/>
              <a:t>        </a:t>
            </a:r>
            <a:r>
              <a:rPr lang="en-US" altLang="ko-KR" dirty="0"/>
              <a:t>(threshold</a:t>
            </a:r>
            <a:r>
              <a:rPr lang="ko-KR" altLang="en-US" dirty="0"/>
              <a:t>에 관해서는 추후 설명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특정 </a:t>
            </a:r>
            <a:r>
              <a:rPr lang="en-US" altLang="ko-KR" dirty="0"/>
              <a:t>Representative Point</a:t>
            </a:r>
            <a:r>
              <a:rPr lang="ko-KR" altLang="en-US" dirty="0"/>
              <a:t>가 </a:t>
            </a:r>
            <a:r>
              <a:rPr lang="en-US" altLang="ko-KR" dirty="0"/>
              <a:t>nearest neighbor distance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보다 크다면 </a:t>
            </a:r>
            <a:r>
              <a:rPr lang="en-US" altLang="ko-KR" dirty="0"/>
              <a:t>anomalous point</a:t>
            </a:r>
            <a:r>
              <a:rPr lang="ko-KR" altLang="en-US" dirty="0"/>
              <a:t>로 간주하고</a:t>
            </a:r>
            <a:r>
              <a:rPr lang="en-US" altLang="ko-KR" dirty="0"/>
              <a:t>,</a:t>
            </a:r>
            <a:r>
              <a:rPr lang="ko-KR" altLang="en-US" dirty="0"/>
              <a:t> 해당</a:t>
            </a:r>
            <a:r>
              <a:rPr lang="en-US" altLang="ko-KR" dirty="0"/>
              <a:t>Representative Point</a:t>
            </a:r>
            <a:r>
              <a:rPr lang="ko-KR" altLang="en-US" dirty="0"/>
              <a:t>가 포함된 클러스터 전체가 </a:t>
            </a:r>
            <a:r>
              <a:rPr lang="en-US" altLang="ko-KR" dirty="0"/>
              <a:t>anomalous points</a:t>
            </a:r>
            <a:r>
              <a:rPr lang="ko-KR" altLang="en-US" dirty="0"/>
              <a:t>로 판별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68694" y="3099375"/>
            <a:ext cx="5043465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1022245" y="3125233"/>
            <a:ext cx="4989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가정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</a:t>
            </a:r>
            <a:r>
              <a:rPr lang="ko-KR" alt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Isolated Anomalies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AD2B774C-F68C-B660-539F-B65D21AAE247}"/>
              </a:ext>
            </a:extLst>
          </p:cNvPr>
          <p:cNvSpPr/>
          <p:nvPr/>
        </p:nvSpPr>
        <p:spPr>
          <a:xfrm>
            <a:off x="-103876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10">
            <a:extLst>
              <a:ext uri="{FF2B5EF4-FFF2-40B4-BE49-F238E27FC236}">
                <a16:creationId xmlns:a16="http://schemas.microsoft.com/office/drawing/2014/main" id="{259BF9FA-0757-CCBE-B571-FD9F20A10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6" y="909451"/>
            <a:ext cx="794077" cy="79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698A8-9179-96C0-9BFD-D6D6E513FB30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파생되는 문제점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EC68B-6758-A81C-0A27-54B3018522DB}"/>
              </a:ext>
            </a:extLst>
          </p:cNvPr>
          <p:cNvSpPr txBox="1"/>
          <p:nvPr/>
        </p:nvSpPr>
        <p:spPr>
          <a:xfrm>
            <a:off x="530100" y="2623784"/>
            <a:ext cx="8424936" cy="1821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클러스터링과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Representative Points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그리고 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threshold</a:t>
            </a:r>
            <a:r>
              <a:rPr lang="ko-KR" altLang="en-US" sz="24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계산하는 과정에서 데이터의 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density</a:t>
            </a:r>
            <a:r>
              <a:rPr lang="ko-KR" altLang="en-US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특징을 완전히 무시</a:t>
            </a:r>
            <a:endParaRPr lang="en-US" altLang="ko-KR" sz="24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차원이 늘어날 때마다 </a:t>
            </a:r>
            <a:r>
              <a:rPr lang="ko-KR" altLang="en-US" sz="2400" dirty="0" err="1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연산량이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지수적으로 증가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104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60814" y="3463898"/>
            <a:ext cx="3711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좌상단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우하단</a:t>
            </a:r>
            <a:r>
              <a:rPr lang="ko-KR" altLang="en-US" dirty="0"/>
              <a:t> 클러스터에 각각 </a:t>
            </a:r>
            <a:r>
              <a:rPr lang="en-US" altLang="ko-KR" dirty="0"/>
              <a:t>1000</a:t>
            </a:r>
            <a:r>
              <a:rPr lang="ko-KR" altLang="en-US" dirty="0"/>
              <a:t>개의 관측치 할당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이상치 클러스터에 </a:t>
            </a:r>
            <a:r>
              <a:rPr lang="en-US" altLang="ko-KR" dirty="0"/>
              <a:t>1</a:t>
            </a:r>
            <a:r>
              <a:rPr lang="ko-KR" altLang="en-US" dirty="0"/>
              <a:t>개 할당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앞서 설명한 알고리즘을 사용하면 </a:t>
            </a:r>
            <a:r>
              <a:rPr lang="ko-KR" altLang="en-US" dirty="0" err="1"/>
              <a:t>우하단</a:t>
            </a:r>
            <a:r>
              <a:rPr lang="ko-KR" altLang="en-US" dirty="0"/>
              <a:t> 클러스터는 </a:t>
            </a:r>
            <a:r>
              <a:rPr lang="en-US" altLang="ko-KR" dirty="0"/>
              <a:t>1000</a:t>
            </a:r>
            <a:r>
              <a:rPr lang="ko-KR" altLang="en-US" dirty="0"/>
              <a:t>개의 관측치가 있음에도 이상치로 판별됨 </a:t>
            </a:r>
            <a:r>
              <a:rPr lang="en-US" altLang="ko-KR" dirty="0"/>
              <a:t>(Bimodal)</a:t>
            </a:r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5" y="2758471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54065" y="2784329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예시 설명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F7C0512-A0A4-921F-96CC-E18D2048A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20" y="3093862"/>
            <a:ext cx="2697865" cy="2552242"/>
          </a:xfrm>
          <a:prstGeom prst="rect">
            <a:avLst/>
          </a:prstGeom>
        </p:spPr>
      </p:pic>
      <p:sp>
        <p:nvSpPr>
          <p:cNvPr id="10" name="직사각형 3">
            <a:extLst>
              <a:ext uri="{FF2B5EF4-FFF2-40B4-BE49-F238E27FC236}">
                <a16:creationId xmlns:a16="http://schemas.microsoft.com/office/drawing/2014/main" id="{411C610C-A3AD-9203-FC99-5817F1F610C7}"/>
              </a:ext>
            </a:extLst>
          </p:cNvPr>
          <p:cNvSpPr/>
          <p:nvPr/>
        </p:nvSpPr>
        <p:spPr>
          <a:xfrm flipV="1">
            <a:off x="5545619" y="3228660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84964B5D-ACD0-2599-9BC5-A73BF070B68C}"/>
              </a:ext>
            </a:extLst>
          </p:cNvPr>
          <p:cNvSpPr/>
          <p:nvPr/>
        </p:nvSpPr>
        <p:spPr>
          <a:xfrm flipV="1">
            <a:off x="5545618" y="5651657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FED8E27F-831E-F041-1AAB-4109D7702B16}"/>
              </a:ext>
            </a:extLst>
          </p:cNvPr>
          <p:cNvSpPr/>
          <p:nvPr/>
        </p:nvSpPr>
        <p:spPr>
          <a:xfrm flipV="1">
            <a:off x="5545618" y="3257465"/>
            <a:ext cx="45720" cy="242900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FB066F87-E9E9-A41F-E2F3-3FA99D22DFAF}"/>
              </a:ext>
            </a:extLst>
          </p:cNvPr>
          <p:cNvSpPr/>
          <p:nvPr/>
        </p:nvSpPr>
        <p:spPr>
          <a:xfrm flipV="1">
            <a:off x="8024741" y="3254689"/>
            <a:ext cx="45720" cy="2429006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462CB290-3899-425B-1177-CCA15E381BB4}"/>
              </a:ext>
            </a:extLst>
          </p:cNvPr>
          <p:cNvGrpSpPr/>
          <p:nvPr/>
        </p:nvGrpSpPr>
        <p:grpSpPr>
          <a:xfrm>
            <a:off x="5545618" y="5697376"/>
            <a:ext cx="3803375" cy="683780"/>
            <a:chOff x="-6518204" y="1289088"/>
            <a:chExt cx="11204534" cy="1806799"/>
          </a:xfrm>
          <a:solidFill>
            <a:srgbClr val="F0F2F6"/>
          </a:solidFill>
        </p:grpSpPr>
        <p:sp>
          <p:nvSpPr>
            <p:cNvPr id="20" name="Google Shape;132;p6">
              <a:extLst>
                <a:ext uri="{FF2B5EF4-FFF2-40B4-BE49-F238E27FC236}">
                  <a16:creationId xmlns:a16="http://schemas.microsoft.com/office/drawing/2014/main" id="{D75BCB2D-74C3-4369-A956-29C64312221B}"/>
                </a:ext>
              </a:extLst>
            </p:cNvPr>
            <p:cNvSpPr/>
            <p:nvPr/>
          </p:nvSpPr>
          <p:spPr>
            <a:xfrm>
              <a:off x="-6518204" y="1289088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6B45E9-539E-FCAA-72E7-5E0C6C7B958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7D202BD-7E40-203C-75A1-C94ECC38A9AF}"/>
              </a:ext>
            </a:extLst>
          </p:cNvPr>
          <p:cNvSpPr txBox="1"/>
          <p:nvPr/>
        </p:nvSpPr>
        <p:spPr>
          <a:xfrm>
            <a:off x="5624220" y="5736859"/>
            <a:ext cx="235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정상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좌상단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우하단</a:t>
            </a:r>
            <a:endParaRPr lang="en-US" altLang="ko-KR" sz="1600" dirty="0"/>
          </a:p>
          <a:p>
            <a:r>
              <a:rPr lang="ko-KR" altLang="en-US" sz="1600" dirty="0"/>
              <a:t>이상치 </a:t>
            </a:r>
            <a:r>
              <a:rPr lang="en-US" altLang="ko-KR" sz="1600" dirty="0"/>
              <a:t>:</a:t>
            </a:r>
            <a:r>
              <a:rPr lang="ko-KR" altLang="en-US" sz="1600" dirty="0"/>
              <a:t> 중앙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80802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43678-A2DE-4A32-7E4E-11A1B460D665}"/>
              </a:ext>
            </a:extLst>
          </p:cNvPr>
          <p:cNvSpPr txBox="1"/>
          <p:nvPr/>
        </p:nvSpPr>
        <p:spPr>
          <a:xfrm>
            <a:off x="1104131" y="1926219"/>
            <a:ext cx="690851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대표점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산출을 위한 중간 클러스터링 과정 추가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BB89A-4EB3-CDA5-B6F8-E851C7B645D9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3B8FC-C405-48F9-D1AA-627106913CD0}"/>
              </a:ext>
            </a:extLst>
          </p:cNvPr>
          <p:cNvSpPr txBox="1"/>
          <p:nvPr/>
        </p:nvSpPr>
        <p:spPr>
          <a:xfrm>
            <a:off x="869433" y="3618403"/>
            <a:ext cx="3903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/>
              <a:t>: Sample Size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Running Time (</a:t>
            </a:r>
            <a:r>
              <a:rPr lang="en-US" altLang="ko-KR" dirty="0" err="1"/>
              <a:t>miliseconds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</a:t>
            </a:r>
            <a:r>
              <a:rPr lang="en-US" altLang="ko-KR" dirty="0"/>
              <a:t>Sample Size</a:t>
            </a:r>
            <a:r>
              <a:rPr lang="ko-KR" altLang="en-US" dirty="0"/>
              <a:t>에서 차원이 높을수록 연산시간이 지수적으로 높아짐을 확인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KR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5" y="2758471"/>
            <a:ext cx="3109006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54065" y="2784329"/>
            <a:ext cx="294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예시 설명</a:t>
            </a: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411C610C-A3AD-9203-FC99-5817F1F610C7}"/>
              </a:ext>
            </a:extLst>
          </p:cNvPr>
          <p:cNvSpPr/>
          <p:nvPr/>
        </p:nvSpPr>
        <p:spPr>
          <a:xfrm flipV="1">
            <a:off x="5545618" y="3026641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84964B5D-ACD0-2599-9BC5-A73BF070B68C}"/>
              </a:ext>
            </a:extLst>
          </p:cNvPr>
          <p:cNvSpPr/>
          <p:nvPr/>
        </p:nvSpPr>
        <p:spPr>
          <a:xfrm flipV="1">
            <a:off x="5545618" y="5651657"/>
            <a:ext cx="2515995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FED8E27F-831E-F041-1AAB-4109D7702B16}"/>
              </a:ext>
            </a:extLst>
          </p:cNvPr>
          <p:cNvSpPr/>
          <p:nvPr/>
        </p:nvSpPr>
        <p:spPr>
          <a:xfrm flipV="1">
            <a:off x="5545618" y="3026641"/>
            <a:ext cx="45719" cy="265983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3">
            <a:extLst>
              <a:ext uri="{FF2B5EF4-FFF2-40B4-BE49-F238E27FC236}">
                <a16:creationId xmlns:a16="http://schemas.microsoft.com/office/drawing/2014/main" id="{FB066F87-E9E9-A41F-E2F3-3FA99D22DFAF}"/>
              </a:ext>
            </a:extLst>
          </p:cNvPr>
          <p:cNvSpPr/>
          <p:nvPr/>
        </p:nvSpPr>
        <p:spPr>
          <a:xfrm flipV="1">
            <a:off x="8024229" y="3037545"/>
            <a:ext cx="45719" cy="2659831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462CB290-3899-425B-1177-CCA15E381BB4}"/>
              </a:ext>
            </a:extLst>
          </p:cNvPr>
          <p:cNvGrpSpPr/>
          <p:nvPr/>
        </p:nvGrpSpPr>
        <p:grpSpPr>
          <a:xfrm>
            <a:off x="5291357" y="5727962"/>
            <a:ext cx="4057636" cy="653194"/>
            <a:chOff x="-7267243" y="1369907"/>
            <a:chExt cx="11953573" cy="1725980"/>
          </a:xfrm>
          <a:solidFill>
            <a:srgbClr val="F0F2F6"/>
          </a:solidFill>
        </p:grpSpPr>
        <p:sp>
          <p:nvSpPr>
            <p:cNvPr id="20" name="Google Shape;132;p6">
              <a:extLst>
                <a:ext uri="{FF2B5EF4-FFF2-40B4-BE49-F238E27FC236}">
                  <a16:creationId xmlns:a16="http://schemas.microsoft.com/office/drawing/2014/main" id="{D75BCB2D-74C3-4369-A956-29C64312221B}"/>
                </a:ext>
              </a:extLst>
            </p:cNvPr>
            <p:cNvSpPr/>
            <p:nvPr/>
          </p:nvSpPr>
          <p:spPr>
            <a:xfrm>
              <a:off x="-7267243" y="1369907"/>
              <a:ext cx="8910052" cy="1053877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6B45E9-539E-FCAA-72E7-5E0C6C7B958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BDFEC6A-EF6B-E314-6902-A3DA46E63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636" y="3072360"/>
            <a:ext cx="2344791" cy="25731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DB6D7C-399E-4A20-D652-E22D8BC9F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55" y="5786837"/>
            <a:ext cx="2571319" cy="2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43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44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/>
                  <a:t>maximum domain of attraction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44744"/>
              </a:xfrm>
              <a:prstGeom prst="rect">
                <a:avLst/>
              </a:prstGeom>
              <a:blipFill>
                <a:blip r:embed="rId3"/>
                <a:stretch>
                  <a:fillRect l="-852" t="-20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2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57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AF0B41BC-4814-2BB4-3B17-D6D9E98B6AFC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D1E7-2EE7-97B9-4581-6E58257A3CA2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Maximum Domain of Attraction (MDA)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/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다음과 같은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Cumulative Distribution Function F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MDA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라고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정의함</a:t>
                </a: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There exists sequences of constants,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&gt; 0 for all n,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⋮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x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max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blipFill>
                <a:blip r:embed="rId4"/>
                <a:stretch>
                  <a:fillRect l="-602" b="-17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6">
            <a:extLst>
              <a:ext uri="{FF2B5EF4-FFF2-40B4-BE49-F238E27FC236}">
                <a16:creationId xmlns:a16="http://schemas.microsoft.com/office/drawing/2014/main" id="{76F9BF9E-5A36-A2DF-890D-D45BE505F663}"/>
              </a:ext>
            </a:extLst>
          </p:cNvPr>
          <p:cNvSpPr/>
          <p:nvPr/>
        </p:nvSpPr>
        <p:spPr>
          <a:xfrm>
            <a:off x="530100" y="2785473"/>
            <a:ext cx="8290372" cy="2319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121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AF0B41BC-4814-2BB4-3B17-D6D9E98B6AFC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D1E7-2EE7-97B9-4581-6E58257A3CA2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Maximum Domain of Attraction (MDA)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/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다음과 같은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Cumulative Distribution Function F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MDA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라고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정의함</a:t>
                </a: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There exists sequences of constants,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&gt; 0 for all n,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⋮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max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blipFill>
                <a:blip r:embed="rId4"/>
                <a:stretch>
                  <a:fillRect l="-602" b="-17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6">
            <a:extLst>
              <a:ext uri="{FF2B5EF4-FFF2-40B4-BE49-F238E27FC236}">
                <a16:creationId xmlns:a16="http://schemas.microsoft.com/office/drawing/2014/main" id="{76F9BF9E-5A36-A2DF-890D-D45BE505F663}"/>
              </a:ext>
            </a:extLst>
          </p:cNvPr>
          <p:cNvSpPr/>
          <p:nvPr/>
        </p:nvSpPr>
        <p:spPr>
          <a:xfrm>
            <a:off x="530100" y="2785473"/>
            <a:ext cx="8290372" cy="2319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1">
            <a:extLst>
              <a:ext uri="{FF2B5EF4-FFF2-40B4-BE49-F238E27FC236}">
                <a16:creationId xmlns:a16="http://schemas.microsoft.com/office/drawing/2014/main" id="{310061A8-7410-D362-1443-E1D12C189EDA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0">
            <a:extLst>
              <a:ext uri="{FF2B5EF4-FFF2-40B4-BE49-F238E27FC236}">
                <a16:creationId xmlns:a16="http://schemas.microsoft.com/office/drawing/2014/main" id="{D99A168C-AC0A-EB21-7EDA-6DC5D93A2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5" y="1406476"/>
            <a:ext cx="1080120" cy="1080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/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Fisher-Tippet Theorem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에 의해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𝑯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는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Gumbel, </a:t>
                </a:r>
                <a:r>
                  <a:rPr lang="en-US" altLang="ko-KR" sz="2000" b="1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Frechet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 Weibull Family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하나가 됨</a:t>
                </a:r>
                <a:endParaRPr lang="en-US" altLang="ko-KR" sz="2000" b="1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blipFill>
                <a:blip r:embed="rId6"/>
                <a:stretch>
                  <a:fillRect r="-1136" b="-1039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/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즉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maximum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을 적당한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</m:t>
                    </m:r>
                    <m:r>
                      <a:rPr lang="ko-KR" alt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r>
                      <a:rPr lang="ko-KR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로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scaling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해주면 위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3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개 중 하나로 수렴함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59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14">
            <a:extLst>
              <a:ext uri="{FF2B5EF4-FFF2-40B4-BE49-F238E27FC236}">
                <a16:creationId xmlns:a16="http://schemas.microsoft.com/office/drawing/2014/main" id="{2FE19D41-80A4-4F93-1847-E7F08E1ADB66}"/>
              </a:ext>
            </a:extLst>
          </p:cNvPr>
          <p:cNvGrpSpPr/>
          <p:nvPr/>
        </p:nvGrpSpPr>
        <p:grpSpPr>
          <a:xfrm>
            <a:off x="847011" y="3789040"/>
            <a:ext cx="7504832" cy="252448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33" name="Google Shape;132;p6">
              <a:extLst>
                <a:ext uri="{FF2B5EF4-FFF2-40B4-BE49-F238E27FC236}">
                  <a16:creationId xmlns:a16="http://schemas.microsoft.com/office/drawing/2014/main" id="{1E1D2D14-E9B3-ECA3-4444-A66A684978D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83E7FB-521E-E760-8372-08960EC357C3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45110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/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Weissman’s Spacing Theorem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b="1" i="1" dirty="0"/>
                  <a:t>Weissman’s Spacing Theorem </a:t>
                </a:r>
                <a:r>
                  <a:rPr lang="en-US" altLang="ko-KR" b="1" dirty="0"/>
                  <a:t>: 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ym typeface="Wingdings" pitchFamily="2" charset="2"/>
                  </a:rPr>
                  <a:t>어떤 분포 </a:t>
                </a:r>
                <a:r>
                  <a:rPr lang="en-US" altLang="ko-KR" sz="1600" dirty="0">
                    <a:sym typeface="Wingdings" pitchFamily="2" charset="2"/>
                  </a:rPr>
                  <a:t>F</a:t>
                </a:r>
                <a:r>
                  <a:rPr lang="ko-KR" altLang="en-US" sz="1600" dirty="0">
                    <a:sym typeface="Wingdings" pitchFamily="2" charset="2"/>
                  </a:rPr>
                  <a:t>로부터 독립적으로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들을 추출하고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순서통계량으로</a:t>
                </a:r>
                <a:r>
                  <a:rPr lang="ko-KR" altLang="en-US" sz="1600" dirty="0"/>
                  <a:t> 정의 </a:t>
                </a:r>
                <a:r>
                  <a:rPr lang="en-US" altLang="ko-KR" sz="1600" dirty="0"/>
                  <a:t>(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fName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1600" dirty="0"/>
                  <a:t>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=1, 2,…,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정의</a:t>
                </a: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 때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F</a:t>
                </a:r>
                <a:r>
                  <a:rPr lang="ko-KR" altLang="en-US" sz="1600" dirty="0"/>
                  <a:t>가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maximum domain of attraction</a:t>
                </a:r>
                <a:r>
                  <a:rPr lang="en-US" altLang="ko-KR" sz="1600" dirty="0"/>
                  <a:t> of the Gumbel Distribution</a:t>
                </a:r>
                <a:r>
                  <a:rPr lang="ko-KR" altLang="en-US" sz="1600" dirty="0"/>
                  <a:t>에 속한다면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600" dirty="0"/>
                  <a:t>’s</a:t>
                </a:r>
                <a:r>
                  <a:rPr lang="ko-KR" altLang="en-US" sz="1600" dirty="0"/>
                  <a:t>들은 근사적으로 독립이며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기대값이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600" dirty="0"/>
                  <a:t>인 </a:t>
                </a:r>
                <a:r>
                  <a:rPr lang="en-US" altLang="ko-KR" sz="1600" dirty="0"/>
                  <a:t>Exponential Distribution</a:t>
                </a:r>
                <a:r>
                  <a:rPr lang="ko-KR" altLang="en-US" sz="1600" dirty="0"/>
                  <a:t>을 따름</a:t>
                </a:r>
                <a:endParaRPr lang="en-US" altLang="ko-KR" sz="1600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B8FC-C405-48F9-D1AA-627106913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11" y="3381698"/>
                <a:ext cx="7445920" cy="3011915"/>
              </a:xfrm>
              <a:prstGeom prst="rect">
                <a:avLst/>
              </a:prstGeom>
              <a:blipFill>
                <a:blip r:embed="rId3"/>
                <a:stretch>
                  <a:fillRect l="-852" t="-210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FAEC8882-4CAC-C44D-A9DE-5F90AD057EE3}"/>
              </a:ext>
            </a:extLst>
          </p:cNvPr>
          <p:cNvSpPr/>
          <p:nvPr/>
        </p:nvSpPr>
        <p:spPr>
          <a:xfrm>
            <a:off x="900513" y="4293096"/>
            <a:ext cx="7346040" cy="101012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42">
            <a:extLst>
              <a:ext uri="{FF2B5EF4-FFF2-40B4-BE49-F238E27FC236}">
                <a16:creationId xmlns:a16="http://schemas.microsoft.com/office/drawing/2014/main" id="{A375A1BF-C484-E032-BB55-8903B852CC3E}"/>
              </a:ext>
            </a:extLst>
          </p:cNvPr>
          <p:cNvSpPr/>
          <p:nvPr/>
        </p:nvSpPr>
        <p:spPr>
          <a:xfrm>
            <a:off x="1115713" y="5517232"/>
            <a:ext cx="6408615" cy="57606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0BB3C15A-2EB4-2432-E3ED-1700BBD3A6A8}"/>
              </a:ext>
            </a:extLst>
          </p:cNvPr>
          <p:cNvSpPr/>
          <p:nvPr/>
        </p:nvSpPr>
        <p:spPr>
          <a:xfrm>
            <a:off x="897447" y="5310944"/>
            <a:ext cx="1226281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id="{1C323BAE-D4A5-B601-F6E4-F7F21E3EE824}"/>
              </a:ext>
            </a:extLst>
          </p:cNvPr>
          <p:cNvSpPr/>
          <p:nvPr/>
        </p:nvSpPr>
        <p:spPr>
          <a:xfrm>
            <a:off x="5122052" y="5303598"/>
            <a:ext cx="2978340" cy="2018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11">
            <a:extLst>
              <a:ext uri="{FF2B5EF4-FFF2-40B4-BE49-F238E27FC236}">
                <a16:creationId xmlns:a16="http://schemas.microsoft.com/office/drawing/2014/main" id="{AF0B41BC-4814-2BB4-3B17-D6D9E98B6AFC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D1E7-2EE7-97B9-4581-6E58257A3CA2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Maximum Domain of Attraction (MDA)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/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다음과 같은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Cumulative Distribution Function F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를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MDA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라고</a:t>
                </a:r>
                <a:r>
                  <a:rPr lang="ko-KR" altLang="en-US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정의함</a:t>
                </a: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There exists sequences of constants,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&gt; 0 for all n,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나눔스퀘어_ac" panose="020B0600000101010101" pitchFamily="50" charset="-127"/>
                                    <a:sym typeface="Wingdings" pitchFamily="2" charset="2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𝑃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⋮</m:t>
                    </m:r>
                  </m:oMath>
                </a14:m>
                <a:endParaRPr lang="en-US" altLang="ko-KR" dirty="0">
                  <a:solidFill>
                    <a:schemeClr val="bg1"/>
                  </a:solidFill>
                  <a:latin typeface="NanumSquare_ac Bold" panose="020B0600000101010101" pitchFamily="34" charset="-127"/>
                  <a:ea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 → 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 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itchFamily="2" charset="2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)</m:t>
                        </m:r>
                      </m:e>
                    </m:func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max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i</m:t>
                        </m:r>
                      </m:sub>
                    </m:sSub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963FD6-BC34-47CD-E267-64E7A0BE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0" y="2066228"/>
                <a:ext cx="8424936" cy="2936573"/>
              </a:xfrm>
              <a:prstGeom prst="rect">
                <a:avLst/>
              </a:prstGeom>
              <a:blipFill>
                <a:blip r:embed="rId4"/>
                <a:stretch>
                  <a:fillRect l="-602" b="-17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6">
            <a:extLst>
              <a:ext uri="{FF2B5EF4-FFF2-40B4-BE49-F238E27FC236}">
                <a16:creationId xmlns:a16="http://schemas.microsoft.com/office/drawing/2014/main" id="{76F9BF9E-5A36-A2DF-890D-D45BE505F663}"/>
              </a:ext>
            </a:extLst>
          </p:cNvPr>
          <p:cNvSpPr/>
          <p:nvPr/>
        </p:nvSpPr>
        <p:spPr>
          <a:xfrm>
            <a:off x="530100" y="2785473"/>
            <a:ext cx="8290372" cy="2319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1">
            <a:extLst>
              <a:ext uri="{FF2B5EF4-FFF2-40B4-BE49-F238E27FC236}">
                <a16:creationId xmlns:a16="http://schemas.microsoft.com/office/drawing/2014/main" id="{310061A8-7410-D362-1443-E1D12C189EDA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0">
            <a:extLst>
              <a:ext uri="{FF2B5EF4-FFF2-40B4-BE49-F238E27FC236}">
                <a16:creationId xmlns:a16="http://schemas.microsoft.com/office/drawing/2014/main" id="{D99A168C-AC0A-EB21-7EDA-6DC5D93A23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95" y="1406476"/>
            <a:ext cx="1080120" cy="1080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/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Fisher-Tippet Theorem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에 의해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𝑯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는 </a:t>
                </a:r>
                <a:r>
                  <a:rPr lang="en-US" altLang="ko-KR" sz="2000" b="1" dirty="0">
                    <a:solidFill>
                      <a:srgbClr val="FF0000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Gumbel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 </a:t>
                </a:r>
                <a:r>
                  <a:rPr lang="en-US" altLang="ko-KR" sz="2000" b="1" dirty="0" err="1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Frechet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 Weibull Family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하나가 됨</a:t>
                </a:r>
                <a:endParaRPr lang="en-US" altLang="ko-KR" sz="2000" b="1" dirty="0">
                  <a:solidFill>
                    <a:schemeClr val="bg1"/>
                  </a:solidFill>
                  <a:latin typeface="NanumSquare_ac Bold" panose="020B0600000101010101" pitchFamily="34" charset="-127"/>
                  <a:ea typeface="나눔스퀘어_ac" panose="020B0600000101010101" pitchFamily="50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AF93A-E3DA-F941-D017-861A6809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20" y="2945839"/>
                <a:ext cx="5577470" cy="956159"/>
              </a:xfrm>
              <a:prstGeom prst="rect">
                <a:avLst/>
              </a:prstGeom>
              <a:blipFill>
                <a:blip r:embed="rId6"/>
                <a:stretch>
                  <a:fillRect r="-1136" b="-1039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/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즉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maximum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을 적당한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𝑪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,</m:t>
                    </m:r>
                    <m:r>
                      <a:rPr lang="ko-KR" alt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r>
                      <a:rPr lang="ko-KR" alt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𝑫</m:t>
                        </m:r>
                      </m:e>
                      <m:sub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itchFamily="2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로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scaling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해주면 위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3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개 중 하나로 수렴함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NanumSquare_ac Bold" panose="020B0600000101010101" pitchFamily="34" charset="-127"/>
                    <a:ea typeface="나눔스퀘어_ac" panose="020B0600000101010101" pitchFamily="50" charset="-127"/>
                    <a:sym typeface="Wingding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C1C772-E371-B8E4-D549-9C250C5AB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2" y="4179542"/>
                <a:ext cx="9324528" cy="495392"/>
              </a:xfrm>
              <a:prstGeom prst="rect">
                <a:avLst/>
              </a:prstGeom>
              <a:blipFill>
                <a:blip r:embed="rId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300" dirty="0" err="1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이상치탐지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34" charset="-127"/>
              <a:ea typeface="나눔스퀘어_ac 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12롯데마트행복Light" panose="02020603020101020101" pitchFamily="18" charset="-127"/>
              <a:ea typeface="12롯데마트행복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375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식 유도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/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Assumption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KR" dirty="0"/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/>
                  <a:t>By the MLE, </a:t>
                </a:r>
              </a:p>
              <a:p>
                <a:r>
                  <a:rPr lang="en-KR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  <a:p>
                <a:endParaRPr lang="en-KR" dirty="0"/>
              </a:p>
              <a:p>
                <a:r>
                  <a:rPr lang="en-KR" dirty="0"/>
                  <a:t>Then,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KR" dirty="0"/>
                  <a:t> be the anomalous threshold, </a:t>
                </a:r>
                <a:r>
                  <a:rPr lang="en-KR" i="1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KR" dirty="0"/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/>
                  <a:t>By the Invariance property of MLE, </a:t>
                </a:r>
              </a:p>
              <a:p>
                <a:r>
                  <a:rPr lang="en-KR" dirty="0"/>
                  <a:t>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blipFill>
                <a:blip r:embed="rId3"/>
                <a:stretch>
                  <a:fillRect l="-914" t="-824" b="-1126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715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식 유도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/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bg1">
                        <a:lumMod val="50000"/>
                      </a:schemeClr>
                    </a:solidFill>
                  </a:rPr>
                  <a:t>Assumption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By the MLE, </a:t>
                </a:r>
              </a:p>
              <a:p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Then,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 be the anomalous threshold, </a:t>
                </a:r>
                <a:r>
                  <a:rPr lang="en-KR" i="1" dirty="0">
                    <a:solidFill>
                      <a:schemeClr val="bg1">
                        <a:lumMod val="50000"/>
                      </a:schemeClr>
                    </a:solidFill>
                  </a:rPr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KR" dirty="0">
                    <a:solidFill>
                      <a:schemeClr val="bg1">
                        <a:lumMod val="50000"/>
                      </a:schemeClr>
                    </a:solidFill>
                  </a:rPr>
                  <a:t>By the Invariance property of MLE, </a:t>
                </a:r>
              </a:p>
              <a:p>
                <a:r>
                  <a:rPr lang="en-KR" dirty="0"/>
                  <a:t>		</a:t>
                </a:r>
                <a:r>
                  <a:rPr lang="en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DEB078-F4DD-D065-5AC6-717C77B7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07" y="1749388"/>
                <a:ext cx="6946517" cy="4599914"/>
              </a:xfrm>
              <a:prstGeom prst="rect">
                <a:avLst/>
              </a:prstGeom>
              <a:blipFill>
                <a:blip r:embed="rId3"/>
                <a:stretch>
                  <a:fillRect l="-914" t="-824" b="-1126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9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63820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ED3B-7D7E-A2D7-A7E1-D74C171A02FF}"/>
              </a:ext>
            </a:extLst>
          </p:cNvPr>
          <p:cNvSpPr txBox="1"/>
          <p:nvPr/>
        </p:nvSpPr>
        <p:spPr>
          <a:xfrm>
            <a:off x="936461" y="3310788"/>
            <a:ext cx="7356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(EX)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915BC-3336-E286-2BBF-CEF9CB15DD30}"/>
              </a:ext>
            </a:extLst>
          </p:cNvPr>
          <p:cNvSpPr txBox="1"/>
          <p:nvPr/>
        </p:nvSpPr>
        <p:spPr>
          <a:xfrm>
            <a:off x="1171495" y="6073086"/>
            <a:ext cx="6796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HDoutliers</a:t>
            </a:r>
            <a:r>
              <a:rPr lang="ko-KR" altLang="en-US" dirty="0" err="1"/>
              <a:t>를</a:t>
            </a:r>
            <a:r>
              <a:rPr lang="ko-KR" altLang="en-US" dirty="0"/>
              <a:t> 사용하게 되면 </a:t>
            </a:r>
            <a:r>
              <a:rPr lang="en-US" altLang="ko-KR" dirty="0"/>
              <a:t>threshold</a:t>
            </a:r>
            <a:r>
              <a:rPr lang="ko-KR" altLang="en-US" dirty="0"/>
              <a:t>가 커지면서 </a:t>
            </a:r>
            <a:r>
              <a:rPr lang="en-US" altLang="ko-KR" dirty="0"/>
              <a:t>FN</a:t>
            </a:r>
            <a:r>
              <a:rPr lang="ko-KR" altLang="en-US" dirty="0"/>
              <a:t>이 증가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744A5-1B45-84D1-E847-83C18E6DD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3" y="3165689"/>
            <a:ext cx="4698574" cy="28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6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30;p6">
            <a:extLst>
              <a:ext uri="{FF2B5EF4-FFF2-40B4-BE49-F238E27FC236}">
                <a16:creationId xmlns:a16="http://schemas.microsoft.com/office/drawing/2014/main" id="{6E2B2B08-8C74-74CA-9CC8-2F2148EE6931}"/>
              </a:ext>
            </a:extLst>
          </p:cNvPr>
          <p:cNvSpPr/>
          <p:nvPr/>
        </p:nvSpPr>
        <p:spPr>
          <a:xfrm>
            <a:off x="573868" y="2938525"/>
            <a:ext cx="7958572" cy="363820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HDoutliers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 err="1"/>
              <a:t>HDoutliers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Google Shape;142;p6">
            <a:extLst>
              <a:ext uri="{FF2B5EF4-FFF2-40B4-BE49-F238E27FC236}">
                <a16:creationId xmlns:a16="http://schemas.microsoft.com/office/drawing/2014/main" id="{7A7A7541-9F31-9CE7-3774-A9E9DDF9DC05}"/>
              </a:ext>
            </a:extLst>
          </p:cNvPr>
          <p:cNvSpPr/>
          <p:nvPr/>
        </p:nvSpPr>
        <p:spPr>
          <a:xfrm>
            <a:off x="900513" y="2684609"/>
            <a:ext cx="340974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F99C-34D8-CA0F-1B1D-7FAE06F365BC}"/>
              </a:ext>
            </a:extLst>
          </p:cNvPr>
          <p:cNvSpPr txBox="1"/>
          <p:nvPr/>
        </p:nvSpPr>
        <p:spPr>
          <a:xfrm>
            <a:off x="976436" y="2707692"/>
            <a:ext cx="325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Anomalous Threshold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26" name="그룹 14">
            <a:extLst>
              <a:ext uri="{FF2B5EF4-FFF2-40B4-BE49-F238E27FC236}">
                <a16:creationId xmlns:a16="http://schemas.microsoft.com/office/drawing/2014/main" id="{921CC533-7A56-5D15-D627-C57AE6AAB0BD}"/>
              </a:ext>
            </a:extLst>
          </p:cNvPr>
          <p:cNvGrpSpPr/>
          <p:nvPr/>
        </p:nvGrpSpPr>
        <p:grpSpPr>
          <a:xfrm>
            <a:off x="772621" y="1684026"/>
            <a:ext cx="7598758" cy="8374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27" name="Google Shape;132;p6">
              <a:extLst>
                <a:ext uri="{FF2B5EF4-FFF2-40B4-BE49-F238E27FC236}">
                  <a16:creationId xmlns:a16="http://schemas.microsoft.com/office/drawing/2014/main" id="{BC2BA893-E490-F30A-D669-5D6D43BE048A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205158-7A30-3DE4-72E6-19886D69E9B7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18064C-8EF8-3AC3-03B0-DF53C8554E35}"/>
              </a:ext>
            </a:extLst>
          </p:cNvPr>
          <p:cNvSpPr txBox="1"/>
          <p:nvPr/>
        </p:nvSpPr>
        <p:spPr>
          <a:xfrm>
            <a:off x="1115714" y="15547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Anomalous Threshold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계산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과정에서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FN rate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을 증가시키는 경향이 있음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BF3F-06C0-F324-4A1C-83F2198B5E15}"/>
              </a:ext>
            </a:extLst>
          </p:cNvPr>
          <p:cNvSpPr txBox="1"/>
          <p:nvPr/>
        </p:nvSpPr>
        <p:spPr>
          <a:xfrm>
            <a:off x="772621" y="145151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ED3B-7D7E-A2D7-A7E1-D74C171A02FF}"/>
              </a:ext>
            </a:extLst>
          </p:cNvPr>
          <p:cNvSpPr txBox="1"/>
          <p:nvPr/>
        </p:nvSpPr>
        <p:spPr>
          <a:xfrm>
            <a:off x="936461" y="3310788"/>
            <a:ext cx="7356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(EX)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915BC-3336-E286-2BBF-CEF9CB15DD30}"/>
              </a:ext>
            </a:extLst>
          </p:cNvPr>
          <p:cNvSpPr txBox="1"/>
          <p:nvPr/>
        </p:nvSpPr>
        <p:spPr>
          <a:xfrm>
            <a:off x="1171495" y="6073086"/>
            <a:ext cx="6796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HDoutliers</a:t>
            </a:r>
            <a:r>
              <a:rPr lang="ko-KR" altLang="en-US" b="1" dirty="0" err="1">
                <a:solidFill>
                  <a:srgbClr val="FF0000"/>
                </a:solidFill>
              </a:rPr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사용하게 되면 </a:t>
            </a:r>
            <a:r>
              <a:rPr lang="en-US" altLang="ko-KR" b="1" dirty="0">
                <a:solidFill>
                  <a:srgbClr val="FF0000"/>
                </a:solidFill>
              </a:rPr>
              <a:t>threshold</a:t>
            </a:r>
            <a:r>
              <a:rPr lang="ko-KR" altLang="en-US" b="1" dirty="0">
                <a:solidFill>
                  <a:srgbClr val="FF0000"/>
                </a:solidFill>
              </a:rPr>
              <a:t>가 커지면서 </a:t>
            </a:r>
            <a:r>
              <a:rPr lang="en-US" altLang="ko-KR" b="1" dirty="0">
                <a:solidFill>
                  <a:srgbClr val="FF0000"/>
                </a:solidFill>
              </a:rPr>
              <a:t>FN</a:t>
            </a:r>
            <a:r>
              <a:rPr lang="ko-KR" altLang="en-US" b="1" dirty="0">
                <a:solidFill>
                  <a:srgbClr val="FF0000"/>
                </a:solidFill>
              </a:rPr>
              <a:t>이 증가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744A5-1B45-84D1-E847-83C18E6DD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3" y="3165689"/>
            <a:ext cx="4698574" cy="2858300"/>
          </a:xfrm>
          <a:prstGeom prst="rect">
            <a:avLst/>
          </a:prstGeom>
        </p:spPr>
      </p:pic>
      <p:sp>
        <p:nvSpPr>
          <p:cNvPr id="5" name="직사각형 42">
            <a:extLst>
              <a:ext uri="{FF2B5EF4-FFF2-40B4-BE49-F238E27FC236}">
                <a16:creationId xmlns:a16="http://schemas.microsoft.com/office/drawing/2014/main" id="{9390D018-186F-C762-BE14-D4B7DB2C3629}"/>
              </a:ext>
            </a:extLst>
          </p:cNvPr>
          <p:cNvSpPr/>
          <p:nvPr/>
        </p:nvSpPr>
        <p:spPr>
          <a:xfrm>
            <a:off x="899059" y="3176897"/>
            <a:ext cx="7056785" cy="275350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08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0" dirty="0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STRAY ALGORITHM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34" charset="-127"/>
              <a:ea typeface="나눔스퀘어_ac 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+mn-cs"/>
              </a:rPr>
              <a:t>4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12롯데마트행복Light" panose="02020603020101020101" pitchFamily="18" charset="-127"/>
              <a:ea typeface="12롯데마트행복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71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알고리즘의 특징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7F1BCF-A228-A6B0-7A4E-C58D04BC4763}"/>
              </a:ext>
            </a:extLst>
          </p:cNvPr>
          <p:cNvGrpSpPr/>
          <p:nvPr/>
        </p:nvGrpSpPr>
        <p:grpSpPr>
          <a:xfrm>
            <a:off x="530100" y="2060848"/>
            <a:ext cx="8083799" cy="36276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2" name="Google Shape;132;p6">
              <a:extLst>
                <a:ext uri="{FF2B5EF4-FFF2-40B4-BE49-F238E27FC236}">
                  <a16:creationId xmlns:a16="http://schemas.microsoft.com/office/drawing/2014/main" id="{081AFDA3-58CF-B6EC-7781-5124C612158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6A0E-7828-3140-0689-626416C62370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4B020A-4082-364A-8400-0F59C0DED847}"/>
              </a:ext>
            </a:extLst>
          </p:cNvPr>
          <p:cNvSpPr txBox="1"/>
          <p:nvPr/>
        </p:nvSpPr>
        <p:spPr>
          <a:xfrm>
            <a:off x="737316" y="2221470"/>
            <a:ext cx="7669366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빠른 연산으로 실시간 적용가능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KNN</a:t>
            </a:r>
            <a:r>
              <a:rPr lang="ko-KR" altLang="en-US" sz="2000" dirty="0">
                <a:ea typeface="NanumSquare_ac" panose="020B0600000101010101" pitchFamily="34" charset="-127"/>
              </a:rPr>
              <a:t>을 활용해 </a:t>
            </a:r>
            <a:r>
              <a:rPr lang="en-US" altLang="ko-KR" sz="2000" dirty="0">
                <a:ea typeface="NanumSquare_ac" panose="020B0600000101010101" pitchFamily="34" charset="-127"/>
              </a:rPr>
              <a:t>masking problem</a:t>
            </a:r>
            <a:r>
              <a:rPr lang="ko-KR" altLang="en-US" sz="2000" dirty="0">
                <a:ea typeface="NanumSquare_ac" panose="020B0600000101010101" pitchFamily="34" charset="-127"/>
              </a:rPr>
              <a:t>에 효과적으로 대응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Multimodal distribution</a:t>
            </a:r>
            <a:r>
              <a:rPr lang="ko-KR" altLang="en-US" sz="2000" dirty="0">
                <a:ea typeface="NanumSquare_ac" panose="020B0600000101010101" pitchFamily="34" charset="-127"/>
              </a:rPr>
              <a:t>을 따르는 데이터에도 효과적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이진분류는 물론 </a:t>
            </a:r>
            <a:r>
              <a:rPr lang="en-US" altLang="ko-KR" sz="2000" dirty="0">
                <a:ea typeface="NanumSquare_ac" panose="020B0600000101010101" pitchFamily="34" charset="-127"/>
              </a:rPr>
              <a:t>anomalous score</a:t>
            </a:r>
            <a:r>
              <a:rPr lang="ko-KR" altLang="en-US" sz="2000" dirty="0" err="1">
                <a:ea typeface="NanumSquare_ac" panose="020B0600000101010101" pitchFamily="34" charset="-127"/>
              </a:rPr>
              <a:t>를</a:t>
            </a:r>
            <a:r>
              <a:rPr lang="ko-KR" altLang="en-US" sz="2000" dirty="0">
                <a:ea typeface="NanumSquare_ac" panose="020B0600000101010101" pitchFamily="34" charset="-127"/>
              </a:rPr>
              <a:t> 함께 제공</a:t>
            </a:r>
            <a:endParaRPr lang="en-US" altLang="ko-KR" sz="2000" dirty="0"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057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">
            <a:extLst>
              <a:ext uri="{FF2B5EF4-FFF2-40B4-BE49-F238E27FC236}">
                <a16:creationId xmlns:a16="http://schemas.microsoft.com/office/drawing/2014/main" id="{25A7D5C0-ECF9-EA76-1C70-8E0F656E93E3}"/>
              </a:ext>
            </a:extLst>
          </p:cNvPr>
          <p:cNvGrpSpPr/>
          <p:nvPr/>
        </p:nvGrpSpPr>
        <p:grpSpPr>
          <a:xfrm>
            <a:off x="530100" y="1889584"/>
            <a:ext cx="8083799" cy="36276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041E2F30-CD80-404F-81BC-BA3B68608B5C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F83A87-CC1F-EAFD-A6D7-409BF5F4DE16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14EB47-F0DB-0428-F49E-6123417392AA}"/>
              </a:ext>
            </a:extLst>
          </p:cNvPr>
          <p:cNvSpPr txBox="1"/>
          <p:nvPr/>
        </p:nvSpPr>
        <p:spPr>
          <a:xfrm>
            <a:off x="737316" y="2050206"/>
            <a:ext cx="7669366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빠른 연산으로 실시간 적용가능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KNN</a:t>
            </a:r>
            <a:r>
              <a:rPr lang="ko-KR" altLang="en-US" sz="2000" dirty="0">
                <a:ea typeface="NanumSquare_ac" panose="020B0600000101010101" pitchFamily="34" charset="-127"/>
              </a:rPr>
              <a:t>을 활용해 </a:t>
            </a:r>
            <a:r>
              <a:rPr lang="en-US" altLang="ko-KR" sz="2000" dirty="0">
                <a:ea typeface="NanumSquare_ac" panose="020B0600000101010101" pitchFamily="34" charset="-127"/>
              </a:rPr>
              <a:t>masking problem</a:t>
            </a:r>
            <a:r>
              <a:rPr lang="ko-KR" altLang="en-US" sz="2000" dirty="0">
                <a:ea typeface="NanumSquare_ac" panose="020B0600000101010101" pitchFamily="34" charset="-127"/>
              </a:rPr>
              <a:t>에 효과적으로 대응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en-US" sz="2000" dirty="0">
                <a:ea typeface="NanumSquare_ac" panose="020B0600000101010101" pitchFamily="34" charset="-127"/>
              </a:rPr>
              <a:t>Multimodal distribution</a:t>
            </a:r>
            <a:r>
              <a:rPr lang="ko-KR" altLang="en-US" sz="2000" dirty="0">
                <a:ea typeface="NanumSquare_ac" panose="020B0600000101010101" pitchFamily="34" charset="-127"/>
              </a:rPr>
              <a:t>을 따르는 데이터에도 효과적</a:t>
            </a: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altLang="ko-KR" sz="2000" dirty="0"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dirty="0">
                <a:ea typeface="NanumSquare_ac" panose="020B0600000101010101" pitchFamily="34" charset="-127"/>
              </a:rPr>
              <a:t>이진분류는 물론 </a:t>
            </a:r>
            <a:r>
              <a:rPr lang="en-US" altLang="ko-KR" sz="2000" dirty="0">
                <a:ea typeface="NanumSquare_ac" panose="020B0600000101010101" pitchFamily="34" charset="-127"/>
              </a:rPr>
              <a:t>anomalous score</a:t>
            </a:r>
            <a:r>
              <a:rPr lang="ko-KR" altLang="en-US" sz="2000" dirty="0" err="1">
                <a:ea typeface="NanumSquare_ac" panose="020B0600000101010101" pitchFamily="34" charset="-127"/>
              </a:rPr>
              <a:t>를</a:t>
            </a:r>
            <a:r>
              <a:rPr lang="ko-KR" altLang="en-US" sz="2000" dirty="0">
                <a:ea typeface="NanumSquare_ac" panose="020B0600000101010101" pitchFamily="34" charset="-127"/>
              </a:rPr>
              <a:t> 함께 제공</a:t>
            </a:r>
            <a:endParaRPr lang="en-US" altLang="ko-KR" sz="2000" dirty="0">
              <a:ea typeface="NanumSquare_ac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알고리즘의 특징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2B2CB9CF-0D83-66F9-3B97-B5709B2D1F77}"/>
              </a:ext>
            </a:extLst>
          </p:cNvPr>
          <p:cNvSpPr/>
          <p:nvPr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00BE4099-FE18-6F84-5272-797C80040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1179895"/>
            <a:ext cx="794077" cy="794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8C424-C77E-5874-7764-D704FB16CF9F}"/>
              </a:ext>
            </a:extLst>
          </p:cNvPr>
          <p:cNvSpPr txBox="1"/>
          <p:nvPr/>
        </p:nvSpPr>
        <p:spPr>
          <a:xfrm>
            <a:off x="703569" y="1204521"/>
            <a:ext cx="7736860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HDoutlier</a:t>
            </a:r>
            <a:r>
              <a:rPr lang="ko-KR" alt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로부터의</a:t>
            </a:r>
            <a:r>
              <a:rPr lang="ko-KR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개선점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ADA25-2EE7-130E-658D-DA130917852B}"/>
              </a:ext>
            </a:extLst>
          </p:cNvPr>
          <p:cNvSpPr txBox="1"/>
          <p:nvPr/>
        </p:nvSpPr>
        <p:spPr>
          <a:xfrm>
            <a:off x="530100" y="2437900"/>
            <a:ext cx="8424936" cy="2193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NN distance 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 distance with the maximum gap</a:t>
            </a:r>
          </a:p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중간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clustering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단계가 생략되어 연산속도 증가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457200" indent="-457200">
              <a:lnSpc>
                <a:spcPct val="200000"/>
              </a:lnSpc>
              <a:buAutoNum type="arabicParenBoth"/>
              <a:defRPr/>
            </a:pP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분류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only  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분류 및 </a:t>
            </a:r>
            <a:r>
              <a:rPr lang="en-US" altLang="ko-KR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anomalous score </a:t>
            </a:r>
            <a:r>
              <a:rPr lang="ko-KR" altLang="en-US" sz="2400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제공</a:t>
            </a:r>
            <a:endParaRPr lang="en-US" altLang="ko-KR" sz="2400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6338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928608" y="1894066"/>
            <a:ext cx="7286784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정규화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: min-max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수치형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), correspondence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범주형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54AE0216-2766-8CE3-31D8-EB75210713B0}"/>
              </a:ext>
            </a:extLst>
          </p:cNvPr>
          <p:cNvGrpSpPr/>
          <p:nvPr/>
        </p:nvGrpSpPr>
        <p:grpSpPr>
          <a:xfrm>
            <a:off x="753085" y="288745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5C9A68E9-5FA3-F231-927A-B01F1D3143B4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DFFDAF-5281-F6D2-A8D2-968204CD7E4E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3534AA-A472-397F-1900-CF18C8356C5D}"/>
              </a:ext>
            </a:extLst>
          </p:cNvPr>
          <p:cNvSpPr txBox="1"/>
          <p:nvPr/>
        </p:nvSpPr>
        <p:spPr>
          <a:xfrm>
            <a:off x="753085" y="265662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D802B-B55B-9300-DB5A-670521686989}"/>
              </a:ext>
            </a:extLst>
          </p:cNvPr>
          <p:cNvSpPr txBox="1"/>
          <p:nvPr/>
        </p:nvSpPr>
        <p:spPr>
          <a:xfrm>
            <a:off x="823787" y="3097709"/>
            <a:ext cx="7496425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각 점들에 대해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 with the maximum gap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 및 순서 정렬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0" name="그룹 14">
            <a:extLst>
              <a:ext uri="{FF2B5EF4-FFF2-40B4-BE49-F238E27FC236}">
                <a16:creationId xmlns:a16="http://schemas.microsoft.com/office/drawing/2014/main" id="{A6A0EB81-AE65-0C33-38AB-DB94A63D57BE}"/>
              </a:ext>
            </a:extLst>
          </p:cNvPr>
          <p:cNvGrpSpPr/>
          <p:nvPr/>
        </p:nvGrpSpPr>
        <p:grpSpPr>
          <a:xfrm>
            <a:off x="753085" y="402552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1" name="Google Shape;132;p6">
              <a:extLst>
                <a:ext uri="{FF2B5EF4-FFF2-40B4-BE49-F238E27FC236}">
                  <a16:creationId xmlns:a16="http://schemas.microsoft.com/office/drawing/2014/main" id="{B620E4AC-A003-3155-CC74-63D01890607A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0898C9-9E55-CE94-0D57-58B52CA0546C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0D6801-5C35-DCF7-0EE5-C7A8632A221D}"/>
              </a:ext>
            </a:extLst>
          </p:cNvPr>
          <p:cNvSpPr txBox="1"/>
          <p:nvPr/>
        </p:nvSpPr>
        <p:spPr>
          <a:xfrm>
            <a:off x="753085" y="379469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94968-A227-3305-8965-9086BF71B381}"/>
              </a:ext>
            </a:extLst>
          </p:cNvPr>
          <p:cNvSpPr txBox="1"/>
          <p:nvPr/>
        </p:nvSpPr>
        <p:spPr>
          <a:xfrm>
            <a:off x="921832" y="3993021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5" name="그룹 14">
            <a:extLst>
              <a:ext uri="{FF2B5EF4-FFF2-40B4-BE49-F238E27FC236}">
                <a16:creationId xmlns:a16="http://schemas.microsoft.com/office/drawing/2014/main" id="{D82343DD-A3D3-7008-E1C3-D15D0FDE127D}"/>
              </a:ext>
            </a:extLst>
          </p:cNvPr>
          <p:cNvGrpSpPr/>
          <p:nvPr/>
        </p:nvGrpSpPr>
        <p:grpSpPr>
          <a:xfrm>
            <a:off x="753085" y="5147506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6" name="Google Shape;132;p6">
              <a:extLst>
                <a:ext uri="{FF2B5EF4-FFF2-40B4-BE49-F238E27FC236}">
                  <a16:creationId xmlns:a16="http://schemas.microsoft.com/office/drawing/2014/main" id="{A78A647C-C496-BC5E-D66A-9D790F056CC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BE9ACE-E5CA-AB92-9C89-CFF0C64EBE5F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9EDE7B-AAA7-6F68-384F-B842795FA57D}"/>
                  </a:ext>
                </a:extLst>
              </p:cNvPr>
              <p:cNvSpPr txBox="1"/>
              <p:nvPr/>
            </p:nvSpPr>
            <p:spPr>
              <a:xfrm>
                <a:off x="928608" y="5145362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</a:t>
                </a:r>
                <a:r>
                  <a:rPr lang="ko-KR" altLang="en-US" sz="2000" noProof="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</a:t>
                </a: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E9EDE7B-AAA7-6F68-384F-B842795FA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8" y="5145362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BE24C50-FE52-9E43-CC5C-AE48EA4F09A3}"/>
              </a:ext>
            </a:extLst>
          </p:cNvPr>
          <p:cNvSpPr txBox="1"/>
          <p:nvPr/>
        </p:nvSpPr>
        <p:spPr>
          <a:xfrm>
            <a:off x="753084" y="491940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119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928608" y="1894066"/>
            <a:ext cx="7286784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정규화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: min-max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수치형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), correspondence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범주형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3857313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5084" y="3077125"/>
            <a:ext cx="385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Correspondence Analysis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다변량</a:t>
            </a:r>
            <a:r>
              <a:rPr lang="ko-KR" altLang="en-US" dirty="0"/>
              <a:t> 통계기법 중 하나로</a:t>
            </a:r>
            <a:r>
              <a:rPr lang="en-US" altLang="ko-KR" dirty="0"/>
              <a:t>,</a:t>
            </a:r>
            <a:r>
              <a:rPr lang="ko-KR" altLang="en-US" dirty="0"/>
              <a:t> 개념적으로 </a:t>
            </a:r>
            <a:r>
              <a:rPr lang="en-US" altLang="ko-KR" dirty="0"/>
              <a:t>PCA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PCA</a:t>
            </a:r>
            <a:r>
              <a:rPr lang="ko-KR" altLang="en-US" dirty="0"/>
              <a:t>는 수치형 자료에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는 범주형 자료에 사용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A51A9-D349-A9A5-CED0-03B990001290}"/>
              </a:ext>
            </a:extLst>
          </p:cNvPr>
          <p:cNvSpPr txBox="1"/>
          <p:nvPr/>
        </p:nvSpPr>
        <p:spPr>
          <a:xfrm>
            <a:off x="893765" y="5693705"/>
            <a:ext cx="7356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모두 </a:t>
            </a:r>
            <a:r>
              <a:rPr lang="en-US" altLang="ko-KR" dirty="0"/>
              <a:t>0~1</a:t>
            </a:r>
            <a:r>
              <a:rPr lang="ko-KR" altLang="en-US" dirty="0"/>
              <a:t> 사이의 값을 가지게 정규화</a:t>
            </a:r>
            <a:endParaRPr lang="en-US" altLang="ko-KR" dirty="0"/>
          </a:p>
        </p:txBody>
      </p:sp>
      <p:pic>
        <p:nvPicPr>
          <p:cNvPr id="31" name="그림 21">
            <a:extLst>
              <a:ext uri="{FF2B5EF4-FFF2-40B4-BE49-F238E27FC236}">
                <a16:creationId xmlns:a16="http://schemas.microsoft.com/office/drawing/2014/main" id="{51DC07A4-D1B1-F827-D95F-098E69517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1" y="4989271"/>
            <a:ext cx="592996" cy="592996"/>
          </a:xfrm>
          <a:prstGeom prst="rect">
            <a:avLst/>
          </a:prstGeom>
        </p:spPr>
      </p:pic>
      <p:sp>
        <p:nvSpPr>
          <p:cNvPr id="10" name="직사각형 42">
            <a:extLst>
              <a:ext uri="{FF2B5EF4-FFF2-40B4-BE49-F238E27FC236}">
                <a16:creationId xmlns:a16="http://schemas.microsoft.com/office/drawing/2014/main" id="{C22C5E82-0168-7C3D-3ED3-864C16F5BAE7}"/>
              </a:ext>
            </a:extLst>
          </p:cNvPr>
          <p:cNvSpPr/>
          <p:nvPr/>
        </p:nvSpPr>
        <p:spPr>
          <a:xfrm>
            <a:off x="927069" y="4966131"/>
            <a:ext cx="7346040" cy="109690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08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928608" y="1894066"/>
            <a:ext cx="7286784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정규화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: min-max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수치형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), correspondence 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범주형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3857313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5084" y="3077125"/>
            <a:ext cx="385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Correspondence Analysis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다변량</a:t>
            </a:r>
            <a:r>
              <a:rPr lang="ko-KR" altLang="en-US" dirty="0"/>
              <a:t> 통계기법 중 하나로</a:t>
            </a:r>
            <a:r>
              <a:rPr lang="en-US" altLang="ko-KR" dirty="0"/>
              <a:t>,</a:t>
            </a:r>
            <a:r>
              <a:rPr lang="ko-KR" altLang="en-US" dirty="0"/>
              <a:t> 개념적으로 </a:t>
            </a:r>
            <a:r>
              <a:rPr lang="en-US" altLang="ko-KR" dirty="0"/>
              <a:t>PCA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PCA</a:t>
            </a:r>
            <a:r>
              <a:rPr lang="ko-KR" altLang="en-US" dirty="0"/>
              <a:t>는 수치형 자료에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</a:t>
            </a:r>
            <a:r>
              <a:rPr lang="ko-KR" altLang="en-US" dirty="0"/>
              <a:t>는 범주형 자료에 사용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A51A9-D349-A9A5-CED0-03B990001290}"/>
              </a:ext>
            </a:extLst>
          </p:cNvPr>
          <p:cNvSpPr txBox="1"/>
          <p:nvPr/>
        </p:nvSpPr>
        <p:spPr>
          <a:xfrm>
            <a:off x="893765" y="5693705"/>
            <a:ext cx="7356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모두 </a:t>
            </a:r>
            <a:r>
              <a:rPr lang="en-US" altLang="ko-KR" dirty="0"/>
              <a:t>0~1</a:t>
            </a:r>
            <a:r>
              <a:rPr lang="ko-KR" altLang="en-US" dirty="0"/>
              <a:t> 사이의 값을 가지게 정규화</a:t>
            </a:r>
            <a:endParaRPr lang="en-US" altLang="ko-KR" dirty="0"/>
          </a:p>
        </p:txBody>
      </p:sp>
      <p:pic>
        <p:nvPicPr>
          <p:cNvPr id="31" name="그림 21">
            <a:extLst>
              <a:ext uri="{FF2B5EF4-FFF2-40B4-BE49-F238E27FC236}">
                <a16:creationId xmlns:a16="http://schemas.microsoft.com/office/drawing/2014/main" id="{51DC07A4-D1B1-F827-D95F-098E695171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1" y="4989271"/>
            <a:ext cx="592996" cy="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7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2;p6">
            <a:extLst>
              <a:ext uri="{FF2B5EF4-FFF2-40B4-BE49-F238E27FC236}">
                <a16:creationId xmlns:a16="http://schemas.microsoft.com/office/drawing/2014/main" id="{A7213022-6BB5-D4B4-DD21-03578E8579C4}"/>
              </a:ext>
            </a:extLst>
          </p:cNvPr>
          <p:cNvSpPr/>
          <p:nvPr/>
        </p:nvSpPr>
        <p:spPr>
          <a:xfrm>
            <a:off x="2931849" y="3616037"/>
            <a:ext cx="3090572" cy="487523"/>
          </a:xfrm>
          <a:prstGeom prst="parallelogram">
            <a:avLst>
              <a:gd name="adj" fmla="val 25000"/>
            </a:avLst>
          </a:prstGeom>
          <a:solidFill>
            <a:srgbClr val="C7D9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이상치탐지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 err="1"/>
              <a:t>이상치탐지란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7F1BCF-A228-A6B0-7A4E-C58D04BC4763}"/>
              </a:ext>
            </a:extLst>
          </p:cNvPr>
          <p:cNvGrpSpPr/>
          <p:nvPr/>
        </p:nvGrpSpPr>
        <p:grpSpPr>
          <a:xfrm>
            <a:off x="539551" y="1834114"/>
            <a:ext cx="8063078" cy="134062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2" name="Google Shape;132;p6">
              <a:extLst>
                <a:ext uri="{FF2B5EF4-FFF2-40B4-BE49-F238E27FC236}">
                  <a16:creationId xmlns:a16="http://schemas.microsoft.com/office/drawing/2014/main" id="{081AFDA3-58CF-B6EC-7781-5124C612158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6A0E-7828-3140-0689-626416C62370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4B020A-4082-364A-8400-0F59C0DED847}"/>
              </a:ext>
            </a:extLst>
          </p:cNvPr>
          <p:cNvSpPr txBox="1"/>
          <p:nvPr/>
        </p:nvSpPr>
        <p:spPr>
          <a:xfrm>
            <a:off x="1080370" y="2035446"/>
            <a:ext cx="6951183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정상 데이터 또는 데이터의 절대 다수가 가지는 패턴과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상이한 패턴을 가진 데이터를 판별</a:t>
            </a:r>
            <a:endParaRPr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43A6E-4A20-9E31-9016-47C0C23B8B58}"/>
              </a:ext>
            </a:extLst>
          </p:cNvPr>
          <p:cNvSpPr txBox="1"/>
          <p:nvPr/>
        </p:nvSpPr>
        <p:spPr>
          <a:xfrm>
            <a:off x="1052688" y="4437115"/>
            <a:ext cx="3240360" cy="1550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제조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-</a:t>
            </a: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공장 불량품 탐지</a:t>
            </a: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안전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-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CCTV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1601F9-01E8-3CC4-9086-3580CC087503}"/>
              </a:ext>
            </a:extLst>
          </p:cNvPr>
          <p:cNvSpPr txBox="1"/>
          <p:nvPr/>
        </p:nvSpPr>
        <p:spPr>
          <a:xfrm>
            <a:off x="2995706" y="3540761"/>
            <a:ext cx="2962859" cy="534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다양한 분야 적용가능</a:t>
            </a: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36F90-A766-C9D0-8F7A-FA5AE60976C2}"/>
              </a:ext>
            </a:extLst>
          </p:cNvPr>
          <p:cNvSpPr txBox="1"/>
          <p:nvPr/>
        </p:nvSpPr>
        <p:spPr>
          <a:xfrm>
            <a:off x="4850954" y="4432859"/>
            <a:ext cx="3240360" cy="1550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금융 </a:t>
            </a:r>
            <a:r>
              <a:rPr lang="en-US" altLang="ko-KR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-</a:t>
            </a: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이상 거래 탐지</a:t>
            </a:r>
            <a:endParaRPr lang="en-US" altLang="ko-KR" sz="2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의료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–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질병 탐지</a:t>
            </a: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20" name="직사각형 42">
            <a:extLst>
              <a:ext uri="{FF2B5EF4-FFF2-40B4-BE49-F238E27FC236}">
                <a16:creationId xmlns:a16="http://schemas.microsoft.com/office/drawing/2014/main" id="{ED9AE0B3-5D3C-B18C-1529-3CB8174F2947}"/>
              </a:ext>
            </a:extLst>
          </p:cNvPr>
          <p:cNvSpPr/>
          <p:nvPr/>
        </p:nvSpPr>
        <p:spPr>
          <a:xfrm>
            <a:off x="409854" y="3405648"/>
            <a:ext cx="8510406" cy="313458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569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840845" y="1931243"/>
            <a:ext cx="7462307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각 점들에 대해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 with the maximum gap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 및 순서 정렬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4326307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3764" y="3077125"/>
            <a:ext cx="432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KNN with the Maximum Gap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개의 가장 가까운 점을 구하고</a:t>
            </a:r>
            <a:r>
              <a:rPr lang="en-US" altLang="ko-KR" dirty="0"/>
              <a:t>,</a:t>
            </a:r>
            <a:r>
              <a:rPr lang="ko-KR" altLang="en-US" dirty="0"/>
              <a:t> 이 거리들의 차이를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거리들의 </a:t>
            </a:r>
            <a:r>
              <a:rPr lang="ko-KR" altLang="en-US" dirty="0" err="1"/>
              <a:t>차이값</a:t>
            </a:r>
            <a:r>
              <a:rPr lang="ko-KR" altLang="en-US" dirty="0"/>
              <a:t> 중 가장 차이가 많이 나는 값으로 정의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09B58-550B-9334-0651-E5BA58B65FE2}"/>
              </a:ext>
            </a:extLst>
          </p:cNvPr>
          <p:cNvSpPr txBox="1"/>
          <p:nvPr/>
        </p:nvSpPr>
        <p:spPr>
          <a:xfrm>
            <a:off x="1085940" y="5640949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Masking problem</a:t>
            </a:r>
            <a:r>
              <a:rPr lang="ko-KR" altLang="en-US" dirty="0"/>
              <a:t>에 효과적으로 대처함과 동시에 </a:t>
            </a:r>
            <a:endParaRPr lang="en-US" altLang="ko-KR" dirty="0"/>
          </a:p>
          <a:p>
            <a:pPr algn="ctr"/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에도 효과적으로 대응</a:t>
            </a:r>
            <a:endParaRPr lang="en-KR" dirty="0"/>
          </a:p>
        </p:txBody>
      </p:sp>
      <p:pic>
        <p:nvPicPr>
          <p:cNvPr id="20" name="그림 21">
            <a:extLst>
              <a:ext uri="{FF2B5EF4-FFF2-40B4-BE49-F238E27FC236}">
                <a16:creationId xmlns:a16="http://schemas.microsoft.com/office/drawing/2014/main" id="{5D17018E-D87C-F3DF-3CEC-46A3AB9DD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2" y="4941168"/>
            <a:ext cx="592996" cy="592996"/>
          </a:xfrm>
          <a:prstGeom prst="rect">
            <a:avLst/>
          </a:prstGeom>
        </p:spPr>
      </p:pic>
      <p:sp>
        <p:nvSpPr>
          <p:cNvPr id="21" name="직사각형 42">
            <a:extLst>
              <a:ext uri="{FF2B5EF4-FFF2-40B4-BE49-F238E27FC236}">
                <a16:creationId xmlns:a16="http://schemas.microsoft.com/office/drawing/2014/main" id="{7CB6895E-990D-9793-A33E-B9578A0B39C2}"/>
              </a:ext>
            </a:extLst>
          </p:cNvPr>
          <p:cNvSpPr/>
          <p:nvPr/>
        </p:nvSpPr>
        <p:spPr>
          <a:xfrm>
            <a:off x="927069" y="4863801"/>
            <a:ext cx="7346040" cy="17094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762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" name="그룹 14">
            <a:extLst>
              <a:ext uri="{FF2B5EF4-FFF2-40B4-BE49-F238E27FC236}">
                <a16:creationId xmlns:a16="http://schemas.microsoft.com/office/drawing/2014/main" id="{B6172E7D-20F1-4533-D36B-F868081CA30B}"/>
              </a:ext>
            </a:extLst>
          </p:cNvPr>
          <p:cNvGrpSpPr/>
          <p:nvPr/>
        </p:nvGrpSpPr>
        <p:grpSpPr>
          <a:xfrm>
            <a:off x="753085" y="1749388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6" name="Google Shape;132;p6">
              <a:extLst>
                <a:ext uri="{FF2B5EF4-FFF2-40B4-BE49-F238E27FC236}">
                  <a16:creationId xmlns:a16="http://schemas.microsoft.com/office/drawing/2014/main" id="{67BE1F3A-BFD7-A8F2-C3C9-41F33B55BBAC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9DD72-0621-6E2E-4EC1-E61586EB32C1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955F53-E3F1-DD12-4DA3-9B198B5254AC}"/>
              </a:ext>
            </a:extLst>
          </p:cNvPr>
          <p:cNvSpPr txBox="1"/>
          <p:nvPr/>
        </p:nvSpPr>
        <p:spPr>
          <a:xfrm>
            <a:off x="840845" y="1931243"/>
            <a:ext cx="7462307" cy="4944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각 점들에 대해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KNN with the maximum gap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 및 순서 정렬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F22F5-137A-4839-F799-6B58A67E722B}"/>
              </a:ext>
            </a:extLst>
          </p:cNvPr>
          <p:cNvSpPr txBox="1"/>
          <p:nvPr/>
        </p:nvSpPr>
        <p:spPr>
          <a:xfrm>
            <a:off x="753085" y="1518555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99477D7D-774A-4A51-B279-663EEA7AD216}"/>
              </a:ext>
            </a:extLst>
          </p:cNvPr>
          <p:cNvSpPr/>
          <p:nvPr/>
        </p:nvSpPr>
        <p:spPr>
          <a:xfrm>
            <a:off x="592714" y="3318113"/>
            <a:ext cx="7958572" cy="140703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Google Shape;142;p6">
            <a:extLst>
              <a:ext uri="{FF2B5EF4-FFF2-40B4-BE49-F238E27FC236}">
                <a16:creationId xmlns:a16="http://schemas.microsoft.com/office/drawing/2014/main" id="{979FE52D-5711-393E-81F2-E5A58B974778}"/>
              </a:ext>
            </a:extLst>
          </p:cNvPr>
          <p:cNvSpPr/>
          <p:nvPr/>
        </p:nvSpPr>
        <p:spPr>
          <a:xfrm>
            <a:off x="919359" y="3064197"/>
            <a:ext cx="4326307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FDBB1-B020-D084-E8BB-6F913247C109}"/>
              </a:ext>
            </a:extLst>
          </p:cNvPr>
          <p:cNvSpPr txBox="1"/>
          <p:nvPr/>
        </p:nvSpPr>
        <p:spPr>
          <a:xfrm>
            <a:off x="893764" y="3077125"/>
            <a:ext cx="432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KNN with the Maximum Gap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3B0D9-EED8-F577-7A45-CDDE584B73E5}"/>
              </a:ext>
            </a:extLst>
          </p:cNvPr>
          <p:cNvSpPr txBox="1"/>
          <p:nvPr/>
        </p:nvSpPr>
        <p:spPr>
          <a:xfrm>
            <a:off x="955307" y="3690376"/>
            <a:ext cx="735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개의 가장 가까운 점을 구하고</a:t>
            </a:r>
            <a:r>
              <a:rPr lang="en-US" altLang="ko-KR" dirty="0"/>
              <a:t>,</a:t>
            </a:r>
            <a:r>
              <a:rPr lang="ko-KR" altLang="en-US" dirty="0"/>
              <a:t> 이 거리들의 차이를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거리들의 </a:t>
            </a:r>
            <a:r>
              <a:rPr lang="ko-KR" altLang="en-US" dirty="0" err="1"/>
              <a:t>차이값</a:t>
            </a:r>
            <a:r>
              <a:rPr lang="ko-KR" altLang="en-US" dirty="0"/>
              <a:t> 중 가장 차이가 많이 나는 값으로 정의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709B58-550B-9334-0651-E5BA58B65FE2}"/>
              </a:ext>
            </a:extLst>
          </p:cNvPr>
          <p:cNvSpPr txBox="1"/>
          <p:nvPr/>
        </p:nvSpPr>
        <p:spPr>
          <a:xfrm>
            <a:off x="1184306" y="5649924"/>
            <a:ext cx="677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Masking problem</a:t>
            </a:r>
            <a:r>
              <a:rPr lang="ko-KR" altLang="en-US" dirty="0"/>
              <a:t>에 효과적으로 대처함과 동시에 </a:t>
            </a:r>
          </a:p>
          <a:p>
            <a:pPr algn="ctr"/>
            <a:r>
              <a:rPr lang="en-US" altLang="ko-KR" dirty="0" err="1"/>
              <a:t>HDoutliers</a:t>
            </a:r>
            <a:r>
              <a:rPr lang="ko-KR" altLang="en-US" dirty="0"/>
              <a:t>의 문제점이었던 높은 연산시간에도 효과적으로 대응</a:t>
            </a:r>
            <a:endParaRPr lang="en-US" altLang="ko-KR" dirty="0"/>
          </a:p>
          <a:p>
            <a:pPr algn="ctr"/>
            <a:r>
              <a:rPr lang="en-US" altLang="ko-KR" dirty="0"/>
              <a:t>(real-time data</a:t>
            </a:r>
            <a:r>
              <a:rPr lang="ko-KR" altLang="en-US" dirty="0"/>
              <a:t>에도 적용가능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20" name="그림 21">
            <a:extLst>
              <a:ext uri="{FF2B5EF4-FFF2-40B4-BE49-F238E27FC236}">
                <a16:creationId xmlns:a16="http://schemas.microsoft.com/office/drawing/2014/main" id="{5D17018E-D87C-F3DF-3CEC-46A3AB9DD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02" y="4941168"/>
            <a:ext cx="592996" cy="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02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A671A6EE-B452-D3AD-DE74-13D4D1258CDB}"/>
              </a:ext>
            </a:extLst>
          </p:cNvPr>
          <p:cNvSpPr/>
          <p:nvPr/>
        </p:nvSpPr>
        <p:spPr>
          <a:xfrm>
            <a:off x="539551" y="2738042"/>
            <a:ext cx="8273109" cy="385931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238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A671A6EE-B452-D3AD-DE74-13D4D1258CDB}"/>
              </a:ext>
            </a:extLst>
          </p:cNvPr>
          <p:cNvSpPr/>
          <p:nvPr/>
        </p:nvSpPr>
        <p:spPr>
          <a:xfrm>
            <a:off x="539551" y="3798432"/>
            <a:ext cx="8273109" cy="2798919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465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  <p:sp>
        <p:nvSpPr>
          <p:cNvPr id="30" name="직사각형 42">
            <a:extLst>
              <a:ext uri="{FF2B5EF4-FFF2-40B4-BE49-F238E27FC236}">
                <a16:creationId xmlns:a16="http://schemas.microsoft.com/office/drawing/2014/main" id="{A671A6EE-B452-D3AD-DE74-13D4D1258CDB}"/>
              </a:ext>
            </a:extLst>
          </p:cNvPr>
          <p:cNvSpPr/>
          <p:nvPr/>
        </p:nvSpPr>
        <p:spPr>
          <a:xfrm>
            <a:off x="539551" y="5338082"/>
            <a:ext cx="8273109" cy="125927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424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Anomalous scores</a:t>
            </a:r>
            <a:r>
              <a:rPr lang="ko-KR" altLang="en-US" dirty="0"/>
              <a:t>도 제공하여 해석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425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STRAY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/>
              <a:t>알고리즘 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D611DDAC-C15C-B862-438E-5B56B9AAFBB8}"/>
              </a:ext>
            </a:extLst>
          </p:cNvPr>
          <p:cNvGrpSpPr/>
          <p:nvPr/>
        </p:nvGrpSpPr>
        <p:grpSpPr>
          <a:xfrm>
            <a:off x="883941" y="1781895"/>
            <a:ext cx="7496426" cy="907237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15" name="Google Shape;132;p6">
              <a:extLst>
                <a:ext uri="{FF2B5EF4-FFF2-40B4-BE49-F238E27FC236}">
                  <a16:creationId xmlns:a16="http://schemas.microsoft.com/office/drawing/2014/main" id="{4A66E45F-1C57-C79E-514D-9B6C5357F401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2F9524-F788-A9BC-2F32-74B7E7B795C2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D2A4C69-7858-794B-DD71-AE54FD15F3CA}"/>
              </a:ext>
            </a:extLst>
          </p:cNvPr>
          <p:cNvSpPr txBox="1"/>
          <p:nvPr/>
        </p:nvSpPr>
        <p:spPr>
          <a:xfrm>
            <a:off x="883941" y="1551062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32AF4-ACF0-8FF1-425B-F0A8B4337125}"/>
              </a:ext>
            </a:extLst>
          </p:cNvPr>
          <p:cNvSpPr txBox="1"/>
          <p:nvPr/>
        </p:nvSpPr>
        <p:spPr>
          <a:xfrm>
            <a:off x="1052688" y="1749388"/>
            <a:ext cx="7286784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하위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Wingdings" pitchFamily="2" charset="2"/>
              </a:rPr>
              <a:t>50%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순서통계량에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한해서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Spacing Theorem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threshold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계산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  <a:sym typeface="Wingdings" pitchFamily="2" charset="2"/>
            </a:endParaRPr>
          </a:p>
        </p:txBody>
      </p:sp>
      <p:grpSp>
        <p:nvGrpSpPr>
          <p:cNvPr id="21" name="그룹 14">
            <a:extLst>
              <a:ext uri="{FF2B5EF4-FFF2-40B4-BE49-F238E27FC236}">
                <a16:creationId xmlns:a16="http://schemas.microsoft.com/office/drawing/2014/main" id="{6182327A-0A8B-E2E7-5A28-7D1F022533D3}"/>
              </a:ext>
            </a:extLst>
          </p:cNvPr>
          <p:cNvGrpSpPr/>
          <p:nvPr/>
        </p:nvGrpSpPr>
        <p:grpSpPr>
          <a:xfrm>
            <a:off x="883941" y="3922402"/>
            <a:ext cx="7496426" cy="1417824"/>
            <a:chOff x="-1114723" y="1510505"/>
            <a:chExt cx="7373196" cy="1661639"/>
          </a:xfrm>
          <a:solidFill>
            <a:srgbClr val="F0F2F6"/>
          </a:solidFill>
        </p:grpSpPr>
        <p:sp>
          <p:nvSpPr>
            <p:cNvPr id="22" name="Google Shape;132;p6">
              <a:extLst>
                <a:ext uri="{FF2B5EF4-FFF2-40B4-BE49-F238E27FC236}">
                  <a16:creationId xmlns:a16="http://schemas.microsoft.com/office/drawing/2014/main" id="{F6E8C275-6531-CA85-AD24-5814C35A840E}"/>
                </a:ext>
              </a:extLst>
            </p:cNvPr>
            <p:cNvSpPr/>
            <p:nvPr/>
          </p:nvSpPr>
          <p:spPr>
            <a:xfrm>
              <a:off x="-1114723" y="1510505"/>
              <a:ext cx="7373196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E35DED-7966-B329-7864-7BD15D142E15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/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상위 </a:t>
                </a:r>
                <a:r>
                  <a:rPr kumimoji="0" lang="en-US" altLang="ko-KR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50%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의 </a:t>
                </a:r>
                <a:r>
                  <a:rPr lang="ko-KR" altLang="en-US" sz="20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순서통계량에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오름차순으로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threshold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와 비교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itchFamily="2" charset="2"/>
                </a:endParaRPr>
              </a:p>
              <a:p>
                <a:pPr marL="342900" indent="-342900" algn="ctr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작으면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정상으로 분류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kumimoji="0" lang="ko-KR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  <a:sym typeface="Wingdings" pitchFamily="2" charset="2"/>
                  </a:rPr>
                  <a:t>보다 크면 해당 통계량 포함 하여 위에 나머지를 모두 이상치로 분류</a:t>
                </a:r>
                <a:endParaRPr kumimoji="0" lang="en-US" altLang="ko-KR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EDE4B-D880-2D49-991A-889DB8DB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4" y="3920258"/>
                <a:ext cx="7286784" cy="1417824"/>
              </a:xfrm>
              <a:prstGeom prst="rect">
                <a:avLst/>
              </a:prstGeom>
              <a:blipFill>
                <a:blip r:embed="rId3"/>
                <a:stretch>
                  <a:fillRect b="-708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6B2C53-CE83-B577-110C-41E5D1592BF9}"/>
              </a:ext>
            </a:extLst>
          </p:cNvPr>
          <p:cNvSpPr txBox="1"/>
          <p:nvPr/>
        </p:nvSpPr>
        <p:spPr>
          <a:xfrm>
            <a:off x="883940" y="3694301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26" name="그림 21">
            <a:extLst>
              <a:ext uri="{FF2B5EF4-FFF2-40B4-BE49-F238E27FC236}">
                <a16:creationId xmlns:a16="http://schemas.microsoft.com/office/drawing/2014/main" id="{89FCBB52-525F-BD74-F393-80D7E5249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9" y="2710256"/>
            <a:ext cx="452289" cy="4522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71B1A4-3089-196E-F9CF-CFB7EDF30258}"/>
              </a:ext>
            </a:extLst>
          </p:cNvPr>
          <p:cNvSpPr txBox="1"/>
          <p:nvPr/>
        </p:nvSpPr>
        <p:spPr>
          <a:xfrm>
            <a:off x="1187942" y="3152102"/>
            <a:ext cx="688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 err="1"/>
              <a:t>HDoutliers</a:t>
            </a:r>
            <a:r>
              <a:rPr lang="ko-KR" altLang="en-US" dirty="0"/>
              <a:t>의 문제점이었던 높은 </a:t>
            </a:r>
            <a:r>
              <a:rPr lang="en-US" altLang="ko-KR" dirty="0"/>
              <a:t>threshold</a:t>
            </a:r>
            <a:r>
              <a:rPr lang="ko-KR" altLang="en-US" dirty="0"/>
              <a:t>에 효과적으로 대응</a:t>
            </a:r>
            <a:endParaRPr lang="en-KR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/>
              <a:t>Threshold</a:t>
            </a:r>
            <a:r>
              <a:rPr lang="ko-KR" altLang="en-US" dirty="0" err="1"/>
              <a:t>를</a:t>
            </a:r>
            <a:r>
              <a:rPr lang="ko-KR" altLang="en-US" dirty="0"/>
              <a:t> 적절하게 산정하면서 </a:t>
            </a:r>
            <a:r>
              <a:rPr lang="en-US" altLang="ko-KR" dirty="0"/>
              <a:t>FN rate</a:t>
            </a:r>
            <a:r>
              <a:rPr lang="ko-KR" altLang="en-US" dirty="0"/>
              <a:t>을 낮춤</a:t>
            </a:r>
            <a:endParaRPr lang="en-US" altLang="ko-KR" dirty="0"/>
          </a:p>
        </p:txBody>
      </p:sp>
      <p:pic>
        <p:nvPicPr>
          <p:cNvPr id="28" name="그림 21">
            <a:extLst>
              <a:ext uri="{FF2B5EF4-FFF2-40B4-BE49-F238E27FC236}">
                <a16:creationId xmlns:a16="http://schemas.microsoft.com/office/drawing/2014/main" id="{D49172A1-1F10-E514-4F9D-02CA1CB5A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08" y="5338082"/>
            <a:ext cx="452289" cy="4522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488D03-CD5A-8A24-D856-F5E31F39CFEB}"/>
              </a:ext>
            </a:extLst>
          </p:cNvPr>
          <p:cNvSpPr txBox="1"/>
          <p:nvPr/>
        </p:nvSpPr>
        <p:spPr>
          <a:xfrm>
            <a:off x="2028721" y="5839281"/>
            <a:ext cx="520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dirty="0"/>
              <a:t>Multimodal Distribution</a:t>
            </a:r>
            <a:r>
              <a:rPr lang="ko-KR" altLang="en-US" dirty="0"/>
              <a:t>에도 효과적으로 작동</a:t>
            </a:r>
            <a:endParaRPr lang="en-US" altLang="ko-KR" dirty="0"/>
          </a:p>
          <a:p>
            <a:pPr marL="285750" indent="-285750" algn="ctr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Anomalous scores</a:t>
            </a:r>
            <a:r>
              <a:rPr lang="ko-KR" altLang="en-US" dirty="0">
                <a:solidFill>
                  <a:srgbClr val="FF0000"/>
                </a:solidFill>
              </a:rPr>
              <a:t>도 제공하여 해석 가능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직사각형 42">
            <a:extLst>
              <a:ext uri="{FF2B5EF4-FFF2-40B4-BE49-F238E27FC236}">
                <a16:creationId xmlns:a16="http://schemas.microsoft.com/office/drawing/2014/main" id="{B9C20D2B-EF79-9EA6-47A5-F5D630C46D91}"/>
              </a:ext>
            </a:extLst>
          </p:cNvPr>
          <p:cNvSpPr/>
          <p:nvPr/>
        </p:nvSpPr>
        <p:spPr>
          <a:xfrm>
            <a:off x="435445" y="1551062"/>
            <a:ext cx="8273109" cy="4600763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96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2573013" y="3165835"/>
            <a:ext cx="3997972" cy="78259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573013" y="3112682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5AD46-5C42-42D8-BA70-FD7B39547D7F}"/>
              </a:ext>
            </a:extLst>
          </p:cNvPr>
          <p:cNvSpPr txBox="1"/>
          <p:nvPr/>
        </p:nvSpPr>
        <p:spPr>
          <a:xfrm>
            <a:off x="2129298" y="2863331"/>
            <a:ext cx="4884829" cy="102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36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67;p8">
            <a:extLst>
              <a:ext uri="{FF2B5EF4-FFF2-40B4-BE49-F238E27FC236}">
                <a16:creationId xmlns:a16="http://schemas.microsoft.com/office/drawing/2014/main" id="{FCBFBE78-977A-31CE-4FFA-8106846FD68B}"/>
              </a:ext>
            </a:extLst>
          </p:cNvPr>
          <p:cNvSpPr/>
          <p:nvPr/>
        </p:nvSpPr>
        <p:spPr>
          <a:xfrm>
            <a:off x="2572441" y="3940999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59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42;p6">
            <a:extLst>
              <a:ext uri="{FF2B5EF4-FFF2-40B4-BE49-F238E27FC236}">
                <a16:creationId xmlns:a16="http://schemas.microsoft.com/office/drawing/2014/main" id="{A7213022-6BB5-D4B4-DD21-03578E8579C4}"/>
              </a:ext>
            </a:extLst>
          </p:cNvPr>
          <p:cNvSpPr/>
          <p:nvPr/>
        </p:nvSpPr>
        <p:spPr>
          <a:xfrm>
            <a:off x="2931849" y="3616037"/>
            <a:ext cx="3090572" cy="487523"/>
          </a:xfrm>
          <a:prstGeom prst="parallelogram">
            <a:avLst>
              <a:gd name="adj" fmla="val 25000"/>
            </a:avLst>
          </a:prstGeom>
          <a:solidFill>
            <a:srgbClr val="C7D9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이상치탐지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 err="1"/>
              <a:t>이상치탐지란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7F1BCF-A228-A6B0-7A4E-C58D04BC4763}"/>
              </a:ext>
            </a:extLst>
          </p:cNvPr>
          <p:cNvGrpSpPr/>
          <p:nvPr/>
        </p:nvGrpSpPr>
        <p:grpSpPr>
          <a:xfrm>
            <a:off x="539551" y="1834114"/>
            <a:ext cx="8063078" cy="1340623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2" name="Google Shape;132;p6">
              <a:extLst>
                <a:ext uri="{FF2B5EF4-FFF2-40B4-BE49-F238E27FC236}">
                  <a16:creationId xmlns:a16="http://schemas.microsoft.com/office/drawing/2014/main" id="{081AFDA3-58CF-B6EC-7781-5124C612158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6A0E-7828-3140-0689-626416C62370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4B020A-4082-364A-8400-0F59C0DED847}"/>
              </a:ext>
            </a:extLst>
          </p:cNvPr>
          <p:cNvSpPr txBox="1"/>
          <p:nvPr/>
        </p:nvSpPr>
        <p:spPr>
          <a:xfrm>
            <a:off x="1080370" y="2035446"/>
            <a:ext cx="6951183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정상 데이터 또는 데이터의 절대 다수가 가지는 패턴과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상이한 패턴을 가진 데이터를 판별</a:t>
            </a:r>
            <a:endParaRPr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43A6E-4A20-9E31-9016-47C0C23B8B58}"/>
              </a:ext>
            </a:extLst>
          </p:cNvPr>
          <p:cNvSpPr txBox="1"/>
          <p:nvPr/>
        </p:nvSpPr>
        <p:spPr>
          <a:xfrm>
            <a:off x="1052688" y="4437115"/>
            <a:ext cx="3240360" cy="1550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제조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-</a:t>
            </a: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공장 불량품 탐지</a:t>
            </a: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안전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-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CCTV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1601F9-01E8-3CC4-9086-3580CC087503}"/>
              </a:ext>
            </a:extLst>
          </p:cNvPr>
          <p:cNvSpPr txBox="1"/>
          <p:nvPr/>
        </p:nvSpPr>
        <p:spPr>
          <a:xfrm>
            <a:off x="2995706" y="3540761"/>
            <a:ext cx="2962859" cy="534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다양한 분야 적용가능</a:t>
            </a: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D36F90-A766-C9D0-8F7A-FA5AE60976C2}"/>
              </a:ext>
            </a:extLst>
          </p:cNvPr>
          <p:cNvSpPr txBox="1"/>
          <p:nvPr/>
        </p:nvSpPr>
        <p:spPr>
          <a:xfrm>
            <a:off x="4850954" y="4432859"/>
            <a:ext cx="3240360" cy="1550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금융 </a:t>
            </a:r>
            <a:r>
              <a:rPr lang="en-US" altLang="ko-KR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-</a:t>
            </a:r>
            <a:r>
              <a:rPr lang="ko-KR" altLang="en-US" sz="2200" b="1" dirty="0"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이상 거래 탐지</a:t>
            </a:r>
            <a:endParaRPr lang="en-US" altLang="ko-KR" sz="2200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의료 </a:t>
            </a:r>
            <a:r>
              <a:rPr kumimoji="0" lang="en-US" altLang="ko-KR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–</a:t>
            </a: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질병 탐지</a:t>
            </a: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6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이상치탐지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 err="1"/>
              <a:t>이상치탐지의</a:t>
            </a:r>
            <a:r>
              <a:rPr lang="ko-KR" altLang="en-US" dirty="0"/>
              <a:t>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6BB5E516-8A45-ADBA-C2FE-33F99663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429000"/>
            <a:ext cx="346363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7F1BCF-A228-A6B0-7A4E-C58D04BC4763}"/>
              </a:ext>
            </a:extLst>
          </p:cNvPr>
          <p:cNvGrpSpPr/>
          <p:nvPr/>
        </p:nvGrpSpPr>
        <p:grpSpPr>
          <a:xfrm>
            <a:off x="539551" y="1834114"/>
            <a:ext cx="7926172" cy="1626462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2" name="Google Shape;132;p6">
              <a:extLst>
                <a:ext uri="{FF2B5EF4-FFF2-40B4-BE49-F238E27FC236}">
                  <a16:creationId xmlns:a16="http://schemas.microsoft.com/office/drawing/2014/main" id="{081AFDA3-58CF-B6EC-7781-5124C6121585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6A0E-7828-3140-0689-626416C62370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4B020A-4082-364A-8400-0F59C0DED847}"/>
              </a:ext>
            </a:extLst>
          </p:cNvPr>
          <p:cNvSpPr txBox="1"/>
          <p:nvPr/>
        </p:nvSpPr>
        <p:spPr>
          <a:xfrm>
            <a:off x="1096408" y="2125423"/>
            <a:ext cx="6951183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ore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어떤 범주형 변수의 각 수준이 가지고 있는</a:t>
            </a:r>
            <a:endParaRPr lang="en-US" altLang="ko-Kore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ore-KR" altLang="en-US" sz="20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데이터의 양에 큰 차이</a:t>
            </a:r>
            <a:r>
              <a:rPr lang="ko-Kore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가 있는 경우</a:t>
            </a:r>
            <a:endParaRPr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2B684-68A2-A0AF-5452-1833BE110E63}"/>
              </a:ext>
            </a:extLst>
          </p:cNvPr>
          <p:cNvSpPr txBox="1"/>
          <p:nvPr/>
        </p:nvSpPr>
        <p:spPr>
          <a:xfrm>
            <a:off x="539553" y="163250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불균형</a:t>
            </a:r>
          </a:p>
        </p:txBody>
      </p:sp>
      <p:pic>
        <p:nvPicPr>
          <p:cNvPr id="16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BB229085-45B1-16ED-0149-8DB147C56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>
            <a:off x="4143482" y="4856203"/>
            <a:ext cx="357816" cy="3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805CCE-B008-8CA7-E03C-18152E04669D}"/>
              </a:ext>
            </a:extLst>
          </p:cNvPr>
          <p:cNvSpPr txBox="1"/>
          <p:nvPr/>
        </p:nvSpPr>
        <p:spPr>
          <a:xfrm>
            <a:off x="4555962" y="4536206"/>
            <a:ext cx="4408526" cy="132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정상치</a:t>
            </a:r>
            <a:r>
              <a:rPr lang="ko-Kore-KR" altLang="en-US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0</a:t>
            </a:r>
            <a:r>
              <a:rPr lang="ko-Kore-KR" altLang="en-US">
                <a:latin typeface="NanumSquare_ac" panose="020B0600000101010101" pitchFamily="34" charset="-127"/>
                <a:ea typeface="NanumSquare_ac" panose="020B0600000101010101" pitchFamily="34" charset="-127"/>
              </a:rPr>
              <a:t>과 </a:t>
            </a:r>
            <a:r>
              <a:rPr lang="ko-KR" altLang="en-US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</a:t>
            </a:r>
            <a:r>
              <a:rPr lang="ko-Kore-KR" altLang="en-US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</a:t>
            </a:r>
            <a:r>
              <a:rPr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 데이터 구성비가</a:t>
            </a:r>
            <a:endParaRPr lang="en-US" altLang="ko-Kore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96.3</a:t>
            </a:r>
            <a:r>
              <a:rPr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ore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3.7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로 매우 큰 차이를 보임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=&gt; </a:t>
            </a:r>
            <a:r>
              <a:rPr lang="ko-KR" altLang="en-US" sz="20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클래스 불균형 </a:t>
            </a:r>
            <a:r>
              <a:rPr lang="en-US" altLang="ko-KR" sz="20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!</a:t>
            </a:r>
            <a:endParaRPr lang="ko-Kore-KR" altLang="en-US" sz="20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520406F-E110-419D-8A08-0E685EE8FF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27" y="3872512"/>
            <a:ext cx="592996" cy="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EB20B48-2F16-9CFE-5BD9-AEECC036BB47}"/>
              </a:ext>
            </a:extLst>
          </p:cNvPr>
          <p:cNvSpPr/>
          <p:nvPr/>
        </p:nvSpPr>
        <p:spPr>
          <a:xfrm>
            <a:off x="1907704" y="5500047"/>
            <a:ext cx="5301950" cy="575954"/>
          </a:xfrm>
          <a:prstGeom prst="round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이상치탐지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3904143" cy="400027"/>
          </a:xfrm>
        </p:spPr>
        <p:txBody>
          <a:bodyPr/>
          <a:lstStyle/>
          <a:p>
            <a:r>
              <a:rPr lang="ko-KR" altLang="en-US" dirty="0" err="1"/>
              <a:t>이상치탐지의</a:t>
            </a:r>
            <a:r>
              <a:rPr lang="ko-KR" altLang="en-US" dirty="0"/>
              <a:t> 필요성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19CCD8-C86C-EEB0-3D4A-178C4F343DDD}"/>
              </a:ext>
            </a:extLst>
          </p:cNvPr>
          <p:cNvSpPr txBox="1"/>
          <p:nvPr/>
        </p:nvSpPr>
        <p:spPr>
          <a:xfrm>
            <a:off x="921337" y="3593613"/>
            <a:ext cx="7270546" cy="10591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우세한 클래스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만으로 </a:t>
            </a:r>
            <a:r>
              <a:rPr lang="ko-KR" altLang="en-US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하여도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정확도 자체는 높게 나타남</a:t>
            </a:r>
            <a:endParaRPr kumimoji="0" lang="en-US" altLang="ko-KR" sz="2200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3E2BC-0ABC-63A8-26F1-BCB2AD1218F1}"/>
              </a:ext>
            </a:extLst>
          </p:cNvPr>
          <p:cNvSpPr txBox="1"/>
          <p:nvPr/>
        </p:nvSpPr>
        <p:spPr>
          <a:xfrm>
            <a:off x="936727" y="2427343"/>
            <a:ext cx="7270546" cy="551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</a:t>
            </a:r>
            <a:r>
              <a:rPr lang="ko-Kore-KR" altLang="en-US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비율의 차이가 크다면</a:t>
            </a:r>
            <a:r>
              <a:rPr lang="en-US" altLang="ko-Kore-KR" sz="2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757147-025E-FE1E-24E1-A370462B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96" y="1628800"/>
            <a:ext cx="710208" cy="710208"/>
          </a:xfrm>
          <a:prstGeom prst="rect">
            <a:avLst/>
          </a:prstGeom>
        </p:spPr>
      </p:pic>
      <p:pic>
        <p:nvPicPr>
          <p:cNvPr id="17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15BA4040-5EB6-0CAA-4079-33E21EE8C6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4393092" y="3168775"/>
            <a:ext cx="357816" cy="3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7FDCA1-BDEE-EAEF-E86D-69A87929C0C3}"/>
              </a:ext>
            </a:extLst>
          </p:cNvPr>
          <p:cNvSpPr txBox="1"/>
          <p:nvPr/>
        </p:nvSpPr>
        <p:spPr>
          <a:xfrm>
            <a:off x="2043664" y="5549124"/>
            <a:ext cx="50566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26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모델의 성능을 판별하기 어려움 </a:t>
            </a:r>
            <a:r>
              <a:rPr kumimoji="0" lang="en-US" altLang="ko-KR" sz="26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!</a:t>
            </a:r>
            <a:endParaRPr lang="ko-Kore-KR" altLang="en-US" sz="26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pic>
        <p:nvPicPr>
          <p:cNvPr id="24" name="Picture 2" descr="화살표, 화살표일러스트, 화살표png, 화살표일러스트png, ppt화살표, 사진,이미지,일러스트,캘리그라피 - pepper83작가">
            <a:extLst>
              <a:ext uri="{FF2B5EF4-FFF2-40B4-BE49-F238E27FC236}">
                <a16:creationId xmlns:a16="http://schemas.microsoft.com/office/drawing/2014/main" id="{C1DFDAB2-533B-2732-37D1-2D7996D2E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7" t="33203" r="52244" b="59003"/>
          <a:stretch/>
        </p:blipFill>
        <p:spPr bwMode="auto">
          <a:xfrm rot="5400000">
            <a:off x="4377702" y="4826576"/>
            <a:ext cx="357816" cy="3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논문 소개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9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</a:t>
            </a: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55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5904657" cy="400027"/>
          </a:xfrm>
        </p:spPr>
        <p:txBody>
          <a:bodyPr/>
          <a:lstStyle/>
          <a:p>
            <a:r>
              <a:rPr lang="en-US" altLang="ko-KR" dirty="0"/>
              <a:t>Anomaly Detection in High Dimensional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28800"/>
            <a:ext cx="7486706" cy="129614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737980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고차원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이상치탐지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알고리즘인 </a:t>
            </a:r>
            <a:r>
              <a:rPr lang="en-US" altLang="ko-KR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HDoutliers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단점을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개선시킨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Stray Algorithm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소개 및 패키지 배포 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58287" y="3083741"/>
            <a:ext cx="2510144" cy="33488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C580FA4-698F-70A5-6149-2436524B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4" y="3262571"/>
            <a:ext cx="2172515" cy="3027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2915816" y="3231817"/>
            <a:ext cx="612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Priyanga</a:t>
            </a:r>
            <a:r>
              <a:rPr lang="en-US" altLang="ko-KR" dirty="0"/>
              <a:t> </a:t>
            </a:r>
            <a:r>
              <a:rPr lang="en-US" altLang="ko-KR" dirty="0" err="1"/>
              <a:t>Dilini</a:t>
            </a:r>
            <a:r>
              <a:rPr lang="en-US" altLang="ko-KR" dirty="0"/>
              <a:t> </a:t>
            </a:r>
            <a:r>
              <a:rPr lang="en-US" altLang="ko-KR" dirty="0" err="1"/>
              <a:t>Talagala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Econometrics and Business Statistics, Monash University (Australia)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School of Mathematics and Statistics, University of Melbourne (Australia)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Department of Computational Mathematics, University of Moratuwa (Sri Lanka)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0143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2936</Words>
  <Application>Microsoft Macintosh PowerPoint</Application>
  <PresentationFormat>On-screen Show (4:3)</PresentationFormat>
  <Paragraphs>558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08서울남산체 EB</vt:lpstr>
      <vt:lpstr>12롯데마트행복Light</vt:lpstr>
      <vt:lpstr>Malgun Gothic</vt:lpstr>
      <vt:lpstr>Malgun Gothic</vt:lpstr>
      <vt:lpstr>NanumSquare_ac</vt:lpstr>
      <vt:lpstr>NanumSquare_ac Bold</vt:lpstr>
      <vt:lpstr>NanumSquare_ac ExtraBold</vt:lpstr>
      <vt:lpstr>나눔스퀘어 ExtraBold</vt:lpstr>
      <vt:lpstr>나눔스퀘어_ac</vt:lpstr>
      <vt:lpstr>나눔스퀘어_ac Bold</vt:lpstr>
      <vt:lpstr>나눔스퀘어_ac ExtraBold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이상치탐지</vt:lpstr>
      <vt:lpstr>이상치탐지</vt:lpstr>
      <vt:lpstr>이상치탐지</vt:lpstr>
      <vt:lpstr>이상치탐지</vt:lpstr>
      <vt:lpstr>PowerPoint Presentation</vt:lpstr>
      <vt:lpstr>논문 소개</vt:lpstr>
      <vt:lpstr>PowerPoint Presentation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HDoutliers Algorithm</vt:lpstr>
      <vt:lpstr>PowerPoint Presentation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STRAY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정희철</cp:lastModifiedBy>
  <cp:revision>333</cp:revision>
  <dcterms:created xsi:type="dcterms:W3CDTF">2015-04-15T04:21:45Z</dcterms:created>
  <dcterms:modified xsi:type="dcterms:W3CDTF">2022-11-06T11:08:48Z</dcterms:modified>
</cp:coreProperties>
</file>