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851" r:id="rId3"/>
    <p:sldId id="708" r:id="rId4"/>
    <p:sldId id="709" r:id="rId5"/>
    <p:sldId id="907" r:id="rId6"/>
    <p:sldId id="933" r:id="rId7"/>
    <p:sldId id="934" r:id="rId8"/>
    <p:sldId id="910" r:id="rId9"/>
    <p:sldId id="858" r:id="rId10"/>
    <p:sldId id="860" r:id="rId11"/>
    <p:sldId id="917" r:id="rId12"/>
    <p:sldId id="918" r:id="rId13"/>
    <p:sldId id="935" r:id="rId14"/>
    <p:sldId id="919" r:id="rId15"/>
    <p:sldId id="911" r:id="rId16"/>
    <p:sldId id="920" r:id="rId17"/>
    <p:sldId id="921" r:id="rId18"/>
    <p:sldId id="922" r:id="rId19"/>
    <p:sldId id="923" r:id="rId20"/>
    <p:sldId id="924" r:id="rId21"/>
    <p:sldId id="912" r:id="rId22"/>
    <p:sldId id="927" r:id="rId23"/>
    <p:sldId id="928" r:id="rId24"/>
    <p:sldId id="915" r:id="rId25"/>
    <p:sldId id="929" r:id="rId26"/>
    <p:sldId id="930" r:id="rId27"/>
    <p:sldId id="931" r:id="rId28"/>
    <p:sldId id="932" r:id="rId29"/>
    <p:sldId id="46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4519C5-579D-2EF7-4F85-62340F4303A4}" name="정희철" initials="정" userId="S::rogan0503@o365.skku.edu::a2586109-6fce-4435-b5f6-e01186a6a5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06F4"/>
    <a:srgbClr val="FBDDDD"/>
    <a:srgbClr val="C7D9F2"/>
    <a:srgbClr val="D7E4BD"/>
    <a:srgbClr val="34E3AD"/>
    <a:srgbClr val="F1D263"/>
    <a:srgbClr val="D84C11"/>
    <a:srgbClr val="006EBB"/>
    <a:srgbClr val="E6E6E6"/>
    <a:srgbClr val="F18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2" autoAdjust="0"/>
    <p:restoredTop sz="94577"/>
  </p:normalViewPr>
  <p:slideViewPr>
    <p:cSldViewPr showGuides="1">
      <p:cViewPr varScale="1">
        <p:scale>
          <a:sx n="116" d="100"/>
          <a:sy n="116" d="100"/>
        </p:scale>
        <p:origin x="1360" y="192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7A34-A0C5-4816-8668-E158BE015178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EBDA-2DC0-49F1-AB8D-88A75EE2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23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0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09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09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7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60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10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5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56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94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2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6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77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4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93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04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499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20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2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5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1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97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07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EBDA-2DC0-49F1-AB8D-88A75EE2F7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6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66169" y="74297"/>
            <a:ext cx="9000000" cy="72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 userDrawn="1"/>
        </p:nvGrpSpPr>
        <p:grpSpPr>
          <a:xfrm>
            <a:off x="60897" y="6724905"/>
            <a:ext cx="9000000" cy="72000"/>
            <a:chOff x="2255081" y="2657478"/>
            <a:chExt cx="3886638" cy="83820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5400000">
            <a:off x="-3233093" y="3373506"/>
            <a:ext cx="6660000" cy="72000"/>
            <a:chOff x="2255081" y="2657478"/>
            <a:chExt cx="3886638" cy="83820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 rot="5400000">
            <a:off x="5699242" y="3424308"/>
            <a:ext cx="6660000" cy="72000"/>
            <a:chOff x="2255081" y="2657478"/>
            <a:chExt cx="3886638" cy="83820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 userDrawn="1"/>
        </p:nvGrpSpPr>
        <p:grpSpPr>
          <a:xfrm>
            <a:off x="2619316" y="2708920"/>
            <a:ext cx="3886638" cy="83820"/>
            <a:chOff x="2255081" y="2657478"/>
            <a:chExt cx="3886638" cy="83820"/>
          </a:xfrm>
        </p:grpSpPr>
        <p:sp>
          <p:nvSpPr>
            <p:cNvPr id="31" name="직사각형 30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619317" y="3417188"/>
            <a:ext cx="3886638" cy="83820"/>
            <a:chOff x="2255081" y="2657478"/>
            <a:chExt cx="3886638" cy="83820"/>
          </a:xfrm>
        </p:grpSpPr>
        <p:sp>
          <p:nvSpPr>
            <p:cNvPr id="35" name="직사각형 34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36" name="직사각형 35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621D89-3F60-4578-B719-BBF9FF76FD69}"/>
              </a:ext>
            </a:extLst>
          </p:cNvPr>
          <p:cNvSpPr txBox="1"/>
          <p:nvPr userDrawn="1"/>
        </p:nvSpPr>
        <p:spPr>
          <a:xfrm>
            <a:off x="1979712" y="2780928"/>
            <a:ext cx="507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3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범주형자료분석팀</a:t>
            </a:r>
            <a:r>
              <a:rPr lang="ko-KR" altLang="en-US" sz="3600" spc="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90F5F1-030A-4D53-BC4F-B20F43E56EE9}"/>
              </a:ext>
            </a:extLst>
          </p:cNvPr>
          <p:cNvSpPr txBox="1"/>
          <p:nvPr userDrawn="1"/>
        </p:nvSpPr>
        <p:spPr>
          <a:xfrm>
            <a:off x="5946728" y="4077072"/>
            <a:ext cx="3168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팀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정희철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김민서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이주형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심수현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69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 userDrawn="1"/>
        </p:nvGrpSpPr>
        <p:grpSpPr>
          <a:xfrm>
            <a:off x="0" y="165"/>
            <a:ext cx="9144000" cy="144000"/>
            <a:chOff x="2255081" y="2657478"/>
            <a:chExt cx="3886638" cy="8382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 userDrawn="1"/>
        </p:nvGrpSpPr>
        <p:grpSpPr>
          <a:xfrm>
            <a:off x="0" y="6720162"/>
            <a:ext cx="9144000" cy="144000"/>
            <a:chOff x="2255081" y="2657478"/>
            <a:chExt cx="3886638" cy="83820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638139" y="2657662"/>
              <a:ext cx="3132596" cy="83636"/>
            </a:xfrm>
            <a:prstGeom prst="rect">
              <a:avLst/>
            </a:prstGeom>
            <a:solidFill>
              <a:srgbClr val="28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517A"/>
                </a:solidFill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2255081" y="2657478"/>
              <a:ext cx="383057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5760119" y="2657478"/>
              <a:ext cx="381600" cy="838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DE99FBF-A138-495C-8104-BC044C952864}"/>
              </a:ext>
            </a:extLst>
          </p:cNvPr>
          <p:cNvSpPr/>
          <p:nvPr userDrawn="1"/>
        </p:nvSpPr>
        <p:spPr>
          <a:xfrm>
            <a:off x="899592" y="0"/>
            <a:ext cx="720080" cy="755637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7D0088-BE58-47D7-B1F4-A4766EF625FC}"/>
              </a:ext>
            </a:extLst>
          </p:cNvPr>
          <p:cNvSpPr/>
          <p:nvPr userDrawn="1"/>
        </p:nvSpPr>
        <p:spPr>
          <a:xfrm flipV="1">
            <a:off x="-13884" y="755636"/>
            <a:ext cx="915788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F73343-303B-45F7-BA6C-D2B9BB3540DC}"/>
              </a:ext>
            </a:extLst>
          </p:cNvPr>
          <p:cNvSpPr/>
          <p:nvPr userDrawn="1"/>
        </p:nvSpPr>
        <p:spPr>
          <a:xfrm>
            <a:off x="311391" y="981958"/>
            <a:ext cx="141551" cy="576064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5" name="제목 3">
            <a:extLst>
              <a:ext uri="{FF2B5EF4-FFF2-40B4-BE49-F238E27FC236}">
                <a16:creationId xmlns:a16="http://schemas.microsoft.com/office/drawing/2014/main" id="{614DB8B5-3D51-43ED-B4C5-B9F1F1B4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83" y="130220"/>
            <a:ext cx="5744230" cy="660371"/>
          </a:xfr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텍스트 개체 틀 20">
            <a:extLst>
              <a:ext uri="{FF2B5EF4-FFF2-40B4-BE49-F238E27FC236}">
                <a16:creationId xmlns:a16="http://schemas.microsoft.com/office/drawing/2014/main" id="{9F669887-43FB-4E90-B9D6-6189462B8A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1069976"/>
            <a:ext cx="2736676" cy="400027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F920B6-6737-406D-83E3-A3B85E9295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2688" y="126943"/>
            <a:ext cx="415504" cy="56575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ea typeface="12롯데마트행복Light" panose="02020603020101020101"/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4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323E76-8415-4965-B0CC-298C0CFA6758}" type="datetimeFigureOut">
              <a:rPr lang="ko-KR" altLang="en-US" smtClean="0"/>
              <a:t>2022. 12. 7.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230F-C56B-46C1-A082-8F6E82EA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6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4230F-C56B-46C1-A082-8F6E82EA06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99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5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71600" y="2178574"/>
            <a:ext cx="7200800" cy="10049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Bayesian Joint Modelling of Longitudinal 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and Time-to-Event Data</a:t>
            </a:r>
            <a:endParaRPr lang="ko-KR" altLang="en-US" sz="2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3183508"/>
            <a:ext cx="7200800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024CA89C-137A-64DA-9BFF-583BCB3F1ABF}"/>
              </a:ext>
            </a:extLst>
          </p:cNvPr>
          <p:cNvSpPr/>
          <p:nvPr/>
        </p:nvSpPr>
        <p:spPr>
          <a:xfrm>
            <a:off x="971600" y="2132856"/>
            <a:ext cx="7200800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684DF-DEA6-1E01-F396-3E3D5C82C8C9}"/>
              </a:ext>
            </a:extLst>
          </p:cNvPr>
          <p:cNvSpPr txBox="1"/>
          <p:nvPr/>
        </p:nvSpPr>
        <p:spPr>
          <a:xfrm>
            <a:off x="1619672" y="4077072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정희철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Department of Statistics, SKKU</a:t>
            </a:r>
          </a:p>
          <a:p>
            <a:pPr algn="ctr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08서울남산체 EB" panose="02020603020101020101" pitchFamily="18" charset="-127"/>
              </a:rPr>
              <a:t>2022/12/07</a:t>
            </a:r>
          </a:p>
        </p:txBody>
      </p:sp>
    </p:spTree>
    <p:extLst>
      <p:ext uri="{BB962C8B-B14F-4D97-AF65-F5344CB8AC3E}">
        <p14:creationId xmlns:p14="http://schemas.microsoft.com/office/powerpoint/2010/main" val="185012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ko-KR" altLang="en-US" dirty="0" err="1"/>
              <a:t>모형별</a:t>
            </a:r>
            <a:r>
              <a:rPr lang="ko-KR" altLang="en-US" dirty="0"/>
              <a:t>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64894" y="5013176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260440" y="5219458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모형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Linear Mixed Model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모형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Latent Variable Model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864894" y="2060848"/>
            <a:ext cx="7272808" cy="251236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6DB5DCA8-4BF4-D826-1BBA-43C09581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88" y="2137040"/>
            <a:ext cx="6876729" cy="22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Latent Variable Model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9388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331142" y="1955670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관측되지 않았지만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response variable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영향을 줄 것이라 생각되는 변수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DE33-2B9E-647C-2896-312714C3CDC2}"/>
              </a:ext>
            </a:extLst>
          </p:cNvPr>
          <p:cNvSpPr txBox="1"/>
          <p:nvPr/>
        </p:nvSpPr>
        <p:spPr>
          <a:xfrm>
            <a:off x="1052688" y="15647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Variable</a:t>
            </a:r>
          </a:p>
        </p:txBody>
      </p:sp>
      <p:sp>
        <p:nvSpPr>
          <p:cNvPr id="6" name="Google Shape;130;p6">
            <a:extLst>
              <a:ext uri="{FF2B5EF4-FFF2-40B4-BE49-F238E27FC236}">
                <a16:creationId xmlns:a16="http://schemas.microsoft.com/office/drawing/2014/main" id="{ABF7904A-CA65-8221-DAC3-3EB41759188B}"/>
              </a:ext>
            </a:extLst>
          </p:cNvPr>
          <p:cNvSpPr/>
          <p:nvPr/>
        </p:nvSpPr>
        <p:spPr>
          <a:xfrm>
            <a:off x="3480108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95A618AB-26AE-BFCB-A03E-4C4B5A39AA93}"/>
              </a:ext>
            </a:extLst>
          </p:cNvPr>
          <p:cNvSpPr/>
          <p:nvPr/>
        </p:nvSpPr>
        <p:spPr>
          <a:xfrm>
            <a:off x="601346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3F681-E516-D0EA-B4C5-953F69DE40ED}"/>
              </a:ext>
            </a:extLst>
          </p:cNvPr>
          <p:cNvSpPr txBox="1"/>
          <p:nvPr/>
        </p:nvSpPr>
        <p:spPr>
          <a:xfrm>
            <a:off x="1143505" y="4065655"/>
            <a:ext cx="1779119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변수로 설명되지 않은 분산을 잡아내는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46036-2D6D-5368-E4D7-768A30BF2481}"/>
              </a:ext>
            </a:extLst>
          </p:cNvPr>
          <p:cNvSpPr txBox="1"/>
          <p:nvPr/>
        </p:nvSpPr>
        <p:spPr>
          <a:xfrm>
            <a:off x="3682440" y="4527321"/>
            <a:ext cx="1779119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measurement errors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5746E-3723-EFBD-B399-104ECF37B282}"/>
              </a:ext>
            </a:extLst>
          </p:cNvPr>
          <p:cNvSpPr txBox="1"/>
          <p:nvPr/>
        </p:nvSpPr>
        <p:spPr>
          <a:xfrm>
            <a:off x="6171427" y="4296489"/>
            <a:ext cx="1879016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summarizing different measurements</a:t>
            </a:r>
          </a:p>
        </p:txBody>
      </p:sp>
      <p:sp>
        <p:nvSpPr>
          <p:cNvPr id="13" name="직사각형 42">
            <a:extLst>
              <a:ext uri="{FF2B5EF4-FFF2-40B4-BE49-F238E27FC236}">
                <a16:creationId xmlns:a16="http://schemas.microsoft.com/office/drawing/2014/main" id="{0C722829-1004-62D5-BAB3-31A8166653D9}"/>
              </a:ext>
            </a:extLst>
          </p:cNvPr>
          <p:cNvSpPr/>
          <p:nvPr/>
        </p:nvSpPr>
        <p:spPr>
          <a:xfrm>
            <a:off x="3338443" y="3406265"/>
            <a:ext cx="5307793" cy="30298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21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Latent Variable Model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9388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331142" y="1955670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관측되지 않았지만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response variable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영향을 줄 것이라 생각되는 변수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DE33-2B9E-647C-2896-312714C3CDC2}"/>
              </a:ext>
            </a:extLst>
          </p:cNvPr>
          <p:cNvSpPr txBox="1"/>
          <p:nvPr/>
        </p:nvSpPr>
        <p:spPr>
          <a:xfrm>
            <a:off x="1052688" y="15647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Variable</a:t>
            </a:r>
          </a:p>
        </p:txBody>
      </p:sp>
      <p:sp>
        <p:nvSpPr>
          <p:cNvPr id="6" name="Google Shape;130;p6">
            <a:extLst>
              <a:ext uri="{FF2B5EF4-FFF2-40B4-BE49-F238E27FC236}">
                <a16:creationId xmlns:a16="http://schemas.microsoft.com/office/drawing/2014/main" id="{ABF7904A-CA65-8221-DAC3-3EB41759188B}"/>
              </a:ext>
            </a:extLst>
          </p:cNvPr>
          <p:cNvSpPr/>
          <p:nvPr/>
        </p:nvSpPr>
        <p:spPr>
          <a:xfrm>
            <a:off x="3480108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95A618AB-26AE-BFCB-A03E-4C4B5A39AA93}"/>
              </a:ext>
            </a:extLst>
          </p:cNvPr>
          <p:cNvSpPr/>
          <p:nvPr/>
        </p:nvSpPr>
        <p:spPr>
          <a:xfrm>
            <a:off x="601346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46036-2D6D-5368-E4D7-768A30BF2481}"/>
              </a:ext>
            </a:extLst>
          </p:cNvPr>
          <p:cNvSpPr txBox="1"/>
          <p:nvPr/>
        </p:nvSpPr>
        <p:spPr>
          <a:xfrm>
            <a:off x="3682440" y="3834822"/>
            <a:ext cx="1779119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예측 변수에 직접적으로 영향을 주는 변수를 만드는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5746E-3723-EFBD-B399-104ECF37B282}"/>
              </a:ext>
            </a:extLst>
          </p:cNvPr>
          <p:cNvSpPr txBox="1"/>
          <p:nvPr/>
        </p:nvSpPr>
        <p:spPr>
          <a:xfrm>
            <a:off x="6171427" y="4296489"/>
            <a:ext cx="1879016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summarizing different measurements</a:t>
            </a:r>
          </a:p>
        </p:txBody>
      </p:sp>
      <p:sp>
        <p:nvSpPr>
          <p:cNvPr id="13" name="직사각형 42">
            <a:extLst>
              <a:ext uri="{FF2B5EF4-FFF2-40B4-BE49-F238E27FC236}">
                <a16:creationId xmlns:a16="http://schemas.microsoft.com/office/drawing/2014/main" id="{0C722829-1004-62D5-BAB3-31A8166653D9}"/>
              </a:ext>
            </a:extLst>
          </p:cNvPr>
          <p:cNvSpPr/>
          <p:nvPr/>
        </p:nvSpPr>
        <p:spPr>
          <a:xfrm>
            <a:off x="5877378" y="3406265"/>
            <a:ext cx="2768858" cy="30298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BE02E-D028-5705-8005-1B450BCD7FFC}"/>
              </a:ext>
            </a:extLst>
          </p:cNvPr>
          <p:cNvSpPr txBox="1"/>
          <p:nvPr/>
        </p:nvSpPr>
        <p:spPr>
          <a:xfrm>
            <a:off x="1143505" y="4065655"/>
            <a:ext cx="1779119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변수로 설명되지 않은 분산을 잡아내는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54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Latent Variable Model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9388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331142" y="1955670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관측되지 않았지만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response variable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영향을 줄 것이라 생각되는 변수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DE33-2B9E-647C-2896-312714C3CDC2}"/>
              </a:ext>
            </a:extLst>
          </p:cNvPr>
          <p:cNvSpPr txBox="1"/>
          <p:nvPr/>
        </p:nvSpPr>
        <p:spPr>
          <a:xfrm>
            <a:off x="1052688" y="15647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Variable</a:t>
            </a:r>
          </a:p>
        </p:txBody>
      </p:sp>
      <p:sp>
        <p:nvSpPr>
          <p:cNvPr id="6" name="Google Shape;130;p6">
            <a:extLst>
              <a:ext uri="{FF2B5EF4-FFF2-40B4-BE49-F238E27FC236}">
                <a16:creationId xmlns:a16="http://schemas.microsoft.com/office/drawing/2014/main" id="{ABF7904A-CA65-8221-DAC3-3EB41759188B}"/>
              </a:ext>
            </a:extLst>
          </p:cNvPr>
          <p:cNvSpPr/>
          <p:nvPr/>
        </p:nvSpPr>
        <p:spPr>
          <a:xfrm>
            <a:off x="3480108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95A618AB-26AE-BFCB-A03E-4C4B5A39AA93}"/>
              </a:ext>
            </a:extLst>
          </p:cNvPr>
          <p:cNvSpPr/>
          <p:nvPr/>
        </p:nvSpPr>
        <p:spPr>
          <a:xfrm>
            <a:off x="601346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46036-2D6D-5368-E4D7-768A30BF2481}"/>
              </a:ext>
            </a:extLst>
          </p:cNvPr>
          <p:cNvSpPr txBox="1"/>
          <p:nvPr/>
        </p:nvSpPr>
        <p:spPr>
          <a:xfrm>
            <a:off x="3682440" y="3834822"/>
            <a:ext cx="1779119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예측 변수에 직접적으로 영향을 주는 변수를 만드는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5746E-3723-EFBD-B399-104ECF37B282}"/>
              </a:ext>
            </a:extLst>
          </p:cNvPr>
          <p:cNvSpPr txBox="1"/>
          <p:nvPr/>
        </p:nvSpPr>
        <p:spPr>
          <a:xfrm>
            <a:off x="6171427" y="4065660"/>
            <a:ext cx="1879016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예측 변수를 직접적으로 설명하는 변수를 만드는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BE02E-D028-5705-8005-1B450BCD7FFC}"/>
              </a:ext>
            </a:extLst>
          </p:cNvPr>
          <p:cNvSpPr txBox="1"/>
          <p:nvPr/>
        </p:nvSpPr>
        <p:spPr>
          <a:xfrm>
            <a:off x="1143505" y="4065655"/>
            <a:ext cx="1779119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변수로 설명되지 않은 분산을 잡아내는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36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Latent Variable Model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9388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331142" y="1955670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관측되지 않았지만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response variable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영향을 줄 것이라 생각되는 변수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4DE33-2B9E-647C-2896-312714C3CDC2}"/>
              </a:ext>
            </a:extLst>
          </p:cNvPr>
          <p:cNvSpPr txBox="1"/>
          <p:nvPr/>
        </p:nvSpPr>
        <p:spPr>
          <a:xfrm>
            <a:off x="1052688" y="15647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Variable</a:t>
            </a:r>
          </a:p>
        </p:txBody>
      </p:sp>
      <p:sp>
        <p:nvSpPr>
          <p:cNvPr id="6" name="Google Shape;130;p6">
            <a:extLst>
              <a:ext uri="{FF2B5EF4-FFF2-40B4-BE49-F238E27FC236}">
                <a16:creationId xmlns:a16="http://schemas.microsoft.com/office/drawing/2014/main" id="{ABF7904A-CA65-8221-DAC3-3EB41759188B}"/>
              </a:ext>
            </a:extLst>
          </p:cNvPr>
          <p:cNvSpPr/>
          <p:nvPr/>
        </p:nvSpPr>
        <p:spPr>
          <a:xfrm>
            <a:off x="3480108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95A618AB-26AE-BFCB-A03E-4C4B5A39AA93}"/>
              </a:ext>
            </a:extLst>
          </p:cNvPr>
          <p:cNvSpPr/>
          <p:nvPr/>
        </p:nvSpPr>
        <p:spPr>
          <a:xfrm>
            <a:off x="6013466" y="3697966"/>
            <a:ext cx="2194938" cy="261487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5746E-3723-EFBD-B399-104ECF37B282}"/>
              </a:ext>
            </a:extLst>
          </p:cNvPr>
          <p:cNvSpPr txBox="1"/>
          <p:nvPr/>
        </p:nvSpPr>
        <p:spPr>
          <a:xfrm>
            <a:off x="6171427" y="3834822"/>
            <a:ext cx="1879016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표본 간 차이를 더욱 명확하게 나타낼 수 있는 변수를 만다는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9B284-F08B-6EB4-158F-861ACFBF0FB7}"/>
              </a:ext>
            </a:extLst>
          </p:cNvPr>
          <p:cNvSpPr txBox="1"/>
          <p:nvPr/>
        </p:nvSpPr>
        <p:spPr>
          <a:xfrm>
            <a:off x="3682440" y="3834822"/>
            <a:ext cx="1779119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예측 변수에 직접적으로 영향을 주는 변수를 만드는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7699B1-DD6B-C641-98C2-88A764A35AA4}"/>
              </a:ext>
            </a:extLst>
          </p:cNvPr>
          <p:cNvSpPr txBox="1"/>
          <p:nvPr/>
        </p:nvSpPr>
        <p:spPr>
          <a:xfrm>
            <a:off x="1143505" y="4065655"/>
            <a:ext cx="1779119" cy="18794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기존 변수로 설명되지 않은 분산을 잡아내는 것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9" name="직사각형 42">
            <a:extLst>
              <a:ext uri="{FF2B5EF4-FFF2-40B4-BE49-F238E27FC236}">
                <a16:creationId xmlns:a16="http://schemas.microsoft.com/office/drawing/2014/main" id="{088E0F39-FEA6-464E-620E-24C9E8947A95}"/>
              </a:ext>
            </a:extLst>
          </p:cNvPr>
          <p:cNvSpPr/>
          <p:nvPr/>
        </p:nvSpPr>
        <p:spPr>
          <a:xfrm>
            <a:off x="683569" y="3406265"/>
            <a:ext cx="7962668" cy="30298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62BAD7-AFA0-9B42-E112-60151D7D64D7}"/>
              </a:ext>
            </a:extLst>
          </p:cNvPr>
          <p:cNvSpPr txBox="1"/>
          <p:nvPr/>
        </p:nvSpPr>
        <p:spPr>
          <a:xfrm>
            <a:off x="1404031" y="3873231"/>
            <a:ext cx="6194534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Factor Analysis, Item Response Theory Model, Generalized Linear Mixed Model, Finite Mixture Model, Latent Class Model, Finite Mixture Regression Model, Latent Markov Model, Latent Growth/Curve Model, etc.</a:t>
            </a:r>
          </a:p>
        </p:txBody>
      </p:sp>
    </p:spTree>
    <p:extLst>
      <p:ext uri="{BB962C8B-B14F-4D97-AF65-F5344CB8AC3E}">
        <p14:creationId xmlns:p14="http://schemas.microsoft.com/office/powerpoint/2010/main" val="102670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ko-KR" altLang="en-US" dirty="0" err="1"/>
              <a:t>가정별</a:t>
            </a:r>
            <a:r>
              <a:rPr lang="ko-KR" altLang="en-US" dirty="0"/>
              <a:t>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64894" y="4509120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260440" y="4715402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분포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Normal Distribution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분포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Dirichlet Process Prior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864894" y="2132856"/>
            <a:ext cx="7272808" cy="1656184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386548B-6BCF-8009-2423-DEEF91431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22" y="2276872"/>
            <a:ext cx="6972351" cy="14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44332"/>
            <a:ext cx="7272808" cy="292612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1480170" y="1801517"/>
                <a:ext cx="6195638" cy="280281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아래와 같은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process G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있다고 하자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.</a:t>
                </a: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dirty="0">
                    <a:ea typeface="NanumSquare_ac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𝐺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sampling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하게 될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Base Distribution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이라고 하며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&gt;0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Scaling Parameter</a:t>
                </a:r>
                <a:r>
                  <a:rPr lang="ko-KR" altLang="en-US" sz="20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라고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한다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sz="2000" b="0" dirty="0">
                    <a:ea typeface="NanumSquare_ac" panose="020B0600000101010101" pitchFamily="34" charset="-127"/>
                  </a:rPr>
                  <a:t>이 때</a:t>
                </a:r>
                <a:r>
                  <a:rPr lang="en-US" altLang="ko-KR" sz="2000" b="0" dirty="0">
                    <a:ea typeface="NanumSquare_ac" panose="020B0600000101010101" pitchFamily="34" charset="-127"/>
                  </a:rPr>
                  <a:t>,</a:t>
                </a:r>
                <a:r>
                  <a:rPr lang="ko-KR" altLang="en-US" sz="2000" b="0" dirty="0"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𝐺</m:t>
                    </m:r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Base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𝐺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와 같은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Support</a:t>
                </a:r>
                <a:r>
                  <a:rPr lang="ko-KR" altLang="en-US" sz="2000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가지는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Random Probability Measure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이다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70" y="1801517"/>
                <a:ext cx="6195638" cy="2802819"/>
              </a:xfrm>
              <a:prstGeom prst="rect">
                <a:avLst/>
              </a:prstGeom>
              <a:blipFill>
                <a:blip r:embed="rId3"/>
                <a:stretch>
                  <a:fillRect l="-1022" r="-1840" b="-316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1204518" y="5204994"/>
            <a:ext cx="3151458" cy="11043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31BED8-88DA-0904-021F-47A8BC1FAB14}"/>
                  </a:ext>
                </a:extLst>
              </p:cNvPr>
              <p:cNvSpPr txBox="1"/>
              <p:nvPr/>
            </p:nvSpPr>
            <p:spPr>
              <a:xfrm>
                <a:off x="1468192" y="2247311"/>
                <a:ext cx="6195638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 ~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𝐷𝑃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31BED8-88DA-0904-021F-47A8BC1F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192" y="2247311"/>
                <a:ext cx="6195638" cy="553998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DDD9AF19-ECCC-CCB6-AEB8-C9383E32EA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04"/>
          <a:stretch/>
        </p:blipFill>
        <p:spPr>
          <a:xfrm>
            <a:off x="4658233" y="5342269"/>
            <a:ext cx="3017575" cy="875384"/>
          </a:xfrm>
          <a:prstGeom prst="rect">
            <a:avLst/>
          </a:prstGeom>
        </p:spPr>
      </p:pic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2D10E03D-F61D-91DD-DDC6-2C2A08A436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59180"/>
          <a:stretch/>
        </p:blipFill>
        <p:spPr>
          <a:xfrm>
            <a:off x="1260440" y="5358394"/>
            <a:ext cx="3004790" cy="859259"/>
          </a:xfrm>
          <a:prstGeom prst="rect">
            <a:avLst/>
          </a:prstGeom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7F5246DA-0D16-05A5-2C59-70BEA2E3F50C}"/>
              </a:ext>
            </a:extLst>
          </p:cNvPr>
          <p:cNvSpPr/>
          <p:nvPr/>
        </p:nvSpPr>
        <p:spPr>
          <a:xfrm>
            <a:off x="4591291" y="5204993"/>
            <a:ext cx="3151458" cy="11043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958367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522856" y="1724034"/>
            <a:ext cx="7956884" cy="4420972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639034" y="1749388"/>
                <a:ext cx="7724528" cy="424936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={1, …,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}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 ~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𝐷𝑃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 Marginalizing out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𝐺</m:t>
                    </m:r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introduces dependencies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’s, 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𝐺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𝑁</m:t>
                          </m:r>
                        </m:sup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𝐺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𝑑𝐺</m:t>
                          </m:r>
                        </m:e>
                      </m:nary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|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,…,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,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𝑤𝑖𝑡h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𝑝𝑟𝑜𝑏𝑎𝑏𝑖𝑙𝑖𝑡𝑦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−1+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𝛼</m:t>
                                </m:r>
                              </m:den>
                            </m:f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𝑛𝑒𝑤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𝑑𝑟𝑎𝑤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𝑓𝑟𝑜𝑚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 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, 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𝑤𝑖𝑡h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𝑝𝑟𝑜𝑏𝑎𝑏𝑖𝑙𝑖𝑡𝑦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−1+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𝛼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34" y="1749388"/>
                <a:ext cx="7724528" cy="4249368"/>
              </a:xfrm>
              <a:prstGeom prst="rect">
                <a:avLst/>
              </a:prstGeom>
              <a:blipFill>
                <a:blip r:embed="rId3"/>
                <a:stretch>
                  <a:fillRect l="-821" b="-7559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958367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1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351184" y="1738041"/>
            <a:ext cx="8441632" cy="338191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𝑛𝑢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𝑛𝑒𝑤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𝑑𝑟𝑎𝑤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𝑓𝑟𝑜𝑚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 − 1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!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 +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…(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𝑁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−1 +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)</m:t>
                        </m:r>
                      </m:e>
                    </m:nary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blipFill>
                <a:blip r:embed="rId3"/>
                <a:stretch>
                  <a:fillRect l="-617" b="-32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609673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4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351184" y="1738041"/>
            <a:ext cx="8441632" cy="338191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𝑛𝑢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𝑛𝑒𝑤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𝑑𝑟𝑎𝑤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𝑓𝑟𝑜𝑚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 − 1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!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 +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…(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𝑁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−1 +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)</m:t>
                        </m:r>
                      </m:e>
                    </m:nary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blipFill>
                <a:blip r:embed="rId3"/>
                <a:stretch>
                  <a:fillRect l="-617" b="-32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609673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BB313D20-3C2E-6DD5-13C6-FBEA693AFBD3}"/>
              </a:ext>
            </a:extLst>
          </p:cNvPr>
          <p:cNvSpPr/>
          <p:nvPr/>
        </p:nvSpPr>
        <p:spPr>
          <a:xfrm>
            <a:off x="2627783" y="4414907"/>
            <a:ext cx="1902039" cy="59479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EAD7FBC0-DC98-E300-2AD4-D1B5B1C34B8D}"/>
              </a:ext>
            </a:extLst>
          </p:cNvPr>
          <p:cNvSpPr/>
          <p:nvPr/>
        </p:nvSpPr>
        <p:spPr>
          <a:xfrm>
            <a:off x="4572000" y="4475639"/>
            <a:ext cx="1512168" cy="534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1C06F4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A2072-6B74-5AA7-ABD0-83F5832FE304}"/>
              </a:ext>
            </a:extLst>
          </p:cNvPr>
          <p:cNvSpPr txBox="1"/>
          <p:nvPr/>
        </p:nvSpPr>
        <p:spPr>
          <a:xfrm>
            <a:off x="4748587" y="5030911"/>
            <a:ext cx="168950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1C06F4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기존걸</a:t>
            </a:r>
            <a:r>
              <a:rPr lang="ko-KR" altLang="en-US" sz="1400" dirty="0">
                <a:solidFill>
                  <a:srgbClr val="1C06F4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뽑을 확률</a:t>
            </a:r>
            <a:endParaRPr lang="en-US" altLang="ko-KR" sz="1400" dirty="0">
              <a:solidFill>
                <a:srgbClr val="1C06F4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52AA7-92AB-12F6-5212-6454BC63110E}"/>
              </a:ext>
            </a:extLst>
          </p:cNvPr>
          <p:cNvSpPr txBox="1"/>
          <p:nvPr/>
        </p:nvSpPr>
        <p:spPr>
          <a:xfrm>
            <a:off x="2373386" y="5062598"/>
            <a:ext cx="2375201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새로운걸</a:t>
            </a:r>
            <a:r>
              <a:rPr lang="ko-KR" altLang="en-US" sz="1400" dirty="0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뽑을 확률</a:t>
            </a:r>
            <a:endParaRPr lang="en-US" altLang="ko-KR" sz="1400" dirty="0">
              <a:solidFill>
                <a:srgbClr val="FF0000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91680" y="2420888"/>
            <a:ext cx="5616624" cy="24536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138" y="2374401"/>
            <a:ext cx="5617428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145" y="2360947"/>
            <a:ext cx="5956923" cy="245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소개</a:t>
            </a:r>
            <a:endParaRPr lang="en-US" altLang="ko-KR" sz="21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Effect Distribution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Error Distribution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1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Bayesian Sampling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1262815"/>
            <a:ext cx="3456384" cy="115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000" b="1" spc="300" dirty="0">
                <a:solidFill>
                  <a:srgbClr val="28517A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INDEX</a:t>
            </a:r>
            <a:endParaRPr lang="ko-KR" altLang="en-US" sz="4000" b="1" spc="300" dirty="0">
              <a:solidFill>
                <a:srgbClr val="28517A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28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Effect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Dirichlet Process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351184" y="1738041"/>
            <a:ext cx="8441632" cy="338191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|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,…,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 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𝑛𝑢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NanumSquare_ac" panose="020B0600000101010101" pitchFamily="34" charset="-127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𝑛𝑒𝑤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𝑑𝑟𝑎𝑤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𝑓𝑟𝑜𝑚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 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,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𝑤𝑖𝑡h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</a:rPr>
                                <m:t>𝑝𝑟𝑜𝑏𝑎𝑏𝑖𝑙𝑖𝑡𝑦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−1+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𝑁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𝐾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 − 1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!</m:t>
                            </m:r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1 +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…(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𝑁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−1 +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 )</m:t>
                        </m:r>
                      </m:e>
                    </m:nary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2" y="1167871"/>
                <a:ext cx="8209276" cy="4318233"/>
              </a:xfrm>
              <a:prstGeom prst="rect">
                <a:avLst/>
              </a:prstGeom>
              <a:blipFill>
                <a:blip r:embed="rId3"/>
                <a:stretch>
                  <a:fillRect l="-617" b="-32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8D059868-B561-4070-D739-C3B0C8B057C1}"/>
              </a:ext>
            </a:extLst>
          </p:cNvPr>
          <p:cNvSpPr txBox="1">
            <a:spLocks/>
          </p:cNvSpPr>
          <p:nvPr/>
        </p:nvSpPr>
        <p:spPr>
          <a:xfrm>
            <a:off x="5930189" y="4609673"/>
            <a:ext cx="473662" cy="400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spc="0" dirty="0" smtClean="0">
                <a:solidFill>
                  <a:schemeClr val="tx1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2000" kern="1200" spc="300" dirty="0" smtClean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2000" kern="1200" spc="300" dirty="0">
                <a:solidFill>
                  <a:schemeClr val="tx1"/>
                </a:solidFill>
                <a:highlight>
                  <a:srgbClr val="FFFFFF"/>
                </a:highlight>
                <a:latin typeface="08서울남산체 EB" panose="02020603020101020101" pitchFamily="18" charset="-127"/>
                <a:ea typeface="08서울남산체 EB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그림 10">
            <a:extLst>
              <a:ext uri="{FF2B5EF4-FFF2-40B4-BE49-F238E27FC236}">
                <a16:creationId xmlns:a16="http://schemas.microsoft.com/office/drawing/2014/main" id="{F92D6FC5-D989-8F66-0476-905D0B38A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0" y="5762874"/>
            <a:ext cx="586800" cy="58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0CEE8-730F-EF3A-2168-3A5D4AEB710D}"/>
              </a:ext>
            </a:extLst>
          </p:cNvPr>
          <p:cNvSpPr txBox="1"/>
          <p:nvPr/>
        </p:nvSpPr>
        <p:spPr>
          <a:xfrm>
            <a:off x="1479028" y="5829128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관측치에 순서를 가정하고 전개했지만 순서가 의미가 없어짐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BB313D20-3C2E-6DD5-13C6-FBEA693AFBD3}"/>
              </a:ext>
            </a:extLst>
          </p:cNvPr>
          <p:cNvSpPr/>
          <p:nvPr/>
        </p:nvSpPr>
        <p:spPr>
          <a:xfrm>
            <a:off x="2627783" y="4414907"/>
            <a:ext cx="1902039" cy="594794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EAD7FBC0-DC98-E300-2AD4-D1B5B1C34B8D}"/>
              </a:ext>
            </a:extLst>
          </p:cNvPr>
          <p:cNvSpPr/>
          <p:nvPr/>
        </p:nvSpPr>
        <p:spPr>
          <a:xfrm>
            <a:off x="4572000" y="4475639"/>
            <a:ext cx="1512168" cy="5340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1C06F4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A2072-6B74-5AA7-ABD0-83F5832FE304}"/>
              </a:ext>
            </a:extLst>
          </p:cNvPr>
          <p:cNvSpPr txBox="1"/>
          <p:nvPr/>
        </p:nvSpPr>
        <p:spPr>
          <a:xfrm>
            <a:off x="4748587" y="5030911"/>
            <a:ext cx="168950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1C06F4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기존걸</a:t>
            </a:r>
            <a:r>
              <a:rPr lang="ko-KR" altLang="en-US" sz="1400" dirty="0">
                <a:solidFill>
                  <a:srgbClr val="1C06F4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뽑을 확률</a:t>
            </a:r>
            <a:endParaRPr lang="en-US" altLang="ko-KR" sz="1400" dirty="0">
              <a:solidFill>
                <a:srgbClr val="1C06F4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52AA7-92AB-12F6-5212-6454BC63110E}"/>
              </a:ext>
            </a:extLst>
          </p:cNvPr>
          <p:cNvSpPr txBox="1"/>
          <p:nvPr/>
        </p:nvSpPr>
        <p:spPr>
          <a:xfrm>
            <a:off x="2373386" y="5062598"/>
            <a:ext cx="2375201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새로운걸</a:t>
            </a:r>
            <a:r>
              <a:rPr lang="ko-KR" altLang="en-US" sz="1400" dirty="0">
                <a:solidFill>
                  <a:srgbClr val="FF0000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뽑을 확률</a:t>
            </a:r>
            <a:endParaRPr lang="en-US" altLang="ko-KR" sz="1400" dirty="0">
              <a:solidFill>
                <a:srgbClr val="FF0000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5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 </a:t>
            </a:r>
            <a:r>
              <a:rPr lang="ko-KR" altLang="en-US" dirty="0" err="1"/>
              <a:t>가정별</a:t>
            </a:r>
            <a:r>
              <a:rPr lang="ko-KR" altLang="en-US" dirty="0"/>
              <a:t>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64894" y="4509120"/>
            <a:ext cx="7272808" cy="1410647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260440" y="4715402"/>
            <a:ext cx="6195638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분포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Normal Distribution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분포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Skew Normal Distribution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864894" y="2060848"/>
            <a:ext cx="7272808" cy="208823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5BC7F69-945D-F93A-8545-389BDF944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98" y="2130204"/>
            <a:ext cx="5562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Skew Normal Distribution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14635"/>
            <a:ext cx="7272808" cy="273644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1403479" y="1751407"/>
                <a:ext cx="6195638" cy="31079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정규분포에서 파생된 분포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(shape parameter = 0)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𝛼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𝜔</m:t>
                          </m:r>
                        </m:e>
                      </m:d>
                      <m:r>
                        <a:rPr lang="el-GR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𝑙𝑜𝑐𝑎𝑡𝑖𝑜𝑛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𝑠𝑐𝑎𝑙𝑒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𝑠h𝑎𝑝𝑒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𝑝𝑑𝑓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 :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𝜔𝜋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)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⁡{−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}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𝑑𝑡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79" y="1751407"/>
                <a:ext cx="6195638" cy="3107902"/>
              </a:xfrm>
              <a:prstGeom prst="rect">
                <a:avLst/>
              </a:prstGeom>
              <a:blipFill>
                <a:blip r:embed="rId3"/>
                <a:stretch>
                  <a:fillRect l="-1227" r="-613" b="-4227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4734673"/>
            <a:ext cx="3348371" cy="1710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968E69A-DD79-FD21-55B8-3A75297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4" y="4828469"/>
            <a:ext cx="2993237" cy="160228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7DCAE70-C5C4-6266-9DC2-3CA4A8431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71" y="4826450"/>
            <a:ext cx="2993237" cy="1580827"/>
          </a:xfrm>
          <a:prstGeom prst="rect">
            <a:avLst/>
          </a:prstGeom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D2971D51-66F5-D679-0C79-87BE98F701DF}"/>
              </a:ext>
            </a:extLst>
          </p:cNvPr>
          <p:cNvSpPr/>
          <p:nvPr/>
        </p:nvSpPr>
        <p:spPr>
          <a:xfrm>
            <a:off x="4860033" y="4738994"/>
            <a:ext cx="3348371" cy="1710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41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Distribution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Skew Normal Distribution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35596" y="1714635"/>
            <a:ext cx="7272808" cy="273644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/>
              <p:nvPr/>
            </p:nvSpPr>
            <p:spPr>
              <a:xfrm>
                <a:off x="1403479" y="1751407"/>
                <a:ext cx="6195638" cy="31079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정규분포에서 파생된 분포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(shape parameter = 0)</a:t>
                </a: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𝛼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=2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|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𝜉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𝜔</m:t>
                          </m:r>
                        </m:e>
                      </m:d>
                      <m:r>
                        <a:rPr lang="el-GR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itchFamily="2" charset="2"/>
                  <a:buChar char="à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𝑙𝑜𝑐𝑎𝑡𝑖𝑜𝑛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 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𝑠𝑐𝑎𝑙𝑒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  <a:sym typeface="Wingdings" pitchFamily="2" charset="2"/>
                      </a:rPr>
                      <m:t>𝑠h𝑎𝑝𝑒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𝑝𝑑𝑓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 :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𝜔𝜋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𝛼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𝑥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)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⁡{−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NanumSquare_ac" panose="020B0600000101010101" pitchFamily="34" charset="-127"/>
                                      <a:sym typeface="Wingdings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NanumSquare_ac" panose="020B0600000101010101" pitchFamily="34" charset="-127"/>
                                  <a:sym typeface="Wingdings" pitchFamily="2" charset="2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  <a:sym typeface="Wingdings" pitchFamily="2" charset="2"/>
                            </a:rPr>
                            <m:t>}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  <a:sym typeface="Wingdings" pitchFamily="2" charset="2"/>
                        </a:rPr>
                        <m:t>𝑑𝑡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9F5D94-E1C1-6FAA-B913-549A79785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79" y="1751407"/>
                <a:ext cx="6195638" cy="3107902"/>
              </a:xfrm>
              <a:prstGeom prst="rect">
                <a:avLst/>
              </a:prstGeom>
              <a:blipFill>
                <a:blip r:embed="rId3"/>
                <a:stretch>
                  <a:fillRect l="-1227" r="-613" b="-4227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935596" y="4734673"/>
            <a:ext cx="3348371" cy="1710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968E69A-DD79-FD21-55B8-3A752972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54" y="4828469"/>
            <a:ext cx="2993237" cy="1602284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7DCAE70-C5C4-6266-9DC2-3CA4A84311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71" y="4826450"/>
            <a:ext cx="2993237" cy="1580827"/>
          </a:xfrm>
          <a:prstGeom prst="rect">
            <a:avLst/>
          </a:prstGeom>
        </p:spPr>
      </p:pic>
      <p:sp>
        <p:nvSpPr>
          <p:cNvPr id="11" name="Google Shape;130;p6">
            <a:extLst>
              <a:ext uri="{FF2B5EF4-FFF2-40B4-BE49-F238E27FC236}">
                <a16:creationId xmlns:a16="http://schemas.microsoft.com/office/drawing/2014/main" id="{D2971D51-66F5-D679-0C79-87BE98F701DF}"/>
              </a:ext>
            </a:extLst>
          </p:cNvPr>
          <p:cNvSpPr/>
          <p:nvPr/>
        </p:nvSpPr>
        <p:spPr>
          <a:xfrm>
            <a:off x="4860033" y="4738994"/>
            <a:ext cx="3348371" cy="1710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:a16="http://schemas.microsoft.com/office/drawing/2014/main" id="{B67FD344-17DB-C00A-899A-B1D41955CF4D}"/>
              </a:ext>
            </a:extLst>
          </p:cNvPr>
          <p:cNvSpPr/>
          <p:nvPr/>
        </p:nvSpPr>
        <p:spPr>
          <a:xfrm>
            <a:off x="-1709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BDCF7-571E-793F-FDE3-EBC17E9341AC}"/>
              </a:ext>
            </a:extLst>
          </p:cNvPr>
          <p:cNvSpPr txBox="1"/>
          <p:nvPr/>
        </p:nvSpPr>
        <p:spPr>
          <a:xfrm>
            <a:off x="1090945" y="2950920"/>
            <a:ext cx="7129872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이상치가 많을수록 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Skew Normal Distribution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이 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결과에 대한 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Robustness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가 증가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69AB5584-8DDD-E1A2-7539-008B19B1ED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7" y="2442582"/>
            <a:ext cx="586800" cy="5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ko-KR" altLang="en-US" dirty="0"/>
              <a:t>사용된</a:t>
            </a:r>
            <a:r>
              <a:rPr lang="en-US" altLang="ko-KR" dirty="0"/>
              <a:t> </a:t>
            </a:r>
            <a:r>
              <a:rPr lang="ko-KR" altLang="en-US" dirty="0"/>
              <a:t>알고리즘별 비율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4857870" y="2420888"/>
            <a:ext cx="3962602" cy="3494275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5220073" y="3028297"/>
            <a:ext cx="3449674" cy="23411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제일 많이 쓰인 알고리즘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MCMC</a:t>
            </a:r>
          </a:p>
          <a:p>
            <a:pPr lvl="0">
              <a:lnSpc>
                <a:spcPct val="150000"/>
              </a:lnSpc>
              <a:defRPr/>
            </a:pP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흥미로웠던 알고리즘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Hamilton Monte Carlo</a:t>
            </a: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23528" y="2204864"/>
            <a:ext cx="4320480" cy="39604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8401066-35CC-6BED-912E-5B084112C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0" y="2420888"/>
            <a:ext cx="3891389" cy="35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88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Hamilton Monte Carlo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458807" y="1791094"/>
            <a:ext cx="8226383" cy="1288151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593466" y="1912825"/>
            <a:ext cx="7957066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Pdf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의 미분을 이용한 사후분포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(Target Density)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간 </a:t>
            </a: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transition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생성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Leapfrog Integrator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로 </a:t>
            </a: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적분근사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021C7FF9-FCFE-4CCF-6C16-53569BC56049}"/>
              </a:ext>
            </a:extLst>
          </p:cNvPr>
          <p:cNvSpPr/>
          <p:nvPr/>
        </p:nvSpPr>
        <p:spPr>
          <a:xfrm>
            <a:off x="586645" y="3778756"/>
            <a:ext cx="7957066" cy="231454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74437-0CC4-A0FC-3281-F4B0B014AA25}"/>
              </a:ext>
            </a:extLst>
          </p:cNvPr>
          <p:cNvSpPr txBox="1"/>
          <p:nvPr/>
        </p:nvSpPr>
        <p:spPr>
          <a:xfrm>
            <a:off x="371034" y="3521309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B55EF197-CDC1-BE9F-E330-AE005901F39B}"/>
              </a:ext>
            </a:extLst>
          </p:cNvPr>
          <p:cNvSpPr/>
          <p:nvPr/>
        </p:nvSpPr>
        <p:spPr>
          <a:xfrm>
            <a:off x="908853" y="3572712"/>
            <a:ext cx="4467402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7B4C-6BFD-CAD9-3FD9-1D1EE6C54473}"/>
              </a:ext>
            </a:extLst>
          </p:cNvPr>
          <p:cNvSpPr txBox="1"/>
          <p:nvPr/>
        </p:nvSpPr>
        <p:spPr>
          <a:xfrm>
            <a:off x="935628" y="3570706"/>
            <a:ext cx="441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Auxiliary Momentum Variable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/>
              <p:nvPr/>
            </p:nvSpPr>
            <p:spPr>
              <a:xfrm>
                <a:off x="908339" y="3752142"/>
                <a:ext cx="7957066" cy="23411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Auxiliary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Momentum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Variable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에서 </a:t>
                </a: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sampling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𝑀𝑢𝑙𝑡𝑖𝑁𝑜𝑟𝑚𝑎𝑙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𝑤h𝑒𝑟𝑒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𝐼</m:t>
                    </m:r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assumed mostly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39" y="3752142"/>
                <a:ext cx="7957066" cy="2341154"/>
              </a:xfrm>
              <a:prstGeom prst="rect">
                <a:avLst/>
              </a:prstGeom>
              <a:blipFill>
                <a:blip r:embed="rId3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76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Hamilton Monte Carlo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021C7FF9-FCFE-4CCF-6C16-53569BC56049}"/>
              </a:ext>
            </a:extLst>
          </p:cNvPr>
          <p:cNvSpPr/>
          <p:nvPr/>
        </p:nvSpPr>
        <p:spPr>
          <a:xfrm>
            <a:off x="593467" y="2348880"/>
            <a:ext cx="7957066" cy="374441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74437-0CC4-A0FC-3281-F4B0B014AA25}"/>
              </a:ext>
            </a:extLst>
          </p:cNvPr>
          <p:cNvSpPr txBox="1"/>
          <p:nvPr/>
        </p:nvSpPr>
        <p:spPr>
          <a:xfrm>
            <a:off x="377856" y="2091433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B55EF197-CDC1-BE9F-E330-AE005901F39B}"/>
              </a:ext>
            </a:extLst>
          </p:cNvPr>
          <p:cNvSpPr/>
          <p:nvPr/>
        </p:nvSpPr>
        <p:spPr>
          <a:xfrm>
            <a:off x="915675" y="2142836"/>
            <a:ext cx="2663782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7B4C-6BFD-CAD9-3FD9-1D1EE6C54473}"/>
              </a:ext>
            </a:extLst>
          </p:cNvPr>
          <p:cNvSpPr txBox="1"/>
          <p:nvPr/>
        </p:nvSpPr>
        <p:spPr>
          <a:xfrm>
            <a:off x="942450" y="2140830"/>
            <a:ext cx="263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The Hamiltonian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/>
              <p:nvPr/>
            </p:nvSpPr>
            <p:spPr>
              <a:xfrm>
                <a:off x="1052688" y="2910576"/>
                <a:ext cx="7957066" cy="280281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𝐻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𝐻𝑎𝑚𝑖𝑙𝑡𝑜𝑛𝑖𝑎𝑛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𝑜𝑓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)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𝐻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𝜌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logP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logP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𝑇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≔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Kinetic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Energy</m:t>
                    </m:r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V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≔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Potential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Energy</m:t>
                    </m:r>
                  </m:oMath>
                </a14:m>
                <a:endParaRPr lang="en-US" altLang="ko-KR" sz="2000" b="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8" y="2910576"/>
                <a:ext cx="7957066" cy="2802819"/>
              </a:xfrm>
              <a:prstGeom prst="rect">
                <a:avLst/>
              </a:prstGeo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4E6E1A-2373-8DB4-5FB2-470C5295BA9F}"/>
                  </a:ext>
                </a:extLst>
              </p:cNvPr>
              <p:cNvSpPr txBox="1"/>
              <p:nvPr/>
            </p:nvSpPr>
            <p:spPr>
              <a:xfrm>
                <a:off x="3978494" y="3861048"/>
                <a:ext cx="2105454" cy="553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=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𝜌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NanumSquare_ac" panose="020B0600000101010101" pitchFamily="34" charset="-127"/>
                            </a:rPr>
                            <m:t>𝜃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NanumSquare_ac" panose="020B0600000101010101" pitchFamily="34" charset="-127"/>
                        </a:rPr>
                        <m:t>)</m:t>
                      </m:r>
                    </m:oMath>
                  </m:oMathPara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4E6E1A-2373-8DB4-5FB2-470C5295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94" y="3861048"/>
                <a:ext cx="2105454" cy="553998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18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Hamilton Monte Carlo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021C7FF9-FCFE-4CCF-6C16-53569BC56049}"/>
              </a:ext>
            </a:extLst>
          </p:cNvPr>
          <p:cNvSpPr/>
          <p:nvPr/>
        </p:nvSpPr>
        <p:spPr>
          <a:xfrm>
            <a:off x="593467" y="2348880"/>
            <a:ext cx="7957066" cy="3744416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74437-0CC4-A0FC-3281-F4B0B014AA25}"/>
              </a:ext>
            </a:extLst>
          </p:cNvPr>
          <p:cNvSpPr txBox="1"/>
          <p:nvPr/>
        </p:nvSpPr>
        <p:spPr>
          <a:xfrm>
            <a:off x="377856" y="2155764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B55EF197-CDC1-BE9F-E330-AE005901F39B}"/>
              </a:ext>
            </a:extLst>
          </p:cNvPr>
          <p:cNvSpPr/>
          <p:nvPr/>
        </p:nvSpPr>
        <p:spPr>
          <a:xfrm>
            <a:off x="915674" y="2142836"/>
            <a:ext cx="3512309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7B4C-6BFD-CAD9-3FD9-1D1EE6C54473}"/>
              </a:ext>
            </a:extLst>
          </p:cNvPr>
          <p:cNvSpPr txBox="1"/>
          <p:nvPr/>
        </p:nvSpPr>
        <p:spPr>
          <a:xfrm>
            <a:off x="942450" y="2140830"/>
            <a:ext cx="348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Generating Transitions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/>
              <p:nvPr/>
            </p:nvSpPr>
            <p:spPr>
              <a:xfrm>
                <a:off x="1052688" y="2848830"/>
                <a:ext cx="7957066" cy="29263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ea typeface="NanumSquare_ac" panose="020B0600000101010101" pitchFamily="34" charset="-127"/>
                  </a:rPr>
                  <a:t>Start with the current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ea typeface="NanumSquare_ac" panose="020B0600000101010101" pitchFamily="34" charset="-127"/>
                  </a:rPr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 ~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𝑀𝑢𝑙𝑡𝑖𝑁𝑜𝑟𝑚𝑎𝑙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Σ</m:t>
                        </m:r>
                      </m:e>
                    </m:d>
                  </m:oMath>
                </a14:m>
                <a:endParaRPr lang="en-US" altLang="ko-KR" sz="2000" b="0" dirty="0"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𝑑𝑡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 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𝜕𝜌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𝜕𝜌</m:t>
                        </m:r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𝑑𝑡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𝜕𝜃</m:t>
                        </m:r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b="0" dirty="0"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F62E26-CBBB-6D59-9020-CEDDF9C6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8" y="2848830"/>
                <a:ext cx="7957066" cy="2926314"/>
              </a:xfrm>
              <a:prstGeom prst="rect">
                <a:avLst/>
              </a:prstGeom>
              <a:blipFill>
                <a:blip r:embed="rId3"/>
                <a:stretch>
                  <a:fillRect l="-111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53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Bayesian Sampling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775802" cy="400027"/>
          </a:xfrm>
        </p:spPr>
        <p:txBody>
          <a:bodyPr/>
          <a:lstStyle/>
          <a:p>
            <a:r>
              <a:rPr lang="en-US" altLang="ko-KR" dirty="0"/>
              <a:t>Hamilton Monte Carlo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Google Shape;130;p6">
            <a:extLst>
              <a:ext uri="{FF2B5EF4-FFF2-40B4-BE49-F238E27FC236}">
                <a16:creationId xmlns:a16="http://schemas.microsoft.com/office/drawing/2014/main" id="{021C7FF9-FCFE-4CCF-6C16-53569BC56049}"/>
              </a:ext>
            </a:extLst>
          </p:cNvPr>
          <p:cNvSpPr/>
          <p:nvPr/>
        </p:nvSpPr>
        <p:spPr>
          <a:xfrm>
            <a:off x="593467" y="1986051"/>
            <a:ext cx="7957066" cy="190462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74437-0CC4-A0FC-3281-F4B0B014AA25}"/>
              </a:ext>
            </a:extLst>
          </p:cNvPr>
          <p:cNvSpPr txBox="1"/>
          <p:nvPr/>
        </p:nvSpPr>
        <p:spPr>
          <a:xfrm>
            <a:off x="377856" y="1755218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0" name="Google Shape;142;p6">
            <a:extLst>
              <a:ext uri="{FF2B5EF4-FFF2-40B4-BE49-F238E27FC236}">
                <a16:creationId xmlns:a16="http://schemas.microsoft.com/office/drawing/2014/main" id="{B55EF197-CDC1-BE9F-E330-AE005901F39B}"/>
              </a:ext>
            </a:extLst>
          </p:cNvPr>
          <p:cNvSpPr/>
          <p:nvPr/>
        </p:nvSpPr>
        <p:spPr>
          <a:xfrm>
            <a:off x="915675" y="1780007"/>
            <a:ext cx="3062820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57B4C-6BFD-CAD9-3FD9-1D1EE6C54473}"/>
              </a:ext>
            </a:extLst>
          </p:cNvPr>
          <p:cNvSpPr txBox="1"/>
          <p:nvPr/>
        </p:nvSpPr>
        <p:spPr>
          <a:xfrm>
            <a:off x="816505" y="1780007"/>
            <a:ext cx="326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Leapfrog Integrator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4E6E1A-2373-8DB4-5FB2-470C5295BA9F}"/>
                  </a:ext>
                </a:extLst>
              </p:cNvPr>
              <p:cNvSpPr txBox="1"/>
              <p:nvPr/>
            </p:nvSpPr>
            <p:spPr>
              <a:xfrm>
                <a:off x="1260440" y="2089882"/>
                <a:ext cx="6695936" cy="21159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b="0" dirty="0">
                    <a:ea typeface="NanumSquare_ac" panose="020B0600000101010101" pitchFamily="34" charset="-127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+1)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𝜖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𝑉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𝜕𝜃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𝐿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4E6E1A-2373-8DB4-5FB2-470C5295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40" y="2089882"/>
                <a:ext cx="6695936" cy="2115900"/>
              </a:xfrm>
              <a:prstGeom prst="rect">
                <a:avLst/>
              </a:prstGeom>
              <a:blipFill>
                <a:blip r:embed="rId3"/>
                <a:stretch>
                  <a:fillRect l="-132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954A5-C9C1-1228-3695-2484EBE9711A}"/>
                  </a:ext>
                </a:extLst>
              </p:cNvPr>
              <p:cNvSpPr txBox="1"/>
              <p:nvPr/>
            </p:nvSpPr>
            <p:spPr>
              <a:xfrm>
                <a:off x="3739774" y="2869674"/>
                <a:ext cx="4582632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+1)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𝜖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Σ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1800" b="0" dirty="0">
                    <a:ea typeface="NanumSquare_ac" panose="020B0600000101010101" pitchFamily="34" charset="-127"/>
                  </a:rPr>
                  <a:t> for L times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A954A5-C9C1-1228-3695-2484EBE9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774" y="2869674"/>
                <a:ext cx="4582632" cy="392993"/>
              </a:xfrm>
              <a:prstGeom prst="rect">
                <a:avLst/>
              </a:prstGeom>
              <a:blipFill>
                <a:blip r:embed="rId4"/>
                <a:stretch>
                  <a:fillRect t="-9677" b="-1935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30;p6">
            <a:extLst>
              <a:ext uri="{FF2B5EF4-FFF2-40B4-BE49-F238E27FC236}">
                <a16:creationId xmlns:a16="http://schemas.microsoft.com/office/drawing/2014/main" id="{7CFAE6EC-95BF-EE88-1AFC-EAF8F32D2A11}"/>
              </a:ext>
            </a:extLst>
          </p:cNvPr>
          <p:cNvSpPr/>
          <p:nvPr/>
        </p:nvSpPr>
        <p:spPr>
          <a:xfrm>
            <a:off x="590581" y="4414842"/>
            <a:ext cx="7957066" cy="190462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7F913-26B0-39DC-578A-E8884697EF87}"/>
              </a:ext>
            </a:extLst>
          </p:cNvPr>
          <p:cNvSpPr txBox="1"/>
          <p:nvPr/>
        </p:nvSpPr>
        <p:spPr>
          <a:xfrm>
            <a:off x="374970" y="4184009"/>
            <a:ext cx="43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5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5" name="Google Shape;142;p6">
            <a:extLst>
              <a:ext uri="{FF2B5EF4-FFF2-40B4-BE49-F238E27FC236}">
                <a16:creationId xmlns:a16="http://schemas.microsoft.com/office/drawing/2014/main" id="{B1E0EB9D-FA5D-06DB-B76E-D6CE8659A936}"/>
              </a:ext>
            </a:extLst>
          </p:cNvPr>
          <p:cNvSpPr/>
          <p:nvPr/>
        </p:nvSpPr>
        <p:spPr>
          <a:xfrm>
            <a:off x="912788" y="4208798"/>
            <a:ext cx="3593101" cy="487523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Square_ac Bold" panose="020B0600000101010101" pitchFamily="34" charset="-127"/>
              <a:ea typeface="NanumSquare_ac Bold" panose="020B0600000101010101" pitchFamily="34" charset="-127"/>
              <a:cs typeface="Malgun Gothic"/>
              <a:sym typeface="Malgun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10A02-EEA4-DD90-A934-FBF5F3B9FB4A}"/>
              </a:ext>
            </a:extLst>
          </p:cNvPr>
          <p:cNvSpPr txBox="1"/>
          <p:nvPr/>
        </p:nvSpPr>
        <p:spPr>
          <a:xfrm>
            <a:off x="891524" y="4208796"/>
            <a:ext cx="361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Metropolis Accept Step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7A5219-591D-2A20-AC1B-0B9EAB4EE45F}"/>
                  </a:ext>
                </a:extLst>
              </p:cNvPr>
              <p:cNvSpPr txBox="1"/>
              <p:nvPr/>
            </p:nvSpPr>
            <p:spPr>
              <a:xfrm>
                <a:off x="1257554" y="4522233"/>
                <a:ext cx="6842838" cy="21087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ea typeface="NanumSquare_ac" panose="020B0600000101010101" pitchFamily="34" charset="-127"/>
                  </a:rPr>
                  <a:t>Accept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𝜌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NanumSquare_ac" panose="020B0600000101010101" pitchFamily="34" charset="-127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NanumSquare_ac" panose="020B0600000101010101" pitchFamily="34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NanumSquare_ac" panose="020B0600000101010101" pitchFamily="34" charset="-127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NanumSquare_ac" panose="020B0600000101010101" pitchFamily="34" charset="-127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NanumSquare_ac" panose="020B0600000101010101" pitchFamily="34" charset="-127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NanumSquare_ac" panose="020B0600000101010101" pitchFamily="34" charset="-127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NanumSquare_ac" panose="020B0600000101010101" pitchFamily="34" charset="-127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NanumSquare_ac" panose="020B0600000101010101" pitchFamily="34" charset="-127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NanumSquare_ac" panose="020B0600000101010101" pitchFamily="34" charset="-127"/>
                      </a:rPr>
                      <m:t>≥1 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If rejected,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𝜃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NanumSquare_ac" panose="020B0600000101010101" pitchFamily="34" charset="-127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as the initial value to repeat the above procedure</a:t>
                </a:r>
              </a:p>
              <a:p>
                <a:pPr lvl="0">
                  <a:lnSpc>
                    <a:spcPct val="150000"/>
                  </a:lnSpc>
                  <a:defRPr/>
                </a:pPr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7A5219-591D-2A20-AC1B-0B9EAB4EE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54" y="4522233"/>
                <a:ext cx="6842838" cy="2108782"/>
              </a:xfrm>
              <a:prstGeom prst="rect">
                <a:avLst/>
              </a:prstGeom>
              <a:blipFill>
                <a:blip r:embed="rId5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815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2573013" y="3165835"/>
            <a:ext cx="3997972" cy="78259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851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2573013" y="3112682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5AD46-5C42-42D8-BA70-FD7B39547D7F}"/>
              </a:ext>
            </a:extLst>
          </p:cNvPr>
          <p:cNvSpPr txBox="1"/>
          <p:nvPr/>
        </p:nvSpPr>
        <p:spPr>
          <a:xfrm>
            <a:off x="2129298" y="2863331"/>
            <a:ext cx="4884829" cy="102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b="1" spc="3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lang="en-US" altLang="ko-KR" sz="3600" b="1" spc="3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67;p8">
            <a:extLst>
              <a:ext uri="{FF2B5EF4-FFF2-40B4-BE49-F238E27FC236}">
                <a16:creationId xmlns:a16="http://schemas.microsoft.com/office/drawing/2014/main" id="{FCBFBE78-977A-31CE-4FFA-8106846FD68B}"/>
              </a:ext>
            </a:extLst>
          </p:cNvPr>
          <p:cNvSpPr/>
          <p:nvPr/>
        </p:nvSpPr>
        <p:spPr>
          <a:xfrm>
            <a:off x="2572441" y="3940999"/>
            <a:ext cx="399854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59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66126" y="3197919"/>
            <a:ext cx="4194106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517A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66126" y="3161908"/>
            <a:ext cx="4194106" cy="45720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66126" y="2959138"/>
            <a:ext cx="4194106" cy="832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spc="300" dirty="0">
                <a:solidFill>
                  <a:schemeClr val="bg1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논문 소개</a:t>
            </a:r>
            <a:endParaRPr lang="en-US" altLang="ko-KR" sz="2800" b="1" spc="300" dirty="0">
              <a:solidFill>
                <a:schemeClr val="bg1"/>
              </a:solidFill>
              <a:latin typeface="나눔스퀘어_ac Bold" panose="020B0600000101010101" pitchFamily="34" charset="-127"/>
              <a:ea typeface="나눔스퀘어_ac Bold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417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7200" b="1" spc="300" dirty="0">
                <a:solidFill>
                  <a:srgbClr val="28517A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1</a:t>
            </a:r>
          </a:p>
          <a:p>
            <a:pPr algn="ctr">
              <a:lnSpc>
                <a:spcPct val="200000"/>
              </a:lnSpc>
            </a:pPr>
            <a:endParaRPr lang="ko-KR" altLang="en-US" sz="7200" b="1" spc="300" dirty="0">
              <a:solidFill>
                <a:srgbClr val="28517A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55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828647" y="1685726"/>
            <a:ext cx="7486706" cy="1152128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1824381"/>
            <a:ext cx="6908515" cy="78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여러 </a:t>
            </a:r>
            <a:r>
              <a:rPr lang="en-US" altLang="ko-KR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Joint Modelling 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기법과 분석 과정에 사용된 </a:t>
            </a:r>
            <a:r>
              <a:rPr lang="ko-KR" altLang="en-US" sz="16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구조들와</a:t>
            </a:r>
            <a:r>
              <a:rPr lang="ko-KR" altLang="en-US" sz="16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가정들을 분석 상황에 따라 다양하게 소개하는 리뷰논문</a:t>
            </a:r>
            <a:endParaRPr lang="en-US" altLang="ko-KR" sz="16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8" name="Google Shape;130;p6">
            <a:extLst>
              <a:ext uri="{FF2B5EF4-FFF2-40B4-BE49-F238E27FC236}">
                <a16:creationId xmlns:a16="http://schemas.microsoft.com/office/drawing/2014/main" id="{902E69DC-0DC8-2351-4A83-3AE2C7D1444C}"/>
              </a:ext>
            </a:extLst>
          </p:cNvPr>
          <p:cNvSpPr/>
          <p:nvPr/>
        </p:nvSpPr>
        <p:spPr>
          <a:xfrm>
            <a:off x="395536" y="3212976"/>
            <a:ext cx="2688919" cy="320073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9C97D-6221-BD44-A371-78DBBCC2845E}"/>
              </a:ext>
            </a:extLst>
          </p:cNvPr>
          <p:cNvSpPr txBox="1"/>
          <p:nvPr/>
        </p:nvSpPr>
        <p:spPr>
          <a:xfrm>
            <a:off x="3387459" y="3573016"/>
            <a:ext cx="4927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Maha</a:t>
            </a:r>
            <a:r>
              <a:rPr lang="en-US" altLang="ko-KR" dirty="0"/>
              <a:t> </a:t>
            </a:r>
            <a:r>
              <a:rPr lang="en-US" altLang="ko-KR" dirty="0" err="1"/>
              <a:t>Alsefri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dirty="0"/>
              <a:t>Department of Health Data Science, Institute of Population Health, University of Liverpool, UK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Department of Statistics, University of Jeddah, Saudi Arabia</a:t>
            </a: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C524EC-0E51-91C1-2D83-BA6EE122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1" y="3409864"/>
            <a:ext cx="2419887" cy="2759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168B7C-A449-05E7-21FF-447CEF331136}"/>
              </a:ext>
            </a:extLst>
          </p:cNvPr>
          <p:cNvSpPr txBox="1"/>
          <p:nvPr/>
        </p:nvSpPr>
        <p:spPr>
          <a:xfrm>
            <a:off x="5490541" y="2850430"/>
            <a:ext cx="2824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논문을 리뷰한 논문을 리뷰하는 발표</a:t>
            </a:r>
            <a:r>
              <a:rPr lang="en-US" altLang="ko-KR" sz="1200" b="1" dirty="0"/>
              <a:t>…</a:t>
            </a:r>
            <a:endParaRPr lang="en-KR" sz="1200" b="1" dirty="0"/>
          </a:p>
        </p:txBody>
      </p:sp>
    </p:spTree>
    <p:extLst>
      <p:ext uri="{BB962C8B-B14F-4D97-AF65-F5344CB8AC3E}">
        <p14:creationId xmlns:p14="http://schemas.microsoft.com/office/powerpoint/2010/main" val="400143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73195" y="1945748"/>
            <a:ext cx="7197610" cy="165618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2034458"/>
            <a:ext cx="6908515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경시적자료와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생존자료를 결합하여 두 자료간 의존성과 관계를 파악하는 분석기법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바이오 분야에서 중용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9C75-8DAE-8628-ED7D-116CD73F4D84}"/>
              </a:ext>
            </a:extLst>
          </p:cNvPr>
          <p:cNvSpPr txBox="1"/>
          <p:nvPr/>
        </p:nvSpPr>
        <p:spPr>
          <a:xfrm>
            <a:off x="1117742" y="17864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Modelling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CA02BFB7-9E33-3620-D4CD-249669806AE1}"/>
              </a:ext>
            </a:extLst>
          </p:cNvPr>
          <p:cNvGrpSpPr/>
          <p:nvPr/>
        </p:nvGrpSpPr>
        <p:grpSpPr>
          <a:xfrm>
            <a:off x="973195" y="4097166"/>
            <a:ext cx="7197610" cy="134719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E4795453-9DA3-15A7-EA29-48B3128740E9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86F0B-B72B-686E-65ED-90C836710C74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526F80-B41A-FE4A-6DA8-6A6A336168EE}"/>
              </a:ext>
            </a:extLst>
          </p:cNvPr>
          <p:cNvSpPr txBox="1"/>
          <p:nvPr/>
        </p:nvSpPr>
        <p:spPr>
          <a:xfrm>
            <a:off x="1117742" y="42530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어떠한 사건이 일어났는가 와 해당 사건이 언제 일어났는지에 대한 정보가 담긴 자료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D7021-30EA-4932-B044-1625DD33FD00}"/>
              </a:ext>
            </a:extLst>
          </p:cNvPr>
          <p:cNvSpPr txBox="1"/>
          <p:nvPr/>
        </p:nvSpPr>
        <p:spPr>
          <a:xfrm>
            <a:off x="1117742" y="39378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Time-to-Event Data </a:t>
            </a:r>
            <a:r>
              <a:rPr lang="ko-KR" altLang="en-US" b="1" dirty="0"/>
              <a:t>생존자료</a:t>
            </a:r>
            <a:endParaRPr lang="en-US" b="1" dirty="0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303ABFC8-D9DE-F96D-226C-5186D319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2" y="5749139"/>
            <a:ext cx="586800" cy="5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12B6B-47ED-DA4F-793D-53468844809F}"/>
              </a:ext>
            </a:extLst>
          </p:cNvPr>
          <p:cNvSpPr txBox="1"/>
          <p:nvPr/>
        </p:nvSpPr>
        <p:spPr>
          <a:xfrm>
            <a:off x="1262822" y="5815393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Frequentist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방법론에 비해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방법론에 대한 리뷰논문이 부족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75918527-D765-0EFC-6D48-7A5655FD0BB2}"/>
              </a:ext>
            </a:extLst>
          </p:cNvPr>
          <p:cNvSpPr/>
          <p:nvPr/>
        </p:nvSpPr>
        <p:spPr>
          <a:xfrm>
            <a:off x="1" y="3985095"/>
            <a:ext cx="8649042" cy="274268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96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73195" y="1945748"/>
            <a:ext cx="7197610" cy="165618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2034458"/>
            <a:ext cx="6908515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경시적자료와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생존자료를 결합하여 두 자료간 의존성과 관계를 파악하는 분석기법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바이오 분야에서 중용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9C75-8DAE-8628-ED7D-116CD73F4D84}"/>
              </a:ext>
            </a:extLst>
          </p:cNvPr>
          <p:cNvSpPr txBox="1"/>
          <p:nvPr/>
        </p:nvSpPr>
        <p:spPr>
          <a:xfrm>
            <a:off x="1117742" y="17864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Modelling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CA02BFB7-9E33-3620-D4CD-249669806AE1}"/>
              </a:ext>
            </a:extLst>
          </p:cNvPr>
          <p:cNvGrpSpPr/>
          <p:nvPr/>
        </p:nvGrpSpPr>
        <p:grpSpPr>
          <a:xfrm>
            <a:off x="973195" y="4097166"/>
            <a:ext cx="7197610" cy="134719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E4795453-9DA3-15A7-EA29-48B3128740E9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86F0B-B72B-686E-65ED-90C836710C74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526F80-B41A-FE4A-6DA8-6A6A336168EE}"/>
              </a:ext>
            </a:extLst>
          </p:cNvPr>
          <p:cNvSpPr txBox="1"/>
          <p:nvPr/>
        </p:nvSpPr>
        <p:spPr>
          <a:xfrm>
            <a:off x="1117742" y="42530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어떠한 사건이 일어났는가 와 해당 사건이 언제 일어났는지에 대한 정보가 담긴 자료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D7021-30EA-4932-B044-1625DD33FD00}"/>
              </a:ext>
            </a:extLst>
          </p:cNvPr>
          <p:cNvSpPr txBox="1"/>
          <p:nvPr/>
        </p:nvSpPr>
        <p:spPr>
          <a:xfrm>
            <a:off x="1117742" y="39378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Time-to-Event Data </a:t>
            </a:r>
            <a:r>
              <a:rPr lang="ko-KR" altLang="en-US" b="1" dirty="0"/>
              <a:t>생존자료</a:t>
            </a:r>
            <a:endParaRPr lang="en-US" b="1" dirty="0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303ABFC8-D9DE-F96D-226C-5186D319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2" y="5749139"/>
            <a:ext cx="586800" cy="5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12B6B-47ED-DA4F-793D-53468844809F}"/>
              </a:ext>
            </a:extLst>
          </p:cNvPr>
          <p:cNvSpPr txBox="1"/>
          <p:nvPr/>
        </p:nvSpPr>
        <p:spPr>
          <a:xfrm>
            <a:off x="1262822" y="5815393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Frequentist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방법론에 비해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방법론에 대한 리뷰논문이 부족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1" name="직사각형 42">
            <a:extLst>
              <a:ext uri="{FF2B5EF4-FFF2-40B4-BE49-F238E27FC236}">
                <a16:creationId xmlns:a16="http://schemas.microsoft.com/office/drawing/2014/main" id="{75918527-D765-0EFC-6D48-7A5655FD0BB2}"/>
              </a:ext>
            </a:extLst>
          </p:cNvPr>
          <p:cNvSpPr/>
          <p:nvPr/>
        </p:nvSpPr>
        <p:spPr>
          <a:xfrm>
            <a:off x="1" y="5600274"/>
            <a:ext cx="8649042" cy="1127506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29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73195" y="1945748"/>
            <a:ext cx="7197610" cy="165618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2034458"/>
            <a:ext cx="6908515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경시적자료와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생존자료를 결합하여 두 자료간 의존성과 관계를 파악하는 분석기법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바이오 분야에서 중용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9C75-8DAE-8628-ED7D-116CD73F4D84}"/>
              </a:ext>
            </a:extLst>
          </p:cNvPr>
          <p:cNvSpPr txBox="1"/>
          <p:nvPr/>
        </p:nvSpPr>
        <p:spPr>
          <a:xfrm>
            <a:off x="1117742" y="17864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Modelling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CA02BFB7-9E33-3620-D4CD-249669806AE1}"/>
              </a:ext>
            </a:extLst>
          </p:cNvPr>
          <p:cNvGrpSpPr/>
          <p:nvPr/>
        </p:nvGrpSpPr>
        <p:grpSpPr>
          <a:xfrm>
            <a:off x="973195" y="4097166"/>
            <a:ext cx="7197610" cy="134719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E4795453-9DA3-15A7-EA29-48B3128740E9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86F0B-B72B-686E-65ED-90C836710C74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526F80-B41A-FE4A-6DA8-6A6A336168EE}"/>
              </a:ext>
            </a:extLst>
          </p:cNvPr>
          <p:cNvSpPr txBox="1"/>
          <p:nvPr/>
        </p:nvSpPr>
        <p:spPr>
          <a:xfrm>
            <a:off x="1117742" y="42530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어떠한 사건이 일어났는가 와 해당 사건이 언제 일어났는지에 대한 정보가 담긴 자료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D7021-30EA-4932-B044-1625DD33FD00}"/>
              </a:ext>
            </a:extLst>
          </p:cNvPr>
          <p:cNvSpPr txBox="1"/>
          <p:nvPr/>
        </p:nvSpPr>
        <p:spPr>
          <a:xfrm>
            <a:off x="1117742" y="39378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Time-to-Event Data </a:t>
            </a:r>
            <a:r>
              <a:rPr lang="ko-KR" altLang="en-US" b="1" dirty="0"/>
              <a:t>생존자료</a:t>
            </a:r>
            <a:endParaRPr lang="en-US" b="1" dirty="0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303ABFC8-D9DE-F96D-226C-5186D319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2" y="5749139"/>
            <a:ext cx="586800" cy="5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12B6B-47ED-DA4F-793D-53468844809F}"/>
              </a:ext>
            </a:extLst>
          </p:cNvPr>
          <p:cNvSpPr txBox="1"/>
          <p:nvPr/>
        </p:nvSpPr>
        <p:spPr>
          <a:xfrm>
            <a:off x="1262822" y="5815393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Frequentist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방법론에 비해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방법론에 대한 리뷰논문이 부족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61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63C2D-0C8C-4AD1-B62C-7AD019AA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3CDD5-11C7-493E-8F0C-44B8F9323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1" y="1069976"/>
            <a:ext cx="7920881" cy="400027"/>
          </a:xfrm>
        </p:spPr>
        <p:txBody>
          <a:bodyPr/>
          <a:lstStyle/>
          <a:p>
            <a:r>
              <a:rPr lang="en-US" altLang="ko-KR" dirty="0"/>
              <a:t>Bayesian Joint Modelling of Longitudinal and Time-to-Event Data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1FD447-374B-493A-A63E-E05E6B4130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DEDFFD-8B94-C75C-554E-4810CB8FCCBE}"/>
              </a:ext>
            </a:extLst>
          </p:cNvPr>
          <p:cNvGrpSpPr/>
          <p:nvPr/>
        </p:nvGrpSpPr>
        <p:grpSpPr>
          <a:xfrm>
            <a:off x="973195" y="2069945"/>
            <a:ext cx="7197610" cy="1656184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6" name="Google Shape;132;p6">
              <a:extLst>
                <a:ext uri="{FF2B5EF4-FFF2-40B4-BE49-F238E27FC236}">
                  <a16:creationId xmlns:a16="http://schemas.microsoft.com/office/drawing/2014/main" id="{523EEE9E-F48F-2828-C995-11BDA9D02444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CA859-CF0A-45BD-3DA5-851D3EA21298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9F5D94-E1C1-6FAA-B913-549A7978565A}"/>
              </a:ext>
            </a:extLst>
          </p:cNvPr>
          <p:cNvSpPr txBox="1"/>
          <p:nvPr/>
        </p:nvSpPr>
        <p:spPr>
          <a:xfrm>
            <a:off x="1117742" y="2158655"/>
            <a:ext cx="6908515" cy="1417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경시적자료와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생존자료를 결합하여 두 자료간 의존성과 관계를 파악하는 분석기법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바이오 분야에서 중용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6BBB0-8602-5A42-284C-6827E0E0E8FC}"/>
              </a:ext>
            </a:extLst>
          </p:cNvPr>
          <p:cNvSpPr txBox="1"/>
          <p:nvPr/>
        </p:nvSpPr>
        <p:spPr>
          <a:xfrm>
            <a:off x="4315076" y="409819"/>
            <a:ext cx="305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Bayesian Joint 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E9C75-8DAE-8628-ED7D-116CD73F4D84}"/>
              </a:ext>
            </a:extLst>
          </p:cNvPr>
          <p:cNvSpPr txBox="1"/>
          <p:nvPr/>
        </p:nvSpPr>
        <p:spPr>
          <a:xfrm>
            <a:off x="1117742" y="1910601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Modelling</a:t>
            </a:r>
          </a:p>
        </p:txBody>
      </p:sp>
      <p:grpSp>
        <p:nvGrpSpPr>
          <p:cNvPr id="9" name="그룹 14">
            <a:extLst>
              <a:ext uri="{FF2B5EF4-FFF2-40B4-BE49-F238E27FC236}">
                <a16:creationId xmlns:a16="http://schemas.microsoft.com/office/drawing/2014/main" id="{CA02BFB7-9E33-3620-D4CD-249669806AE1}"/>
              </a:ext>
            </a:extLst>
          </p:cNvPr>
          <p:cNvGrpSpPr/>
          <p:nvPr/>
        </p:nvGrpSpPr>
        <p:grpSpPr>
          <a:xfrm>
            <a:off x="973195" y="4097166"/>
            <a:ext cx="7197610" cy="1347190"/>
            <a:chOff x="630873" y="2017002"/>
            <a:chExt cx="7926172" cy="1661639"/>
          </a:xfrm>
          <a:solidFill>
            <a:srgbClr val="F0F2F6"/>
          </a:solidFill>
        </p:grpSpPr>
        <p:sp>
          <p:nvSpPr>
            <p:cNvPr id="10" name="Google Shape;132;p6">
              <a:extLst>
                <a:ext uri="{FF2B5EF4-FFF2-40B4-BE49-F238E27FC236}">
                  <a16:creationId xmlns:a16="http://schemas.microsoft.com/office/drawing/2014/main" id="{E4795453-9DA3-15A7-EA29-48B3128740E9}"/>
                </a:ext>
              </a:extLst>
            </p:cNvPr>
            <p:cNvSpPr/>
            <p:nvPr/>
          </p:nvSpPr>
          <p:spPr>
            <a:xfrm>
              <a:off x="630873" y="2017002"/>
              <a:ext cx="7926172" cy="166163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C86F0B-B72B-686E-65ED-90C836710C74}"/>
                </a:ext>
              </a:extLst>
            </p:cNvPr>
            <p:cNvSpPr txBox="1"/>
            <p:nvPr/>
          </p:nvSpPr>
          <p:spPr>
            <a:xfrm>
              <a:off x="4501600" y="2550376"/>
              <a:ext cx="184730" cy="545511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526F80-B41A-FE4A-6DA8-6A6A336168EE}"/>
              </a:ext>
            </a:extLst>
          </p:cNvPr>
          <p:cNvSpPr txBox="1"/>
          <p:nvPr/>
        </p:nvSpPr>
        <p:spPr>
          <a:xfrm>
            <a:off x="1117742" y="4253084"/>
            <a:ext cx="6908515" cy="9561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어떠한 사건이 일어났는가 와 해당 사건이 언제 일어났는지에 대한 정보가 담긴 자료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D7021-30EA-4932-B044-1625DD33FD00}"/>
              </a:ext>
            </a:extLst>
          </p:cNvPr>
          <p:cNvSpPr txBox="1"/>
          <p:nvPr/>
        </p:nvSpPr>
        <p:spPr>
          <a:xfrm>
            <a:off x="1117742" y="393782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Time-to-Event Data </a:t>
            </a:r>
            <a:r>
              <a:rPr lang="ko-KR" altLang="en-US" b="1" dirty="0"/>
              <a:t>생존자료</a:t>
            </a:r>
            <a:endParaRPr lang="en-US" b="1" dirty="0"/>
          </a:p>
        </p:txBody>
      </p:sp>
      <p:pic>
        <p:nvPicPr>
          <p:cNvPr id="6" name="그림 10">
            <a:extLst>
              <a:ext uri="{FF2B5EF4-FFF2-40B4-BE49-F238E27FC236}">
                <a16:creationId xmlns:a16="http://schemas.microsoft.com/office/drawing/2014/main" id="{303ABFC8-D9DE-F96D-226C-5186D3196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2" y="5749139"/>
            <a:ext cx="586800" cy="58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12B6B-47ED-DA4F-793D-53468844809F}"/>
              </a:ext>
            </a:extLst>
          </p:cNvPr>
          <p:cNvSpPr txBox="1"/>
          <p:nvPr/>
        </p:nvSpPr>
        <p:spPr>
          <a:xfrm>
            <a:off x="1262822" y="5815393"/>
            <a:ext cx="7197610" cy="4542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Frequentist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방법론에 비해 </a:t>
            </a:r>
            <a:r>
              <a:rPr lang="en-US" altLang="ko-KR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Bayesian </a:t>
            </a:r>
            <a:r>
              <a:rPr lang="ko-KR" altLang="en-US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방법론에 대한 리뷰논문이 부족 </a:t>
            </a:r>
            <a:endParaRPr lang="en-US" altLang="ko-KR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1" name="직사각형 11">
            <a:extLst>
              <a:ext uri="{FF2B5EF4-FFF2-40B4-BE49-F238E27FC236}">
                <a16:creationId xmlns:a16="http://schemas.microsoft.com/office/drawing/2014/main" id="{AA514C4B-2658-1DD7-2F9D-52C20754FA48}"/>
              </a:ext>
            </a:extLst>
          </p:cNvPr>
          <p:cNvSpPr/>
          <p:nvPr/>
        </p:nvSpPr>
        <p:spPr>
          <a:xfrm>
            <a:off x="-1709" y="0"/>
            <a:ext cx="9324528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09030-5F73-24E0-C22E-9078B2BCAE25}"/>
              </a:ext>
            </a:extLst>
          </p:cNvPr>
          <p:cNvSpPr txBox="1"/>
          <p:nvPr/>
        </p:nvSpPr>
        <p:spPr>
          <a:xfrm>
            <a:off x="1090945" y="1335093"/>
            <a:ext cx="7129872" cy="41878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분석 상황을 상당히 세부적으로 분류하고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각 상황마다 매우 다양한 방법들을 소개하여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이에 대해 하나씩 이론적 설명을 하기에는 불가능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논문에 충실하게 단순히 각 케이스별로 사용된 방법들을 나열하기에는 리뷰 발표의 성격과 맞지 않는다고 판단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케이스별로 사용된 방법들을 소개하되</a:t>
            </a:r>
            <a:r>
              <a:rPr lang="en-US" altLang="ko-KR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,</a:t>
            </a:r>
            <a:r>
              <a:rPr lang="ko-KR" altLang="en-US" sz="2000" b="1" dirty="0">
                <a:solidFill>
                  <a:schemeClr val="bg1"/>
                </a:solidFill>
                <a:latin typeface="NanumSquare_ac Bold" panose="020B0600000101010101" pitchFamily="34" charset="-127"/>
                <a:ea typeface="나눔스퀘어_ac" panose="020B0600000101010101" pitchFamily="50" charset="-127"/>
                <a:sym typeface="Wingdings" pitchFamily="2" charset="2"/>
              </a:rPr>
              <a:t> 이 중 흥미로웠던 방법들에 대해 이론적 설명을 할 예정</a:t>
            </a:r>
            <a:endParaRPr lang="en-US" altLang="ko-KR" sz="2000" b="1" dirty="0">
              <a:solidFill>
                <a:schemeClr val="bg1"/>
              </a:solidFill>
              <a:latin typeface="NanumSquare_ac Bold" panose="020B0600000101010101" pitchFamily="34" charset="-127"/>
              <a:ea typeface="나눔스퀘어_ac" panose="020B0600000101010101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017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748" y="3141194"/>
            <a:ext cx="4536504" cy="6631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3748" y="3099956"/>
            <a:ext cx="4536504" cy="45719"/>
          </a:xfrm>
          <a:prstGeom prst="rect">
            <a:avLst/>
          </a:prstGeom>
          <a:solidFill>
            <a:srgbClr val="28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8498" y="2916639"/>
            <a:ext cx="6282338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300" dirty="0">
                <a:solidFill>
                  <a:prstClr val="white"/>
                </a:solidFill>
                <a:latin typeface="나눔스퀘어_ac Bold" panose="020B0600000101010101" pitchFamily="34" charset="-127"/>
                <a:ea typeface="나눔스퀘어_ac Bold" panose="020B0600000101010101" pitchFamily="34" charset="-127"/>
              </a:rPr>
              <a:t>Modelling</a:t>
            </a:r>
            <a:endParaRPr kumimoji="0" lang="en-US" altLang="ko-KR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34" charset="-127"/>
              <a:ea typeface="나눔스퀘어_ac Bold" panose="020B0600000101010101" pitchFamily="34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952" y="1047909"/>
            <a:ext cx="3456384" cy="195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1" i="0" u="none" strike="noStrike" kern="1200" cap="none" spc="300" normalizeH="0" baseline="0" noProof="0" dirty="0">
                <a:ln>
                  <a:noFill/>
                </a:ln>
                <a:solidFill>
                  <a:srgbClr val="28517A"/>
                </a:solidFill>
                <a:effectLst/>
                <a:uLnTx/>
                <a:uFillTx/>
                <a:latin typeface="12롯데마트행복Light" panose="02020603020101020101" pitchFamily="18" charset="-127"/>
                <a:ea typeface="12롯데마트행복Light" panose="02020603020101020101" pitchFamily="18" charset="-127"/>
                <a:cs typeface="+mn-cs"/>
              </a:rPr>
              <a:t>2</a:t>
            </a:r>
            <a:endParaRPr kumimoji="0" lang="ko-KR" altLang="en-US" sz="7200" b="1" i="0" u="none" strike="noStrike" kern="1200" cap="none" spc="300" normalizeH="0" baseline="0" noProof="0" dirty="0">
              <a:ln>
                <a:noFill/>
              </a:ln>
              <a:solidFill>
                <a:srgbClr val="28517A"/>
              </a:solidFill>
              <a:effectLst/>
              <a:uLnTx/>
              <a:uFillTx/>
              <a:latin typeface="12롯데마트행복Light" panose="02020603020101020101" pitchFamily="18" charset="-127"/>
              <a:ea typeface="12롯데마트행복Light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4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1139</Words>
  <Application>Microsoft Macintosh PowerPoint</Application>
  <PresentationFormat>On-screen Show (4:3)</PresentationFormat>
  <Paragraphs>250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08서울남산체 EB</vt:lpstr>
      <vt:lpstr>12롯데마트행복Light</vt:lpstr>
      <vt:lpstr>맑은 고딕</vt:lpstr>
      <vt:lpstr>맑은 고딕</vt:lpstr>
      <vt:lpstr>NanumSquare_ac</vt:lpstr>
      <vt:lpstr>NanumSquare_ac Bold</vt:lpstr>
      <vt:lpstr>NanumSquare_ac ExtraBold</vt:lpstr>
      <vt:lpstr>나눔스퀘어 ExtraBold</vt:lpstr>
      <vt:lpstr>나눔스퀘어_ac</vt:lpstr>
      <vt:lpstr>나눔스퀘어_ac Bold</vt:lpstr>
      <vt:lpstr>나눔스퀘어_ac ExtraBold</vt:lpstr>
      <vt:lpstr>Arial</vt:lpstr>
      <vt:lpstr>Cambria Math</vt:lpstr>
      <vt:lpstr>Wingdings</vt:lpstr>
      <vt:lpstr>Office 테마</vt:lpstr>
      <vt:lpstr>PowerPoint Presentation</vt:lpstr>
      <vt:lpstr>PowerPoint Presentation</vt:lpstr>
      <vt:lpstr>PowerPoint Presentation</vt:lpstr>
      <vt:lpstr>논문 소개</vt:lpstr>
      <vt:lpstr>논문 소개</vt:lpstr>
      <vt:lpstr>논문 소개</vt:lpstr>
      <vt:lpstr>논문 소개</vt:lpstr>
      <vt:lpstr>논문 소개</vt:lpstr>
      <vt:lpstr>PowerPoint Presentation</vt:lpstr>
      <vt:lpstr>Modelling</vt:lpstr>
      <vt:lpstr>Modelling</vt:lpstr>
      <vt:lpstr>Modelling</vt:lpstr>
      <vt:lpstr>Modelling</vt:lpstr>
      <vt:lpstr>Modelling</vt:lpstr>
      <vt:lpstr>Random Effect Distribution</vt:lpstr>
      <vt:lpstr>Random Effect Distribution</vt:lpstr>
      <vt:lpstr>Random Effect Distribution</vt:lpstr>
      <vt:lpstr>Random Effect Distribution</vt:lpstr>
      <vt:lpstr>Random Effect Distribution</vt:lpstr>
      <vt:lpstr>Random Effect Distribution</vt:lpstr>
      <vt:lpstr>Error Distribution</vt:lpstr>
      <vt:lpstr>Error Distribution</vt:lpstr>
      <vt:lpstr>Error Distribution</vt:lpstr>
      <vt:lpstr>Bayesian Sampling Algorithm</vt:lpstr>
      <vt:lpstr>Bayesian Sampling Algorithm</vt:lpstr>
      <vt:lpstr>Bayesian Sampling Algorithm</vt:lpstr>
      <vt:lpstr>Bayesian Sampling Algorithm</vt:lpstr>
      <vt:lpstr>Bayesian Sampling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applemango</dc:creator>
  <cp:lastModifiedBy>정희철</cp:lastModifiedBy>
  <cp:revision>343</cp:revision>
  <dcterms:created xsi:type="dcterms:W3CDTF">2015-04-15T04:21:45Z</dcterms:created>
  <dcterms:modified xsi:type="dcterms:W3CDTF">2022-12-06T19:00:23Z</dcterms:modified>
</cp:coreProperties>
</file>