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35" r:id="rId2"/>
    <p:sldId id="257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1" r:id="rId28"/>
    <p:sldId id="462" r:id="rId29"/>
    <p:sldId id="463" r:id="rId30"/>
    <p:sldId id="465" r:id="rId31"/>
    <p:sldId id="466" r:id="rId32"/>
    <p:sldId id="467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7" r:id="rId41"/>
    <p:sldId id="478" r:id="rId42"/>
    <p:sldId id="479" r:id="rId43"/>
    <p:sldId id="480" r:id="rId44"/>
    <p:sldId id="481" r:id="rId45"/>
    <p:sldId id="482" r:id="rId46"/>
    <p:sldId id="484" r:id="rId47"/>
    <p:sldId id="485" r:id="rId48"/>
    <p:sldId id="486" r:id="rId49"/>
    <p:sldId id="487" r:id="rId50"/>
    <p:sldId id="488" r:id="rId51"/>
    <p:sldId id="489" r:id="rId52"/>
    <p:sldId id="490" r:id="rId53"/>
    <p:sldId id="483" r:id="rId54"/>
    <p:sldId id="491" r:id="rId55"/>
    <p:sldId id="492" r:id="rId56"/>
    <p:sldId id="493" r:id="rId5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3CCFC2B-BBBF-4073-B181-EDACE2E37B92}">
          <p14:sldIdLst>
            <p14:sldId id="435"/>
          </p14:sldIdLst>
        </p14:section>
        <p14:section name="A01" id="{F08F2266-8D4B-4B71-92E7-C40E5CE8E8FD}">
          <p14:sldIdLst>
            <p14:sldId id="257"/>
            <p14:sldId id="436"/>
            <p14:sldId id="437"/>
            <p14:sldId id="438"/>
          </p14:sldIdLst>
        </p14:section>
        <p14:section name="A02" id="{867D3778-28FF-4095-A6D8-361171253E10}">
          <p14:sldIdLst>
            <p14:sldId id="439"/>
            <p14:sldId id="440"/>
            <p14:sldId id="441"/>
          </p14:sldIdLst>
        </p14:section>
        <p14:section name="A03" id="{99D3F896-2F0E-46E3-A488-43916F66707A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  <p14:section name="A04" id="{EA27FB60-86CE-4E65-AED0-DE8A206E1BC7}">
          <p14:sldIdLst>
            <p14:sldId id="450"/>
            <p14:sldId id="451"/>
            <p14:sldId id="452"/>
            <p14:sldId id="453"/>
            <p14:sldId id="454"/>
          </p14:sldIdLst>
        </p14:section>
        <p14:section name="A05" id="{ED29B0F0-B5D6-4F6E-BFE9-DFF01095CEBC}">
          <p14:sldIdLst>
            <p14:sldId id="455"/>
            <p14:sldId id="456"/>
            <p14:sldId id="457"/>
            <p14:sldId id="458"/>
            <p14:sldId id="459"/>
            <p14:sldId id="461"/>
            <p14:sldId id="462"/>
            <p14:sldId id="463"/>
          </p14:sldIdLst>
        </p14:section>
        <p14:section name="A06" id="{C01B93B5-D1AD-455D-9E95-AEB31B858B3D}">
          <p14:sldIdLst>
            <p14:sldId id="465"/>
          </p14:sldIdLst>
        </p14:section>
        <p14:section name="A07" id="{53E64370-E6D6-4300-9F53-7568CBDD1407}">
          <p14:sldIdLst>
            <p14:sldId id="466"/>
            <p14:sldId id="467"/>
            <p14:sldId id="469"/>
          </p14:sldIdLst>
        </p14:section>
        <p14:section name="A08" id="{9AAB0700-6DDF-4B3A-A989-7A0328161EA9}">
          <p14:sldIdLst>
            <p14:sldId id="470"/>
            <p14:sldId id="471"/>
          </p14:sldIdLst>
        </p14:section>
        <p14:section name="A09" id="{FF7A1C47-DEEB-444E-8E3E-B31D280BD83F}">
          <p14:sldIdLst>
            <p14:sldId id="472"/>
            <p14:sldId id="473"/>
            <p14:sldId id="474"/>
            <p14:sldId id="475"/>
          </p14:sldIdLst>
        </p14:section>
        <p14:section name="A11" id="{2CD85107-F7B5-462F-8A36-AECFB9BBA387}">
          <p14:sldIdLst>
            <p14:sldId id="477"/>
            <p14:sldId id="478"/>
            <p14:sldId id="479"/>
          </p14:sldIdLst>
        </p14:section>
        <p14:section name="A19a" id="{1573EBED-1009-4E99-958B-06B7A12FB127}">
          <p14:sldIdLst>
            <p14:sldId id="480"/>
          </p14:sldIdLst>
        </p14:section>
        <p14:section name="A19b" id="{45F46DE0-C74E-4EE5-99ED-9972F8327C49}">
          <p14:sldIdLst>
            <p14:sldId id="481"/>
          </p14:sldIdLst>
        </p14:section>
        <p14:section name="A23" id="{15421349-4F5C-4394-B590-73857B50A8E4}">
          <p14:sldIdLst>
            <p14:sldId id="482"/>
            <p14:sldId id="484"/>
          </p14:sldIdLst>
        </p14:section>
        <p14:section name="A27" id="{DF02869B-1A82-4D55-ADC9-3339FE53AD2E}">
          <p14:sldIdLst>
            <p14:sldId id="485"/>
            <p14:sldId id="486"/>
          </p14:sldIdLst>
        </p14:section>
        <p14:section name="A28" id="{1FA3FB37-4694-4C1E-9068-A050916CEF78}">
          <p14:sldIdLst>
            <p14:sldId id="487"/>
            <p14:sldId id="488"/>
            <p14:sldId id="489"/>
            <p14:sldId id="490"/>
          </p14:sldIdLst>
        </p14:section>
        <p14:section name="A29" id="{8BA8FEDD-07CD-4423-A57C-81148A1AEB27}">
          <p14:sldIdLst>
            <p14:sldId id="483"/>
            <p14:sldId id="491"/>
          </p14:sldIdLst>
        </p14:section>
        <p14:section name="A30" id="{377C73B2-16FE-468B-AE49-B170922D23C1}">
          <p14:sldIdLst>
            <p14:sldId id="492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1071" userDrawn="1">
          <p15:clr>
            <a:srgbClr val="A4A3A4"/>
          </p15:clr>
        </p15:guide>
        <p15:guide id="4" pos="7537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>
        <p:guide orient="horz" pos="278"/>
        <p:guide pos="166"/>
        <p:guide orient="horz" pos="1071"/>
        <p:guide pos="75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581DC-4B4B-4B9D-8110-97D6ACCC5282}" type="datetimeFigureOut">
              <a:rPr lang="es-CL" smtClean="0"/>
              <a:t>12-06-2020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A60D-2FBA-457D-BB38-44CE8EA032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65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91ABA-FF29-4418-B9B5-2D1B1E5E392D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7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2D0F8-4939-4ED6-B906-BBA06553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84DF1-1D3A-4CC6-B07E-3ADFBFBE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EE6E0-58C4-453F-9157-407BB3B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A91D-5E71-497A-ACE5-9F32195A316B}" type="datetime1">
              <a:rPr lang="es-CL" smtClean="0"/>
              <a:t>12-06-2020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82952-EE57-41A9-B8FC-64E53C8C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2B1BC-BCBC-4090-BCA1-6A497E3B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381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CC6C2-3CBC-4403-A41E-E2D8F2B5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E4BB0B-15B3-4C6F-A04D-8F04E359C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8FA3E-E934-4E2D-BF82-580499A5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CA1-C646-4587-9A32-BAD7236F2BE4}" type="datetime1">
              <a:rPr lang="es-CL" smtClean="0"/>
              <a:t>12-06-2020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CB3788-5CAA-4A3B-B48F-7957CC17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C58BF-C9C3-400F-98EA-2EA69D2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28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4BBC9C-748F-49F2-B8EB-F5BCF31B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69EC90-F360-48B1-9837-CC609B5A7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FF4C5-27D8-4EF5-9878-D1CE38F4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7F54-73BB-48F4-B468-BC7B77241540}" type="datetime1">
              <a:rPr lang="es-CL" smtClean="0"/>
              <a:t>12-06-2020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14E872-CFD1-4787-857D-3F7C79DB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4F53B-6101-4E1A-BF80-ECFFCE52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42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5B2CD-D071-44DC-899A-2E973B3F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5E4E7-11F9-4D06-B698-C27F5B1D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CA47C-6082-4D8E-B0A4-DC2B24E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E34-1F59-4577-B877-EF2EFC5FB469}" type="datetime1">
              <a:rPr lang="es-CL" smtClean="0"/>
              <a:t>12-06-2020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E3301-5EE9-4E12-B9B1-E27DBF09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702B2-EB8A-4E3E-946F-C1C11C6B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295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B5EE2-F526-4280-9C30-6104E63A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7E878-3A0C-49B3-973C-722CBE8F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63270C-6595-450A-A316-58FA887D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64FB-EDAB-420A-BE5C-D53405EB2DC1}" type="datetime1">
              <a:rPr lang="es-CL" smtClean="0"/>
              <a:t>12-06-2020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E5F94-A9CE-426D-B868-4B710A42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4CD7A-761A-4CFF-8003-EA34E4F1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09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62B3E-6026-43C0-9CD7-B117672F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F7623-1B8C-4A17-B685-5CCCFE037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173670-28F5-44B8-9BC6-61290353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15882D-E04A-4D4C-AD38-A3BC6EFF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5E09-EF59-4EE2-9D5B-090AAC81D38B}" type="datetime1">
              <a:rPr lang="es-CL" smtClean="0"/>
              <a:t>12-06-2020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8BBFB-C3BA-4708-AF32-8F2E66C9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5E773-265A-4A70-A560-A1577FE3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779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D31A7-2B91-4E31-97CD-0B2F0079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C3D33-C5D0-4991-B617-CBE3DAD3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E99D-3BBC-4E9A-9013-E80C03F0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58F4D9-5327-44D1-8AA2-BA6EE48F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323F4C-1B79-49D5-A32E-1205065A0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AF0BB3-408D-4E12-AE4B-82D2267F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C386-3621-480E-B083-C8D49B6557EB}" type="datetime1">
              <a:rPr lang="es-CL" smtClean="0"/>
              <a:t>12-06-2020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F84CA7-4279-4FE9-8894-BB06F53A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1B8963-1703-428A-B3F2-325FD17D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7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B4EAB-9686-4A3A-BB07-DB4E634D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1D5338-E837-4AF4-9601-F21E76B0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9DE-1AEF-424C-A3A4-88ABB5420036}" type="datetime1">
              <a:rPr lang="es-CL" smtClean="0"/>
              <a:t>12-06-2020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7DFCA6-F1BA-47ED-9FEB-5CFE479E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77B3A9-0CBE-4D39-9A0F-C2F8E994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47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E30593-8201-48BF-B388-64E12709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2A28-01DF-411E-B677-8240130F13FF}" type="datetime1">
              <a:rPr lang="es-CL" smtClean="0"/>
              <a:t>12-06-2020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3CDFC9-41A3-4E5E-A4A1-20C0CF5E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3CC37B-6558-4FBF-A636-F38F314C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304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6EBF8-91B7-4A6E-B876-55B224ED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D402F-76C4-4091-A358-1AF3AA56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537BD-3DC9-49B9-AE01-413CE2F1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208DD-9190-41B8-9763-83CF195F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5B7B-6605-4594-A702-5BF2813606D1}" type="datetime1">
              <a:rPr lang="es-CL" smtClean="0"/>
              <a:t>12-06-2020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078A3B-E9FB-48F8-8226-4EBCEC0B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CFD9C-5294-40C8-ABD3-9BF71293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463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88AF2-9100-4B56-8124-C864D1CD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BC5A37-4655-401B-BDB9-5CFA4F666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7AF00C-316E-4204-9215-37AEA3228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0648D9-905E-4811-B6D8-79A955EA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63FB-4EC9-4997-A0F9-F848C04B0C75}" type="datetime1">
              <a:rPr lang="es-CL" smtClean="0"/>
              <a:t>12-06-2020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5FD663-71C4-4E0C-99E9-0BD457DA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85D366-9914-4DCD-89F6-0D57EAA2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89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12BF90-20B0-4AB5-9B65-D8311EA3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73E16-3C6A-461E-A0B9-90A1640F9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8F0D5-7764-4CA4-B017-B85D9B1BC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482A-199E-4960-BCD1-9A90227AA3D0}" type="datetime1">
              <a:rPr lang="es-CL" smtClean="0"/>
              <a:t>12-06-2020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DC02FB-21FF-4F41-9214-E11708ED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753A7-EB48-4F16-8014-B8A5D8EAE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1F03-C5B0-4174-84F3-90094AD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337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7568" y="2204864"/>
            <a:ext cx="7772400" cy="3528392"/>
          </a:xfrm>
        </p:spPr>
        <p:txBody>
          <a:bodyPr>
            <a:noAutofit/>
          </a:bodyPr>
          <a:lstStyle/>
          <a:p>
            <a:b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b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s-ES_tradnl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VALIDADOR REM</a:t>
            </a:r>
            <a:b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s-ES_tradnl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SERIE A</a:t>
            </a:r>
            <a:b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b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s-ES_tradnl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ABRIL 2020 V.1.0</a:t>
            </a:r>
            <a:endParaRPr lang="es-C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281960" y="375329"/>
            <a:ext cx="2160240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_tradnl" sz="6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DE</a:t>
            </a:r>
            <a:r>
              <a:rPr lang="es-ES_tradnl" sz="6000" b="1" dirty="0">
                <a:solidFill>
                  <a:srgbClr val="00B050"/>
                </a:solidFill>
                <a:latin typeface="Calibri" panose="020F0502020204030204" pitchFamily="34" charset="0"/>
              </a:rPr>
              <a:t>GI </a:t>
            </a:r>
            <a:endParaRPr lang="es-CL" sz="1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5450835" y="322265"/>
            <a:ext cx="3781983" cy="707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_tradnl" sz="1800" b="1" dirty="0">
                <a:solidFill>
                  <a:srgbClr val="3B68AB"/>
                </a:solidFill>
                <a:latin typeface="Calibri" panose="020F0502020204030204" pitchFamily="34" charset="0"/>
              </a:rPr>
              <a:t>SERVICIO</a:t>
            </a:r>
            <a:r>
              <a:rPr lang="es-ES_tradnl" sz="1800" b="1" dirty="0">
                <a:solidFill>
                  <a:srgbClr val="182C4B"/>
                </a:solidFill>
                <a:latin typeface="Calibri" panose="020F0502020204030204" pitchFamily="34" charset="0"/>
              </a:rPr>
              <a:t> </a:t>
            </a:r>
            <a:r>
              <a:rPr lang="es-ES_tradnl" sz="1800" b="1" dirty="0">
                <a:solidFill>
                  <a:srgbClr val="3B68AB"/>
                </a:solidFill>
                <a:latin typeface="Calibri" panose="020F0502020204030204" pitchFamily="34" charset="0"/>
              </a:rPr>
              <a:t>DE SALUD </a:t>
            </a:r>
            <a:br>
              <a:rPr lang="es-ES_tradnl" sz="1800" b="1" dirty="0">
                <a:solidFill>
                  <a:srgbClr val="182C4B"/>
                </a:solidFill>
                <a:latin typeface="Calibri" panose="020F0502020204030204" pitchFamily="34" charset="0"/>
              </a:rPr>
            </a:br>
            <a:r>
              <a:rPr lang="es-ES_tradnl" sz="1800" b="1" dirty="0">
                <a:solidFill>
                  <a:srgbClr val="C5413F"/>
                </a:solidFill>
                <a:latin typeface="Calibri" panose="020F0502020204030204" pitchFamily="34" charset="0"/>
              </a:rPr>
              <a:t>OSORNO 2020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75" y="322825"/>
            <a:ext cx="1325037" cy="119828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313261" y="980728"/>
            <a:ext cx="1859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100" b="1" dirty="0">
                <a:solidFill>
                  <a:srgbClr val="525C6B"/>
                </a:solidFill>
                <a:latin typeface="Calibri" panose="020F0502020204030204" pitchFamily="34" charset="0"/>
              </a:rPr>
              <a:t>Depto. Estadística Y Gestión </a:t>
            </a:r>
            <a:br>
              <a:rPr lang="es-ES_tradnl" sz="1100" b="1" dirty="0">
                <a:solidFill>
                  <a:srgbClr val="525C6B"/>
                </a:solidFill>
                <a:latin typeface="Calibri" panose="020F0502020204030204" pitchFamily="34" charset="0"/>
              </a:rPr>
            </a:br>
            <a:r>
              <a:rPr lang="es-ES_tradnl" sz="1100" b="1" dirty="0">
                <a:solidFill>
                  <a:srgbClr val="525C6B"/>
                </a:solidFill>
                <a:latin typeface="Calibri" panose="020F0502020204030204" pitchFamily="34" charset="0"/>
              </a:rPr>
              <a:t>De La Información</a:t>
            </a:r>
            <a:endParaRPr lang="es-CL" sz="1100" b="1" dirty="0">
              <a:solidFill>
                <a:srgbClr val="525C6B"/>
              </a:solidFill>
              <a:latin typeface="Calibri" panose="020F0502020204030204" pitchFamily="34" charset="0"/>
            </a:endParaRPr>
          </a:p>
          <a:p>
            <a:pPr algn="ctr"/>
            <a:endParaRPr lang="es-ES" sz="1100" dirty="0"/>
          </a:p>
        </p:txBody>
      </p:sp>
      <p:sp>
        <p:nvSpPr>
          <p:cNvPr id="10" name="Marcador de número de diapositiva 20">
            <a:extLst>
              <a:ext uri="{FF2B5EF4-FFF2-40B4-BE49-F238E27FC236}">
                <a16:creationId xmlns:a16="http://schemas.microsoft.com/office/drawing/2014/main" id="{C3D6B7FA-316E-41C3-8EF4-85267EF1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FB3C1F03-C5B0-4174-84F3-90094AD186A6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3373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F111C4-AF6C-4872-8F76-6147F8B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10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7FD486-C808-4934-BAB0-DD0EB666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5" y="1785283"/>
            <a:ext cx="7586356" cy="222465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59A68AF-A37D-409E-B1BA-6F160E52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REM03: APLICACIÓN Y RESULTADOS DE ESCALAS DE EVALUACIÓN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084433-0061-4568-B6F0-ABF61B313EB0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A1: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Aplicación y resultados de Pauta Breve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C12 debe ser igual a sumatoria de los Resultados de la Aplicación de Pauta Breve, celda C13 y C14.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A4: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Los Resultados de la Aplicación de Protocolo Neurosensorial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C51 debe ser igual a sumatoria de los Resultados de la Aplicación de Protocolo Neurosensorial, celda C52:C54.</a:t>
            </a:r>
          </a:p>
          <a:p>
            <a:pPr marL="228600" indent="-228600">
              <a:buFont typeface="+mj-lt"/>
              <a:buAutoNum type="arabicPeriod" startAt="2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A172BE-3566-47BF-A92A-5A0922A6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5" y="4107233"/>
            <a:ext cx="7586357" cy="251168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11" name="44 Conector angular">
            <a:extLst>
              <a:ext uri="{FF2B5EF4-FFF2-40B4-BE49-F238E27FC236}">
                <a16:creationId xmlns:a16="http://schemas.microsoft.com/office/drawing/2014/main" id="{3E2A38FE-A6D0-4957-922B-30CF673A0A96}"/>
              </a:ext>
            </a:extLst>
          </p:cNvPr>
          <p:cNvCxnSpPr/>
          <p:nvPr/>
        </p:nvCxnSpPr>
        <p:spPr>
          <a:xfrm>
            <a:off x="4806736" y="3555284"/>
            <a:ext cx="11723" cy="232615"/>
          </a:xfrm>
          <a:prstGeom prst="bentConnector3">
            <a:avLst>
              <a:gd name="adj1" fmla="val 879000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44 Conector angular">
            <a:extLst>
              <a:ext uri="{FF2B5EF4-FFF2-40B4-BE49-F238E27FC236}">
                <a16:creationId xmlns:a16="http://schemas.microsoft.com/office/drawing/2014/main" id="{6F76F033-A0CB-44C2-BA70-2DE9EE6E2775}"/>
              </a:ext>
            </a:extLst>
          </p:cNvPr>
          <p:cNvCxnSpPr/>
          <p:nvPr/>
        </p:nvCxnSpPr>
        <p:spPr>
          <a:xfrm>
            <a:off x="4767319" y="6009382"/>
            <a:ext cx="11723" cy="232615"/>
          </a:xfrm>
          <a:prstGeom prst="bentConnector3">
            <a:avLst>
              <a:gd name="adj1" fmla="val 879000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CuadroTexto">
            <a:extLst>
              <a:ext uri="{FF2B5EF4-FFF2-40B4-BE49-F238E27FC236}">
                <a16:creationId xmlns:a16="http://schemas.microsoft.com/office/drawing/2014/main" id="{38DB0B14-0DEB-4CD5-8DAD-CEAC12C6B77A}"/>
              </a:ext>
            </a:extLst>
          </p:cNvPr>
          <p:cNvSpPr txBox="1"/>
          <p:nvPr/>
        </p:nvSpPr>
        <p:spPr>
          <a:xfrm>
            <a:off x="5537550" y="3553539"/>
            <a:ext cx="1353256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C12 = (C13+C14)</a:t>
            </a:r>
          </a:p>
        </p:txBody>
      </p:sp>
      <p:sp>
        <p:nvSpPr>
          <p:cNvPr id="14" name="4 CuadroTexto">
            <a:extLst>
              <a:ext uri="{FF2B5EF4-FFF2-40B4-BE49-F238E27FC236}">
                <a16:creationId xmlns:a16="http://schemas.microsoft.com/office/drawing/2014/main" id="{65789EE2-8919-47EA-904E-15428FA1A3B2}"/>
              </a:ext>
            </a:extLst>
          </p:cNvPr>
          <p:cNvSpPr txBox="1"/>
          <p:nvPr/>
        </p:nvSpPr>
        <p:spPr>
          <a:xfrm>
            <a:off x="5564801" y="6009382"/>
            <a:ext cx="1298753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C51 = (C52:C54)</a:t>
            </a:r>
          </a:p>
        </p:txBody>
      </p:sp>
    </p:spTree>
    <p:extLst>
      <p:ext uri="{BB962C8B-B14F-4D97-AF65-F5344CB8AC3E}">
        <p14:creationId xmlns:p14="http://schemas.microsoft.com/office/powerpoint/2010/main" val="393263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8B699F-E6D4-4B14-8C31-BC075F7D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11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4D7A422-E54F-4581-999C-A7F23138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REM03: APLICACIÓN Y RESULTADOS DE ESCALAS DE EVALUACIÓN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9619DF-A52D-4A69-AAFB-10BB8962605A}"/>
              </a:ext>
            </a:extLst>
          </p:cNvPr>
          <p:cNvSpPr txBox="1"/>
          <p:nvPr/>
        </p:nvSpPr>
        <p:spPr>
          <a:xfrm>
            <a:off x="262885" y="461483"/>
            <a:ext cx="11477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A2 o A3: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 Resultados de la aplicación de escala de evaluación del desarrollo Psicomotor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C22 deben ser igual a Niños y Niñas con rezago, Déficit y otra vulnerabilidad, sección A3, celda C43.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A2 o A3: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 Resultados de la aplicación de escala de evaluación del desarrollo Psicomotor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C23 deben ser igual a Niños y Niñas con rezago, Déficit y otra vulnerabilidad, sección A3,  celda C44.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A2 o A3: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 Resultados de la aplicación de escala de evaluación del desarrollo Psicomotor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C24 deben ser igual a Niños y Niñas con rezago, Déficit y otra vulnerabilidad, sección A3, celda C45.</a:t>
            </a:r>
          </a:p>
          <a:p>
            <a:pPr marL="228600" indent="-228600">
              <a:buFont typeface="+mj-lt"/>
              <a:buAutoNum type="arabicPeriod" startAt="4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C0FEF5-FE5E-444F-81D1-D055CCE5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1" y="4450592"/>
            <a:ext cx="8445660" cy="210502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3E160A-AC35-4BF3-806D-1105F20F6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5" y="1566863"/>
            <a:ext cx="8470054" cy="282058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11" name="20 Conector angular">
            <a:extLst>
              <a:ext uri="{FF2B5EF4-FFF2-40B4-BE49-F238E27FC236}">
                <a16:creationId xmlns:a16="http://schemas.microsoft.com/office/drawing/2014/main" id="{FD3E0271-ACD6-4C33-980B-F6C9F0C3F57B}"/>
              </a:ext>
            </a:extLst>
          </p:cNvPr>
          <p:cNvCxnSpPr/>
          <p:nvPr/>
        </p:nvCxnSpPr>
        <p:spPr>
          <a:xfrm>
            <a:off x="5039541" y="2870797"/>
            <a:ext cx="11723" cy="2880000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7 Conector angular">
            <a:extLst>
              <a:ext uri="{FF2B5EF4-FFF2-40B4-BE49-F238E27FC236}">
                <a16:creationId xmlns:a16="http://schemas.microsoft.com/office/drawing/2014/main" id="{BA0CB010-07EB-44F2-B73B-C0AFECF710FB}"/>
              </a:ext>
            </a:extLst>
          </p:cNvPr>
          <p:cNvCxnSpPr/>
          <p:nvPr/>
        </p:nvCxnSpPr>
        <p:spPr>
          <a:xfrm>
            <a:off x="5045402" y="3188868"/>
            <a:ext cx="11723" cy="2988000"/>
          </a:xfrm>
          <a:prstGeom prst="bentConnector3">
            <a:avLst>
              <a:gd name="adj1" fmla="val 23400000"/>
            </a:avLst>
          </a:prstGeom>
          <a:ln w="19050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24 Conector angular">
            <a:extLst>
              <a:ext uri="{FF2B5EF4-FFF2-40B4-BE49-F238E27FC236}">
                <a16:creationId xmlns:a16="http://schemas.microsoft.com/office/drawing/2014/main" id="{147D46CF-E12E-412B-985C-277F757EF606}"/>
              </a:ext>
            </a:extLst>
          </p:cNvPr>
          <p:cNvCxnSpPr/>
          <p:nvPr/>
        </p:nvCxnSpPr>
        <p:spPr>
          <a:xfrm>
            <a:off x="5039540" y="3034607"/>
            <a:ext cx="11723" cy="2916000"/>
          </a:xfrm>
          <a:prstGeom prst="bentConnector3">
            <a:avLst>
              <a:gd name="adj1" fmla="val 1429069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60 CuadroTexto">
            <a:extLst>
              <a:ext uri="{FF2B5EF4-FFF2-40B4-BE49-F238E27FC236}">
                <a16:creationId xmlns:a16="http://schemas.microsoft.com/office/drawing/2014/main" id="{4F74EC32-463D-4D60-92F3-450B00ACD77C}"/>
              </a:ext>
            </a:extLst>
          </p:cNvPr>
          <p:cNvSpPr txBox="1"/>
          <p:nvPr/>
        </p:nvSpPr>
        <p:spPr>
          <a:xfrm>
            <a:off x="5033678" y="3961275"/>
            <a:ext cx="761747" cy="22018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s-ES" sz="83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C22 = C43</a:t>
            </a:r>
            <a:endParaRPr lang="es-CL" sz="83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60 CuadroTexto">
            <a:extLst>
              <a:ext uri="{FF2B5EF4-FFF2-40B4-BE49-F238E27FC236}">
                <a16:creationId xmlns:a16="http://schemas.microsoft.com/office/drawing/2014/main" id="{AF091245-7480-45DE-8B1A-70E9C39636B8}"/>
              </a:ext>
            </a:extLst>
          </p:cNvPr>
          <p:cNvSpPr txBox="1"/>
          <p:nvPr/>
        </p:nvSpPr>
        <p:spPr>
          <a:xfrm>
            <a:off x="6373130" y="3965772"/>
            <a:ext cx="761747" cy="220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s-CL" sz="83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C23 = C44</a:t>
            </a:r>
          </a:p>
        </p:txBody>
      </p:sp>
      <p:sp>
        <p:nvSpPr>
          <p:cNvPr id="16" name="60 CuadroTexto">
            <a:extLst>
              <a:ext uri="{FF2B5EF4-FFF2-40B4-BE49-F238E27FC236}">
                <a16:creationId xmlns:a16="http://schemas.microsoft.com/office/drawing/2014/main" id="{864FF781-6A9C-4A27-95B3-6EEBF7B0B238}"/>
              </a:ext>
            </a:extLst>
          </p:cNvPr>
          <p:cNvSpPr txBox="1"/>
          <p:nvPr/>
        </p:nvSpPr>
        <p:spPr>
          <a:xfrm>
            <a:off x="7531394" y="3961275"/>
            <a:ext cx="805029" cy="220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s-CL" sz="83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C24 </a:t>
            </a:r>
            <a:r>
              <a:rPr lang="es-ES_tradnl" sz="831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s-CL" sz="83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C45</a:t>
            </a:r>
          </a:p>
        </p:txBody>
      </p:sp>
    </p:spTree>
    <p:extLst>
      <p:ext uri="{BB962C8B-B14F-4D97-AF65-F5344CB8AC3E}">
        <p14:creationId xmlns:p14="http://schemas.microsoft.com/office/powerpoint/2010/main" val="241867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016C34-78C8-49ED-90F9-ED60C620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12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1F7BF0-390E-4920-8A88-B8F7CD82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REM03: APLICACIÓN Y RESULTADOS DE ESCALAS DE EVALUACIÓN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51EDBD-3977-42DF-A344-883214C3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6" y="1879011"/>
            <a:ext cx="9032889" cy="2251388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E12B6F8-836E-4BC4-AB95-0892655D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26" y="4353885"/>
            <a:ext cx="9032889" cy="242861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D2B05A-2209-438F-A986-572E60A396D9}"/>
              </a:ext>
            </a:extLst>
          </p:cNvPr>
          <p:cNvSpPr txBox="1"/>
          <p:nvPr/>
        </p:nvSpPr>
        <p:spPr>
          <a:xfrm>
            <a:off x="262885" y="461483"/>
            <a:ext cx="11477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7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REVISAR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A3 o REM05 sección F: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Derivación niños y niñas con Rezago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C43 debe ser mayor o igual a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Los Ingresos y Egresos a Sala de Estimulación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en el Centro de Salud del REM05, sección F, celda C63. 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A3 o REM05 sección F: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Derivación niños y niñas con Rezago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C44 debe ser mayor o igual a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Los Ingresos y Egresos a Sala de Estimulación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en el Centro de Salud del REM05, sección F, celda C64.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A3 o REM05 sección F: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Derivación niños y niñas con Rezago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C45 debe ser mayor o igual a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Los Ingresos y Egresos a Sala de Estimulación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en el Centro de Salud del REM05, sección F, celda C65.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A3 o REM05 sección F: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Derivación niños y niñas con Rezago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C46 debe ser mayor o igual a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Los Ingresos y Egresos a Sala de Estimulación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en el Centro de Salud del REM05, sección F, celda C66.</a:t>
            </a:r>
          </a:p>
        </p:txBody>
      </p:sp>
      <p:cxnSp>
        <p:nvCxnSpPr>
          <p:cNvPr id="8" name="28 Conector angular">
            <a:extLst>
              <a:ext uri="{FF2B5EF4-FFF2-40B4-BE49-F238E27FC236}">
                <a16:creationId xmlns:a16="http://schemas.microsoft.com/office/drawing/2014/main" id="{913EDFFE-2DD1-440F-BFB2-AC480DBEC182}"/>
              </a:ext>
            </a:extLst>
          </p:cNvPr>
          <p:cNvCxnSpPr/>
          <p:nvPr/>
        </p:nvCxnSpPr>
        <p:spPr>
          <a:xfrm rot="10800000" flipH="1" flipV="1">
            <a:off x="4882506" y="3295992"/>
            <a:ext cx="360000" cy="2736000"/>
          </a:xfrm>
          <a:prstGeom prst="bentConnector3">
            <a:avLst>
              <a:gd name="adj1" fmla="val -429266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31 Conector angular">
            <a:extLst>
              <a:ext uri="{FF2B5EF4-FFF2-40B4-BE49-F238E27FC236}">
                <a16:creationId xmlns:a16="http://schemas.microsoft.com/office/drawing/2014/main" id="{D7CF4D95-0970-4D62-8676-E3E8B675F946}"/>
              </a:ext>
            </a:extLst>
          </p:cNvPr>
          <p:cNvCxnSpPr/>
          <p:nvPr/>
        </p:nvCxnSpPr>
        <p:spPr>
          <a:xfrm>
            <a:off x="6283544" y="3494826"/>
            <a:ext cx="232578" cy="2736000"/>
          </a:xfrm>
          <a:prstGeom prst="bentConnector3">
            <a:avLst>
              <a:gd name="adj1" fmla="val 1141868"/>
            </a:avLst>
          </a:prstGeom>
          <a:ln w="28575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37 Conector angular">
            <a:extLst>
              <a:ext uri="{FF2B5EF4-FFF2-40B4-BE49-F238E27FC236}">
                <a16:creationId xmlns:a16="http://schemas.microsoft.com/office/drawing/2014/main" id="{3DA32134-9112-477A-A36D-0A8CC94A5AD0}"/>
              </a:ext>
            </a:extLst>
          </p:cNvPr>
          <p:cNvCxnSpPr/>
          <p:nvPr/>
        </p:nvCxnSpPr>
        <p:spPr>
          <a:xfrm>
            <a:off x="6322388" y="3718349"/>
            <a:ext cx="219687" cy="2700000"/>
          </a:xfrm>
          <a:prstGeom prst="bentConnector3">
            <a:avLst>
              <a:gd name="adj1" fmla="val 389759"/>
            </a:avLst>
          </a:prstGeom>
          <a:ln w="28575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39 Conector angular">
            <a:extLst>
              <a:ext uri="{FF2B5EF4-FFF2-40B4-BE49-F238E27FC236}">
                <a16:creationId xmlns:a16="http://schemas.microsoft.com/office/drawing/2014/main" id="{38268A87-90C9-4FAA-AB6A-8876CDC0C453}"/>
              </a:ext>
            </a:extLst>
          </p:cNvPr>
          <p:cNvCxnSpPr/>
          <p:nvPr/>
        </p:nvCxnSpPr>
        <p:spPr>
          <a:xfrm>
            <a:off x="6316505" y="3905959"/>
            <a:ext cx="248230" cy="2700000"/>
          </a:xfrm>
          <a:prstGeom prst="bentConnector3">
            <a:avLst>
              <a:gd name="adj1" fmla="val 185008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30 CuadroTexto">
            <a:extLst>
              <a:ext uri="{FF2B5EF4-FFF2-40B4-BE49-F238E27FC236}">
                <a16:creationId xmlns:a16="http://schemas.microsoft.com/office/drawing/2014/main" id="{AEDED830-1BFC-4AB6-9855-2DB5FC3A1D8A}"/>
              </a:ext>
            </a:extLst>
          </p:cNvPr>
          <p:cNvSpPr txBox="1"/>
          <p:nvPr/>
        </p:nvSpPr>
        <p:spPr>
          <a:xfrm>
            <a:off x="2665988" y="4124962"/>
            <a:ext cx="149111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C43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≥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C63 (REM05)</a:t>
            </a:r>
          </a:p>
        </p:txBody>
      </p:sp>
      <p:sp>
        <p:nvSpPr>
          <p:cNvPr id="13" name="30 CuadroTexto">
            <a:extLst>
              <a:ext uri="{FF2B5EF4-FFF2-40B4-BE49-F238E27FC236}">
                <a16:creationId xmlns:a16="http://schemas.microsoft.com/office/drawing/2014/main" id="{0EA5A88A-3751-4577-8456-5DACD7D8D3D7}"/>
              </a:ext>
            </a:extLst>
          </p:cNvPr>
          <p:cNvSpPr txBox="1"/>
          <p:nvPr/>
        </p:nvSpPr>
        <p:spPr>
          <a:xfrm>
            <a:off x="6956697" y="4123593"/>
            <a:ext cx="149111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s-C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C45</a:t>
            </a:r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≥ </a:t>
            </a:r>
            <a:r>
              <a:rPr lang="es-C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C65 (REM05)</a:t>
            </a:r>
          </a:p>
        </p:txBody>
      </p:sp>
      <p:sp>
        <p:nvSpPr>
          <p:cNvPr id="14" name="30 CuadroTexto">
            <a:extLst>
              <a:ext uri="{FF2B5EF4-FFF2-40B4-BE49-F238E27FC236}">
                <a16:creationId xmlns:a16="http://schemas.microsoft.com/office/drawing/2014/main" id="{31F67104-CCD3-42EB-8284-602EBFED5DA8}"/>
              </a:ext>
            </a:extLst>
          </p:cNvPr>
          <p:cNvSpPr txBox="1"/>
          <p:nvPr/>
        </p:nvSpPr>
        <p:spPr>
          <a:xfrm>
            <a:off x="8447811" y="4913212"/>
            <a:ext cx="149111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s-C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C44</a:t>
            </a:r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≥ </a:t>
            </a:r>
            <a:r>
              <a:rPr lang="es-C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C64 (REM05)</a:t>
            </a:r>
          </a:p>
        </p:txBody>
      </p:sp>
      <p:sp>
        <p:nvSpPr>
          <p:cNvPr id="15" name="30 CuadroTexto">
            <a:extLst>
              <a:ext uri="{FF2B5EF4-FFF2-40B4-BE49-F238E27FC236}">
                <a16:creationId xmlns:a16="http://schemas.microsoft.com/office/drawing/2014/main" id="{4BFAF84E-CF9D-4C81-A770-54EA61E2A87C}"/>
              </a:ext>
            </a:extLst>
          </p:cNvPr>
          <p:cNvSpPr txBox="1"/>
          <p:nvPr/>
        </p:nvSpPr>
        <p:spPr>
          <a:xfrm>
            <a:off x="6062390" y="5068349"/>
            <a:ext cx="149111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lvl="1"/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C46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≥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C66 (REM05)</a:t>
            </a:r>
          </a:p>
        </p:txBody>
      </p:sp>
    </p:spTree>
    <p:extLst>
      <p:ext uri="{BB962C8B-B14F-4D97-AF65-F5344CB8AC3E}">
        <p14:creationId xmlns:p14="http://schemas.microsoft.com/office/powerpoint/2010/main" val="354044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B666254C-167F-4DEE-A19D-7B7EF175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8" y="1673677"/>
            <a:ext cx="7060355" cy="241828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86F22D-FA71-47CB-9381-847E3A9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13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2F7038D-A043-476D-91DB-7996E3458F5D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REM03: APLICACIÓN Y RESULTADOS DE ESCALAS DE EVALUACIÓN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048CF8-3211-4A80-985A-5266170D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7" y="4225662"/>
            <a:ext cx="7060355" cy="241828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7" name="24 Conector angular">
            <a:extLst>
              <a:ext uri="{FF2B5EF4-FFF2-40B4-BE49-F238E27FC236}">
                <a16:creationId xmlns:a16="http://schemas.microsoft.com/office/drawing/2014/main" id="{C64CF5F4-377C-4F72-AD78-4D5C0C0FC664}"/>
              </a:ext>
            </a:extLst>
          </p:cNvPr>
          <p:cNvCxnSpPr/>
          <p:nvPr/>
        </p:nvCxnSpPr>
        <p:spPr>
          <a:xfrm rot="10800000" flipH="1" flipV="1">
            <a:off x="3966651" y="2517941"/>
            <a:ext cx="720000" cy="3564000"/>
          </a:xfrm>
          <a:prstGeom prst="bentConnector4">
            <a:avLst>
              <a:gd name="adj1" fmla="val -123677"/>
              <a:gd name="adj2" fmla="val 108153"/>
            </a:avLst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5 CuadroTexto">
            <a:extLst>
              <a:ext uri="{FF2B5EF4-FFF2-40B4-BE49-F238E27FC236}">
                <a16:creationId xmlns:a16="http://schemas.microsoft.com/office/drawing/2014/main" id="{2A9A9569-8678-49F0-B13F-9F57D9924497}"/>
              </a:ext>
            </a:extLst>
          </p:cNvPr>
          <p:cNvSpPr txBox="1"/>
          <p:nvPr/>
        </p:nvSpPr>
        <p:spPr>
          <a:xfrm>
            <a:off x="2475536" y="4515798"/>
            <a:ext cx="1491114" cy="234360"/>
          </a:xfrm>
          <a:prstGeom prst="rect">
            <a:avLst/>
          </a:prstGeom>
          <a:solidFill>
            <a:schemeClr val="bg1"/>
          </a:solidFill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C75 ≤ C11 (REM05)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E75BBC-D174-4AC8-83AE-D4F98E62A50A}"/>
              </a:ext>
            </a:extLst>
          </p:cNvPr>
          <p:cNvSpPr txBox="1"/>
          <p:nvPr/>
        </p:nvSpPr>
        <p:spPr>
          <a:xfrm>
            <a:off x="262885" y="461483"/>
            <a:ext cx="11477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1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B.2 o REM05 sección A: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Aplicación de Escala según evaluación de Riesgo Psicosocial abreviada a gestantes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C75 debe ser menor o igual a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Los Ingresos de Gestantes a Programa Prenatal,  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Total Gestantes Ingresadas en el REM05, sección A, celda C11. 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B.2: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Aplicación de Escala según evaluación de Riesgo Psicosocial abreviada a gestantes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C75, Total de Aplicaciones, debe ser  mayor o igual a Riesgo celda D75.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B.2: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Aplicación de Escala según evaluación de Riesgo Psicosocial abreviada a gestantes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D75, Riesgo, debe ser  mayor o igual a Derivadas a Equipo de cabecera celda E75.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B.3: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Aplicación de escala de Edimburgo a Gestantes y Mujeres Post Parto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Primera Evaluación, C78 debe ser  mayor o igual a  Reevaluación , celda C79.</a:t>
            </a:r>
          </a:p>
          <a:p>
            <a:pPr marL="228600" indent="-228600">
              <a:buFont typeface="+mj-lt"/>
              <a:buAutoNum type="arabicPeriod" startAt="11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11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16 CuadroTexto">
            <a:extLst>
              <a:ext uri="{FF2B5EF4-FFF2-40B4-BE49-F238E27FC236}">
                <a16:creationId xmlns:a16="http://schemas.microsoft.com/office/drawing/2014/main" id="{3BC22BEF-9ECB-4C1A-82C9-E058421072A0}"/>
              </a:ext>
            </a:extLst>
          </p:cNvPr>
          <p:cNvSpPr txBox="1"/>
          <p:nvPr/>
        </p:nvSpPr>
        <p:spPr>
          <a:xfrm>
            <a:off x="6508308" y="2368768"/>
            <a:ext cx="134159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C75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≥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D75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≥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E75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2E89D7B-4578-4512-A7C3-2F689111E4ED}"/>
              </a:ext>
            </a:extLst>
          </p:cNvPr>
          <p:cNvCxnSpPr/>
          <p:nvPr/>
        </p:nvCxnSpPr>
        <p:spPr>
          <a:xfrm>
            <a:off x="5484918" y="2505673"/>
            <a:ext cx="4652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1 Conector angular">
            <a:extLst>
              <a:ext uri="{FF2B5EF4-FFF2-40B4-BE49-F238E27FC236}">
                <a16:creationId xmlns:a16="http://schemas.microsoft.com/office/drawing/2014/main" id="{FB29017C-2C61-46D8-9227-67D02393468B}"/>
              </a:ext>
            </a:extLst>
          </p:cNvPr>
          <p:cNvCxnSpPr/>
          <p:nvPr/>
        </p:nvCxnSpPr>
        <p:spPr>
          <a:xfrm flipH="1">
            <a:off x="4902686" y="3429000"/>
            <a:ext cx="148" cy="225259"/>
          </a:xfrm>
          <a:prstGeom prst="bentConnector3">
            <a:avLst>
              <a:gd name="adj1" fmla="val -142875000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1 CuadroTexto">
            <a:extLst>
              <a:ext uri="{FF2B5EF4-FFF2-40B4-BE49-F238E27FC236}">
                <a16:creationId xmlns:a16="http://schemas.microsoft.com/office/drawing/2014/main" id="{3555A687-ECA2-4F81-82BB-303ED49DC9D0}"/>
              </a:ext>
            </a:extLst>
          </p:cNvPr>
          <p:cNvSpPr txBox="1"/>
          <p:nvPr/>
        </p:nvSpPr>
        <p:spPr>
          <a:xfrm>
            <a:off x="5225249" y="3419899"/>
            <a:ext cx="87075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C78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≥ C79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6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161DD3-8699-4D11-9101-7D04C37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14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C7C13E-A72F-41EE-9BA6-1BCFD3A14EFA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REM03: APLICACIÓN Y RESULTADOS DE ESCALAS DE EVALUACIÓN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FA1BBE-9DF0-4EED-9313-758C951D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6" y="1757567"/>
            <a:ext cx="8013846" cy="208985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5473BF-E1AD-4C79-815C-B656ED62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46" y="4094852"/>
            <a:ext cx="11420679" cy="214781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9" name="18 Conector angular">
            <a:extLst>
              <a:ext uri="{FF2B5EF4-FFF2-40B4-BE49-F238E27FC236}">
                <a16:creationId xmlns:a16="http://schemas.microsoft.com/office/drawing/2014/main" id="{C9542F52-EA79-4A4A-9D64-6E85C137C19C}"/>
              </a:ext>
            </a:extLst>
          </p:cNvPr>
          <p:cNvCxnSpPr/>
          <p:nvPr/>
        </p:nvCxnSpPr>
        <p:spPr>
          <a:xfrm>
            <a:off x="5505866" y="3663248"/>
            <a:ext cx="5508000" cy="2052000"/>
          </a:xfrm>
          <a:prstGeom prst="bentConnector3">
            <a:avLst>
              <a:gd name="adj1" fmla="val 86349"/>
            </a:avLst>
          </a:prstGeom>
          <a:ln w="25400">
            <a:solidFill>
              <a:srgbClr val="0070C0"/>
            </a:solidFill>
            <a:prstDash val="solid"/>
            <a:headEnd type="triangl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18 Conector angular">
            <a:extLst>
              <a:ext uri="{FF2B5EF4-FFF2-40B4-BE49-F238E27FC236}">
                <a16:creationId xmlns:a16="http://schemas.microsoft.com/office/drawing/2014/main" id="{E608EE1F-0C22-426E-AD40-914A115DF89F}"/>
              </a:ext>
            </a:extLst>
          </p:cNvPr>
          <p:cNvCxnSpPr/>
          <p:nvPr/>
        </p:nvCxnSpPr>
        <p:spPr>
          <a:xfrm>
            <a:off x="5505866" y="3503857"/>
            <a:ext cx="2808000" cy="2232000"/>
          </a:xfrm>
          <a:prstGeom prst="bentConnector3">
            <a:avLst>
              <a:gd name="adj1" fmla="val 86349"/>
            </a:avLst>
          </a:prstGeom>
          <a:ln w="25400">
            <a:solidFill>
              <a:srgbClr val="FF0000"/>
            </a:solidFill>
            <a:prstDash val="solid"/>
            <a:headEnd type="triangl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>
            <a:extLst>
              <a:ext uri="{FF2B5EF4-FFF2-40B4-BE49-F238E27FC236}">
                <a16:creationId xmlns:a16="http://schemas.microsoft.com/office/drawing/2014/main" id="{53761748-6EDF-4D91-9EB8-587CED4889CC}"/>
              </a:ext>
            </a:extLst>
          </p:cNvPr>
          <p:cNvSpPr txBox="1"/>
          <p:nvPr/>
        </p:nvSpPr>
        <p:spPr>
          <a:xfrm>
            <a:off x="6765772" y="4390759"/>
            <a:ext cx="1976823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C80 &lt;= H31+H32 (REM01)</a:t>
            </a:r>
            <a:endParaRPr lang="es-CL" sz="923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0016DEC1-084B-472F-8385-E5ECF2F034C6}"/>
              </a:ext>
            </a:extLst>
          </p:cNvPr>
          <p:cNvSpPr txBox="1"/>
          <p:nvPr/>
        </p:nvSpPr>
        <p:spPr>
          <a:xfrm>
            <a:off x="9299497" y="4390759"/>
            <a:ext cx="192873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C81 &lt;= L31+L32 (REM01)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E77052-26B5-4E59-AC5E-66AAB39FED01}"/>
              </a:ext>
            </a:extLst>
          </p:cNvPr>
          <p:cNvSpPr txBox="1"/>
          <p:nvPr/>
        </p:nvSpPr>
        <p:spPr>
          <a:xfrm>
            <a:off x="262885" y="461483"/>
            <a:ext cx="11477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5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B3 o REM01 sección B: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Aplicación de escala de Edimburgo a Gestantes y Mujeres Post Parto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Evaluación a los 2 Meses, celda C80 debe ser menor igual a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los Controles de Salud según Ciclo vital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del REM01 sección B, celda H31+ H32.</a:t>
            </a:r>
          </a:p>
          <a:p>
            <a:pPr marL="228600" indent="-228600">
              <a:buFont typeface="+mj-lt"/>
              <a:buAutoNum type="arabicPeriod" startAt="15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B3 o REM01 sección B: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Aplicación de escala de Edimburgo a Gestantes y Mujeres Post Parto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Evaluación a los 6 Meses, celda C81 debe ser menor igual a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los Controles de Salud según Ciclo vital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del REM01 sección B, celda L31+L32</a:t>
            </a:r>
          </a:p>
          <a:p>
            <a:pPr marL="228600" indent="-228600">
              <a:buFont typeface="+mj-lt"/>
              <a:buAutoNum type="arabicPeriod" startAt="15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28518B-64D5-43CA-A431-CBD60208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15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53F898-8C2F-47E1-9B4F-89ADD828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49" y="1834130"/>
            <a:ext cx="10491132" cy="202288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FBFDC4-35A8-41ED-A863-EE97169C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4076330"/>
            <a:ext cx="11376375" cy="179248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C70C68D-88AD-414F-B4D7-E280286B1BFB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REM03: APLICACIÓN Y RESULTADOS DE ESCALAS DE EVALUACIÓN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56B06C-6A8F-43F1-812E-4E92142D2401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7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C1 o REM01 sección B: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Los Resultados de la Evaluación del Estado Nutricional del Adolescente con Control Salud Integral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Total estado Nutricional, celda C85, debe ser igual a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Controles de salud según ciclo Vital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REM01, Sección B, de 10 a 19 años a la suma de celdas T31 a U33.  </a:t>
            </a:r>
          </a:p>
          <a:p>
            <a:pPr marL="228600" indent="-228600">
              <a:buFont typeface="+mj-lt"/>
              <a:buAutoNum type="arabicPeriod" startAt="17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17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8 Conector angular">
            <a:extLst>
              <a:ext uri="{FF2B5EF4-FFF2-40B4-BE49-F238E27FC236}">
                <a16:creationId xmlns:a16="http://schemas.microsoft.com/office/drawing/2014/main" id="{1DBF6132-718A-4AC0-B683-9F8AE08182AC}"/>
              </a:ext>
            </a:extLst>
          </p:cNvPr>
          <p:cNvCxnSpPr/>
          <p:nvPr/>
        </p:nvCxnSpPr>
        <p:spPr>
          <a:xfrm rot="16200000" flipH="1">
            <a:off x="6256803" y="1861348"/>
            <a:ext cx="2592000" cy="4716000"/>
          </a:xfrm>
          <a:prstGeom prst="bentConnector2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9 CuadroTexto">
            <a:extLst>
              <a:ext uri="{FF2B5EF4-FFF2-40B4-BE49-F238E27FC236}">
                <a16:creationId xmlns:a16="http://schemas.microsoft.com/office/drawing/2014/main" id="{AD209DCC-DDA6-49A0-8A16-FDCDD78E2BA0}"/>
              </a:ext>
            </a:extLst>
          </p:cNvPr>
          <p:cNvSpPr txBox="1"/>
          <p:nvPr/>
        </p:nvSpPr>
        <p:spPr>
          <a:xfrm>
            <a:off x="4302653" y="3799384"/>
            <a:ext cx="2306422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C85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=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 Suma(T31:U33) REM01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3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17E1A8-339C-4D58-BFC2-261AC3F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16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22707ED-9980-4814-AA8E-53016A026B6A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REM03: APLICACIÓN Y RESULTADOS DE ESCALAS DE EVALUACIÓN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EF4636-F568-4935-B0CC-B1C65D47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0" y="1743512"/>
            <a:ext cx="8258755" cy="240064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AC37780-099C-4AFC-A2C1-BF2424DE337C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8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D.1,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Aplicación de Tamizaje para evaluar el nivel de riesgo de consumo de alcohol tabaco y otras sustancias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si existe registro en Resultados de Evaluación, celda C102:C104, debe registrar en Sección G, REM27, Numero de Intervenciones Celdas D104:D112. Validación solo para Establecimientos de Comunas de: Osorno, </a:t>
            </a:r>
            <a:r>
              <a:rPr lang="es-MX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S.J.Costa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es-MX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B.Mansa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- </a:t>
            </a:r>
            <a:r>
              <a:rPr lang="es-MX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Puacho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y Purranque</a:t>
            </a:r>
          </a:p>
          <a:p>
            <a:pPr marL="228600" indent="-228600">
              <a:buFont typeface="+mj-lt"/>
              <a:buAutoNum type="arabicPeriod" startAt="18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A3FBFEF-9174-4996-91A7-D8460CE6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51" y="4231185"/>
            <a:ext cx="8842433" cy="224445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10" name="Conector angular 15">
            <a:extLst>
              <a:ext uri="{FF2B5EF4-FFF2-40B4-BE49-F238E27FC236}">
                <a16:creationId xmlns:a16="http://schemas.microsoft.com/office/drawing/2014/main" id="{20CA12A7-2ED4-4E2B-91A2-E2CABB171A47}"/>
              </a:ext>
            </a:extLst>
          </p:cNvPr>
          <p:cNvCxnSpPr/>
          <p:nvPr/>
        </p:nvCxnSpPr>
        <p:spPr>
          <a:xfrm>
            <a:off x="4414890" y="3773592"/>
            <a:ext cx="3348000" cy="2016000"/>
          </a:xfrm>
          <a:prstGeom prst="bentConnector3">
            <a:avLst>
              <a:gd name="adj1" fmla="val 119840"/>
            </a:avLst>
          </a:prstGeom>
          <a:ln w="25400">
            <a:solidFill>
              <a:srgbClr val="FF0000"/>
            </a:solidFill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35 CuadroTexto">
            <a:extLst>
              <a:ext uri="{FF2B5EF4-FFF2-40B4-BE49-F238E27FC236}">
                <a16:creationId xmlns:a16="http://schemas.microsoft.com/office/drawing/2014/main" id="{0E4E003B-8405-4225-A781-7F9466A39BEE}"/>
              </a:ext>
            </a:extLst>
          </p:cNvPr>
          <p:cNvSpPr txBox="1"/>
          <p:nvPr/>
        </p:nvSpPr>
        <p:spPr>
          <a:xfrm>
            <a:off x="6428223" y="4087847"/>
            <a:ext cx="436475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C102:C104 (REM03)≥ 0 entonces  D104:D112  &gt; 0 (Rem 27)</a:t>
            </a:r>
          </a:p>
        </p:txBody>
      </p:sp>
      <p:sp>
        <p:nvSpPr>
          <p:cNvPr id="12" name="7 CuadroTexto">
            <a:extLst>
              <a:ext uri="{FF2B5EF4-FFF2-40B4-BE49-F238E27FC236}">
                <a16:creationId xmlns:a16="http://schemas.microsoft.com/office/drawing/2014/main" id="{2A3E5CD4-6D32-4735-8681-97C1CE112A26}"/>
              </a:ext>
            </a:extLst>
          </p:cNvPr>
          <p:cNvSpPr txBox="1"/>
          <p:nvPr/>
        </p:nvSpPr>
        <p:spPr>
          <a:xfrm>
            <a:off x="9188439" y="2226895"/>
            <a:ext cx="1824157" cy="10865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 27 Sección G Sólo Comunas: 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Osorno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San Juan de la Costa (Bahía Mansa y Puaucho)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Purranque</a:t>
            </a:r>
          </a:p>
        </p:txBody>
      </p:sp>
    </p:spTree>
    <p:extLst>
      <p:ext uri="{BB962C8B-B14F-4D97-AF65-F5344CB8AC3E}">
        <p14:creationId xmlns:p14="http://schemas.microsoft.com/office/powerpoint/2010/main" val="348054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2361798-23A5-4F5E-B3CC-1FE78344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5" y="1953664"/>
            <a:ext cx="9245790" cy="411157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299334-DD7B-4E14-BF4A-801A03E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17</a:t>
            </a:fld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F1AC4A-4F3A-43C1-953B-E8005C95DA44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Consultas de Profesionales no Médicos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Matrona/</a:t>
            </a:r>
            <a:r>
              <a:rPr lang="es-MX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ón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es-MX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Morb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Ginecológica) de la sección B, celda B32 tiene dato, entonces debe ser mayor que las Otras consultas por la Matrona/</a:t>
            </a:r>
            <a:r>
              <a:rPr lang="es-MX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ón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B36. 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C: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Consultas Anticoncepción de Emergencia 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por Matrona/</a:t>
            </a:r>
            <a:r>
              <a:rPr lang="es-MX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ón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B49 tiene dato, entonces debe ser menor o igual a las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Consultas de Profesionales No médicos 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Matrona/</a:t>
            </a:r>
            <a:r>
              <a:rPr lang="es-MX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ón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 la sección B, celda B36.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28F4F9E-847C-4410-B3D6-3DA7781A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REM04: CONSULTAS Y OTRAS ATENCIONES EN LA RED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0" name="21 Conector angular">
            <a:extLst>
              <a:ext uri="{FF2B5EF4-FFF2-40B4-BE49-F238E27FC236}">
                <a16:creationId xmlns:a16="http://schemas.microsoft.com/office/drawing/2014/main" id="{CBCFC3D3-6154-4236-8B35-6E01E92E53CB}"/>
              </a:ext>
            </a:extLst>
          </p:cNvPr>
          <p:cNvCxnSpPr/>
          <p:nvPr/>
        </p:nvCxnSpPr>
        <p:spPr>
          <a:xfrm flipH="1">
            <a:off x="4618222" y="3138474"/>
            <a:ext cx="148" cy="631385"/>
          </a:xfrm>
          <a:prstGeom prst="bentConnector3">
            <a:avLst>
              <a:gd name="adj1" fmla="val -142875000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10 CuadroTexto">
            <a:extLst>
              <a:ext uri="{FF2B5EF4-FFF2-40B4-BE49-F238E27FC236}">
                <a16:creationId xmlns:a16="http://schemas.microsoft.com/office/drawing/2014/main" id="{5B911B13-180C-4BDF-A07F-D1E659C7931F}"/>
              </a:ext>
            </a:extLst>
          </p:cNvPr>
          <p:cNvSpPr txBox="1"/>
          <p:nvPr/>
        </p:nvSpPr>
        <p:spPr>
          <a:xfrm>
            <a:off x="5026070" y="3311820"/>
            <a:ext cx="176202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Sí B32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≠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B32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≥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B36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13" name="2 CuadroTexto">
            <a:extLst>
              <a:ext uri="{FF2B5EF4-FFF2-40B4-BE49-F238E27FC236}">
                <a16:creationId xmlns:a16="http://schemas.microsoft.com/office/drawing/2014/main" id="{F6CDE008-3EC1-469F-BA2F-0610B93F57A5}"/>
              </a:ext>
            </a:extLst>
          </p:cNvPr>
          <p:cNvSpPr txBox="1"/>
          <p:nvPr/>
        </p:nvSpPr>
        <p:spPr>
          <a:xfrm>
            <a:off x="5026070" y="4669976"/>
            <a:ext cx="2439660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B49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≠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B49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B36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C909E32-7FE8-49E6-824C-7DE9F1EA580C}"/>
              </a:ext>
            </a:extLst>
          </p:cNvPr>
          <p:cNvCxnSpPr/>
          <p:nvPr/>
        </p:nvCxnSpPr>
        <p:spPr>
          <a:xfrm>
            <a:off x="3892492" y="3909270"/>
            <a:ext cx="0" cy="178685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2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182C3A-C9AB-445E-9B30-24800006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18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ADE8901-326C-40E8-8A70-ABACB125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REM04: CONSULTAS Y OTRAS ATENCIONES EN LA RED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74F356E-E15A-4553-9B4D-D75BDC0EF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24"/>
          <a:stretch/>
        </p:blipFill>
        <p:spPr>
          <a:xfrm>
            <a:off x="279750" y="1399818"/>
            <a:ext cx="8118734" cy="218489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E1B5D39-1C58-4D25-A442-1DCF1FFB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69" y="3237614"/>
            <a:ext cx="6918881" cy="152468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751160A-ED88-4946-98C6-A18D8BECCBDC}"/>
              </a:ext>
            </a:extLst>
          </p:cNvPr>
          <p:cNvSpPr txBox="1"/>
          <p:nvPr/>
        </p:nvSpPr>
        <p:spPr>
          <a:xfrm>
            <a:off x="262885" y="461483"/>
            <a:ext cx="11477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de Profesionales no médicos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Consultas por Nutricionistas, Celda B37:B39, debe ser igual a Sección L,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Clasificación de consulta Nutricional por grupo de edad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B112:B114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ES" sz="1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C: Las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Anticoncepción de Emergencia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C48:C49 si es mayor a cero en el grupo de 10 a 14 años.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ES" sz="1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C: Las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Anticoncepción de Emergencia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G48:G49 si es mayor a cero en el grupo de 10 a 14 años. </a:t>
            </a:r>
          </a:p>
          <a:p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35 CuadroTexto">
            <a:extLst>
              <a:ext uri="{FF2B5EF4-FFF2-40B4-BE49-F238E27FC236}">
                <a16:creationId xmlns:a16="http://schemas.microsoft.com/office/drawing/2014/main" id="{78BDA9E4-4BDF-4AC0-83F6-B81F7FF2FA6E}"/>
              </a:ext>
            </a:extLst>
          </p:cNvPr>
          <p:cNvSpPr txBox="1"/>
          <p:nvPr/>
        </p:nvSpPr>
        <p:spPr>
          <a:xfrm>
            <a:off x="3076602" y="3876406"/>
            <a:ext cx="165622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B37:B39 = B112:B114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22E4EC0-FD39-4C7E-89CB-1AE8B267B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85" y="4910677"/>
            <a:ext cx="9248512" cy="125858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1" name="12 CuadroTexto">
            <a:extLst>
              <a:ext uri="{FF2B5EF4-FFF2-40B4-BE49-F238E27FC236}">
                <a16:creationId xmlns:a16="http://schemas.microsoft.com/office/drawing/2014/main" id="{3CBEC14B-A8C5-4C10-A7E8-7BA3AB5613E9}"/>
              </a:ext>
            </a:extLst>
          </p:cNvPr>
          <p:cNvSpPr txBox="1"/>
          <p:nvPr/>
        </p:nvSpPr>
        <p:spPr>
          <a:xfrm>
            <a:off x="3602854" y="6396517"/>
            <a:ext cx="1129972" cy="2343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(C48:C49) &gt; 0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6919060-C5E9-4706-BB86-1C7B709F5D82}"/>
              </a:ext>
            </a:extLst>
          </p:cNvPr>
          <p:cNvCxnSpPr>
            <a:cxnSpLocks/>
          </p:cNvCxnSpPr>
          <p:nvPr/>
        </p:nvCxnSpPr>
        <p:spPr>
          <a:xfrm flipH="1">
            <a:off x="4199404" y="6130323"/>
            <a:ext cx="1" cy="25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3E9C2F0-F3C6-4F65-979A-A555F08A0C47}"/>
              </a:ext>
            </a:extLst>
          </p:cNvPr>
          <p:cNvCxnSpPr/>
          <p:nvPr/>
        </p:nvCxnSpPr>
        <p:spPr>
          <a:xfrm flipH="1">
            <a:off x="7229849" y="6117950"/>
            <a:ext cx="3379" cy="288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2 CuadroTexto">
            <a:extLst>
              <a:ext uri="{FF2B5EF4-FFF2-40B4-BE49-F238E27FC236}">
                <a16:creationId xmlns:a16="http://schemas.microsoft.com/office/drawing/2014/main" id="{153A7B2C-A11D-4CA9-B8E2-A413E96FA634}"/>
              </a:ext>
            </a:extLst>
          </p:cNvPr>
          <p:cNvSpPr txBox="1"/>
          <p:nvPr/>
        </p:nvSpPr>
        <p:spPr>
          <a:xfrm>
            <a:off x="6574021" y="6384226"/>
            <a:ext cx="1311656" cy="23436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(G48:G49) &gt; 0</a:t>
            </a:r>
            <a:endParaRPr lang="es-CL" sz="923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53389D1-6E68-4783-953A-6C72CD76BEC4}"/>
              </a:ext>
            </a:extLst>
          </p:cNvPr>
          <p:cNvCxnSpPr>
            <a:endCxn id="9" idx="0"/>
          </p:cNvCxnSpPr>
          <p:nvPr/>
        </p:nvCxnSpPr>
        <p:spPr>
          <a:xfrm>
            <a:off x="3904714" y="3584708"/>
            <a:ext cx="0" cy="291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AE04104A-232F-42DD-ACBD-159B43702CB9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5512164" y="2503316"/>
            <a:ext cx="365541" cy="358044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1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948697-8DD9-4292-B214-ABD71A06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19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E15636C-C157-4802-A7A3-EDF3E1F1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REM04: CONSULTAS Y OTRAS ATENCIONES EN LA RED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BB85C4-0C7D-404E-A30C-C35848302C9C}"/>
              </a:ext>
            </a:extLst>
          </p:cNvPr>
          <p:cNvSpPr txBox="1"/>
          <p:nvPr/>
        </p:nvSpPr>
        <p:spPr>
          <a:xfrm>
            <a:off x="262885" y="461483"/>
            <a:ext cx="1147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E 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de morbilidad solicitadas y rechazadas dentro de las 48 horas de solicitada la atención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Menores de 5 Años, Total de Atención Solicitada, celda B63:B64 debe ser ≥ que sumatoria  Sección A,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Total Consultas Médicas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hasta 4 Años, Celda E12:H12 .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E, 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de morbilidad solicitadas y rechazadas dentro de las 48 horas de solicitada la atención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65 Años y Más , Total de Atención Solicitada, Celda D63:D64 debe ser ≥ que sumatoria Sección A,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Total Consultas Médicas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65 Años hasta 80 y más, Celda AG12:AN12.</a:t>
            </a:r>
          </a:p>
          <a:p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A94D29-7398-4469-9234-88D1E8C3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37" y="1555330"/>
            <a:ext cx="8842985" cy="153654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3C24B3E-23E4-4450-8707-A2735A40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30" y="4215239"/>
            <a:ext cx="8716474" cy="221293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275B504-2270-46E4-AC52-BA1AFF181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1" y="3275699"/>
            <a:ext cx="6552585" cy="184919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35 CuadroTexto">
            <a:extLst>
              <a:ext uri="{FF2B5EF4-FFF2-40B4-BE49-F238E27FC236}">
                <a16:creationId xmlns:a16="http://schemas.microsoft.com/office/drawing/2014/main" id="{427CE2F3-C5B2-4679-A8DB-322445795F27}"/>
              </a:ext>
            </a:extLst>
          </p:cNvPr>
          <p:cNvSpPr txBox="1"/>
          <p:nvPr/>
        </p:nvSpPr>
        <p:spPr>
          <a:xfrm>
            <a:off x="2939103" y="3422754"/>
            <a:ext cx="1930622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B63:B64≥ E12:H12 </a:t>
            </a:r>
          </a:p>
        </p:txBody>
      </p:sp>
      <p:sp>
        <p:nvSpPr>
          <p:cNvPr id="19" name="35 CuadroTexto">
            <a:extLst>
              <a:ext uri="{FF2B5EF4-FFF2-40B4-BE49-F238E27FC236}">
                <a16:creationId xmlns:a16="http://schemas.microsoft.com/office/drawing/2014/main" id="{F8B531D8-2BF7-405F-9E76-2052BEF028CB}"/>
              </a:ext>
            </a:extLst>
          </p:cNvPr>
          <p:cNvSpPr txBox="1"/>
          <p:nvPr/>
        </p:nvSpPr>
        <p:spPr>
          <a:xfrm>
            <a:off x="7766776" y="3470580"/>
            <a:ext cx="1930622" cy="23436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D63:D64≥ AG12:AN12 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A43D1BB-FA41-4F48-B48F-7D9A152C3A78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7277098" y="3098081"/>
            <a:ext cx="495883" cy="483474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0FBCA81A-048F-4D6E-A408-63FA868E76C9}"/>
              </a:ext>
            </a:extLst>
          </p:cNvPr>
          <p:cNvCxnSpPr/>
          <p:nvPr/>
        </p:nvCxnSpPr>
        <p:spPr>
          <a:xfrm rot="16200000" flipH="1">
            <a:off x="8843377" y="4111888"/>
            <a:ext cx="1419953" cy="606055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B5C67A5A-EAD5-4C71-95E6-5458F76A1EF8}"/>
              </a:ext>
            </a:extLst>
          </p:cNvPr>
          <p:cNvCxnSpPr/>
          <p:nvPr/>
        </p:nvCxnSpPr>
        <p:spPr>
          <a:xfrm rot="10800000" flipV="1">
            <a:off x="3816001" y="2780714"/>
            <a:ext cx="756000" cy="576000"/>
          </a:xfrm>
          <a:prstGeom prst="bentConnector3">
            <a:avLst>
              <a:gd name="adj1" fmla="val 1007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9E02A08-6A2A-4ECB-9E12-FD3470727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5499" y="3529261"/>
            <a:ext cx="576000" cy="720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0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484C-596F-4FAD-B5F5-E84805F9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REM01: Controles de Salud Sexual y Reproductiva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FC9FE8CC-E5C6-47A3-A763-AE2F4A14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</a:t>
            </a:fld>
            <a:endParaRPr lang="es-CL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5DCE6FE-E5DA-43AE-87AF-A9A908777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" y="1831190"/>
            <a:ext cx="11607801" cy="431974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DDE76D85-EF6B-4057-AFFF-23BB25DE1B6A}"/>
              </a:ext>
            </a:extLst>
          </p:cNvPr>
          <p:cNvSpPr txBox="1"/>
          <p:nvPr/>
        </p:nvSpPr>
        <p:spPr>
          <a:xfrm>
            <a:off x="272216" y="461483"/>
            <a:ext cx="11477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021" indent="-211021">
              <a:buFont typeface="+mj-lt"/>
              <a:buAutoNum type="arabicPeriod"/>
            </a:pPr>
            <a:r>
              <a:rPr lang="es-ES_tradn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s-CL" sz="1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REVISAR</a:t>
            </a:r>
            <a:r>
              <a:rPr lang="es-C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sección A: </a:t>
            </a:r>
            <a:r>
              <a:rPr lang="es-CL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De Salud y Reproductiva, </a:t>
            </a:r>
            <a:r>
              <a:rPr lang="es-C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Preconcepcional  </a:t>
            </a:r>
            <a:r>
              <a:rPr lang="es-C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 edades extremas de 10 a 14 años, celdas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E12 a E13.</a:t>
            </a:r>
            <a:endParaRPr lang="es-CL" sz="1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11021" indent="-211021">
              <a:buFont typeface="+mj-lt"/>
              <a:buAutoNum type="arabicPeriod"/>
            </a:pPr>
            <a:r>
              <a:rPr lang="es-ES_tradn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s-CL" sz="1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REVISAR</a:t>
            </a:r>
            <a:r>
              <a:rPr lang="es-C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sección A: </a:t>
            </a:r>
            <a:r>
              <a:rPr lang="es-CL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De Salud y Reproductiva, </a:t>
            </a:r>
            <a:r>
              <a:rPr lang="es-C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Preconcepcional </a:t>
            </a:r>
            <a:r>
              <a:rPr lang="es-C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 edades extremas de 45 a 54 años, celdas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L12 a M13.</a:t>
            </a:r>
            <a:endParaRPr lang="es-ES_tradnl" sz="1000" dirty="0">
              <a:solidFill>
                <a:srgbClr val="FF0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11021" indent="-211021">
              <a:buFont typeface="+mj-lt"/>
              <a:buAutoNum type="arabicPeriod"/>
            </a:pPr>
            <a:r>
              <a:rPr lang="es-ES_tradn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s-CL" sz="1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REVISAR</a:t>
            </a:r>
            <a:r>
              <a:rPr lang="es-C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sección A: </a:t>
            </a:r>
            <a:r>
              <a:rPr lang="es-CL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De Salud y Reproductiva, </a:t>
            </a:r>
            <a:r>
              <a:rPr lang="es-C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Prenatal </a:t>
            </a:r>
            <a:r>
              <a:rPr lang="es-C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 mujeres de 55 a 59 años, celdas N14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N15.</a:t>
            </a:r>
          </a:p>
          <a:p>
            <a:pPr marL="211021" indent="-211021">
              <a:buFont typeface="+mj-lt"/>
              <a:buAutoNum type="arabicPeriod"/>
            </a:pPr>
            <a:r>
              <a:rPr lang="es-ES_tradn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s-CL" sz="1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REVISAR</a:t>
            </a:r>
            <a:r>
              <a:rPr lang="es-C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sección A: </a:t>
            </a:r>
            <a:r>
              <a:rPr lang="es-CL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De Salud y Reproductiva, </a:t>
            </a:r>
            <a:r>
              <a:rPr lang="es-C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Post Parto y Post Aborto </a:t>
            </a:r>
            <a:r>
              <a:rPr lang="es-C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 mujeres de 55 a 59 años, celdas N16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N17.</a:t>
            </a:r>
          </a:p>
          <a:p>
            <a:pPr marL="211021" indent="-211021">
              <a:buFont typeface="+mj-lt"/>
              <a:buAutoNum type="arabicPeriod"/>
            </a:pPr>
            <a:r>
              <a:rPr lang="es-ES_tradn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</a:t>
            </a:r>
            <a:r>
              <a:rPr lang="es-CL" sz="1000" b="1" dirty="0">
                <a:solidFill>
                  <a:srgbClr val="FF99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s-CL" sz="1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REVISAR</a:t>
            </a:r>
            <a:r>
              <a:rPr lang="es-CL" sz="1000" b="1" dirty="0">
                <a:solidFill>
                  <a:srgbClr val="FF99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sección A: </a:t>
            </a:r>
            <a:r>
              <a:rPr lang="es-CL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De Salud y Reproductiva, </a:t>
            </a:r>
            <a:r>
              <a:rPr lang="es-CL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Regulación de Fecundidad </a:t>
            </a:r>
            <a:r>
              <a:rPr lang="es-C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 mujeres de 55 a 80 años y más, celdas N26 </a:t>
            </a:r>
            <a:r>
              <a:rPr lang="es-ES_tradnl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S27</a:t>
            </a:r>
            <a:endParaRPr lang="es-CL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1 CuadroTexto">
            <a:extLst>
              <a:ext uri="{FF2B5EF4-FFF2-40B4-BE49-F238E27FC236}">
                <a16:creationId xmlns:a16="http://schemas.microsoft.com/office/drawing/2014/main" id="{2700551C-5389-425F-B608-EC87DE9ACD3C}"/>
              </a:ext>
            </a:extLst>
          </p:cNvPr>
          <p:cNvSpPr txBox="1"/>
          <p:nvPr/>
        </p:nvSpPr>
        <p:spPr>
          <a:xfrm>
            <a:off x="4919453" y="4267366"/>
            <a:ext cx="183255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E12:E13 verificar Edades</a:t>
            </a:r>
          </a:p>
        </p:txBody>
      </p:sp>
      <p:sp>
        <p:nvSpPr>
          <p:cNvPr id="25" name="1 CuadroTexto">
            <a:extLst>
              <a:ext uri="{FF2B5EF4-FFF2-40B4-BE49-F238E27FC236}">
                <a16:creationId xmlns:a16="http://schemas.microsoft.com/office/drawing/2014/main" id="{0FCAF14D-A0FB-42F4-9A86-195B13A877CA}"/>
              </a:ext>
            </a:extLst>
          </p:cNvPr>
          <p:cNvSpPr txBox="1"/>
          <p:nvPr/>
        </p:nvSpPr>
        <p:spPr>
          <a:xfrm>
            <a:off x="9352072" y="3873883"/>
            <a:ext cx="1859805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L12:M13 verificar Edades</a:t>
            </a:r>
          </a:p>
        </p:txBody>
      </p:sp>
      <p:sp>
        <p:nvSpPr>
          <p:cNvPr id="26" name="1 CuadroTexto">
            <a:extLst>
              <a:ext uri="{FF2B5EF4-FFF2-40B4-BE49-F238E27FC236}">
                <a16:creationId xmlns:a16="http://schemas.microsoft.com/office/drawing/2014/main" id="{CFE3BD23-3E97-4B07-B10B-C9B7D8619CB6}"/>
              </a:ext>
            </a:extLst>
          </p:cNvPr>
          <p:cNvSpPr txBox="1"/>
          <p:nvPr/>
        </p:nvSpPr>
        <p:spPr>
          <a:xfrm>
            <a:off x="9667116" y="4150186"/>
            <a:ext cx="187423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N14:N15 verificar Edades</a:t>
            </a:r>
          </a:p>
        </p:txBody>
      </p:sp>
      <p:sp>
        <p:nvSpPr>
          <p:cNvPr id="27" name="1 CuadroTexto">
            <a:extLst>
              <a:ext uri="{FF2B5EF4-FFF2-40B4-BE49-F238E27FC236}">
                <a16:creationId xmlns:a16="http://schemas.microsoft.com/office/drawing/2014/main" id="{72AF25E5-B70F-41B6-ACD4-02169B5BED5D}"/>
              </a:ext>
            </a:extLst>
          </p:cNvPr>
          <p:cNvSpPr txBox="1"/>
          <p:nvPr/>
        </p:nvSpPr>
        <p:spPr>
          <a:xfrm>
            <a:off x="9667116" y="4426489"/>
            <a:ext cx="187423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N16:N17 verificar Edades</a:t>
            </a:r>
          </a:p>
        </p:txBody>
      </p:sp>
      <p:sp>
        <p:nvSpPr>
          <p:cNvPr id="28" name="1 CuadroTexto">
            <a:extLst>
              <a:ext uri="{FF2B5EF4-FFF2-40B4-BE49-F238E27FC236}">
                <a16:creationId xmlns:a16="http://schemas.microsoft.com/office/drawing/2014/main" id="{15EC9399-2D39-41BF-92C7-6DFF6198F7B3}"/>
              </a:ext>
            </a:extLst>
          </p:cNvPr>
          <p:cNvSpPr txBox="1"/>
          <p:nvPr/>
        </p:nvSpPr>
        <p:spPr>
          <a:xfrm>
            <a:off x="6067424" y="5763707"/>
            <a:ext cx="1856598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N26:S27 verificar Edades</a:t>
            </a:r>
          </a:p>
        </p:txBody>
      </p:sp>
    </p:spTree>
    <p:extLst>
      <p:ext uri="{BB962C8B-B14F-4D97-AF65-F5344CB8AC3E}">
        <p14:creationId xmlns:p14="http://schemas.microsoft.com/office/powerpoint/2010/main" val="25608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0A4AE1-10BE-4F97-8DB6-E27D8D21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20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A6CA8B5-4082-47E5-8B4F-EBF31511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REM04: CONSULTAS Y OTRAS ATENCIONES EN LA RED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9CF13F4-65DE-49C9-8C64-77698ED9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9" y="1488049"/>
            <a:ext cx="9496804" cy="209793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5E64DDF-FE85-4B95-BF51-C54433EE9DC0}"/>
              </a:ext>
            </a:extLst>
          </p:cNvPr>
          <p:cNvSpPr txBox="1"/>
          <p:nvPr/>
        </p:nvSpPr>
        <p:spPr>
          <a:xfrm>
            <a:off x="262885" y="461483"/>
            <a:ext cx="1147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8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H,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Intervención individual del usuario en programa Vida Sana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C77:C80 Solo deben registrar los Establecimientos: DSM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Pto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Octay Y  CESFAM (Purranque, P. Araya, San Pablo, Entre Lagos,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Puaucho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Bahía Mansa, Jauregui, V Centenario)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ES" sz="1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J,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Despacho de recetas de pacientes ambulatorios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B101 los registros de recetas despachadas deben ser al menos igual a las recetas despachadas con oportunidad celda F101.</a:t>
            </a:r>
          </a:p>
          <a:p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A6F9D04-7C23-4132-9794-0E6D9DF9482A}"/>
              </a:ext>
            </a:extLst>
          </p:cNvPr>
          <p:cNvSpPr/>
          <p:nvPr/>
        </p:nvSpPr>
        <p:spPr>
          <a:xfrm>
            <a:off x="7249633" y="3002348"/>
            <a:ext cx="489097" cy="244549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8910D0CE-17A9-440D-B424-1CB40B00DD70}"/>
              </a:ext>
            </a:extLst>
          </p:cNvPr>
          <p:cNvSpPr txBox="1"/>
          <p:nvPr/>
        </p:nvSpPr>
        <p:spPr>
          <a:xfrm>
            <a:off x="9015915" y="1756882"/>
            <a:ext cx="2127006" cy="20806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Sólo establecimientos: 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DSM </a:t>
            </a:r>
            <a:r>
              <a:rPr lang="es-ES_tradnl" sz="9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Pto</a:t>
            </a: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Octay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Purranque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Pablo Araya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Entre lagos 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Puaucho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Bahía Mansa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Jáuregui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Quinto Centenario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Rahue Alto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SAN PABLO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LOPETEGUI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P. ALEGRE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OVEJERIA</a:t>
            </a:r>
            <a:endParaRPr lang="es-CL" sz="9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547197A-45EC-4487-8125-AA56D990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9" y="4089174"/>
            <a:ext cx="10483702" cy="2307343"/>
          </a:xfrm>
          <a:prstGeom prst="rect">
            <a:avLst/>
          </a:prstGeom>
        </p:spPr>
      </p:pic>
      <p:sp>
        <p:nvSpPr>
          <p:cNvPr id="11" name="7 CuadroTexto">
            <a:extLst>
              <a:ext uri="{FF2B5EF4-FFF2-40B4-BE49-F238E27FC236}">
                <a16:creationId xmlns:a16="http://schemas.microsoft.com/office/drawing/2014/main" id="{D4399A7D-A392-450A-8C1E-975FB6770B24}"/>
              </a:ext>
            </a:extLst>
          </p:cNvPr>
          <p:cNvSpPr txBox="1"/>
          <p:nvPr/>
        </p:nvSpPr>
        <p:spPr>
          <a:xfrm>
            <a:off x="5616824" y="6421734"/>
            <a:ext cx="1213543" cy="23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23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B101 &gt;= F101</a:t>
            </a:r>
          </a:p>
        </p:txBody>
      </p:sp>
      <p:cxnSp>
        <p:nvCxnSpPr>
          <p:cNvPr id="12" name="Conector angular 21">
            <a:extLst>
              <a:ext uri="{FF2B5EF4-FFF2-40B4-BE49-F238E27FC236}">
                <a16:creationId xmlns:a16="http://schemas.microsoft.com/office/drawing/2014/main" id="{E6302E0B-BF15-4D80-8BCE-20B7A48AFB5B}"/>
              </a:ext>
            </a:extLst>
          </p:cNvPr>
          <p:cNvCxnSpPr/>
          <p:nvPr/>
        </p:nvCxnSpPr>
        <p:spPr>
          <a:xfrm>
            <a:off x="4627669" y="6377618"/>
            <a:ext cx="888615" cy="180000"/>
          </a:xfrm>
          <a:prstGeom prst="bentConnector3">
            <a:avLst>
              <a:gd name="adj1" fmla="val -2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2">
            <a:extLst>
              <a:ext uri="{FF2B5EF4-FFF2-40B4-BE49-F238E27FC236}">
                <a16:creationId xmlns:a16="http://schemas.microsoft.com/office/drawing/2014/main" id="{910C7CC2-81FA-4A27-B69A-032946A23B46}"/>
              </a:ext>
            </a:extLst>
          </p:cNvPr>
          <p:cNvCxnSpPr/>
          <p:nvPr/>
        </p:nvCxnSpPr>
        <p:spPr>
          <a:xfrm rot="5400000">
            <a:off x="7216729" y="6014352"/>
            <a:ext cx="180000" cy="86400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5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86DD67-6CF1-4073-82F0-1FE38E5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21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063D1E-C194-4A9B-BA10-3FB4EFCC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900237"/>
            <a:ext cx="11649075" cy="30575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1396947-BDEE-4CC0-BDF9-A9695FDA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REM04: CONSULTAS Y OTRAS ATENCIONES EN LA RED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21D4B5-9041-4C58-95B9-79569DC34E48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0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REM04,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M,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de lactancia en menores controlados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por Nutricionista, Celda C120:C122, debe ser igual a las consultas por lactancia celdas C123:C126.</a:t>
            </a:r>
          </a:p>
          <a:p>
            <a:pPr marL="228600" indent="-228600">
              <a:buFont typeface="+mj-lt"/>
              <a:buAutoNum type="arabicPeriod" startAt="10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ector angular 13">
            <a:extLst>
              <a:ext uri="{FF2B5EF4-FFF2-40B4-BE49-F238E27FC236}">
                <a16:creationId xmlns:a16="http://schemas.microsoft.com/office/drawing/2014/main" id="{B9DC3C56-7C5D-4185-8FED-501EABEA903E}"/>
              </a:ext>
            </a:extLst>
          </p:cNvPr>
          <p:cNvCxnSpPr/>
          <p:nvPr/>
        </p:nvCxnSpPr>
        <p:spPr>
          <a:xfrm flipV="1">
            <a:off x="6319162" y="3851730"/>
            <a:ext cx="11723" cy="658110"/>
          </a:xfrm>
          <a:prstGeom prst="bentConnector3">
            <a:avLst>
              <a:gd name="adj1" fmla="val 14220000"/>
            </a:avLst>
          </a:prstGeom>
          <a:ln w="22225" cmpd="sng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35 CuadroTexto">
            <a:extLst>
              <a:ext uri="{FF2B5EF4-FFF2-40B4-BE49-F238E27FC236}">
                <a16:creationId xmlns:a16="http://schemas.microsoft.com/office/drawing/2014/main" id="{60C2C9FD-2285-47CA-A5A8-DD19EEBEBF41}"/>
              </a:ext>
            </a:extLst>
          </p:cNvPr>
          <p:cNvSpPr txBox="1"/>
          <p:nvPr/>
        </p:nvSpPr>
        <p:spPr>
          <a:xfrm>
            <a:off x="7322011" y="3992592"/>
            <a:ext cx="1803699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C120:C122 = C123:C126</a:t>
            </a:r>
          </a:p>
        </p:txBody>
      </p:sp>
    </p:spTree>
    <p:extLst>
      <p:ext uri="{BB962C8B-B14F-4D97-AF65-F5344CB8AC3E}">
        <p14:creationId xmlns:p14="http://schemas.microsoft.com/office/powerpoint/2010/main" val="166628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0060EA-B469-4820-B78E-05FC788B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22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3B7428-29CD-4C64-A9D3-B55C963E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REM05: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INGRESOS Y EGRESOS POR CONDICIÓN Y PROBLEMAS DE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AE7A94-6F63-45CC-91B0-77E5907E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9" y="1787531"/>
            <a:ext cx="11738585" cy="3070278"/>
          </a:xfrm>
          <a:prstGeom prst="rect">
            <a:avLst/>
          </a:prstGeom>
        </p:spPr>
      </p:pic>
      <p:sp>
        <p:nvSpPr>
          <p:cNvPr id="9" name="9 CuadroTexto">
            <a:extLst>
              <a:ext uri="{FF2B5EF4-FFF2-40B4-BE49-F238E27FC236}">
                <a16:creationId xmlns:a16="http://schemas.microsoft.com/office/drawing/2014/main" id="{458499E9-306A-483B-BD28-E38F0843FA78}"/>
              </a:ext>
            </a:extLst>
          </p:cNvPr>
          <p:cNvSpPr txBox="1"/>
          <p:nvPr/>
        </p:nvSpPr>
        <p:spPr>
          <a:xfrm>
            <a:off x="7489830" y="4964139"/>
            <a:ext cx="2241540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Suma(K11:M11) &gt; 0</a:t>
            </a:r>
          </a:p>
          <a:p>
            <a:pPr algn="ctr"/>
            <a:r>
              <a:rPr lang="es-ES_tradnl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Suma(K12:M12) &gt; 0</a:t>
            </a:r>
          </a:p>
          <a:p>
            <a:pPr algn="ctr"/>
            <a:r>
              <a:rPr lang="es-ES_tradnl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Suma(K13:M13) &gt; 0</a:t>
            </a:r>
          </a:p>
          <a:p>
            <a:pPr algn="ctr"/>
            <a:r>
              <a:rPr lang="es-ES_tradnl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Suma(K14:M14) &gt; 0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5EFA809-7948-4271-ACFF-E37F300A9CE0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8924894" y="3906833"/>
            <a:ext cx="743012" cy="137160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6E85B6-D6B9-4E63-A96C-1D4A32CD557F}"/>
              </a:ext>
            </a:extLst>
          </p:cNvPr>
          <p:cNvSpPr txBox="1"/>
          <p:nvPr/>
        </p:nvSpPr>
        <p:spPr>
          <a:xfrm>
            <a:off x="262885" y="461483"/>
            <a:ext cx="11477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MX" sz="1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de Gestantes a Programa Prenatal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K11:M11 entre edades extremas, 45 a 55 años, deben ser corroboradas por profesional a cargo.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MX" sz="1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de Gestantes a Programa Prenatal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K12:M12 entre edades extremas, 45 y 55 años, deben ser corroboradas por profesional a cargo.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MX" sz="1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de Gestantes a Programa Prenatal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K13:M13 entre edades extremas, 45 y 55 años, deben ser corroboradas por profesional a cargo.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MX" sz="1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de Gestantes a Programa Prenatal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K14:M14 entre edades extremas, 45 y 55 años, deben ser corroboradas por profesional a cargo.</a:t>
            </a:r>
          </a:p>
          <a:p>
            <a:pPr marL="228600" indent="-228600">
              <a:buFont typeface="+mj-lt"/>
              <a:buAutoNum type="arabicPeriod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24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FCEE6-0337-4F80-BC43-0138BEED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23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02DB448-9BAD-4776-9CAF-6D399C3C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REM05: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INGRESOS Y EGRESOS POR CONDICIÓN Y PROBLEMAS DE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ED1745-D855-4E04-8499-22894F87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111"/>
            <a:ext cx="11125200" cy="2409825"/>
          </a:xfrm>
          <a:prstGeom prst="rect">
            <a:avLst/>
          </a:prstGeom>
        </p:spPr>
      </p:pic>
      <p:sp>
        <p:nvSpPr>
          <p:cNvPr id="8" name="7 CuadroTexto">
            <a:extLst>
              <a:ext uri="{FF2B5EF4-FFF2-40B4-BE49-F238E27FC236}">
                <a16:creationId xmlns:a16="http://schemas.microsoft.com/office/drawing/2014/main" id="{1015C8C5-9E3A-4DEB-A7F5-42B8EF29AD82}"/>
              </a:ext>
            </a:extLst>
          </p:cNvPr>
          <p:cNvSpPr txBox="1"/>
          <p:nvPr/>
        </p:nvSpPr>
        <p:spPr>
          <a:xfrm>
            <a:off x="5051236" y="4434079"/>
            <a:ext cx="2292615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C71:C74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Todos menos Postas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27 CuadroTexto">
            <a:extLst>
              <a:ext uri="{FF2B5EF4-FFF2-40B4-BE49-F238E27FC236}">
                <a16:creationId xmlns:a16="http://schemas.microsoft.com/office/drawing/2014/main" id="{D7758BF4-E1CF-4A7C-842F-D7B2FF3E2561}"/>
              </a:ext>
            </a:extLst>
          </p:cNvPr>
          <p:cNvSpPr txBox="1"/>
          <p:nvPr/>
        </p:nvSpPr>
        <p:spPr>
          <a:xfrm>
            <a:off x="7585893" y="4407350"/>
            <a:ext cx="3209457" cy="193867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23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Establecimientos con Salas de Estimulación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:</a:t>
            </a:r>
          </a:p>
          <a:p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Ovejería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V Centenario 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Purranque 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P. Pablo Araya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Puerto </a:t>
            </a:r>
            <a:r>
              <a:rPr lang="es-ES_tradnl" sz="923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Octay</a:t>
            </a:r>
            <a:endParaRPr lang="es-ES_tradn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Entre Lagos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San Pablo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P.S. </a:t>
            </a:r>
            <a:r>
              <a:rPr lang="es-ES_tradnl" sz="923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Quilacahuin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Misión San Juan de la Costa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Puaucho </a:t>
            </a:r>
          </a:p>
          <a:p>
            <a:pPr marL="158265" indent="-158265">
              <a:buFont typeface="Arial" pitchFamily="34" charset="0"/>
              <a:buChar char="•"/>
            </a:pP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B. Mansa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3F73AD-3D69-4CD7-B93C-67EE3BF0FF5D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F.1: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Reingresos y Egresos por segunda vez a Sala de Estimulación en el Centro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C71 a C74 corresponde el registro a todos los establecimientos con excepción de </a:t>
            </a:r>
            <a:r>
              <a:rPr lang="es-ES" sz="1000" b="1" dirty="0">
                <a:solidFill>
                  <a:srgbClr val="0070C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Postas.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F.1: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Reingresos y Egresos por segunda vez a Sala de Estimulación en el Centro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C71 a C74 deben corresponder solo a </a:t>
            </a:r>
            <a:r>
              <a:rPr lang="es-ES" sz="1000" b="1" dirty="0">
                <a:solidFill>
                  <a:srgbClr val="0070C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Establecimientos con Sala de Estimulación</a:t>
            </a:r>
            <a:endParaRPr lang="es-MX" sz="1000" b="1" dirty="0">
              <a:solidFill>
                <a:srgbClr val="0070C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5"/>
            </a:pPr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DBC6AB-4D25-415F-BB90-F6F26637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24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0319607-BABC-4768-A9BF-3E671C7F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REM05: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INGRESOS Y EGRESOS POR CONDICIÓN Y PROBLEMAS DE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5037"/>
            <a:ext cx="11125200" cy="2447925"/>
          </a:xfrm>
          <a:prstGeom prst="rect">
            <a:avLst/>
          </a:prstGeom>
        </p:spPr>
      </p:pic>
      <p:cxnSp>
        <p:nvCxnSpPr>
          <p:cNvPr id="7" name="27 Conector angular"/>
          <p:cNvCxnSpPr/>
          <p:nvPr/>
        </p:nvCxnSpPr>
        <p:spPr>
          <a:xfrm flipH="1">
            <a:off x="7048746" y="3325307"/>
            <a:ext cx="23015" cy="664615"/>
          </a:xfrm>
          <a:prstGeom prst="bentConnector3">
            <a:avLst>
              <a:gd name="adj1" fmla="val -3568231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8 CuadroTexto"/>
          <p:cNvSpPr txBox="1"/>
          <p:nvPr/>
        </p:nvSpPr>
        <p:spPr>
          <a:xfrm>
            <a:off x="7271772" y="3540434"/>
            <a:ext cx="1338828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C84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≤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 (C85:C89)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3F73AD-3D69-4CD7-B93C-67EE3BF0FF5D}"/>
              </a:ext>
            </a:extLst>
          </p:cNvPr>
          <p:cNvSpPr txBox="1"/>
          <p:nvPr/>
        </p:nvSpPr>
        <p:spPr>
          <a:xfrm>
            <a:off x="262885" y="461483"/>
            <a:ext cx="1147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7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H: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Ingresos al PSCV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C84 debe ser menor o igual a la suma del desglose del Programa de Salud Cardiovascular, celdas C85 a 89.</a:t>
            </a:r>
          </a:p>
        </p:txBody>
      </p:sp>
    </p:spTree>
    <p:extLst>
      <p:ext uri="{BB962C8B-B14F-4D97-AF65-F5344CB8AC3E}">
        <p14:creationId xmlns:p14="http://schemas.microsoft.com/office/powerpoint/2010/main" val="220161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2CD58E-7B6C-44DE-A03D-EE9A8E4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25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EC30A09-053B-4D14-883F-6D24B071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REM05: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INGRESOS Y EGRESOS POR CONDICIÓN Y PROBLEMAS DE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0" y="1887026"/>
            <a:ext cx="10984231" cy="20288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50" y="4103934"/>
            <a:ext cx="9987455" cy="24349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3F73AD-3D69-4CD7-B93C-67EE3BF0FF5D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8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J,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Ingresos y Egresos al programa de pacientes con dependencia Leve, Moderada y Severa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desde 65 Años y más , Celda Z104:AG108 debe ser mayor a Sección K,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Ingreso al programa A.M según condición de dependencia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subtotal desagregación Barthel, Celda C120.</a:t>
            </a:r>
          </a:p>
          <a:p>
            <a:pPr marL="228600" indent="-228600">
              <a:buFont typeface="+mj-lt"/>
              <a:buAutoNum type="arabicPeriod" startAt="8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Conector angular 7"/>
          <p:cNvCxnSpPr/>
          <p:nvPr/>
        </p:nvCxnSpPr>
        <p:spPr>
          <a:xfrm rot="5400000">
            <a:off x="5833401" y="3102764"/>
            <a:ext cx="2304000" cy="3996000"/>
          </a:xfrm>
          <a:prstGeom prst="bentConnector2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35 CuadroTexto"/>
          <p:cNvSpPr txBox="1"/>
          <p:nvPr/>
        </p:nvSpPr>
        <p:spPr>
          <a:xfrm>
            <a:off x="8306334" y="4941284"/>
            <a:ext cx="1516783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Z104:AG108 ≥ C120</a:t>
            </a:r>
          </a:p>
        </p:txBody>
      </p:sp>
    </p:spTree>
    <p:extLst>
      <p:ext uri="{BB962C8B-B14F-4D97-AF65-F5344CB8AC3E}">
        <p14:creationId xmlns:p14="http://schemas.microsoft.com/office/powerpoint/2010/main" val="336755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8" y="1351449"/>
            <a:ext cx="9899103" cy="509002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848FE6-9B61-483F-B116-3FB72EBF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26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33E7BA7-87C9-4F3C-A9A9-3DD85471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REM05: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INGRESOS Y EGRESOS POR CONDICIÓN Y PROBLEMAS DE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27 Conector angular"/>
          <p:cNvCxnSpPr/>
          <p:nvPr/>
        </p:nvCxnSpPr>
        <p:spPr>
          <a:xfrm flipH="1">
            <a:off x="5748871" y="2367202"/>
            <a:ext cx="23015" cy="1260000"/>
          </a:xfrm>
          <a:prstGeom prst="bentConnector3">
            <a:avLst>
              <a:gd name="adj1" fmla="val -8656788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1 CuadroTexto"/>
          <p:cNvSpPr txBox="1"/>
          <p:nvPr/>
        </p:nvSpPr>
        <p:spPr>
          <a:xfrm>
            <a:off x="6756228" y="2878561"/>
            <a:ext cx="1854372" cy="2462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C151 &gt;= C158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3F73AD-3D69-4CD7-B93C-67EE3BF0FF5D}"/>
              </a:ext>
            </a:extLst>
          </p:cNvPr>
          <p:cNvSpPr txBox="1"/>
          <p:nvPr/>
        </p:nvSpPr>
        <p:spPr>
          <a:xfrm>
            <a:off x="262885" y="461483"/>
            <a:ext cx="11477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9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N: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Ingreso al Programa de Salud Mental en APS/Especialidad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Ingresos al programa , celda C151 deben ser Mayor o Igual  al Numero personas que posee uno o más trastornos Mentales, Celda C158.</a:t>
            </a:r>
          </a:p>
          <a:p>
            <a:pPr marL="228600" indent="-228600">
              <a:buFont typeface="+mj-lt"/>
              <a:buAutoNum type="arabicPeriod" startAt="9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N: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Ingreso al Programa de Salud Mental en APS/Especialidad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Personas con Diagnostico de Trastornos Mentales celda C158, deben ser menor o igual a  los Diagnósticos de Trastornos Mentales de la sección N, en las Celdas C159 a C189</a:t>
            </a:r>
          </a:p>
          <a:p>
            <a:pPr marL="228600" indent="-228600">
              <a:buFont typeface="+mj-lt"/>
              <a:buAutoNum type="arabicPeriod" startAt="9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27 Conector angular"/>
          <p:cNvCxnSpPr/>
          <p:nvPr/>
        </p:nvCxnSpPr>
        <p:spPr>
          <a:xfrm flipH="1">
            <a:off x="5740356" y="3621167"/>
            <a:ext cx="23015" cy="2060308"/>
          </a:xfrm>
          <a:prstGeom prst="bentConnector3">
            <a:avLst>
              <a:gd name="adj1" fmla="val -8656788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1 CuadroTexto"/>
          <p:cNvSpPr txBox="1"/>
          <p:nvPr/>
        </p:nvSpPr>
        <p:spPr>
          <a:xfrm>
            <a:off x="6966622" y="4416961"/>
            <a:ext cx="1927599" cy="2343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C158  &lt;= (C159:C189)  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C96928-D6FB-4C6D-8635-B2B6ECAB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27</a:t>
            </a:fld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33" y="1581972"/>
            <a:ext cx="8709791" cy="207809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33E7BA7-87C9-4F3C-A9A9-3DD85471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REM05: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INGRESOS Y EGRESOS POR CONDICIÓN Y PROBLEMAS DE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3F73AD-3D69-4CD7-B93C-67EE3BF0FF5D}"/>
              </a:ext>
            </a:extLst>
          </p:cNvPr>
          <p:cNvSpPr txBox="1"/>
          <p:nvPr/>
        </p:nvSpPr>
        <p:spPr>
          <a:xfrm>
            <a:off x="262885" y="461483"/>
            <a:ext cx="114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1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 N,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Ingreso al Programa de Salud Mental en APS/Especialidad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Ingresos al programa, Celda C151, de existir registros en  consultas de Salud Mental REM A04,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Consultas Medica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B24, estas deben ser mayor al ingreso de programa de Salud Mental del REM A04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33" y="3729778"/>
            <a:ext cx="8637040" cy="3128222"/>
          </a:xfrm>
          <a:prstGeom prst="rect">
            <a:avLst/>
          </a:prstGeom>
        </p:spPr>
      </p:pic>
      <p:cxnSp>
        <p:nvCxnSpPr>
          <p:cNvPr id="7" name="Conector angular 6"/>
          <p:cNvCxnSpPr/>
          <p:nvPr/>
        </p:nvCxnSpPr>
        <p:spPr>
          <a:xfrm flipH="1">
            <a:off x="4324609" y="2622679"/>
            <a:ext cx="1728000" cy="3888000"/>
          </a:xfrm>
          <a:prstGeom prst="bentConnector3">
            <a:avLst>
              <a:gd name="adj1" fmla="val -10662"/>
            </a:avLst>
          </a:prstGeom>
          <a:ln w="22225" cmpd="sng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35 CuadroTexto"/>
          <p:cNvSpPr txBox="1"/>
          <p:nvPr/>
        </p:nvSpPr>
        <p:spPr>
          <a:xfrm>
            <a:off x="4961754" y="4143125"/>
            <a:ext cx="2939580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(REM04) B24 ≥ C151 (REM04)</a:t>
            </a:r>
          </a:p>
        </p:txBody>
      </p:sp>
    </p:spTree>
    <p:extLst>
      <p:ext uri="{BB962C8B-B14F-4D97-AF65-F5344CB8AC3E}">
        <p14:creationId xmlns:p14="http://schemas.microsoft.com/office/powerpoint/2010/main" val="957793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75" y="2737434"/>
            <a:ext cx="10010775" cy="216217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4FACDF-1130-41B9-A3E9-72E44E5C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28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33E7BA7-87C9-4F3C-A9A9-3DD85471282A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REM05: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INGRESOS Y EGRESOS POR CONDICIÓN Y PROBLEMAS DE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3F73AD-3D69-4CD7-B93C-67EE3BF0FF5D}"/>
              </a:ext>
            </a:extLst>
          </p:cNvPr>
          <p:cNvSpPr txBox="1"/>
          <p:nvPr/>
        </p:nvSpPr>
        <p:spPr>
          <a:xfrm>
            <a:off x="262885" y="461483"/>
            <a:ext cx="114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2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N,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Ingreso al Programa de Salud Mental en APS/Especialidad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Personas con diagnósticos de trastornos mentales, celda C180:C189, debe realizar registro el establecimiento CDR DE ADULTO MAYOR CON DEMENCIA </a:t>
            </a:r>
          </a:p>
        </p:txBody>
      </p:sp>
      <p:cxnSp>
        <p:nvCxnSpPr>
          <p:cNvPr id="9" name="27 Conector angular"/>
          <p:cNvCxnSpPr/>
          <p:nvPr/>
        </p:nvCxnSpPr>
        <p:spPr>
          <a:xfrm flipH="1">
            <a:off x="6756705" y="3259286"/>
            <a:ext cx="23015" cy="963692"/>
          </a:xfrm>
          <a:prstGeom prst="bentConnector3">
            <a:avLst>
              <a:gd name="adj1" fmla="val -8656788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35 CuadroTexto"/>
          <p:cNvSpPr txBox="1"/>
          <p:nvPr/>
        </p:nvSpPr>
        <p:spPr>
          <a:xfrm>
            <a:off x="8243410" y="3472839"/>
            <a:ext cx="90281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C180:C189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443" y="3903599"/>
            <a:ext cx="1329043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52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066E87-B9E7-41B1-8498-CDACA5D8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29</a:t>
            </a:fld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25" y="1482781"/>
            <a:ext cx="9600050" cy="168137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5" y="3248959"/>
            <a:ext cx="9600050" cy="310739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33E7BA7-87C9-4F3C-A9A9-3DD85471282A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REM05: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INGRESOS Y EGRESOS POR CONDICIÓN Y PROBLEMAS DE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3F73AD-3D69-4CD7-B93C-67EE3BF0FF5D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Q: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El Programa de Rehabilitación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C243 a E246 corresponde al HBSJO y DSSO.</a:t>
            </a:r>
          </a:p>
          <a:p>
            <a:pPr marL="228600" indent="-228600">
              <a:buFont typeface="+mj-lt"/>
              <a:buAutoNum type="arabicPeriod" startAt="1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S: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El Ingreso y Egreso a Programa de VIH/SIDA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C274 a E281 corresponde solo al HBSJO.</a:t>
            </a:r>
          </a:p>
          <a:p>
            <a:pPr marL="228600" indent="-228600">
              <a:buFont typeface="+mj-lt"/>
              <a:buAutoNum type="arabicPeriod" startAt="1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T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: El Ingreso y Egreso por Comercio Sexual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C286 a E288 corresponde solo al HBSJO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A2B8B98-AEBB-4D17-B42C-658223CB5EA1}"/>
              </a:ext>
            </a:extLst>
          </p:cNvPr>
          <p:cNvSpPr txBox="1"/>
          <p:nvPr/>
        </p:nvSpPr>
        <p:spPr>
          <a:xfrm>
            <a:off x="7858702" y="2631000"/>
            <a:ext cx="205537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C243:E246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HBSJO y DSSO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5 CuadroTexto">
            <a:extLst>
              <a:ext uri="{FF2B5EF4-FFF2-40B4-BE49-F238E27FC236}">
                <a16:creationId xmlns:a16="http://schemas.microsoft.com/office/drawing/2014/main" id="{DE422911-CBCE-4416-87B3-328B1A4704E4}"/>
              </a:ext>
            </a:extLst>
          </p:cNvPr>
          <p:cNvSpPr txBox="1"/>
          <p:nvPr/>
        </p:nvSpPr>
        <p:spPr>
          <a:xfrm>
            <a:off x="7793159" y="4210239"/>
            <a:ext cx="1859805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C274:E281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Sólo HBSJO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13 CuadroTexto">
            <a:extLst>
              <a:ext uri="{FF2B5EF4-FFF2-40B4-BE49-F238E27FC236}">
                <a16:creationId xmlns:a16="http://schemas.microsoft.com/office/drawing/2014/main" id="{2006BACF-3A62-4BC6-B2F2-FDBE1A74B122}"/>
              </a:ext>
            </a:extLst>
          </p:cNvPr>
          <p:cNvSpPr txBox="1"/>
          <p:nvPr/>
        </p:nvSpPr>
        <p:spPr>
          <a:xfrm>
            <a:off x="7857618" y="5527759"/>
            <a:ext cx="1819729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C286:E288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Sólo HBSJO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2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484C-596F-4FAD-B5F5-E84805F9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REM01: Controles de Salud Sexual y Reproductiva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FC9FE8CC-E5C6-47A3-A763-AE2F4A14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</a:t>
            </a:fld>
            <a:endParaRPr lang="es-CL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DE76D85-EF6B-4057-AFFF-23BB25DE1B6A}"/>
              </a:ext>
            </a:extLst>
          </p:cNvPr>
          <p:cNvSpPr txBox="1"/>
          <p:nvPr/>
        </p:nvSpPr>
        <p:spPr>
          <a:xfrm>
            <a:off x="272216" y="480145"/>
            <a:ext cx="114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</a:t>
            </a:r>
            <a:r>
              <a:rPr lang="es-MX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ección A, B o Sección E del 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REM05: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Controles de salud sexual y Reproductiva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la Suma de Puérpera con recién Nacidos  10 Días hasta 28 Días,  </a:t>
            </a:r>
            <a:r>
              <a:rPr lang="es-MX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celdas C18 a C21 y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Controles de salud sexual y Reproductiva,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Menor de 1 Mes, </a:t>
            </a:r>
            <a:r>
              <a:rPr lang="es-MX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celdas </a:t>
            </a:r>
            <a:r>
              <a:rPr lang="es-MX" sz="1000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s-MX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F31 a F33  deben ser igual a la Sección E REM05,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Ingresos a control de salud recién Nacidos, 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Total menores de 28 Días,  </a:t>
            </a:r>
            <a:r>
              <a:rPr lang="es-MX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celda C58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83B562-5EEF-4567-8773-D680CB0C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" y="1747839"/>
            <a:ext cx="5240110" cy="488622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9A1C01-57F8-4752-88FB-0D3748A14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780" y="1744497"/>
            <a:ext cx="6950819" cy="187332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0FCB5C-13CD-4ABE-9096-F323DB1F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644" y="4004133"/>
            <a:ext cx="7198569" cy="2352219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cxnSp>
        <p:nvCxnSpPr>
          <p:cNvPr id="10" name="Conector angular 16">
            <a:extLst>
              <a:ext uri="{FF2B5EF4-FFF2-40B4-BE49-F238E27FC236}">
                <a16:creationId xmlns:a16="http://schemas.microsoft.com/office/drawing/2014/main" id="{0D2FD310-77E5-412F-9C96-60A7A7F8DF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52353" y="3209731"/>
            <a:ext cx="6917811" cy="165359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6">
            <a:extLst>
              <a:ext uri="{FF2B5EF4-FFF2-40B4-BE49-F238E27FC236}">
                <a16:creationId xmlns:a16="http://schemas.microsoft.com/office/drawing/2014/main" id="{6682F3EC-A869-4DDA-A3AE-8771883769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9074" y="4350479"/>
            <a:ext cx="1942995" cy="1250302"/>
          </a:xfrm>
          <a:prstGeom prst="bentConnector3">
            <a:avLst>
              <a:gd name="adj1" fmla="val 2887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CuadroTexto">
            <a:extLst>
              <a:ext uri="{FF2B5EF4-FFF2-40B4-BE49-F238E27FC236}">
                <a16:creationId xmlns:a16="http://schemas.microsoft.com/office/drawing/2014/main" id="{25F0BA7C-8592-4ED8-A46D-ECFB54A82EC4}"/>
              </a:ext>
            </a:extLst>
          </p:cNvPr>
          <p:cNvSpPr txBox="1"/>
          <p:nvPr/>
        </p:nvSpPr>
        <p:spPr>
          <a:xfrm>
            <a:off x="7227819" y="3715736"/>
            <a:ext cx="3929282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(C18+C19+C20+C21) + (F31+F32+F33) </a:t>
            </a:r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C58 (REM05)</a:t>
            </a:r>
          </a:p>
        </p:txBody>
      </p:sp>
    </p:spTree>
    <p:extLst>
      <p:ext uri="{BB962C8B-B14F-4D97-AF65-F5344CB8AC3E}">
        <p14:creationId xmlns:p14="http://schemas.microsoft.com/office/powerpoint/2010/main" val="2266676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C571E6-2C86-4DF7-8548-00CA1D7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30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2028BAB-C910-40F3-A588-9409517265C5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REM06: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PROGRAMA DE SALUD MENTAL ATENCIÓN PRIMARIA Y ESPECIALIDADES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4FB9DB-BE06-45A8-9027-939F093EA536}"/>
              </a:ext>
            </a:extLst>
          </p:cNvPr>
          <p:cNvSpPr txBox="1"/>
          <p:nvPr/>
        </p:nvSpPr>
        <p:spPr>
          <a:xfrm>
            <a:off x="262885" y="461483"/>
            <a:ext cx="1147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REM06,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A1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: Controles de atención Primaria/ Especialidades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el registro de controles por Profesionales, Celdas C13 a E27,  No lo deben registrar los establecimientos HRN - HPU.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F6FD94-9990-4A05-955F-942CC572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4" y="1344321"/>
            <a:ext cx="10457670" cy="4432778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9" name="16 CuadroTexto">
            <a:extLst>
              <a:ext uri="{FF2B5EF4-FFF2-40B4-BE49-F238E27FC236}">
                <a16:creationId xmlns:a16="http://schemas.microsoft.com/office/drawing/2014/main" id="{08AE435E-DB38-43AF-A4C3-85298306E506}"/>
              </a:ext>
            </a:extLst>
          </p:cNvPr>
          <p:cNvSpPr txBox="1"/>
          <p:nvPr/>
        </p:nvSpPr>
        <p:spPr>
          <a:xfrm>
            <a:off x="8274068" y="3729510"/>
            <a:ext cx="241444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C13:C27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no registra HRN - HPU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31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9D6C58A-8139-4B6A-A3CC-BF7546A2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5" y="1242157"/>
            <a:ext cx="11477683" cy="529675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9ACF48-D4FD-4A95-8721-ED6EBCFD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31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EA484BB-CA8D-4BFF-8DDC-4AC032C9FD03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REM07: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ATENCIÓN  DE ESPECIALIDADES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78CBAF-1FBE-4587-8789-B7741E906D47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REM07, </a:t>
            </a:r>
            <a:r>
              <a:rPr lang="es-ES" sz="1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Médicas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</a:rPr>
              <a:t> El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Total Interconsultas generadas en APS para derivación especialidad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Oftalmología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, Celdas AR58:AS58 con registros. Se recuerda que “solo” se debe registrar producción Propia - GES en esta sección. Prestaciones pertenecientes a “Programa de Resolutividad - UAPO” se registran en REM29.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35 CuadroTexto">
            <a:extLst>
              <a:ext uri="{FF2B5EF4-FFF2-40B4-BE49-F238E27FC236}">
                <a16:creationId xmlns:a16="http://schemas.microsoft.com/office/drawing/2014/main" id="{FBFC47B1-3192-4547-B7B6-B788D8831539}"/>
              </a:ext>
            </a:extLst>
          </p:cNvPr>
          <p:cNvSpPr txBox="1"/>
          <p:nvPr/>
        </p:nvSpPr>
        <p:spPr>
          <a:xfrm>
            <a:off x="9581515" y="4713599"/>
            <a:ext cx="1550773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AR58:AS58</a:t>
            </a:r>
            <a:endParaRPr lang="es-ES_tradnl" sz="831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35 CuadroTexto">
            <a:extLst>
              <a:ext uri="{FF2B5EF4-FFF2-40B4-BE49-F238E27FC236}">
                <a16:creationId xmlns:a16="http://schemas.microsoft.com/office/drawing/2014/main" id="{CCA21B2C-B0C9-4AD5-93C3-B2B98FE7FE24}"/>
              </a:ext>
            </a:extLst>
          </p:cNvPr>
          <p:cNvSpPr txBox="1"/>
          <p:nvPr/>
        </p:nvSpPr>
        <p:spPr>
          <a:xfrm>
            <a:off x="7271068" y="5424432"/>
            <a:ext cx="1993846" cy="51841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 los Establecimientos  </a:t>
            </a: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deben registrar como producción propia GES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_tradnl" sz="83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817E8D41-DC3E-459B-8A64-0B330112B0AD}"/>
              </a:ext>
            </a:extLst>
          </p:cNvPr>
          <p:cNvSpPr/>
          <p:nvPr/>
        </p:nvSpPr>
        <p:spPr>
          <a:xfrm rot="16200000">
            <a:off x="7924945" y="5003728"/>
            <a:ext cx="398814" cy="28727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662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18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58799A-D09D-46FE-A003-24BB540A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32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35F55F-1F35-41CF-A7CE-806E1FCC8C32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REM07: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ATENCIÓN  DE ESPECIALIDADES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FB17CE-FB4B-4599-8A67-6A03A8F8F13C}"/>
              </a:ext>
            </a:extLst>
          </p:cNvPr>
          <p:cNvSpPr txBox="1"/>
          <p:nvPr/>
        </p:nvSpPr>
        <p:spPr>
          <a:xfrm>
            <a:off x="262885" y="461483"/>
            <a:ext cx="1147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REM07, </a:t>
            </a:r>
            <a:r>
              <a:rPr lang="es-ES" sz="1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Consultas Médicas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 Especialidad, Solo deben registrar en Pediatría B11 y Medicina Familiar B65 los establecimientos : </a:t>
            </a:r>
            <a:r>
              <a:rPr lang="es-ES" sz="1000" b="1" dirty="0">
                <a:solidFill>
                  <a:srgbClr val="92D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CESFAM: M.LOPETEGUI, P.JAUREGUI, OVEJERIA Y RAHUE ALTO; CESCOF M. RODRUIGUEZ y SAFU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siempre que cuenten con médicos especialistas.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REM07,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Médicas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 Especialidad, solo deben registrar en Psiquiatría B42 los establecimientos: </a:t>
            </a:r>
            <a:r>
              <a:rPr lang="es-ES" sz="1000" b="1" dirty="0">
                <a:solidFill>
                  <a:srgbClr val="92D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HBSJO, PRAIS, COSAM RAHUE Y CDR A MAYOR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REM07,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Médicas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 Especialidad, solo deben registrar en UAPO B51 los establecimientos: </a:t>
            </a:r>
            <a:r>
              <a:rPr lang="es-ES" sz="1000" b="1" dirty="0">
                <a:solidFill>
                  <a:srgbClr val="92D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CESFAM: M. LOPETEGUI, PURRANQUE, PABLO ARAYA y ENTRE LAGOS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 startAt="2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9A93F6-A07F-45EB-B2A1-9DF75BB6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6" y="1487653"/>
            <a:ext cx="9340814" cy="4868699"/>
          </a:xfrm>
          <a:prstGeom prst="rect">
            <a:avLst/>
          </a:prstGeom>
        </p:spPr>
      </p:pic>
      <p:cxnSp>
        <p:nvCxnSpPr>
          <p:cNvPr id="9" name="27 Conector angular">
            <a:extLst>
              <a:ext uri="{FF2B5EF4-FFF2-40B4-BE49-F238E27FC236}">
                <a16:creationId xmlns:a16="http://schemas.microsoft.com/office/drawing/2014/main" id="{C1E725CE-FE41-4F34-9AC4-6F1E13835FEE}"/>
              </a:ext>
            </a:extLst>
          </p:cNvPr>
          <p:cNvCxnSpPr/>
          <p:nvPr/>
        </p:nvCxnSpPr>
        <p:spPr>
          <a:xfrm flipH="1">
            <a:off x="6096000" y="3428999"/>
            <a:ext cx="23015" cy="2484000"/>
          </a:xfrm>
          <a:prstGeom prst="bentConnector3">
            <a:avLst>
              <a:gd name="adj1" fmla="val -12874331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21 CuadroTexto">
            <a:extLst>
              <a:ext uri="{FF2B5EF4-FFF2-40B4-BE49-F238E27FC236}">
                <a16:creationId xmlns:a16="http://schemas.microsoft.com/office/drawing/2014/main" id="{FA404D44-707B-4695-BB04-820A512FBE7F}"/>
              </a:ext>
            </a:extLst>
          </p:cNvPr>
          <p:cNvSpPr txBox="1"/>
          <p:nvPr/>
        </p:nvSpPr>
        <p:spPr>
          <a:xfrm>
            <a:off x="6342851" y="4896232"/>
            <a:ext cx="1808394" cy="66043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B51  </a:t>
            </a:r>
            <a:r>
              <a:rPr lang="es-ES_tradnl" sz="923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CESFAM: M. LOPETEGUI, PURRANQUE, PABLO ARAYA y ENTRE LAGOS</a:t>
            </a:r>
            <a:endParaRPr lang="es-CL" sz="923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11" name="51 CuadroTexto">
            <a:extLst>
              <a:ext uri="{FF2B5EF4-FFF2-40B4-BE49-F238E27FC236}">
                <a16:creationId xmlns:a16="http://schemas.microsoft.com/office/drawing/2014/main" id="{092683C3-0E30-45E7-97C6-9BA46B901AFF}"/>
              </a:ext>
            </a:extLst>
          </p:cNvPr>
          <p:cNvSpPr txBox="1"/>
          <p:nvPr/>
        </p:nvSpPr>
        <p:spPr>
          <a:xfrm>
            <a:off x="6342851" y="4074202"/>
            <a:ext cx="1808394" cy="51841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B42 </a:t>
            </a:r>
            <a:r>
              <a:rPr lang="es-C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</a:t>
            </a:r>
            <a:r>
              <a:rPr lang="es-ES_tradnl" sz="923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HBSJO, PRAIS, COSAM RAHUE Y CDR A MAYOR</a:t>
            </a:r>
            <a:endParaRPr lang="es-CL" sz="923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12" name="13 CuadroTexto">
            <a:extLst>
              <a:ext uri="{FF2B5EF4-FFF2-40B4-BE49-F238E27FC236}">
                <a16:creationId xmlns:a16="http://schemas.microsoft.com/office/drawing/2014/main" id="{AECF9A66-C63F-4791-A810-5460D15AF352}"/>
              </a:ext>
            </a:extLst>
          </p:cNvPr>
          <p:cNvSpPr txBox="1"/>
          <p:nvPr/>
        </p:nvSpPr>
        <p:spPr>
          <a:xfrm>
            <a:off x="8298999" y="4093768"/>
            <a:ext cx="1766201" cy="8024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B11 y B65  </a:t>
            </a: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CESFAM: M.LOPETEGUI, P.JAUREGUI, OVEJERIA Y RAHUE ALTO; CESCOF M. RODRUIGUEZ y SAFU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1359ED-3499-42C9-80C0-C04C24262CFE}"/>
              </a:ext>
            </a:extLst>
          </p:cNvPr>
          <p:cNvCxnSpPr/>
          <p:nvPr/>
        </p:nvCxnSpPr>
        <p:spPr>
          <a:xfrm>
            <a:off x="6114048" y="4331010"/>
            <a:ext cx="15643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210EFBC-1F19-4886-9294-F3E6EE68E9D3}"/>
              </a:ext>
            </a:extLst>
          </p:cNvPr>
          <p:cNvCxnSpPr/>
          <p:nvPr/>
        </p:nvCxnSpPr>
        <p:spPr>
          <a:xfrm>
            <a:off x="6103416" y="5226451"/>
            <a:ext cx="15643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58799A-D09D-46FE-A003-24BB540A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33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35F55F-1F35-41CF-A7CE-806E1FCC8C32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REM07: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ATENCIÓN  DE ESPECIALIDADES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FB17CE-FB4B-4599-8A67-6A03A8F8F13C}"/>
              </a:ext>
            </a:extLst>
          </p:cNvPr>
          <p:cNvSpPr txBox="1"/>
          <p:nvPr/>
        </p:nvSpPr>
        <p:spPr>
          <a:xfrm>
            <a:off x="262885" y="461483"/>
            <a:ext cx="11477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REM07,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Médicas </a:t>
            </a:r>
            <a:r>
              <a:rPr lang="es-ES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 Especialidad, solo deben registrar  los establecimientos HBSJO y HPU en las celdas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Dermatolog</a:t>
            </a:r>
            <a:r>
              <a:rPr lang="es-ES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ía B31,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Cirugía Cuello </a:t>
            </a:r>
            <a:r>
              <a:rPr lang="es-ES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Máxilo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Facial </a:t>
            </a:r>
            <a:r>
              <a:rPr lang="es-ES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B46, 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Cirugía vascular periférica  </a:t>
            </a:r>
            <a:r>
              <a:rPr lang="es-ES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B51</a:t>
            </a:r>
          </a:p>
          <a:p>
            <a:pPr marL="228600" indent="-228600">
              <a:buFont typeface="+mj-lt"/>
              <a:buAutoNum type="arabicPeriod" startAt="5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5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5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812CC8-D1E6-4F70-8C8E-424A011B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7" y="1336720"/>
            <a:ext cx="9925945" cy="5160058"/>
          </a:xfrm>
          <a:prstGeom prst="rect">
            <a:avLst/>
          </a:prstGeom>
        </p:spPr>
      </p:pic>
      <p:cxnSp>
        <p:nvCxnSpPr>
          <p:cNvPr id="15" name="27 Conector angular">
            <a:extLst>
              <a:ext uri="{FF2B5EF4-FFF2-40B4-BE49-F238E27FC236}">
                <a16:creationId xmlns:a16="http://schemas.microsoft.com/office/drawing/2014/main" id="{EFDBA114-8C88-4E7B-9F0D-FDED3E17A382}"/>
              </a:ext>
            </a:extLst>
          </p:cNvPr>
          <p:cNvCxnSpPr/>
          <p:nvPr/>
        </p:nvCxnSpPr>
        <p:spPr>
          <a:xfrm flipH="1">
            <a:off x="6508183" y="3980870"/>
            <a:ext cx="33231" cy="2052000"/>
          </a:xfrm>
          <a:prstGeom prst="bentConnector3">
            <a:avLst>
              <a:gd name="adj1" fmla="val -4905081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60 CuadroTexto">
            <a:extLst>
              <a:ext uri="{FF2B5EF4-FFF2-40B4-BE49-F238E27FC236}">
                <a16:creationId xmlns:a16="http://schemas.microsoft.com/office/drawing/2014/main" id="{166E9ACF-2D0A-46F9-BD6E-5F8FEA538ACA}"/>
              </a:ext>
            </a:extLst>
          </p:cNvPr>
          <p:cNvSpPr txBox="1"/>
          <p:nvPr/>
        </p:nvSpPr>
        <p:spPr>
          <a:xfrm>
            <a:off x="6777581" y="4910594"/>
            <a:ext cx="2945879" cy="3763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HBJS y HPU  Dermatología, Cirugía Máxilo Facial y Cirugía Vascular Periférica</a:t>
            </a:r>
            <a:endParaRPr lang="es-CL" sz="923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471006A-B308-40DB-99B6-8F0F3BE34CDC}"/>
              </a:ext>
            </a:extLst>
          </p:cNvPr>
          <p:cNvCxnSpPr/>
          <p:nvPr/>
        </p:nvCxnSpPr>
        <p:spPr>
          <a:xfrm flipH="1">
            <a:off x="6444384" y="5087988"/>
            <a:ext cx="2481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08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32083B-B7AF-4A41-8C31-E897497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34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685F2-FCC8-4E28-A41E-D75A8177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158765"/>
            <a:ext cx="11270511" cy="271450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B9C4B8-30D4-4587-AD5E-5D777855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3976858"/>
            <a:ext cx="11270511" cy="237949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8" name="7 CuadroTexto">
            <a:extLst>
              <a:ext uri="{FF2B5EF4-FFF2-40B4-BE49-F238E27FC236}">
                <a16:creationId xmlns:a16="http://schemas.microsoft.com/office/drawing/2014/main" id="{094421E6-FC17-4C29-9025-62F7DF17E839}"/>
              </a:ext>
            </a:extLst>
          </p:cNvPr>
          <p:cNvSpPr txBox="1"/>
          <p:nvPr/>
        </p:nvSpPr>
        <p:spPr>
          <a:xfrm>
            <a:off x="7885882" y="5523225"/>
            <a:ext cx="1664238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C57:S63 </a:t>
            </a:r>
            <a:r>
              <a:rPr lang="es-ES_tradnl" sz="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</a:t>
            </a:r>
            <a:r>
              <a:rPr lang="es-ES_tradnl" sz="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Sólo HBSJO</a:t>
            </a:r>
            <a:endParaRPr lang="es-CL" sz="9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12 CuadroTexto">
            <a:extLst>
              <a:ext uri="{FF2B5EF4-FFF2-40B4-BE49-F238E27FC236}">
                <a16:creationId xmlns:a16="http://schemas.microsoft.com/office/drawing/2014/main" id="{5039DEB7-9AEA-4FC7-AD13-FBF693472A4A}"/>
              </a:ext>
            </a:extLst>
          </p:cNvPr>
          <p:cNvSpPr txBox="1"/>
          <p:nvPr/>
        </p:nvSpPr>
        <p:spPr>
          <a:xfrm>
            <a:off x="7508282" y="3420293"/>
            <a:ext cx="1965317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C12:AA14 </a:t>
            </a:r>
            <a:r>
              <a:rPr lang="es-ES_tradnl" sz="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</a:t>
            </a:r>
            <a:r>
              <a:rPr lang="es-ES_tradnl" sz="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Sólo HBSJO</a:t>
            </a:r>
            <a:endParaRPr lang="es-CL" sz="9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28 Conector recto de flecha">
            <a:extLst>
              <a:ext uri="{FF2B5EF4-FFF2-40B4-BE49-F238E27FC236}">
                <a16:creationId xmlns:a16="http://schemas.microsoft.com/office/drawing/2014/main" id="{3B452D22-F1D4-4A30-B705-E0E5906EC5A8}"/>
              </a:ext>
            </a:extLst>
          </p:cNvPr>
          <p:cNvCxnSpPr/>
          <p:nvPr/>
        </p:nvCxnSpPr>
        <p:spPr>
          <a:xfrm>
            <a:off x="3477285" y="3521904"/>
            <a:ext cx="0" cy="25560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6 CuadroTexto">
            <a:extLst>
              <a:ext uri="{FF2B5EF4-FFF2-40B4-BE49-F238E27FC236}">
                <a16:creationId xmlns:a16="http://schemas.microsoft.com/office/drawing/2014/main" id="{B2812BAF-F59F-4EE6-ABF5-2B6487A7DC88}"/>
              </a:ext>
            </a:extLst>
          </p:cNvPr>
          <p:cNvSpPr txBox="1"/>
          <p:nvPr/>
        </p:nvSpPr>
        <p:spPr>
          <a:xfrm>
            <a:off x="3037100" y="4007832"/>
            <a:ext cx="880369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B63 = B12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4872BAB-CF47-4D7C-8907-BEA8CE32C476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REM08: ATENCIÓN DE URGENCIA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A1FA4C-F533-4C7A-87DA-5CBDD779E334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A.1: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Las Atenciones Realizadas en UEH de </a:t>
            </a:r>
            <a:r>
              <a:rPr lang="es-ES" sz="1000" b="1" dirty="0" err="1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Hosp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. de Alta Complejidad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C12 a AA14 corresponde solo a HBSJO. 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A.1: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 Las Atenciones Realizadas en UEH de </a:t>
            </a:r>
            <a:r>
              <a:rPr lang="es-ES" sz="1000" b="1" dirty="0" err="1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Hosp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. de Alta Complejidad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B12 debe ser igual a la sección B,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Categorizaciones de Pacientes, Previa a la Atención Medica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B63.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B: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 Categorizaciones de Pacientes, Previa a la Atención Medica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C57 a S63 corresponde solo a HBSJO.</a:t>
            </a:r>
          </a:p>
        </p:txBody>
      </p:sp>
    </p:spTree>
    <p:extLst>
      <p:ext uri="{BB962C8B-B14F-4D97-AF65-F5344CB8AC3E}">
        <p14:creationId xmlns:p14="http://schemas.microsoft.com/office/powerpoint/2010/main" val="787685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1F459C-D4C0-40A0-9F11-0D32F096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35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BF7B21-6006-4585-92E5-EC3CE266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8" y="2587404"/>
            <a:ext cx="11174819" cy="1683191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F0A0184-310D-4E6C-BA34-CAB5AC4AE53D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REM08: ATENCIÓN DE URGENCIA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AC26EC-541F-47A9-9926-9B496AE775F4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H: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Atenciones por Anticoncepción de Emergencia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C118 y C119 corresponde solo SUR, SAPU, Hospitales (Urgencia).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6 CuadroTexto">
            <a:extLst>
              <a:ext uri="{FF2B5EF4-FFF2-40B4-BE49-F238E27FC236}">
                <a16:creationId xmlns:a16="http://schemas.microsoft.com/office/drawing/2014/main" id="{7323FC08-4D16-4817-956F-8A0D6810EA02}"/>
              </a:ext>
            </a:extLst>
          </p:cNvPr>
          <p:cNvSpPr txBox="1"/>
          <p:nvPr/>
        </p:nvSpPr>
        <p:spPr>
          <a:xfrm>
            <a:off x="7148871" y="3739340"/>
            <a:ext cx="2326412" cy="37638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C118:C119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s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ólo SUR, SAPU y Hospitales (Urgencia)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A486428-E512-474F-891E-7EAC0245C16D}"/>
              </a:ext>
            </a:extLst>
          </p:cNvPr>
          <p:cNvCxnSpPr/>
          <p:nvPr/>
        </p:nvCxnSpPr>
        <p:spPr>
          <a:xfrm>
            <a:off x="6218306" y="3880853"/>
            <a:ext cx="7311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31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E0CBB44-60E7-4A1A-9996-4E266AAB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5" y="1217504"/>
            <a:ext cx="11543870" cy="499715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6EA161-1050-4650-BBA1-6BDDC7AF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36</a:t>
            </a:fld>
            <a:endParaRPr lang="es-CL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A804556-16A5-41C8-8EFA-C7A6291819EE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REM09: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ATENCIÓN DE SALUD BUCAL EN LA RED ASISTENCIAL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2B3036-6AE7-41D8-9F37-AE314272A07D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REM09,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C: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y Egresos en Establecimientos APS,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Ingresos a tratamientos Odontología General,  U41 a AD41 debe ser Menor o igual a Total índice CEOD O COPD en Pacientes Ingresados Odontología General , Celdas U54  a AD54 para mayores de 12 años.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18 Conector angular">
            <a:extLst>
              <a:ext uri="{FF2B5EF4-FFF2-40B4-BE49-F238E27FC236}">
                <a16:creationId xmlns:a16="http://schemas.microsoft.com/office/drawing/2014/main" id="{9C80F021-1282-4CDF-92FF-CC53AF2BBC98}"/>
              </a:ext>
            </a:extLst>
          </p:cNvPr>
          <p:cNvCxnSpPr/>
          <p:nvPr/>
        </p:nvCxnSpPr>
        <p:spPr>
          <a:xfrm rot="10800000" flipH="1">
            <a:off x="6037677" y="2821801"/>
            <a:ext cx="1235" cy="2556000"/>
          </a:xfrm>
          <a:prstGeom prst="bentConnector3">
            <a:avLst>
              <a:gd name="adj1" fmla="val -9567713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9 CuadroTexto">
            <a:extLst>
              <a:ext uri="{FF2B5EF4-FFF2-40B4-BE49-F238E27FC236}">
                <a16:creationId xmlns:a16="http://schemas.microsoft.com/office/drawing/2014/main" id="{A4790515-B858-4E39-89D3-7F19BB99C040}"/>
              </a:ext>
            </a:extLst>
          </p:cNvPr>
          <p:cNvSpPr txBox="1"/>
          <p:nvPr/>
        </p:nvSpPr>
        <p:spPr>
          <a:xfrm>
            <a:off x="4026553" y="3558853"/>
            <a:ext cx="2126537" cy="37638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Mayores de 12 Años</a:t>
            </a:r>
          </a:p>
          <a:p>
            <a:pPr lvl="0" algn="ctr"/>
            <a:r>
              <a:rPr lang="es-C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U41:AD41 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≥</a:t>
            </a:r>
            <a:r>
              <a:rPr lang="es-C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U54:AD54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87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68DAC2-2C1D-4746-A0A5-9AA678A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37</a:t>
            </a:fld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58F6B28-D8EE-4810-8767-26948258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691869"/>
            <a:ext cx="11357861" cy="355671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04A938D-677A-4111-863E-E6343F7185F6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REM09: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ATENCIÓN DE SALUD BUCAL EN LA RED ASISTENCIAL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C29003-A0BE-422A-B50E-578CECA864BA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REM09,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C: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y Egresos en Establecimientos APS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ingreso de 60 Años celda AF46,  debe estar incluidos en los ingresos de altas Odontológicas en su desagregación de 20 a 60 Años, celdas AA46:AB46.</a:t>
            </a:r>
          </a:p>
          <a:p>
            <a:pPr marL="228600" indent="-228600">
              <a:buFont typeface="+mj-lt"/>
              <a:buAutoNum type="arabicPeriod" startAt="2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12 Conector angular">
            <a:extLst>
              <a:ext uri="{FF2B5EF4-FFF2-40B4-BE49-F238E27FC236}">
                <a16:creationId xmlns:a16="http://schemas.microsoft.com/office/drawing/2014/main" id="{4EDAB709-727A-4230-AF2E-7A4B0F6659DF}"/>
              </a:ext>
            </a:extLst>
          </p:cNvPr>
          <p:cNvCxnSpPr/>
          <p:nvPr/>
        </p:nvCxnSpPr>
        <p:spPr>
          <a:xfrm rot="5400000" flipH="1" flipV="1">
            <a:off x="9964485" y="3094127"/>
            <a:ext cx="7" cy="2126975"/>
          </a:xfrm>
          <a:prstGeom prst="bentConnector3">
            <a:avLst>
              <a:gd name="adj1" fmla="val -285750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6 CuadroTexto">
            <a:extLst>
              <a:ext uri="{FF2B5EF4-FFF2-40B4-BE49-F238E27FC236}">
                <a16:creationId xmlns:a16="http://schemas.microsoft.com/office/drawing/2014/main" id="{540994FE-01C9-4B5B-8E91-5CD95ACDD5A8}"/>
              </a:ext>
            </a:extLst>
          </p:cNvPr>
          <p:cNvSpPr txBox="1"/>
          <p:nvPr/>
        </p:nvSpPr>
        <p:spPr>
          <a:xfrm>
            <a:off x="9133627" y="4413550"/>
            <a:ext cx="1661723" cy="2343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AF46 &lt;= AA48:AB46</a:t>
            </a:r>
          </a:p>
        </p:txBody>
      </p:sp>
    </p:spTree>
    <p:extLst>
      <p:ext uri="{BB962C8B-B14F-4D97-AF65-F5344CB8AC3E}">
        <p14:creationId xmlns:p14="http://schemas.microsoft.com/office/powerpoint/2010/main" val="788932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B68308-3FC4-4A05-8AFC-0BC4E3FC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38</a:t>
            </a:fld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A354CD-2AB2-4355-B3BD-CDA1D1A6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67" y="1320911"/>
            <a:ext cx="9289533" cy="520519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420EC16-8234-4FDE-9DB1-9EB4BD374764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REM09: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ATENCIÓN DE SALUD BUCAL EN LA RED ASISTENCIAL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1CD2A14-D8D3-4076-9229-CCB68A843925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REM09,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G: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Programas Especiales y GES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D149 a D181 solo deben registrar los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Cesfam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 Osorno,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cesfam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Entre lagos</a:t>
            </a:r>
          </a:p>
          <a:p>
            <a:pPr marL="228600" indent="-228600">
              <a:buFont typeface="+mj-lt"/>
              <a:buAutoNum type="arabicPeriod" startAt="3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AA4DD684-6156-4BF9-A1A4-978B41B72FD0}"/>
              </a:ext>
            </a:extLst>
          </p:cNvPr>
          <p:cNvSpPr txBox="1"/>
          <p:nvPr/>
        </p:nvSpPr>
        <p:spPr>
          <a:xfrm>
            <a:off x="7986110" y="3923509"/>
            <a:ext cx="2339964" cy="37638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D149:D181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S_tradnl" sz="923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Cesfam’s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Osorno y </a:t>
            </a:r>
            <a:r>
              <a:rPr lang="es-ES_tradnl" sz="923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Lagos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lecha derecha 2">
            <a:extLst>
              <a:ext uri="{FF2B5EF4-FFF2-40B4-BE49-F238E27FC236}">
                <a16:creationId xmlns:a16="http://schemas.microsoft.com/office/drawing/2014/main" id="{B106F55D-B869-4351-AE39-25CA0430AC5C}"/>
              </a:ext>
            </a:extLst>
          </p:cNvPr>
          <p:cNvSpPr/>
          <p:nvPr/>
        </p:nvSpPr>
        <p:spPr>
          <a:xfrm>
            <a:off x="7600847" y="4056446"/>
            <a:ext cx="332345" cy="236394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</p:spTree>
    <p:extLst>
      <p:ext uri="{BB962C8B-B14F-4D97-AF65-F5344CB8AC3E}">
        <p14:creationId xmlns:p14="http://schemas.microsoft.com/office/powerpoint/2010/main" val="1161995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281071-1415-4DCD-A3D4-7DA93A24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39</a:t>
            </a:fld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2AD6A97-696F-47AD-830C-F95D915D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0" y="1107706"/>
            <a:ext cx="9960602" cy="524864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C45317C-2B58-41BC-952C-C1E668FDE8AE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REM09: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ATENCIÓN DE SALUD BUCAL EN LA RED ASISTENCIAL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259D46-578B-4A3E-A297-3D8709818A85}"/>
              </a:ext>
            </a:extLst>
          </p:cNvPr>
          <p:cNvSpPr txBox="1"/>
          <p:nvPr/>
        </p:nvSpPr>
        <p:spPr>
          <a:xfrm>
            <a:off x="262885" y="461483"/>
            <a:ext cx="114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REM09,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G: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Programas Especiales y GES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Programas: </a:t>
            </a:r>
            <a:r>
              <a:rPr lang="es-ES" sz="1000" b="1" dirty="0">
                <a:solidFill>
                  <a:srgbClr val="92D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Odontológicos adultos de 60 años, Estrategia Estudiantes 4º Medio y Mejoramiento del Acceso Estrategia Adulto Mayor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D172 a D81 solo deben registrar los Hospitales con APS (HPO- HSMJ- HQUI)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B9E3BDAA-F51D-424F-8848-FF2118F9D989}"/>
              </a:ext>
            </a:extLst>
          </p:cNvPr>
          <p:cNvSpPr txBox="1"/>
          <p:nvPr/>
        </p:nvSpPr>
        <p:spPr>
          <a:xfrm>
            <a:off x="8090069" y="5290131"/>
            <a:ext cx="2339964" cy="37638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D146:D153 </a:t>
            </a:r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Hospitales Con APS</a:t>
            </a:r>
            <a:endParaRPr lang="es-CL" sz="923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lecha derecha 2">
            <a:extLst>
              <a:ext uri="{FF2B5EF4-FFF2-40B4-BE49-F238E27FC236}">
                <a16:creationId xmlns:a16="http://schemas.microsoft.com/office/drawing/2014/main" id="{5EF9F51F-045C-4D41-84C1-1A1063B2B45B}"/>
              </a:ext>
            </a:extLst>
          </p:cNvPr>
          <p:cNvSpPr/>
          <p:nvPr/>
        </p:nvSpPr>
        <p:spPr>
          <a:xfrm>
            <a:off x="7558317" y="5386080"/>
            <a:ext cx="332345" cy="23639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1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2DA3EB16-28CA-4125-9523-BA125034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0" y="1674955"/>
            <a:ext cx="11591575" cy="388796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60E2FD-7C52-476D-AC49-D942EF8D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</a:t>
            </a:fld>
            <a:endParaRPr lang="es-CL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8F10FB-9EF3-433D-94CD-5A93C5A0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REM01: Controles de Salud Sexual y Reproductiva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93C7FC-CAC5-42CB-B7B6-6D0CCD223996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7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sección B o D: 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Controles de Salud según Ciclo Vital,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10 a 14 años, </a:t>
            </a:r>
            <a:r>
              <a:rPr lang="es-MX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celdas T31 a T33 debe ser mayor o igual a la suma de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de Salud Integral de Adolescente,</a:t>
            </a:r>
            <a:r>
              <a:rPr lang="es-MX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celda C69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11021" indent="-211021">
              <a:buFont typeface="+mj-lt"/>
              <a:buAutoNum type="arabicPeriod" startAt="7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sección B o D: 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Controles de Salud según Ciclo Vital,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10 a 14 años, </a:t>
            </a:r>
            <a:r>
              <a:rPr lang="es-MX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celdas U31 a U33 debe ser mayor o igual a la suma de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de Salud Integral de Adolescente,</a:t>
            </a:r>
            <a:r>
              <a:rPr lang="es-MX" sz="1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celda F69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26 Conector angular">
            <a:extLst>
              <a:ext uri="{FF2B5EF4-FFF2-40B4-BE49-F238E27FC236}">
                <a16:creationId xmlns:a16="http://schemas.microsoft.com/office/drawing/2014/main" id="{FCC75321-A20E-4793-86B7-457D81A9ED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51918" y="3256383"/>
            <a:ext cx="5477070" cy="1926661"/>
          </a:xfrm>
          <a:prstGeom prst="bentConnector3">
            <a:avLst>
              <a:gd name="adj1" fmla="val 7470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2 CuadroTexto">
            <a:extLst>
              <a:ext uri="{FF2B5EF4-FFF2-40B4-BE49-F238E27FC236}">
                <a16:creationId xmlns:a16="http://schemas.microsoft.com/office/drawing/2014/main" id="{8435E811-D63F-4337-94A5-29AC0CA39251}"/>
              </a:ext>
            </a:extLst>
          </p:cNvPr>
          <p:cNvSpPr txBox="1"/>
          <p:nvPr/>
        </p:nvSpPr>
        <p:spPr>
          <a:xfrm>
            <a:off x="5453315" y="3409235"/>
            <a:ext cx="179035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Suma(T31:T33) ≥ C69</a:t>
            </a:r>
          </a:p>
        </p:txBody>
      </p:sp>
      <p:cxnSp>
        <p:nvCxnSpPr>
          <p:cNvPr id="17" name="26 Conector angular">
            <a:extLst>
              <a:ext uri="{FF2B5EF4-FFF2-40B4-BE49-F238E27FC236}">
                <a16:creationId xmlns:a16="http://schemas.microsoft.com/office/drawing/2014/main" id="{0EEB8F52-122D-44EB-9CC1-371410FB1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3740" y="3646705"/>
            <a:ext cx="3725057" cy="168919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2 CuadroTexto">
            <a:extLst>
              <a:ext uri="{FF2B5EF4-FFF2-40B4-BE49-F238E27FC236}">
                <a16:creationId xmlns:a16="http://schemas.microsoft.com/office/drawing/2014/main" id="{271497AA-51C9-4E8D-9830-3D70FA4C8774}"/>
              </a:ext>
            </a:extLst>
          </p:cNvPr>
          <p:cNvSpPr txBox="1"/>
          <p:nvPr/>
        </p:nvSpPr>
        <p:spPr>
          <a:xfrm>
            <a:off x="8538637" y="3888207"/>
            <a:ext cx="179035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Suma(U31:U33) ≥ F69</a:t>
            </a:r>
          </a:p>
        </p:txBody>
      </p:sp>
    </p:spTree>
    <p:extLst>
      <p:ext uri="{BB962C8B-B14F-4D97-AF65-F5344CB8AC3E}">
        <p14:creationId xmlns:p14="http://schemas.microsoft.com/office/powerpoint/2010/main" val="2852752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98D8EE-B89A-499E-B4BC-1DC920C1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40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B08E09-680F-46E8-BA49-D5DCE936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4" y="1382530"/>
            <a:ext cx="8810625" cy="504825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44C8AF6-2CBD-4B18-A7A0-F58D21064C94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REM11: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EXÁMENES DE PESQUISA DE ENFERMEDADES TRASMISIBLES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F1E525-02B9-45E6-8192-FCF338FDBA3D}"/>
              </a:ext>
            </a:extLst>
          </p:cNvPr>
          <p:cNvSpPr txBox="1"/>
          <p:nvPr/>
        </p:nvSpPr>
        <p:spPr>
          <a:xfrm>
            <a:off x="262885" y="461483"/>
            <a:ext cx="114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REM11,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A.1: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Examen VDRL Por Grupo de Usuarios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B12 a C29, esta sección solo le corresponde solo a HBSJO  y HPU.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11 Conector recto de flecha">
            <a:extLst>
              <a:ext uri="{FF2B5EF4-FFF2-40B4-BE49-F238E27FC236}">
                <a16:creationId xmlns:a16="http://schemas.microsoft.com/office/drawing/2014/main" id="{BAD5E7D6-8106-43B2-A0D8-D60BBE374D65}"/>
              </a:ext>
            </a:extLst>
          </p:cNvPr>
          <p:cNvCxnSpPr/>
          <p:nvPr/>
        </p:nvCxnSpPr>
        <p:spPr>
          <a:xfrm flipV="1">
            <a:off x="6694221" y="4492503"/>
            <a:ext cx="797627" cy="12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13 CuadroTexto">
            <a:extLst>
              <a:ext uri="{FF2B5EF4-FFF2-40B4-BE49-F238E27FC236}">
                <a16:creationId xmlns:a16="http://schemas.microsoft.com/office/drawing/2014/main" id="{392712E9-C8D5-4197-8FD4-74F36E674DD1}"/>
              </a:ext>
            </a:extLst>
          </p:cNvPr>
          <p:cNvSpPr txBox="1"/>
          <p:nvPr/>
        </p:nvSpPr>
        <p:spPr>
          <a:xfrm>
            <a:off x="7645831" y="4385966"/>
            <a:ext cx="2191828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B12:C29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Sólo HBSJO y HPU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28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B83D76-4ED7-4E28-B310-36B0A53B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41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1FE8EBE-FA4A-42A7-9E18-62420E1C8DD9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REM11: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EXÁMENES DE PESQUISA DE ENFERMEDADES TRASMISIBLES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4F5397-69A5-4E68-97EA-44417FC2490A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REM11,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B.1: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Exámenes Según grupos de usuarios por condición de Hepatitis B, C, Chagas, HTLV1 y Sífilis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Uso Exclusivo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Lab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Que Procesan, celdas C143 a P147 le corresponde solo a HBSJO 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REM11,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B.2: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Exámenes Según grupos de usuarios por condición de Hepatitis B, C, Chagas, HTLV1 y Sífilis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Uso Exclusivo Compras Servicio, celdas C151 a P155 le corresponde solo a HBSJO.</a:t>
            </a:r>
          </a:p>
          <a:p>
            <a:pPr marL="228600" indent="-228600">
              <a:buFont typeface="+mj-lt"/>
              <a:buAutoNum type="arabicPeriod" startAt="2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387E6D-5E66-4004-B50B-FBFA1378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0" y="1301076"/>
            <a:ext cx="11685238" cy="376506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9" name="13 CuadroTexto">
            <a:extLst>
              <a:ext uri="{FF2B5EF4-FFF2-40B4-BE49-F238E27FC236}">
                <a16:creationId xmlns:a16="http://schemas.microsoft.com/office/drawing/2014/main" id="{D13DB538-3DB1-4F53-8853-B6FF86B182BB}"/>
              </a:ext>
            </a:extLst>
          </p:cNvPr>
          <p:cNvSpPr txBox="1"/>
          <p:nvPr/>
        </p:nvSpPr>
        <p:spPr>
          <a:xfrm>
            <a:off x="6418772" y="2496290"/>
            <a:ext cx="2191828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C143:P147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Sólo HBSJO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1CC61A35-5F4D-4CDC-B883-E6EF2B979F0A}"/>
              </a:ext>
            </a:extLst>
          </p:cNvPr>
          <p:cNvSpPr txBox="1"/>
          <p:nvPr/>
        </p:nvSpPr>
        <p:spPr>
          <a:xfrm>
            <a:off x="6319284" y="4404809"/>
            <a:ext cx="2191828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C151:P155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Sólo HBSJO 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27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4EB601-4CC4-412E-AC35-15FE01EA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42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89C338B-C952-4902-BA46-2BCE92301F32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REM11: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EXÁMENES DE PESQUISA DE ENFERMEDADES TRASMISIBLES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B55345-E446-4DB8-9E94-86F3C476FD87}"/>
              </a:ext>
            </a:extLst>
          </p:cNvPr>
          <p:cNvSpPr txBox="1"/>
          <p:nvPr/>
        </p:nvSpPr>
        <p:spPr>
          <a:xfrm>
            <a:off x="262885" y="461483"/>
            <a:ext cx="114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REM11,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C.1: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Exámenes de VIH por Grupos de Usuarios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C160 a D182, esta sección solo le corresponde solo a HBSJO.</a:t>
            </a:r>
          </a:p>
          <a:p>
            <a:pPr marL="228600" indent="-228600">
              <a:buFont typeface="+mj-lt"/>
              <a:buAutoNum type="arabicPeriod" startAt="4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AA6E3A-CB9A-48AF-A6EF-65633C4A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2" y="1180105"/>
            <a:ext cx="10065395" cy="535880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9" name="5 Conector recto de flecha">
            <a:extLst>
              <a:ext uri="{FF2B5EF4-FFF2-40B4-BE49-F238E27FC236}">
                <a16:creationId xmlns:a16="http://schemas.microsoft.com/office/drawing/2014/main" id="{80498D8B-21C9-4848-8D29-6D71FAA360E7}"/>
              </a:ext>
            </a:extLst>
          </p:cNvPr>
          <p:cNvCxnSpPr/>
          <p:nvPr/>
        </p:nvCxnSpPr>
        <p:spPr>
          <a:xfrm>
            <a:off x="6893627" y="3974420"/>
            <a:ext cx="117251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6 CuadroTexto">
            <a:extLst>
              <a:ext uri="{FF2B5EF4-FFF2-40B4-BE49-F238E27FC236}">
                <a16:creationId xmlns:a16="http://schemas.microsoft.com/office/drawing/2014/main" id="{85456CB6-D185-4613-9E24-DABD8373DEC5}"/>
              </a:ext>
            </a:extLst>
          </p:cNvPr>
          <p:cNvSpPr txBox="1"/>
          <p:nvPr/>
        </p:nvSpPr>
        <p:spPr>
          <a:xfrm>
            <a:off x="8156538" y="3867885"/>
            <a:ext cx="1857439" cy="3763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C160:D182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Sólo HBSJO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22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5C718-D2FF-40B2-AF99-3EA35CE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43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96B89B-D233-407F-8B47-C46C798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07" y="1384075"/>
            <a:ext cx="11164186" cy="455768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8B1C7EA-CA9E-464A-991E-55C39968344F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REM19A: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ACTIVIDADES DE PROMOCIÓN Y PREVENCIÓN DE LA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F2E701-4C3D-4AA5-AEB3-64FD7BD20D03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REM19a,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B.1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Actividades de Promoción según estrategias y Condicionantes Abordadas y  </a:t>
            </a:r>
            <a:r>
              <a:rPr lang="es-ES" sz="1000" b="1" dirty="0" err="1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Nº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 de Participantes,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 Existen registros TOTAL ACTIVIDADES, celdas C128:C143 se debe registrar el TOTAL PARTICIPANTES  L128:L143 .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18 Conector angular">
            <a:extLst>
              <a:ext uri="{FF2B5EF4-FFF2-40B4-BE49-F238E27FC236}">
                <a16:creationId xmlns:a16="http://schemas.microsoft.com/office/drawing/2014/main" id="{40EB535D-E776-4F11-B098-8A6427FB4DA2}"/>
              </a:ext>
            </a:extLst>
          </p:cNvPr>
          <p:cNvCxnSpPr/>
          <p:nvPr/>
        </p:nvCxnSpPr>
        <p:spPr>
          <a:xfrm rot="5400000">
            <a:off x="7964489" y="544751"/>
            <a:ext cx="36000" cy="6480000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2 CuadroTexto">
            <a:extLst>
              <a:ext uri="{FF2B5EF4-FFF2-40B4-BE49-F238E27FC236}">
                <a16:creationId xmlns:a16="http://schemas.microsoft.com/office/drawing/2014/main" id="{723E5E24-D1D9-46FA-8976-9D6BC1635A5D}"/>
              </a:ext>
            </a:extLst>
          </p:cNvPr>
          <p:cNvSpPr txBox="1"/>
          <p:nvPr/>
        </p:nvSpPr>
        <p:spPr>
          <a:xfrm>
            <a:off x="6458549" y="4244759"/>
            <a:ext cx="232948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C128:C143 ≠ 0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L128:L143 &gt; 0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06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D5ED99-D806-4FCF-9DCE-FF619694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44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DA168C-EDAB-4CF9-B9EC-9957AEE5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552353"/>
            <a:ext cx="11506717" cy="448721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E8FEF50-3982-4D4B-B1FB-63B0A2ED7847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REM19B: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ACTIVIDADES DE PROMOCIÓN Y PREVENCIÓN DE LA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96AB6F-91A3-4059-AD46-2AAF85DFDA9A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REM19b,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Atención Oficinas de Informaciones,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 existen reclamos en, celda B11 debiera haber una respuestas a ese reclamos (dentro/fuera de los plazos legales o pendientes), celdas E11 a I11.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18 Conector angular">
            <a:extLst>
              <a:ext uri="{FF2B5EF4-FFF2-40B4-BE49-F238E27FC236}">
                <a16:creationId xmlns:a16="http://schemas.microsoft.com/office/drawing/2014/main" id="{F63FA634-BE93-4FFB-A131-CDC951C591CC}"/>
              </a:ext>
            </a:extLst>
          </p:cNvPr>
          <p:cNvCxnSpPr/>
          <p:nvPr/>
        </p:nvCxnSpPr>
        <p:spPr>
          <a:xfrm rot="5400000">
            <a:off x="6257962" y="2108417"/>
            <a:ext cx="12241" cy="3447872"/>
          </a:xfrm>
          <a:prstGeom prst="bentConnector3">
            <a:avLst>
              <a:gd name="adj1" fmla="val 1823852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3 CuadroTexto">
            <a:extLst>
              <a:ext uri="{FF2B5EF4-FFF2-40B4-BE49-F238E27FC236}">
                <a16:creationId xmlns:a16="http://schemas.microsoft.com/office/drawing/2014/main" id="{488C7B39-699D-407A-9753-24A80D46AF0F}"/>
              </a:ext>
            </a:extLst>
          </p:cNvPr>
          <p:cNvSpPr txBox="1"/>
          <p:nvPr/>
        </p:nvSpPr>
        <p:spPr>
          <a:xfrm>
            <a:off x="5452699" y="4127776"/>
            <a:ext cx="2182008" cy="2343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B11 ≠ 0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suma(E11:I11) &gt; 0</a:t>
            </a:r>
          </a:p>
        </p:txBody>
      </p:sp>
    </p:spTree>
    <p:extLst>
      <p:ext uri="{BB962C8B-B14F-4D97-AF65-F5344CB8AC3E}">
        <p14:creationId xmlns:p14="http://schemas.microsoft.com/office/powerpoint/2010/main" val="1707384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D3A7FF-187F-4CBB-AAAF-82532DF7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45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BC9FE39-409B-49EE-A9BF-D9E204158C14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REM23: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SALAS: IRA, ERA Y MIXTAS EN APS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6BF31-7D78-4384-8D12-FA2FAAA440A0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REM23,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</a:rPr>
              <a:t>A,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 Ingresos Agudos Según Diagnostico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 Deben registrar todos los Establecimientos, con excepción el HBSJO, HPU y HRN, celdas C24 a AM24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REM23,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B,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 Crónico Según Diagnostico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 Deben registrar todos los Establecimientos, con excepción el HBSJO, HPU y HRN, celdas C43 a AL43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D84EC9D-6AE2-4BBF-9135-D45BC298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5" y="1329741"/>
            <a:ext cx="11443562" cy="259305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B597A6-F482-4365-844D-3D4337903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5" y="4093536"/>
            <a:ext cx="11477683" cy="230298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0" name="18 CuadroTexto">
            <a:extLst>
              <a:ext uri="{FF2B5EF4-FFF2-40B4-BE49-F238E27FC236}">
                <a16:creationId xmlns:a16="http://schemas.microsoft.com/office/drawing/2014/main" id="{96C97D2F-84BE-489E-8C04-35F41F026DAF}"/>
              </a:ext>
            </a:extLst>
          </p:cNvPr>
          <p:cNvSpPr txBox="1"/>
          <p:nvPr/>
        </p:nvSpPr>
        <p:spPr>
          <a:xfrm>
            <a:off x="4500746" y="3052618"/>
            <a:ext cx="5184576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C24:AM24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 los Establecimientos a excepción de HBSJO, HPU, HRN</a:t>
            </a:r>
          </a:p>
        </p:txBody>
      </p:sp>
      <p:sp>
        <p:nvSpPr>
          <p:cNvPr id="11" name="15 CuadroTexto">
            <a:extLst>
              <a:ext uri="{FF2B5EF4-FFF2-40B4-BE49-F238E27FC236}">
                <a16:creationId xmlns:a16="http://schemas.microsoft.com/office/drawing/2014/main" id="{12890F5B-4DE0-4A9A-B94B-651807F0556F}"/>
              </a:ext>
            </a:extLst>
          </p:cNvPr>
          <p:cNvSpPr txBox="1"/>
          <p:nvPr/>
        </p:nvSpPr>
        <p:spPr>
          <a:xfrm>
            <a:off x="4600782" y="5398289"/>
            <a:ext cx="5084540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C43:AL43 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 los Establecimientos a excepción de HBSJO, HPU, HRN</a:t>
            </a:r>
          </a:p>
        </p:txBody>
      </p:sp>
      <p:sp>
        <p:nvSpPr>
          <p:cNvPr id="12" name="Flecha abajo 12">
            <a:extLst>
              <a:ext uri="{FF2B5EF4-FFF2-40B4-BE49-F238E27FC236}">
                <a16:creationId xmlns:a16="http://schemas.microsoft.com/office/drawing/2014/main" id="{FECE98FA-E868-480D-A9C5-3BC85AF1B5EE}"/>
              </a:ext>
            </a:extLst>
          </p:cNvPr>
          <p:cNvSpPr/>
          <p:nvPr/>
        </p:nvSpPr>
        <p:spPr>
          <a:xfrm>
            <a:off x="6893628" y="3346368"/>
            <a:ext cx="249425" cy="379045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  <p:sp>
        <p:nvSpPr>
          <p:cNvPr id="13" name="Flecha abajo 20">
            <a:extLst>
              <a:ext uri="{FF2B5EF4-FFF2-40B4-BE49-F238E27FC236}">
                <a16:creationId xmlns:a16="http://schemas.microsoft.com/office/drawing/2014/main" id="{3253B238-40AC-4B48-89B9-765EB0B0CE93}"/>
              </a:ext>
            </a:extLst>
          </p:cNvPr>
          <p:cNvSpPr/>
          <p:nvPr/>
        </p:nvSpPr>
        <p:spPr>
          <a:xfrm>
            <a:off x="7018340" y="5723248"/>
            <a:ext cx="249425" cy="379045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</p:spTree>
    <p:extLst>
      <p:ext uri="{BB962C8B-B14F-4D97-AF65-F5344CB8AC3E}">
        <p14:creationId xmlns:p14="http://schemas.microsoft.com/office/powerpoint/2010/main" val="1676198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9DF10B-5A38-440B-BDBF-B9DFA3F7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46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C7718C-DD00-4BA2-9A7B-A2604DAD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6" y="1506631"/>
            <a:ext cx="11227982" cy="431257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F6973E5-BF22-42CB-BA48-E5E9E6A4D8DA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REM23: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SALAS: IRA, ERA Y MIXTAS EN APS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BB3103-2802-4DEF-94E3-EBC4D516EE4E}"/>
              </a:ext>
            </a:extLst>
          </p:cNvPr>
          <p:cNvSpPr txBox="1"/>
          <p:nvPr/>
        </p:nvSpPr>
        <p:spPr>
          <a:xfrm>
            <a:off x="262885" y="461483"/>
            <a:ext cx="11477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REM23,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D 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Consultas de Morbilidad por Enfermedades Respiratorias en Salas, IRA, ERA y Mixta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corresponde ingresar todos los Establecimientos, con excepción de HBSJO, HPU y HRN, celda C62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REM23,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E: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Controles Realizados,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corresponde ingresar todos los Establecimientos, con excepción de HBSJO, HPU y HRN, celdas C67 a C70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REM23,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F: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Seguimiento de Atenciones Realizadas en Agudos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corresponde ingresar todos los Establecimientos, con excepción de HBSJO, HPU , HRN celdas C75 a C77</a:t>
            </a:r>
          </a:p>
          <a:p>
            <a:pPr marL="228600" indent="-228600">
              <a:buFont typeface="+mj-lt"/>
              <a:buAutoNum type="arabicPeriod" startAt="3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23 CuadroTexto">
            <a:extLst>
              <a:ext uri="{FF2B5EF4-FFF2-40B4-BE49-F238E27FC236}">
                <a16:creationId xmlns:a16="http://schemas.microsoft.com/office/drawing/2014/main" id="{49C850D5-6F78-493F-AEAE-21802C8DA2AB}"/>
              </a:ext>
            </a:extLst>
          </p:cNvPr>
          <p:cNvSpPr txBox="1"/>
          <p:nvPr/>
        </p:nvSpPr>
        <p:spPr>
          <a:xfrm>
            <a:off x="7041198" y="2641136"/>
            <a:ext cx="4121074" cy="37638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C62 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 los Establecimientos a excepción de HBSJO, HPU, HRN</a:t>
            </a:r>
          </a:p>
        </p:txBody>
      </p:sp>
      <p:sp>
        <p:nvSpPr>
          <p:cNvPr id="10" name="24 CuadroTexto">
            <a:extLst>
              <a:ext uri="{FF2B5EF4-FFF2-40B4-BE49-F238E27FC236}">
                <a16:creationId xmlns:a16="http://schemas.microsoft.com/office/drawing/2014/main" id="{E012CCA6-40B9-40B4-8616-E1EB1DA562D7}"/>
              </a:ext>
            </a:extLst>
          </p:cNvPr>
          <p:cNvSpPr txBox="1"/>
          <p:nvPr/>
        </p:nvSpPr>
        <p:spPr>
          <a:xfrm>
            <a:off x="7045384" y="5276358"/>
            <a:ext cx="4213680" cy="37638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C75:C77 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 los Establecimientos a excepción de HBSJO, HPU, HRN</a:t>
            </a:r>
          </a:p>
        </p:txBody>
      </p:sp>
      <p:sp>
        <p:nvSpPr>
          <p:cNvPr id="11" name="25 CuadroTexto">
            <a:extLst>
              <a:ext uri="{FF2B5EF4-FFF2-40B4-BE49-F238E27FC236}">
                <a16:creationId xmlns:a16="http://schemas.microsoft.com/office/drawing/2014/main" id="{BD41ECBA-C4DF-4D46-B320-98C4B7C14D9B}"/>
              </a:ext>
            </a:extLst>
          </p:cNvPr>
          <p:cNvSpPr txBox="1"/>
          <p:nvPr/>
        </p:nvSpPr>
        <p:spPr>
          <a:xfrm>
            <a:off x="7041198" y="3829570"/>
            <a:ext cx="4217866" cy="37638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C67:C70 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 los Establecimientos a excepción de HBSJO, HPU, HRN</a:t>
            </a:r>
          </a:p>
        </p:txBody>
      </p:sp>
    </p:spTree>
    <p:extLst>
      <p:ext uri="{BB962C8B-B14F-4D97-AF65-F5344CB8AC3E}">
        <p14:creationId xmlns:p14="http://schemas.microsoft.com/office/powerpoint/2010/main" val="3778713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A140F9-C606-44E7-BBC0-8669F7E8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47</a:t>
            </a:fld>
            <a:endParaRPr lang="es-CL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3CE3E6C-4C98-4511-9A50-F374C1AF6902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REM27: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EDUCACIÓN PARA LA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5996EE-BA56-464D-AACB-004EA112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7" y="2206627"/>
            <a:ext cx="6783573" cy="451485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3D8C7B-0311-4C7A-96A4-563F2FEA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021" y="1167440"/>
            <a:ext cx="6090462" cy="445770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402142F-F18E-4353-A36E-FCA4E4DB4B41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REM27,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Personas que Ingresan a Educación Grupal según Áreas Temáticas y Edad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D42, Si existen datos en el total de la sección deben existir datos en Sección B: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Actividades de Educación  para la Salud personal Según personal que las Realiza,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</a:rPr>
              <a:t>Celda D76.</a:t>
            </a: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13 CuadroTexto">
            <a:extLst>
              <a:ext uri="{FF2B5EF4-FFF2-40B4-BE49-F238E27FC236}">
                <a16:creationId xmlns:a16="http://schemas.microsoft.com/office/drawing/2014/main" id="{22B4B282-8028-4A3F-956A-E321FFFAC51E}"/>
              </a:ext>
            </a:extLst>
          </p:cNvPr>
          <p:cNvSpPr txBox="1"/>
          <p:nvPr/>
        </p:nvSpPr>
        <p:spPr>
          <a:xfrm>
            <a:off x="5803641" y="4911757"/>
            <a:ext cx="1930928" cy="2343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D42 ≠ 0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D76 &gt; 0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CA3B80C-1690-4046-B166-808BA0EE363A}"/>
              </a:ext>
            </a:extLst>
          </p:cNvPr>
          <p:cNvCxnSpPr/>
          <p:nvPr/>
        </p:nvCxnSpPr>
        <p:spPr>
          <a:xfrm rot="5400000" flipH="1" flipV="1">
            <a:off x="5792861" y="5562671"/>
            <a:ext cx="1392797" cy="55969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BC4048A3-F1D9-41A6-A81E-366C4ADF92E0}"/>
              </a:ext>
            </a:extLst>
          </p:cNvPr>
          <p:cNvCxnSpPr>
            <a:stCxn id="11" idx="3"/>
          </p:cNvCxnSpPr>
          <p:nvPr/>
        </p:nvCxnSpPr>
        <p:spPr>
          <a:xfrm>
            <a:off x="7734569" y="5028937"/>
            <a:ext cx="2579012" cy="47872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79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E81847-CA33-4368-A4D1-FBED235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48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826F0F-FB19-4418-84B0-C55D2986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8" y="1358048"/>
            <a:ext cx="10949762" cy="431202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1F8A97A-468A-4AE6-B10A-C2A61641DC88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REM27: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EDUCACIÓN PARA LA SALUD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9B74D0-6712-4225-BC9C-ABE25EFA50DD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REM27,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Personas que Ingresan a Educación Grupal según Áreas Temáticas y Edad,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 existe información en celda D22 entonces debe existir información en Gestantes celdas Y22 a Z22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11 Conector angular">
            <a:extLst>
              <a:ext uri="{FF2B5EF4-FFF2-40B4-BE49-F238E27FC236}">
                <a16:creationId xmlns:a16="http://schemas.microsoft.com/office/drawing/2014/main" id="{8AA16372-F72E-46F9-8288-FCB42AEC5175}"/>
              </a:ext>
            </a:extLst>
          </p:cNvPr>
          <p:cNvCxnSpPr/>
          <p:nvPr/>
        </p:nvCxnSpPr>
        <p:spPr>
          <a:xfrm rot="5400000" flipH="1" flipV="1">
            <a:off x="8347385" y="1869438"/>
            <a:ext cx="49846" cy="4552615"/>
          </a:xfrm>
          <a:prstGeom prst="bentConnector3">
            <a:avLst>
              <a:gd name="adj1" fmla="val 523333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3 CuadroTexto">
            <a:extLst>
              <a:ext uri="{FF2B5EF4-FFF2-40B4-BE49-F238E27FC236}">
                <a16:creationId xmlns:a16="http://schemas.microsoft.com/office/drawing/2014/main" id="{67FF41B7-E63D-4D71-8172-DDFC4E42DFBE}"/>
              </a:ext>
            </a:extLst>
          </p:cNvPr>
          <p:cNvSpPr txBox="1"/>
          <p:nvPr/>
        </p:nvSpPr>
        <p:spPr>
          <a:xfrm>
            <a:off x="7520944" y="3590389"/>
            <a:ext cx="2264100" cy="2343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D22 &gt; 0 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(Y22:Z22) &gt; 0</a:t>
            </a:r>
            <a:endParaRPr lang="es-ES_tradn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855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D26563-EFD6-4D11-947C-ED53F135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49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B6DC52-F384-4311-A2BA-90ECD2ED3AA3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REM28: PROGRAMA DE REHABILITACIÓN INTEGRAL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8F2FB3-091F-4375-912D-C03399AB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66" y="1562587"/>
            <a:ext cx="10279260" cy="4583032"/>
          </a:xfrm>
          <a:prstGeom prst="rect">
            <a:avLst/>
          </a:prstGeom>
        </p:spPr>
      </p:pic>
      <p:cxnSp>
        <p:nvCxnSpPr>
          <p:cNvPr id="21" name="9 Conector angular">
            <a:extLst>
              <a:ext uri="{FF2B5EF4-FFF2-40B4-BE49-F238E27FC236}">
                <a16:creationId xmlns:a16="http://schemas.microsoft.com/office/drawing/2014/main" id="{85D74F93-FED4-4DA2-820E-93A5640FD3B1}"/>
              </a:ext>
            </a:extLst>
          </p:cNvPr>
          <p:cNvCxnSpPr/>
          <p:nvPr/>
        </p:nvCxnSpPr>
        <p:spPr>
          <a:xfrm flipH="1">
            <a:off x="4447642" y="2799120"/>
            <a:ext cx="631385" cy="273599"/>
          </a:xfrm>
          <a:prstGeom prst="bentConnector4">
            <a:avLst>
              <a:gd name="adj1" fmla="val -33421"/>
              <a:gd name="adj2" fmla="val 177126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angular">
            <a:extLst>
              <a:ext uri="{FF2B5EF4-FFF2-40B4-BE49-F238E27FC236}">
                <a16:creationId xmlns:a16="http://schemas.microsoft.com/office/drawing/2014/main" id="{86178163-6C39-411E-8DAC-B2712673EE07}"/>
              </a:ext>
            </a:extLst>
          </p:cNvPr>
          <p:cNvCxnSpPr/>
          <p:nvPr/>
        </p:nvCxnSpPr>
        <p:spPr>
          <a:xfrm rot="16200000" flipH="1">
            <a:off x="3656383" y="2979682"/>
            <a:ext cx="3204000" cy="2052000"/>
          </a:xfrm>
          <a:prstGeom prst="bentConnector4">
            <a:avLst>
              <a:gd name="adj1" fmla="val -7697"/>
              <a:gd name="adj2" fmla="val 112698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0 CuadroTexto">
            <a:extLst>
              <a:ext uri="{FF2B5EF4-FFF2-40B4-BE49-F238E27FC236}">
                <a16:creationId xmlns:a16="http://schemas.microsoft.com/office/drawing/2014/main" id="{FBDD8DE7-80A8-4798-BB32-77F7C735861F}"/>
              </a:ext>
            </a:extLst>
          </p:cNvPr>
          <p:cNvSpPr txBox="1"/>
          <p:nvPr/>
        </p:nvSpPr>
        <p:spPr>
          <a:xfrm>
            <a:off x="5001212" y="3060906"/>
            <a:ext cx="1154520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B14 ≥ B15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EEEC2DA5-45C1-4AAC-B4A4-35AE5BB0E764}"/>
              </a:ext>
            </a:extLst>
          </p:cNvPr>
          <p:cNvSpPr txBox="1"/>
          <p:nvPr/>
        </p:nvSpPr>
        <p:spPr>
          <a:xfrm>
            <a:off x="5578472" y="3840273"/>
            <a:ext cx="1557323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B13 = D31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9 Conector angular">
            <a:extLst>
              <a:ext uri="{FF2B5EF4-FFF2-40B4-BE49-F238E27FC236}">
                <a16:creationId xmlns:a16="http://schemas.microsoft.com/office/drawing/2014/main" id="{F0816F0C-D7A0-4E0C-82EE-828473325E07}"/>
              </a:ext>
            </a:extLst>
          </p:cNvPr>
          <p:cNvCxnSpPr/>
          <p:nvPr/>
        </p:nvCxnSpPr>
        <p:spPr>
          <a:xfrm>
            <a:off x="4995577" y="2499812"/>
            <a:ext cx="36000" cy="144000"/>
          </a:xfrm>
          <a:prstGeom prst="bentConnector3">
            <a:avLst>
              <a:gd name="adj1" fmla="val 2258372"/>
            </a:avLst>
          </a:prstGeom>
          <a:ln w="1905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0 CuadroTexto">
            <a:extLst>
              <a:ext uri="{FF2B5EF4-FFF2-40B4-BE49-F238E27FC236}">
                <a16:creationId xmlns:a16="http://schemas.microsoft.com/office/drawing/2014/main" id="{AD933316-5025-48AC-B40F-0134C792C189}"/>
              </a:ext>
            </a:extLst>
          </p:cNvPr>
          <p:cNvSpPr txBox="1"/>
          <p:nvPr/>
        </p:nvSpPr>
        <p:spPr>
          <a:xfrm>
            <a:off x="5274415" y="2445452"/>
            <a:ext cx="1145377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B13 ≥ B14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6473C62-16BE-4137-9E21-FBAD84521E1E}"/>
              </a:ext>
            </a:extLst>
          </p:cNvPr>
          <p:cNvSpPr txBox="1"/>
          <p:nvPr/>
        </p:nvSpPr>
        <p:spPr>
          <a:xfrm>
            <a:off x="262885" y="461483"/>
            <a:ext cx="11477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A.1 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y Egresos al programa de Rehabilitación Integral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los  Ingresos al programa, celdas B13, debe ser igual a la suma total de Sección A.2: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por condición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D31.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A.1: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y Egresos al programa de Rehabilitación Integral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B13 debe ser mayor o igual a Ingresos celda B14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A.1: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 Ingresos y Egresos al programa de Rehabilitación Integral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B14 debe ser mayor o igual a Ingresos celda B15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1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60E2FD-7C52-476D-AC49-D942EF8D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5</a:t>
            </a:fld>
            <a:endParaRPr lang="es-CL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8F10FB-9EF3-433D-94CD-5A93C5A0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REM01: Controles de Salud Sexual y Reproductiva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93C7FC-CAC5-42CB-B7B6-6D0CCD223996}"/>
              </a:ext>
            </a:extLst>
          </p:cNvPr>
          <p:cNvSpPr txBox="1"/>
          <p:nvPr/>
        </p:nvSpPr>
        <p:spPr>
          <a:xfrm>
            <a:off x="262885" y="461483"/>
            <a:ext cx="11477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9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REM01, </a:t>
            </a:r>
            <a:r>
              <a:rPr lang="es-MX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REVISAR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Controles de Salud según Ciclo Vital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F31, no debería ser registrado por el médico salvo excepciones.</a:t>
            </a:r>
          </a:p>
          <a:p>
            <a:pPr marL="211021" indent="-211021">
              <a:buFont typeface="+mj-lt"/>
              <a:buAutoNum type="arabicPeriod" startAt="9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B: La suma de los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Controles de Salud según Ciclo Vital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18-23 meses, celdas O31:O32, deben ser mayor o igual que Sección A.2 REM 03,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Resultados de la Aplicación  de Escala evaluación del desarrollo Psicomotor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18-23 meses celda L20+M20.</a:t>
            </a:r>
          </a:p>
          <a:p>
            <a:pPr marL="211021" indent="-211021">
              <a:buFont typeface="+mj-lt"/>
              <a:buAutoNum type="arabicPeriod" startAt="9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REM01,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B: La suma de los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Controles de Salud según Ciclo Vital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24-47 meses, celdas P31:P32, deben ser mayor o igual que Sección A.2 REM 03,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Resultados de la Aplicación  de Escala evaluación del desarrollo </a:t>
            </a:r>
            <a:r>
              <a:rPr lang="es-MX" sz="1000" b="1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Psicomotor</a:t>
            </a:r>
            <a:r>
              <a:rPr lang="es-MX" sz="1000" b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24-47 meses celda N20+O20 .</a:t>
            </a:r>
          </a:p>
          <a:p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E7C96E-44F2-4640-82B5-BA047C469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5" y="1665288"/>
            <a:ext cx="11608440" cy="178904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F97B07-E1B6-4A85-A36E-07578B51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4" y="3632433"/>
            <a:ext cx="11608441" cy="290395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13" name="26 Conector angular">
            <a:extLst>
              <a:ext uri="{FF2B5EF4-FFF2-40B4-BE49-F238E27FC236}">
                <a16:creationId xmlns:a16="http://schemas.microsoft.com/office/drawing/2014/main" id="{671F6E45-F3E3-45BD-98A5-0F36B8AD96D4}"/>
              </a:ext>
            </a:extLst>
          </p:cNvPr>
          <p:cNvCxnSpPr>
            <a:cxnSpLocks/>
          </p:cNvCxnSpPr>
          <p:nvPr/>
        </p:nvCxnSpPr>
        <p:spPr>
          <a:xfrm flipV="1">
            <a:off x="4907560" y="2977389"/>
            <a:ext cx="789628" cy="26845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25 CuadroTexto">
            <a:extLst>
              <a:ext uri="{FF2B5EF4-FFF2-40B4-BE49-F238E27FC236}">
                <a16:creationId xmlns:a16="http://schemas.microsoft.com/office/drawing/2014/main" id="{5BCCB6C1-36C2-4A9D-99AA-2C85B4F8774E}"/>
              </a:ext>
            </a:extLst>
          </p:cNvPr>
          <p:cNvSpPr txBox="1"/>
          <p:nvPr/>
        </p:nvSpPr>
        <p:spPr>
          <a:xfrm>
            <a:off x="4046436" y="3069958"/>
            <a:ext cx="149111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Sí F31 &gt; 0 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Revise</a:t>
            </a:r>
            <a:endParaRPr lang="es-ES_tradn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AD795B4C-7977-4CA9-AB8E-A57E725C694A}"/>
              </a:ext>
            </a:extLst>
          </p:cNvPr>
          <p:cNvCxnSpPr/>
          <p:nvPr/>
        </p:nvCxnSpPr>
        <p:spPr>
          <a:xfrm rot="5400000">
            <a:off x="10783696" y="3694999"/>
            <a:ext cx="1435220" cy="12700"/>
          </a:xfrm>
          <a:prstGeom prst="bent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DFF62B2-A7B7-4293-8EA9-EAB7ABC5D8F5}"/>
              </a:ext>
            </a:extLst>
          </p:cNvPr>
          <p:cNvCxnSpPr/>
          <p:nvPr/>
        </p:nvCxnSpPr>
        <p:spPr>
          <a:xfrm rot="5400000">
            <a:off x="9764435" y="3338467"/>
            <a:ext cx="1493943" cy="771787"/>
          </a:xfrm>
          <a:prstGeom prst="bentConnector3">
            <a:avLst>
              <a:gd name="adj1" fmla="val 7885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46 CuadroTexto">
            <a:extLst>
              <a:ext uri="{FF2B5EF4-FFF2-40B4-BE49-F238E27FC236}">
                <a16:creationId xmlns:a16="http://schemas.microsoft.com/office/drawing/2014/main" id="{FFBA6E86-FA23-4C64-B702-1193597E9502}"/>
              </a:ext>
            </a:extLst>
          </p:cNvPr>
          <p:cNvSpPr txBox="1"/>
          <p:nvPr/>
        </p:nvSpPr>
        <p:spPr>
          <a:xfrm>
            <a:off x="8124660" y="3225567"/>
            <a:ext cx="239288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(O31+O32)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≥ L20+M20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(REM03)</a:t>
            </a:r>
          </a:p>
        </p:txBody>
      </p:sp>
      <p:sp>
        <p:nvSpPr>
          <p:cNvPr id="18" name="1 CuadroTexto">
            <a:extLst>
              <a:ext uri="{FF2B5EF4-FFF2-40B4-BE49-F238E27FC236}">
                <a16:creationId xmlns:a16="http://schemas.microsoft.com/office/drawing/2014/main" id="{2F9EA565-92C4-4D28-B7BF-8AF1D39F71A4}"/>
              </a:ext>
            </a:extLst>
          </p:cNvPr>
          <p:cNvSpPr txBox="1"/>
          <p:nvPr/>
        </p:nvSpPr>
        <p:spPr>
          <a:xfrm>
            <a:off x="9732650" y="3811395"/>
            <a:ext cx="2459350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(P31+P32) </a:t>
            </a:r>
            <a:r>
              <a:rPr lang="es-CL" sz="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≥ N</a:t>
            </a:r>
            <a:r>
              <a:rPr lang="es-ES_tradnl" sz="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20+O20(REM03)</a:t>
            </a:r>
          </a:p>
        </p:txBody>
      </p:sp>
    </p:spTree>
    <p:extLst>
      <p:ext uri="{BB962C8B-B14F-4D97-AF65-F5344CB8AC3E}">
        <p14:creationId xmlns:p14="http://schemas.microsoft.com/office/powerpoint/2010/main" val="856200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A72C33-4782-4481-9AFB-13024A38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50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23D80C-3B36-4B70-ABDD-7E207B8F1DE2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REM28: PROGRAMA DE REHABILITACIÓN INTEGRAL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399ADD-2E48-41D9-9AA9-D2722438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527440"/>
            <a:ext cx="9886728" cy="202029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32B59F4-876B-4A12-A0AF-F26EAEF0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931344"/>
            <a:ext cx="7706390" cy="350501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9" name="8 Conector angular">
            <a:extLst>
              <a:ext uri="{FF2B5EF4-FFF2-40B4-BE49-F238E27FC236}">
                <a16:creationId xmlns:a16="http://schemas.microsoft.com/office/drawing/2014/main" id="{333DCE5C-2941-45E6-8D5E-1B074BAEFA40}"/>
              </a:ext>
            </a:extLst>
          </p:cNvPr>
          <p:cNvCxnSpPr/>
          <p:nvPr/>
        </p:nvCxnSpPr>
        <p:spPr>
          <a:xfrm flipV="1">
            <a:off x="5025698" y="2071886"/>
            <a:ext cx="1229797" cy="4356000"/>
          </a:xfrm>
          <a:prstGeom prst="bentConnector3">
            <a:avLst>
              <a:gd name="adj1" fmla="val 185793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2 CuadroTexto">
            <a:extLst>
              <a:ext uri="{FF2B5EF4-FFF2-40B4-BE49-F238E27FC236}">
                <a16:creationId xmlns:a16="http://schemas.microsoft.com/office/drawing/2014/main" id="{25DDDCE2-AF08-4A07-9A90-59A665B59DBF}"/>
              </a:ext>
            </a:extLst>
          </p:cNvPr>
          <p:cNvSpPr txBox="1"/>
          <p:nvPr/>
        </p:nvSpPr>
        <p:spPr>
          <a:xfrm>
            <a:off x="6494813" y="3849913"/>
            <a:ext cx="1129972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D31 &lt;=  B66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EEA2E0-0B59-4B85-AE4F-BAB9AEE71F11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A.2: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por Condición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Total Ingreso de Personas, celda D31 debe ser MENOR o IGUAL al total  de Sección A.3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: Evaluación Inicial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B66</a:t>
            </a:r>
          </a:p>
          <a:p>
            <a:pPr marL="228600" indent="-228600">
              <a:buFont typeface="+mj-lt"/>
              <a:buAutoNum type="arabicPeriod" startAt="4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4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4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10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C6FC1C-CB32-4C79-A244-D67402F2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51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4B7FC4E-FBED-43FE-88A2-C0E3E0A7F8DC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REM28: PROGRAMA DE REHABILITACIÓN INTEGRAL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1AE516-CBD8-4432-8C77-62712305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542973"/>
            <a:ext cx="10515600" cy="49428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8" name="1 Tabla">
            <a:extLst>
              <a:ext uri="{FF2B5EF4-FFF2-40B4-BE49-F238E27FC236}">
                <a16:creationId xmlns:a16="http://schemas.microsoft.com/office/drawing/2014/main" id="{338DCEDB-C36E-4603-AD6B-C34306569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69022"/>
              </p:ext>
            </p:extLst>
          </p:nvPr>
        </p:nvGraphicFramePr>
        <p:xfrm>
          <a:off x="9719585" y="5114847"/>
          <a:ext cx="1329378" cy="1148450"/>
        </p:xfrm>
        <a:graphic>
          <a:graphicData uri="http://schemas.openxmlformats.org/drawingml/2006/table">
            <a:tbl>
              <a:tblPr/>
              <a:tblGrid>
                <a:gridCol w="132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63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RBC</a:t>
                      </a: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Lopetegui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 Centenario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Pampa Alegre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_tradn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Ovejeria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Purranque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P. Pablo Araya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Puyehue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2 Tabla">
            <a:extLst>
              <a:ext uri="{FF2B5EF4-FFF2-40B4-BE49-F238E27FC236}">
                <a16:creationId xmlns:a16="http://schemas.microsoft.com/office/drawing/2014/main" id="{9698AF6A-B8B1-4CF6-946C-F0E958F7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90338"/>
              </p:ext>
            </p:extLst>
          </p:nvPr>
        </p:nvGraphicFramePr>
        <p:xfrm>
          <a:off x="9738561" y="3156704"/>
          <a:ext cx="1462316" cy="1895628"/>
        </p:xfrm>
        <a:graphic>
          <a:graphicData uri="http://schemas.openxmlformats.org/drawingml/2006/table">
            <a:tbl>
              <a:tblPr/>
              <a:tblGrid>
                <a:gridCol w="146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402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RI</a:t>
                      </a: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Jauregui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R.Alto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Hospital Purranque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Hospital Río Negro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Hospital. Puerto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Octay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DSM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Pto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Octay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Hospital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M.S.Juan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Bahía Mansa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Puaucho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Hospital M.S.J de la Costa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Hospital M. </a:t>
                      </a:r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Quilacahuín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Cesfam</a:t>
                      </a:r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San Pablo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Flecha derecha 12">
            <a:extLst>
              <a:ext uri="{FF2B5EF4-FFF2-40B4-BE49-F238E27FC236}">
                <a16:creationId xmlns:a16="http://schemas.microsoft.com/office/drawing/2014/main" id="{76BAB130-C67E-447F-83AE-C7DFB71881E2}"/>
              </a:ext>
            </a:extLst>
          </p:cNvPr>
          <p:cNvSpPr/>
          <p:nvPr/>
        </p:nvSpPr>
        <p:spPr>
          <a:xfrm>
            <a:off x="8057862" y="5532133"/>
            <a:ext cx="1528785" cy="39881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  <p:sp>
        <p:nvSpPr>
          <p:cNvPr id="11" name="Flecha derecha 13">
            <a:extLst>
              <a:ext uri="{FF2B5EF4-FFF2-40B4-BE49-F238E27FC236}">
                <a16:creationId xmlns:a16="http://schemas.microsoft.com/office/drawing/2014/main" id="{9B0B2C36-3DAB-498F-A797-0D5C852EC41B}"/>
              </a:ext>
            </a:extLst>
          </p:cNvPr>
          <p:cNvSpPr/>
          <p:nvPr/>
        </p:nvSpPr>
        <p:spPr>
          <a:xfrm>
            <a:off x="8456675" y="4000450"/>
            <a:ext cx="1129972" cy="33524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  <p:sp>
        <p:nvSpPr>
          <p:cNvPr id="12" name="Flecha derecha 14">
            <a:extLst>
              <a:ext uri="{FF2B5EF4-FFF2-40B4-BE49-F238E27FC236}">
                <a16:creationId xmlns:a16="http://schemas.microsoft.com/office/drawing/2014/main" id="{2461A280-4AF4-4CA0-89C0-C2D72C0F5C33}"/>
              </a:ext>
            </a:extLst>
          </p:cNvPr>
          <p:cNvSpPr/>
          <p:nvPr/>
        </p:nvSpPr>
        <p:spPr>
          <a:xfrm>
            <a:off x="8921957" y="2670435"/>
            <a:ext cx="731158" cy="37018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2"/>
          </a:p>
        </p:txBody>
      </p:sp>
      <p:cxnSp>
        <p:nvCxnSpPr>
          <p:cNvPr id="13" name="26 Conector angular">
            <a:extLst>
              <a:ext uri="{FF2B5EF4-FFF2-40B4-BE49-F238E27FC236}">
                <a16:creationId xmlns:a16="http://schemas.microsoft.com/office/drawing/2014/main" id="{570A5EE5-C0E1-411D-B120-1C1E6B5A7ADE}"/>
              </a:ext>
            </a:extLst>
          </p:cNvPr>
          <p:cNvCxnSpPr/>
          <p:nvPr/>
        </p:nvCxnSpPr>
        <p:spPr>
          <a:xfrm rot="10800000" flipV="1">
            <a:off x="5286494" y="2670435"/>
            <a:ext cx="11723" cy="1736864"/>
          </a:xfrm>
          <a:prstGeom prst="bentConnector3">
            <a:avLst>
              <a:gd name="adj1" fmla="val 1053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 CuadroTexto">
            <a:extLst>
              <a:ext uri="{FF2B5EF4-FFF2-40B4-BE49-F238E27FC236}">
                <a16:creationId xmlns:a16="http://schemas.microsoft.com/office/drawing/2014/main" id="{FE99E9E0-62B7-4DC4-842C-B7116268B36F}"/>
              </a:ext>
            </a:extLst>
          </p:cNvPr>
          <p:cNvSpPr txBox="1"/>
          <p:nvPr/>
        </p:nvSpPr>
        <p:spPr>
          <a:xfrm>
            <a:off x="3339562" y="3538867"/>
            <a:ext cx="1931004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D31 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≤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Suma(D32:D56)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B55D64B-FF95-42E6-857F-3E60299D6B6E}"/>
              </a:ext>
            </a:extLst>
          </p:cNvPr>
          <p:cNvSpPr txBox="1"/>
          <p:nvPr/>
        </p:nvSpPr>
        <p:spPr>
          <a:xfrm>
            <a:off x="262885" y="461483"/>
            <a:ext cx="1147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A.2: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por Condición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D31, Total Ingresos Personas debe ser menor o igual a la suma de las desagregaciones por condición Física, celdas D32 a D56.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A.2: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por Condición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AQ31:AQ56,  Tipo de Estrategia debe Corresponder Sólo a CESFAM Lopetegui, V Centenario, Pampa Alegre, Purranque, Pablo  Araya, CESFAM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Ovejeria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y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Cesfam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Puyehue.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A.2: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por Condición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AR31:AR56, Tipo de Estrategia  debe Corresponder Sólo a CESFAM Jauregui, R. Alto, Bahía Mansa,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Puaucho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S. Pablo, Puyehue, DSM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Pto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 Octay, Hospitales; Purranque, R. Negro, P. Octay, M.S. Juan, M.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Quilacahuín</a:t>
            </a: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5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A.2: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Ingresos por Condición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AS31:AS56, Tipo de Estrategia debe Corresponder Sólo a  Equipo Rural Móvil (ERM) para las camunas de R. Negro,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Pto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Octay, S.J. Costa.</a:t>
            </a:r>
          </a:p>
          <a:p>
            <a:pPr marL="228600" indent="-228600">
              <a:buFont typeface="+mj-lt"/>
              <a:buAutoNum type="arabicPeriod" startAt="5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5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 startAt="5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11 Tabla">
            <a:extLst>
              <a:ext uri="{FF2B5EF4-FFF2-40B4-BE49-F238E27FC236}">
                <a16:creationId xmlns:a16="http://schemas.microsoft.com/office/drawing/2014/main" id="{8DE81C3C-995C-4DD3-B471-2720B9AF4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93401"/>
              </p:ext>
            </p:extLst>
          </p:nvPr>
        </p:nvGraphicFramePr>
        <p:xfrm>
          <a:off x="9738561" y="2458572"/>
          <a:ext cx="1262910" cy="582052"/>
        </p:xfrm>
        <a:graphic>
          <a:graphicData uri="http://schemas.openxmlformats.org/drawingml/2006/table">
            <a:tbl>
              <a:tblPr/>
              <a:tblGrid>
                <a:gridCol w="126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RR (ERM)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Comuna Río Negro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Postas P. </a:t>
                      </a:r>
                      <a:r>
                        <a:rPr lang="es-CL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Octay</a:t>
                      </a:r>
                      <a:endParaRPr lang="es-CL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0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Comuna S.J. Costa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463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7D8B138-6F6F-4D93-A9D8-6AC01452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0" y="1070283"/>
            <a:ext cx="10735580" cy="533978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28B113-3543-4D76-B26F-7E62A0D4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52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13A8403-89F2-4C43-8EEE-7A54F233DEAF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REM28: PROGRAMA DE REHABILITACIÓN INTEGRAL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8" name="19 Conector angular">
            <a:extLst>
              <a:ext uri="{FF2B5EF4-FFF2-40B4-BE49-F238E27FC236}">
                <a16:creationId xmlns:a16="http://schemas.microsoft.com/office/drawing/2014/main" id="{029E43CA-46EE-453B-B879-047C923A95BD}"/>
              </a:ext>
            </a:extLst>
          </p:cNvPr>
          <p:cNvCxnSpPr/>
          <p:nvPr/>
        </p:nvCxnSpPr>
        <p:spPr>
          <a:xfrm flipV="1">
            <a:off x="5176161" y="2288458"/>
            <a:ext cx="11723" cy="2060308"/>
          </a:xfrm>
          <a:prstGeom prst="bentConnector3">
            <a:avLst>
              <a:gd name="adj1" fmla="val 10297637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9 CuadroTexto">
            <a:extLst>
              <a:ext uri="{FF2B5EF4-FFF2-40B4-BE49-F238E27FC236}">
                <a16:creationId xmlns:a16="http://schemas.microsoft.com/office/drawing/2014/main" id="{11A607A7-9F9B-4B76-8E25-5FCD57EDCFE8}"/>
              </a:ext>
            </a:extLst>
          </p:cNvPr>
          <p:cNvSpPr txBox="1"/>
          <p:nvPr/>
        </p:nvSpPr>
        <p:spPr>
          <a:xfrm>
            <a:off x="5439857" y="3186070"/>
            <a:ext cx="2072260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B166</a:t>
            </a:r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</a:t>
            </a:r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Suma(B167:B192)</a:t>
            </a:r>
            <a:endParaRPr lang="es-CL" sz="923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E8DEBE-C642-49B2-BBAA-FD4B91C13933}"/>
              </a:ext>
            </a:extLst>
          </p:cNvPr>
          <p:cNvSpPr txBox="1"/>
          <p:nvPr/>
        </p:nvSpPr>
        <p:spPr>
          <a:xfrm>
            <a:off x="262885" y="461483"/>
            <a:ext cx="114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9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B.1: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 Ingresos y Egresos al Programa de Rehabilitación Integral,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el Total de Ingresos B166 debe ser menor o igual a la sumatoria de ingresos a rehabilitación, celdas B167 a B192</a:t>
            </a:r>
          </a:p>
          <a:p>
            <a:pPr marL="228600" indent="-228600">
              <a:buFont typeface="+mj-lt"/>
              <a:buAutoNum type="arabicPeriod" startAt="9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REM28,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B.1: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 Ingresos y Egresos al Programa de Rehabilitación Integral,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Los Hospitales Río Negro y Hospital Purranque deben registrar solo en Tipo de atención Abierta, celdas AQ166:AQ192.</a:t>
            </a:r>
          </a:p>
          <a:p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35 CuadroTexto">
            <a:extLst>
              <a:ext uri="{FF2B5EF4-FFF2-40B4-BE49-F238E27FC236}">
                <a16:creationId xmlns:a16="http://schemas.microsoft.com/office/drawing/2014/main" id="{08555FCD-2876-4792-AE08-278D24E73709}"/>
              </a:ext>
            </a:extLst>
          </p:cNvPr>
          <p:cNvSpPr txBox="1"/>
          <p:nvPr/>
        </p:nvSpPr>
        <p:spPr>
          <a:xfrm>
            <a:off x="10133268" y="3095915"/>
            <a:ext cx="2102595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AQ166:AQ192</a:t>
            </a:r>
          </a:p>
        </p:txBody>
      </p:sp>
      <p:sp>
        <p:nvSpPr>
          <p:cNvPr id="13" name="35 CuadroTexto">
            <a:extLst>
              <a:ext uri="{FF2B5EF4-FFF2-40B4-BE49-F238E27FC236}">
                <a16:creationId xmlns:a16="http://schemas.microsoft.com/office/drawing/2014/main" id="{0E24EB66-38B7-4EC9-AB7F-754AED4222B9}"/>
              </a:ext>
            </a:extLst>
          </p:cNvPr>
          <p:cNvSpPr txBox="1"/>
          <p:nvPr/>
        </p:nvSpPr>
        <p:spPr>
          <a:xfrm>
            <a:off x="9836351" y="3739319"/>
            <a:ext cx="1962936" cy="660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Establecimientos: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Río Negro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Base SJ Osorno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Purranque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24E15CEE-951C-4D1E-AABD-5A8BD18C6220}"/>
              </a:ext>
            </a:extLst>
          </p:cNvPr>
          <p:cNvSpPr/>
          <p:nvPr/>
        </p:nvSpPr>
        <p:spPr>
          <a:xfrm>
            <a:off x="9335386" y="3095915"/>
            <a:ext cx="584791" cy="365125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441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27D7E4-F34C-446A-B909-73AA8A3F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53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A9C400A-E922-4504-A547-15156AE411D4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REM29: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PROGRAMA DE IMÁGENES DIAGNÓSTICAS Y/O RESOLUTIVIDAD EN ATENCIÓN PRIMARIA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0AFE9A-D5AE-41F3-A353-94696B78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0" y="1547807"/>
            <a:ext cx="11405431" cy="418768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4519AB9-32F8-4898-98A1-E05E5BC7FB41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REM29,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Programa de Resolutividad Atención Primaria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C11:C26, solo pueden tener registro los establecimientos de Hospital Puerto Octay y CESFAMS: Lopetegui, Purranque, Puyehue, San Pablo y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Puaucho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REM29,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A: 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Programa de Resolutividad Atención Primaria de Salud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Consulta por Oftalmología, celdas N12:O12, solo pueden tener registro los CESFAM de Osorno.</a:t>
            </a:r>
          </a:p>
        </p:txBody>
      </p:sp>
      <p:sp>
        <p:nvSpPr>
          <p:cNvPr id="9" name="35 CuadroTexto">
            <a:extLst>
              <a:ext uri="{FF2B5EF4-FFF2-40B4-BE49-F238E27FC236}">
                <a16:creationId xmlns:a16="http://schemas.microsoft.com/office/drawing/2014/main" id="{58AF238D-B8D0-41E9-9226-94D687E5C7D2}"/>
              </a:ext>
            </a:extLst>
          </p:cNvPr>
          <p:cNvSpPr txBox="1"/>
          <p:nvPr/>
        </p:nvSpPr>
        <p:spPr>
          <a:xfrm>
            <a:off x="5929127" y="3429000"/>
            <a:ext cx="1906553" cy="1370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Establecimientos: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Puerto Octay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Lopetegui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Purranque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Puyehue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San Pablo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Puaucho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Pablo Araya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Desam</a:t>
            </a: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923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Pto</a:t>
            </a: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Octay</a:t>
            </a:r>
          </a:p>
        </p:txBody>
      </p:sp>
      <p:sp>
        <p:nvSpPr>
          <p:cNvPr id="10" name="Flecha izquierda 11">
            <a:extLst>
              <a:ext uri="{FF2B5EF4-FFF2-40B4-BE49-F238E27FC236}">
                <a16:creationId xmlns:a16="http://schemas.microsoft.com/office/drawing/2014/main" id="{EFD67010-889A-4D19-98BC-93E69B0EAF0E}"/>
              </a:ext>
            </a:extLst>
          </p:cNvPr>
          <p:cNvSpPr/>
          <p:nvPr/>
        </p:nvSpPr>
        <p:spPr>
          <a:xfrm rot="10800000">
            <a:off x="5267432" y="4132057"/>
            <a:ext cx="540236" cy="242084"/>
          </a:xfrm>
          <a:prstGeom prst="lef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662">
              <a:solidFill>
                <a:prstClr val="white"/>
              </a:solidFill>
            </a:endParaRPr>
          </a:p>
        </p:txBody>
      </p:sp>
      <p:sp>
        <p:nvSpPr>
          <p:cNvPr id="11" name="35 CuadroTexto">
            <a:extLst>
              <a:ext uri="{FF2B5EF4-FFF2-40B4-BE49-F238E27FC236}">
                <a16:creationId xmlns:a16="http://schemas.microsoft.com/office/drawing/2014/main" id="{BDA262E5-C60E-441F-B0BE-0EA59633206E}"/>
              </a:ext>
            </a:extLst>
          </p:cNvPr>
          <p:cNvSpPr txBox="1"/>
          <p:nvPr/>
        </p:nvSpPr>
        <p:spPr>
          <a:xfrm>
            <a:off x="5172010" y="3825658"/>
            <a:ext cx="731077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C11:C26</a:t>
            </a:r>
          </a:p>
        </p:txBody>
      </p:sp>
      <p:sp>
        <p:nvSpPr>
          <p:cNvPr id="12" name="35 CuadroTexto">
            <a:extLst>
              <a:ext uri="{FF2B5EF4-FFF2-40B4-BE49-F238E27FC236}">
                <a16:creationId xmlns:a16="http://schemas.microsoft.com/office/drawing/2014/main" id="{48426761-0DEC-455E-A325-6F6A4A35BDC7}"/>
              </a:ext>
            </a:extLst>
          </p:cNvPr>
          <p:cNvSpPr txBox="1"/>
          <p:nvPr/>
        </p:nvSpPr>
        <p:spPr>
          <a:xfrm>
            <a:off x="10556471" y="3708478"/>
            <a:ext cx="797329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N12:O12</a:t>
            </a:r>
          </a:p>
        </p:txBody>
      </p:sp>
      <p:sp>
        <p:nvSpPr>
          <p:cNvPr id="13" name="35 CuadroTexto">
            <a:extLst>
              <a:ext uri="{FF2B5EF4-FFF2-40B4-BE49-F238E27FC236}">
                <a16:creationId xmlns:a16="http://schemas.microsoft.com/office/drawing/2014/main" id="{F95017EA-AB03-479F-B05B-8FA0E69B565D}"/>
              </a:ext>
            </a:extLst>
          </p:cNvPr>
          <p:cNvSpPr txBox="1"/>
          <p:nvPr/>
        </p:nvSpPr>
        <p:spPr>
          <a:xfrm>
            <a:off x="9603194" y="4132057"/>
            <a:ext cx="1906553" cy="9444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Establecimientos: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Lopetegui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</a:t>
            </a:r>
            <a:r>
              <a:rPr lang="es-ES_tradnl" sz="923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P.Jáuregui</a:t>
            </a:r>
            <a:endParaRPr lang="es-ES_tradnl" sz="923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Rahue Alto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Pampa Alegre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Quinto Centenario</a:t>
            </a: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BA3A3FF4-82AB-4FFC-8F29-EDBF8C5A3365}"/>
              </a:ext>
            </a:extLst>
          </p:cNvPr>
          <p:cNvSpPr/>
          <p:nvPr/>
        </p:nvSpPr>
        <p:spPr>
          <a:xfrm>
            <a:off x="10228521" y="3637817"/>
            <a:ext cx="233916" cy="422201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122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7AE42A-91B5-491B-9AB2-9E4DF7CC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54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304951-3EAA-497A-836D-C2951621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47626"/>
            <a:ext cx="11294066" cy="473690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285212E-05B9-4EE2-8F4C-D0E4F3C65398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REM29: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PROGRAMA DE IMÁGENES DIAGNÓSTICAS Y/O RESOLUTIVIDAD EN ATENCIÓN PRIMARIA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FCE926-C668-4D06-A4E9-4657BC8F1933}"/>
              </a:ext>
            </a:extLst>
          </p:cNvPr>
          <p:cNvSpPr txBox="1"/>
          <p:nvPr/>
        </p:nvSpPr>
        <p:spPr>
          <a:xfrm>
            <a:off x="262885" y="461483"/>
            <a:ext cx="114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REM29,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B: 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Procedimientos de imágenes diagnósticos y programa de Resolutividad en APS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En Cirugía Menor, Celdas C50:C53, deben registrar solo CESFAM: Lopetegui, Pampa Alegre, Ovejería y San Pablo.</a:t>
            </a:r>
          </a:p>
        </p:txBody>
      </p:sp>
      <p:sp>
        <p:nvSpPr>
          <p:cNvPr id="9" name="35 CuadroTexto">
            <a:extLst>
              <a:ext uri="{FF2B5EF4-FFF2-40B4-BE49-F238E27FC236}">
                <a16:creationId xmlns:a16="http://schemas.microsoft.com/office/drawing/2014/main" id="{DF32C961-784B-4E4B-8F9B-B4D578A3F573}"/>
              </a:ext>
            </a:extLst>
          </p:cNvPr>
          <p:cNvSpPr txBox="1"/>
          <p:nvPr/>
        </p:nvSpPr>
        <p:spPr>
          <a:xfrm>
            <a:off x="5369094" y="5616088"/>
            <a:ext cx="860403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C50:C53</a:t>
            </a:r>
          </a:p>
        </p:txBody>
      </p:sp>
      <p:sp>
        <p:nvSpPr>
          <p:cNvPr id="10" name="Flecha izquierda 10">
            <a:extLst>
              <a:ext uri="{FF2B5EF4-FFF2-40B4-BE49-F238E27FC236}">
                <a16:creationId xmlns:a16="http://schemas.microsoft.com/office/drawing/2014/main" id="{9B10AC78-7BB9-4C32-AB09-4A96B0BF86FD}"/>
              </a:ext>
            </a:extLst>
          </p:cNvPr>
          <p:cNvSpPr/>
          <p:nvPr/>
        </p:nvSpPr>
        <p:spPr>
          <a:xfrm rot="5400000">
            <a:off x="6217986" y="5411576"/>
            <a:ext cx="532687" cy="287956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662">
              <a:solidFill>
                <a:prstClr val="white"/>
              </a:solidFill>
            </a:endParaRPr>
          </a:p>
        </p:txBody>
      </p:sp>
      <p:sp>
        <p:nvSpPr>
          <p:cNvPr id="11" name="35 CuadroTexto">
            <a:extLst>
              <a:ext uri="{FF2B5EF4-FFF2-40B4-BE49-F238E27FC236}">
                <a16:creationId xmlns:a16="http://schemas.microsoft.com/office/drawing/2014/main" id="{A418B977-AB2E-4DDC-9138-6A059D6F6384}"/>
              </a:ext>
            </a:extLst>
          </p:cNvPr>
          <p:cNvSpPr txBox="1"/>
          <p:nvPr/>
        </p:nvSpPr>
        <p:spPr>
          <a:xfrm>
            <a:off x="5625602" y="3849300"/>
            <a:ext cx="1728000" cy="137056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Establecimientos: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Lopetegui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Pampa Alegre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Ovejería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San Pablo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Puaucho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Entre Lagos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Purranque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Pablo Araya</a:t>
            </a:r>
          </a:p>
        </p:txBody>
      </p:sp>
    </p:spTree>
    <p:extLst>
      <p:ext uri="{BB962C8B-B14F-4D97-AF65-F5344CB8AC3E}">
        <p14:creationId xmlns:p14="http://schemas.microsoft.com/office/powerpoint/2010/main" val="3547119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075A64C8-238C-41FC-9F82-5B1308D8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" y="1410256"/>
            <a:ext cx="11325899" cy="495300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EED4DA-BE66-4B20-8043-DE931294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55</a:t>
            </a:fld>
            <a:endParaRPr lang="es-CL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90E04D2-AC97-4671-A1DC-F63C09FEFDCA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REM30: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ATENCIONES POR TELEMEDICINA EN LA RED ASISTENCIAL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55E4EC-3E87-415B-9F4F-20E0FA2DCC11}"/>
              </a:ext>
            </a:extLst>
          </p:cNvPr>
          <p:cNvSpPr txBox="1"/>
          <p:nvPr/>
        </p:nvSpPr>
        <p:spPr>
          <a:xfrm>
            <a:off x="262885" y="461483"/>
            <a:ext cx="1147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REM30,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Teleconsulta Médicas de especialidad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Consultas Ambulatorias y Hospitalizadas, Especialidades de </a:t>
            </a:r>
            <a:r>
              <a:rPr lang="es-ES" sz="1000" b="1" dirty="0">
                <a:solidFill>
                  <a:srgbClr val="92D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Medicina Interna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B19:I19, debe registrar solo HBSJO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REM30,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Teleconsulta Médicas de especialidad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Especialidades de </a:t>
            </a:r>
            <a:r>
              <a:rPr lang="es-ES" sz="1000" b="1" dirty="0">
                <a:solidFill>
                  <a:srgbClr val="92D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Dermatología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Consultas Ambulatorias, Celda B38:I38, deben registrar solo establecimientos Hospital Purranque, Hospital Río Negro, Hospital Misión San Juan, HBSJO y </a:t>
            </a:r>
            <a:r>
              <a:rPr lang="es-ES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Cesfam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Puyehue. 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REM30,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Teleconsulta Médicas de especialidad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Consultas Ambulatorias, Especialidades de </a:t>
            </a:r>
            <a:r>
              <a:rPr lang="es-ES" sz="1000" b="1" dirty="0">
                <a:solidFill>
                  <a:srgbClr val="92D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Psiquiatría Adultos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Celdas B49:I49, debe registrar solo HBSJO.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REM30, </a:t>
            </a:r>
            <a:r>
              <a:rPr lang="es-ES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ERROR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A: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Teleconsulta Médicas de especialidad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Especialidades de </a:t>
            </a:r>
            <a:r>
              <a:rPr lang="es-ES" sz="1000" b="1" dirty="0">
                <a:solidFill>
                  <a:srgbClr val="92D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Medicina Interna, 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celdas B19:I19, debe ser igual a Modalidad Institucional, Celda N19</a:t>
            </a:r>
          </a:p>
          <a:p>
            <a:pPr marL="228600" indent="-228600">
              <a:buFont typeface="+mj-lt"/>
              <a:buAutoNum type="arabicPeriod"/>
            </a:pPr>
            <a:endParaRPr lang="es-ES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35 CuadroTexto">
            <a:extLst>
              <a:ext uri="{FF2B5EF4-FFF2-40B4-BE49-F238E27FC236}">
                <a16:creationId xmlns:a16="http://schemas.microsoft.com/office/drawing/2014/main" id="{20676667-9451-478C-8D6D-AB4242DAFB04}"/>
              </a:ext>
            </a:extLst>
          </p:cNvPr>
          <p:cNvSpPr txBox="1"/>
          <p:nvPr/>
        </p:nvSpPr>
        <p:spPr>
          <a:xfrm>
            <a:off x="5537550" y="3354863"/>
            <a:ext cx="714639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B19:I19</a:t>
            </a:r>
          </a:p>
        </p:txBody>
      </p:sp>
      <p:cxnSp>
        <p:nvCxnSpPr>
          <p:cNvPr id="12" name="Conector angular 21">
            <a:extLst>
              <a:ext uri="{FF2B5EF4-FFF2-40B4-BE49-F238E27FC236}">
                <a16:creationId xmlns:a16="http://schemas.microsoft.com/office/drawing/2014/main" id="{E4A720B5-E0D5-41EA-9E50-06018C730AB8}"/>
              </a:ext>
            </a:extLst>
          </p:cNvPr>
          <p:cNvCxnSpPr/>
          <p:nvPr/>
        </p:nvCxnSpPr>
        <p:spPr>
          <a:xfrm rot="16200000" flipH="1">
            <a:off x="9434485" y="1111604"/>
            <a:ext cx="11723" cy="4126675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35 CuadroTexto">
            <a:extLst>
              <a:ext uri="{FF2B5EF4-FFF2-40B4-BE49-F238E27FC236}">
                <a16:creationId xmlns:a16="http://schemas.microsoft.com/office/drawing/2014/main" id="{C2F2E70F-9F26-44A0-B122-F06D3147A93D}"/>
              </a:ext>
            </a:extLst>
          </p:cNvPr>
          <p:cNvSpPr txBox="1"/>
          <p:nvPr/>
        </p:nvSpPr>
        <p:spPr>
          <a:xfrm>
            <a:off x="9171669" y="3298021"/>
            <a:ext cx="1184369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B19:I19 =N19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3ECC5F8A-D1EA-4386-A20C-5128B89C1D0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465674" y="2986061"/>
            <a:ext cx="1429196" cy="603162"/>
          </a:xfrm>
          <a:prstGeom prst="bentConnector4">
            <a:avLst>
              <a:gd name="adj1" fmla="val 1045"/>
              <a:gd name="adj2" fmla="val 1379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35 CuadroTexto">
            <a:extLst>
              <a:ext uri="{FF2B5EF4-FFF2-40B4-BE49-F238E27FC236}">
                <a16:creationId xmlns:a16="http://schemas.microsoft.com/office/drawing/2014/main" id="{4F1C3B6E-6CD7-43E2-A7EE-A4368E7A018B}"/>
              </a:ext>
            </a:extLst>
          </p:cNvPr>
          <p:cNvSpPr txBox="1"/>
          <p:nvPr/>
        </p:nvSpPr>
        <p:spPr>
          <a:xfrm>
            <a:off x="4127556" y="3298021"/>
            <a:ext cx="1196308" cy="3480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83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debe registrar </a:t>
            </a:r>
            <a:r>
              <a:rPr lang="es-ES_tradnl" sz="831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Base</a:t>
            </a:r>
          </a:p>
        </p:txBody>
      </p:sp>
      <p:sp>
        <p:nvSpPr>
          <p:cNvPr id="23" name="35 CuadroTexto">
            <a:extLst>
              <a:ext uri="{FF2B5EF4-FFF2-40B4-BE49-F238E27FC236}">
                <a16:creationId xmlns:a16="http://schemas.microsoft.com/office/drawing/2014/main" id="{C92768B2-6BBF-4C24-A4FB-F4A9D6B4B04E}"/>
              </a:ext>
            </a:extLst>
          </p:cNvPr>
          <p:cNvSpPr txBox="1"/>
          <p:nvPr/>
        </p:nvSpPr>
        <p:spPr>
          <a:xfrm>
            <a:off x="9114027" y="5887594"/>
            <a:ext cx="780233" cy="2343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B49:I49</a:t>
            </a:r>
          </a:p>
        </p:txBody>
      </p:sp>
      <p:sp>
        <p:nvSpPr>
          <p:cNvPr id="24" name="35 CuadroTexto">
            <a:extLst>
              <a:ext uri="{FF2B5EF4-FFF2-40B4-BE49-F238E27FC236}">
                <a16:creationId xmlns:a16="http://schemas.microsoft.com/office/drawing/2014/main" id="{5295598B-1167-4447-8A5B-76375DEC4716}"/>
              </a:ext>
            </a:extLst>
          </p:cNvPr>
          <p:cNvSpPr txBox="1"/>
          <p:nvPr/>
        </p:nvSpPr>
        <p:spPr>
          <a:xfrm>
            <a:off x="9982200" y="5760122"/>
            <a:ext cx="1488663" cy="37638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debe registrar Hospital Base</a:t>
            </a: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BAC28006-9C94-4340-ADF5-680531694A82}"/>
              </a:ext>
            </a:extLst>
          </p:cNvPr>
          <p:cNvSpPr/>
          <p:nvPr/>
        </p:nvSpPr>
        <p:spPr>
          <a:xfrm>
            <a:off x="8782493" y="5948314"/>
            <a:ext cx="244549" cy="18819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26" name="35 CuadroTexto">
            <a:extLst>
              <a:ext uri="{FF2B5EF4-FFF2-40B4-BE49-F238E27FC236}">
                <a16:creationId xmlns:a16="http://schemas.microsoft.com/office/drawing/2014/main" id="{FD2173ED-EE79-431B-B41F-A5AF5EB0CFDD}"/>
              </a:ext>
            </a:extLst>
          </p:cNvPr>
          <p:cNvSpPr txBox="1"/>
          <p:nvPr/>
        </p:nvSpPr>
        <p:spPr>
          <a:xfrm>
            <a:off x="7533401" y="5358718"/>
            <a:ext cx="797627" cy="23436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B38:I38</a:t>
            </a:r>
          </a:p>
        </p:txBody>
      </p:sp>
      <p:sp>
        <p:nvSpPr>
          <p:cNvPr id="27" name="35 CuadroTexto">
            <a:extLst>
              <a:ext uri="{FF2B5EF4-FFF2-40B4-BE49-F238E27FC236}">
                <a16:creationId xmlns:a16="http://schemas.microsoft.com/office/drawing/2014/main" id="{25BFB62F-40CE-45E8-99E1-35B8E4DEE6D5}"/>
              </a:ext>
            </a:extLst>
          </p:cNvPr>
          <p:cNvSpPr txBox="1"/>
          <p:nvPr/>
        </p:nvSpPr>
        <p:spPr>
          <a:xfrm>
            <a:off x="8836197" y="4353662"/>
            <a:ext cx="1824234" cy="94448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Establecimientos: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Purranque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Río Negro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Misión San Juan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Base 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Cesfam Puyehue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852B4FF3-BB43-4FE5-9B0B-373D48304B8B}"/>
              </a:ext>
            </a:extLst>
          </p:cNvPr>
          <p:cNvCxnSpPr>
            <a:cxnSpLocks/>
          </p:cNvCxnSpPr>
          <p:nvPr/>
        </p:nvCxnSpPr>
        <p:spPr>
          <a:xfrm>
            <a:off x="6124353" y="4880344"/>
            <a:ext cx="1409048" cy="59555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9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04D767-C76D-4F9A-BADD-81780B6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56</a:t>
            </a:fld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6F258B-F87A-40B1-8D42-556198912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3" y="4178595"/>
            <a:ext cx="9096375" cy="245752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83883FA-C9CA-49EE-8212-C080F0A1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3" y="1456659"/>
            <a:ext cx="9096375" cy="256160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1" name="35 CuadroTexto">
            <a:extLst>
              <a:ext uri="{FF2B5EF4-FFF2-40B4-BE49-F238E27FC236}">
                <a16:creationId xmlns:a16="http://schemas.microsoft.com/office/drawing/2014/main" id="{4374B031-8185-456E-99B2-A10E801B6F28}"/>
              </a:ext>
            </a:extLst>
          </p:cNvPr>
          <p:cNvSpPr txBox="1"/>
          <p:nvPr/>
        </p:nvSpPr>
        <p:spPr>
          <a:xfrm>
            <a:off x="5756396" y="5657231"/>
            <a:ext cx="1597125" cy="2343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B90:E90 = G90:H90</a:t>
            </a:r>
          </a:p>
        </p:txBody>
      </p:sp>
      <p:cxnSp>
        <p:nvCxnSpPr>
          <p:cNvPr id="12" name="Conector angular 12">
            <a:extLst>
              <a:ext uri="{FF2B5EF4-FFF2-40B4-BE49-F238E27FC236}">
                <a16:creationId xmlns:a16="http://schemas.microsoft.com/office/drawing/2014/main" id="{28B28E56-E274-4197-8907-E51E79DB50F7}"/>
              </a:ext>
            </a:extLst>
          </p:cNvPr>
          <p:cNvCxnSpPr/>
          <p:nvPr/>
        </p:nvCxnSpPr>
        <p:spPr>
          <a:xfrm rot="16200000" flipH="1">
            <a:off x="5322595" y="5480964"/>
            <a:ext cx="332308" cy="332308"/>
          </a:xfrm>
          <a:prstGeom prst="bentConnector2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7">
            <a:extLst>
              <a:ext uri="{FF2B5EF4-FFF2-40B4-BE49-F238E27FC236}">
                <a16:creationId xmlns:a16="http://schemas.microsoft.com/office/drawing/2014/main" id="{9EC81D5D-514F-4EB1-A22A-288248BE7CB5}"/>
              </a:ext>
            </a:extLst>
          </p:cNvPr>
          <p:cNvCxnSpPr/>
          <p:nvPr/>
        </p:nvCxnSpPr>
        <p:spPr>
          <a:xfrm rot="5400000">
            <a:off x="7412641" y="5514195"/>
            <a:ext cx="332308" cy="26584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3732B76E-DA25-4ACF-9C83-CFAC856C465D}"/>
              </a:ext>
            </a:extLst>
          </p:cNvPr>
          <p:cNvSpPr txBox="1">
            <a:spLocks/>
          </p:cNvSpPr>
          <p:nvPr/>
        </p:nvSpPr>
        <p:spPr>
          <a:xfrm>
            <a:off x="279750" y="75501"/>
            <a:ext cx="10515600" cy="3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REM30: </a:t>
            </a:r>
            <a:r>
              <a:rPr lang="es-E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ATENCIONES POR TELEMEDICINA EN LA RED ASISTENCIAL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9CB8440-3522-422F-B8EC-0F505A6FC454}"/>
              </a:ext>
            </a:extLst>
          </p:cNvPr>
          <p:cNvSpPr txBox="1"/>
          <p:nvPr/>
        </p:nvSpPr>
        <p:spPr>
          <a:xfrm>
            <a:off x="262885" y="461483"/>
            <a:ext cx="11477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REM30,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Teleconsulta Médicas de especialidad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(Incluye consultas ambulatorias y de Hospitalizados), Especialidades de </a:t>
            </a:r>
            <a:r>
              <a:rPr lang="es-ES" sz="1000" b="1" dirty="0">
                <a:solidFill>
                  <a:srgbClr val="92D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Medicina Interna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X19:AA19, deben registrar establecimientos HPU, HRN, HPO, HMSJ, HPSQ.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REM30, </a:t>
            </a:r>
            <a:r>
              <a:rPr lang="es-ES" sz="1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</a:rPr>
              <a:t>REVISAR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C: </a:t>
            </a:r>
            <a:r>
              <a:rPr lang="es-ES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Teleinformes en Establecimientos de Atención Primaria, Segunda Y Terciaria</a:t>
            </a:r>
            <a:r>
              <a:rPr lang="es-ES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B90:E90, debe ser iguales a registros en Modalidad de Compra de Servicio, Celda G90:H90.</a:t>
            </a:r>
          </a:p>
        </p:txBody>
      </p:sp>
      <p:cxnSp>
        <p:nvCxnSpPr>
          <p:cNvPr id="16" name="Conector angular 17">
            <a:extLst>
              <a:ext uri="{FF2B5EF4-FFF2-40B4-BE49-F238E27FC236}">
                <a16:creationId xmlns:a16="http://schemas.microsoft.com/office/drawing/2014/main" id="{A7C360BD-BBA7-4AFE-A800-4444119FBBC7}"/>
              </a:ext>
            </a:extLst>
          </p:cNvPr>
          <p:cNvCxnSpPr/>
          <p:nvPr/>
        </p:nvCxnSpPr>
        <p:spPr>
          <a:xfrm rot="5400000">
            <a:off x="7324115" y="2704188"/>
            <a:ext cx="415549" cy="136747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35 CuadroTexto">
            <a:extLst>
              <a:ext uri="{FF2B5EF4-FFF2-40B4-BE49-F238E27FC236}">
                <a16:creationId xmlns:a16="http://schemas.microsoft.com/office/drawing/2014/main" id="{94E6C959-458E-4C97-A821-E8149260BF9E}"/>
              </a:ext>
            </a:extLst>
          </p:cNvPr>
          <p:cNvSpPr txBox="1"/>
          <p:nvPr/>
        </p:nvSpPr>
        <p:spPr>
          <a:xfrm>
            <a:off x="6402000" y="3610523"/>
            <a:ext cx="999953" cy="2343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X19:AA19</a:t>
            </a:r>
          </a:p>
        </p:txBody>
      </p:sp>
      <p:sp>
        <p:nvSpPr>
          <p:cNvPr id="18" name="35 CuadroTexto">
            <a:extLst>
              <a:ext uri="{FF2B5EF4-FFF2-40B4-BE49-F238E27FC236}">
                <a16:creationId xmlns:a16="http://schemas.microsoft.com/office/drawing/2014/main" id="{C3723E3C-205A-4E15-9F81-3709F3FB7500}"/>
              </a:ext>
            </a:extLst>
          </p:cNvPr>
          <p:cNvSpPr txBox="1"/>
          <p:nvPr/>
        </p:nvSpPr>
        <p:spPr>
          <a:xfrm>
            <a:off x="8318699" y="3301625"/>
            <a:ext cx="1824234" cy="10865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Establecimientos: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Purranque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Río Negro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Puerto Octay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Misión San Juan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s-ES_tradnl" sz="923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 </a:t>
            </a:r>
            <a:r>
              <a:rPr lang="es-ES_tradnl" sz="923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Quilacahuin</a:t>
            </a:r>
            <a:endParaRPr lang="es-ES_tradnl" sz="923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_tradnl" sz="923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8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F9FA29-E155-4B5F-A8E0-2F2EA66B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9" y="1665287"/>
            <a:ext cx="8439150" cy="469106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60E2FD-7C52-476D-AC49-D942EF8D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6</a:t>
            </a:fld>
            <a:endParaRPr lang="es-CL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8F10FB-9EF3-433D-94CD-5A93C5A0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REM02: EXAMEN DE MEDICINA PREVENTIVA EN MAYORES DE 15 AÑOS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93C7FC-CAC5-42CB-B7B6-6D0CCD223996}"/>
              </a:ext>
            </a:extLst>
          </p:cNvPr>
          <p:cNvSpPr txBox="1"/>
          <p:nvPr/>
        </p:nvSpPr>
        <p:spPr>
          <a:xfrm>
            <a:off x="262885" y="461483"/>
            <a:ext cx="11477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REM02,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 o B: El total de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 Realizados por Profesional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A, celda B11 debe ser igual al total de los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 según Resultado del Estado Nutricional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B, celda B21.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REM02,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 o B: El total de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 Realizados por Profesional 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Hombres, sección A, celda C11 debe ser igual al total de los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 según Resultado del Estado Nutricional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 Hombres, sección B, celda C21.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REM02,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 realizado por Profesional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celda B17 debe corresponder solo a Postas</a:t>
            </a:r>
          </a:p>
          <a:p>
            <a:endParaRPr lang="es-MX" sz="1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25 CuadroTexto">
            <a:extLst>
              <a:ext uri="{FF2B5EF4-FFF2-40B4-BE49-F238E27FC236}">
                <a16:creationId xmlns:a16="http://schemas.microsoft.com/office/drawing/2014/main" id="{5BCCB6C1-36C2-4A9D-99AA-2C85B4F8774E}"/>
              </a:ext>
            </a:extLst>
          </p:cNvPr>
          <p:cNvSpPr txBox="1"/>
          <p:nvPr/>
        </p:nvSpPr>
        <p:spPr>
          <a:xfrm>
            <a:off x="6714099" y="3674430"/>
            <a:ext cx="1563248" cy="2343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B17 </a:t>
            </a:r>
            <a:r>
              <a:rPr lang="es-ES_tradnl" sz="923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SOLO POSTAS</a:t>
            </a:r>
            <a:endParaRPr lang="es-ES_tradnl" sz="923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9 Conector angular">
            <a:extLst>
              <a:ext uri="{FF2B5EF4-FFF2-40B4-BE49-F238E27FC236}">
                <a16:creationId xmlns:a16="http://schemas.microsoft.com/office/drawing/2014/main" id="{06422CAB-431B-4308-B9D0-C49798865AC3}"/>
              </a:ext>
            </a:extLst>
          </p:cNvPr>
          <p:cNvCxnSpPr/>
          <p:nvPr/>
        </p:nvCxnSpPr>
        <p:spPr>
          <a:xfrm rot="10800000" flipV="1">
            <a:off x="3136585" y="3797377"/>
            <a:ext cx="11723" cy="182769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27 Conector angular">
            <a:extLst>
              <a:ext uri="{FF2B5EF4-FFF2-40B4-BE49-F238E27FC236}">
                <a16:creationId xmlns:a16="http://schemas.microsoft.com/office/drawing/2014/main" id="{6AF89F64-FC88-4F2C-81A2-09A657B877D6}"/>
              </a:ext>
            </a:extLst>
          </p:cNvPr>
          <p:cNvCxnSpPr/>
          <p:nvPr/>
        </p:nvCxnSpPr>
        <p:spPr>
          <a:xfrm>
            <a:off x="4925342" y="3797377"/>
            <a:ext cx="11723" cy="179446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25 CuadroTexto">
            <a:extLst>
              <a:ext uri="{FF2B5EF4-FFF2-40B4-BE49-F238E27FC236}">
                <a16:creationId xmlns:a16="http://schemas.microsoft.com/office/drawing/2014/main" id="{37B01B4C-229A-4AB9-A5D4-B015F0E70FEF}"/>
              </a:ext>
            </a:extLst>
          </p:cNvPr>
          <p:cNvSpPr txBox="1"/>
          <p:nvPr/>
        </p:nvSpPr>
        <p:spPr>
          <a:xfrm>
            <a:off x="2545392" y="4363520"/>
            <a:ext cx="800219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B11=B21</a:t>
            </a:r>
          </a:p>
        </p:txBody>
      </p:sp>
      <p:cxnSp>
        <p:nvCxnSpPr>
          <p:cNvPr id="20" name="8 Conector angular">
            <a:extLst>
              <a:ext uri="{FF2B5EF4-FFF2-40B4-BE49-F238E27FC236}">
                <a16:creationId xmlns:a16="http://schemas.microsoft.com/office/drawing/2014/main" id="{27D26961-54FD-4A13-8E42-22A7D5DEE1E2}"/>
              </a:ext>
            </a:extLst>
          </p:cNvPr>
          <p:cNvCxnSpPr/>
          <p:nvPr/>
        </p:nvCxnSpPr>
        <p:spPr>
          <a:xfrm rot="5400000">
            <a:off x="5411169" y="2785585"/>
            <a:ext cx="801790" cy="3155871"/>
          </a:xfrm>
          <a:prstGeom prst="bentConnector2">
            <a:avLst/>
          </a:prstGeom>
          <a:ln w="190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2 CuadroTexto">
            <a:extLst>
              <a:ext uri="{FF2B5EF4-FFF2-40B4-BE49-F238E27FC236}">
                <a16:creationId xmlns:a16="http://schemas.microsoft.com/office/drawing/2014/main" id="{88349893-1771-4A72-86C8-379F2A28C704}"/>
              </a:ext>
            </a:extLst>
          </p:cNvPr>
          <p:cNvSpPr txBox="1"/>
          <p:nvPr/>
        </p:nvSpPr>
        <p:spPr>
          <a:xfrm>
            <a:off x="4737344" y="4351197"/>
            <a:ext cx="870751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C11 = C21</a:t>
            </a:r>
          </a:p>
        </p:txBody>
      </p:sp>
    </p:spTree>
    <p:extLst>
      <p:ext uri="{BB962C8B-B14F-4D97-AF65-F5344CB8AC3E}">
        <p14:creationId xmlns:p14="http://schemas.microsoft.com/office/powerpoint/2010/main" val="262511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360552-1D19-4828-8949-0F8FD0E2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7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6B837E-48B1-40D5-A971-96814D9E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23" y="3828032"/>
            <a:ext cx="7765018" cy="259793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4FF208-8308-4794-82B9-959FF21C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4" y="1633205"/>
            <a:ext cx="6128462" cy="212506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8" name="35 CuadroTexto">
            <a:extLst>
              <a:ext uri="{FF2B5EF4-FFF2-40B4-BE49-F238E27FC236}">
                <a16:creationId xmlns:a16="http://schemas.microsoft.com/office/drawing/2014/main" id="{238BB3B8-13D1-443D-AA80-1C310634F48B}"/>
              </a:ext>
            </a:extLst>
          </p:cNvPr>
          <p:cNvSpPr txBox="1"/>
          <p:nvPr/>
        </p:nvSpPr>
        <p:spPr>
          <a:xfrm>
            <a:off x="6096000" y="3512228"/>
            <a:ext cx="1495922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B11 = C96 (REM03)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611B08DE-3DE3-4A6C-9AB9-9236EC82D543}"/>
              </a:ext>
            </a:extLst>
          </p:cNvPr>
          <p:cNvCxnSpPr/>
          <p:nvPr/>
        </p:nvCxnSpPr>
        <p:spPr>
          <a:xfrm>
            <a:off x="3481431" y="2751589"/>
            <a:ext cx="2614569" cy="877819"/>
          </a:xfrm>
          <a:prstGeom prst="bentConnector3">
            <a:avLst>
              <a:gd name="adj1" fmla="val 267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34B3759-C717-4014-9EEC-BBBFD6F2392A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6469733" y="4120816"/>
            <a:ext cx="1278418" cy="529962"/>
          </a:xfrm>
          <a:prstGeom prst="bent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4DD99399-2F53-4352-B8DC-2D2C16CB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REM02: EXAMEN DE MEDICINA PREVENTIVA EN MAYORES DE 15 AÑOS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F4C278-27A2-454E-BEA8-99EDBE05CF0A}"/>
              </a:ext>
            </a:extLst>
          </p:cNvPr>
          <p:cNvSpPr txBox="1"/>
          <p:nvPr/>
        </p:nvSpPr>
        <p:spPr>
          <a:xfrm>
            <a:off x="262885" y="461483"/>
            <a:ext cx="114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REM02,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A: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 Realizados por Profesional, 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Total de EMP realizados por profesional, celda B11 debe ser igual al </a:t>
            </a:r>
            <a:r>
              <a:rPr lang="es-MX" sz="1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N°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 Audit (EMP/EMPAM), Sección D.1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APLICACIÓN DE TAMIZAJE PARA EVALUAR EL NIVEL DE RIESGO DE CONSUMO DE  ALCOHOL, TABACO Y OTRAS DROGAS,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celda C96 del REMA03 </a:t>
            </a:r>
          </a:p>
        </p:txBody>
      </p:sp>
    </p:spTree>
    <p:extLst>
      <p:ext uri="{BB962C8B-B14F-4D97-AF65-F5344CB8AC3E}">
        <p14:creationId xmlns:p14="http://schemas.microsoft.com/office/powerpoint/2010/main" val="220650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0C67A9-6F05-4712-B185-5D61A875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8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39AB11-0EDD-482E-827B-2FDE4B9F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665288"/>
            <a:ext cx="3646108" cy="268020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97D677-D18E-4373-B9B5-EA23043F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718" y="3005392"/>
            <a:ext cx="7549698" cy="296744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9" name="35 CuadroTexto">
            <a:extLst>
              <a:ext uri="{FF2B5EF4-FFF2-40B4-BE49-F238E27FC236}">
                <a16:creationId xmlns:a16="http://schemas.microsoft.com/office/drawing/2014/main" id="{DE10D3AF-B14D-4220-8088-5D56D9BFD837}"/>
              </a:ext>
            </a:extLst>
          </p:cNvPr>
          <p:cNvSpPr txBox="1"/>
          <p:nvPr/>
        </p:nvSpPr>
        <p:spPr>
          <a:xfrm>
            <a:off x="5587174" y="2462093"/>
            <a:ext cx="3862615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B11 (REM02)= C96 + C98 (REM03) 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CD7BD9D-5E65-4DBA-BCCB-503102477FA4}"/>
              </a:ext>
            </a:extLst>
          </p:cNvPr>
          <p:cNvCxnSpPr>
            <a:endCxn id="9" idx="0"/>
          </p:cNvCxnSpPr>
          <p:nvPr/>
        </p:nvCxnSpPr>
        <p:spPr>
          <a:xfrm flipV="1">
            <a:off x="2701255" y="2462093"/>
            <a:ext cx="4817227" cy="826391"/>
          </a:xfrm>
          <a:prstGeom prst="bentConnector4">
            <a:avLst>
              <a:gd name="adj1" fmla="val 175"/>
              <a:gd name="adj2" fmla="val 127662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5341580-7343-4E68-916E-0DC2431C1184}"/>
              </a:ext>
            </a:extLst>
          </p:cNvPr>
          <p:cNvCxnSpPr/>
          <p:nvPr/>
        </p:nvCxnSpPr>
        <p:spPr>
          <a:xfrm rot="5400000">
            <a:off x="6587151" y="3449669"/>
            <a:ext cx="1951048" cy="444616"/>
          </a:xfrm>
          <a:prstGeom prst="bentConnector3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FBF157F2-C323-4DFC-83F3-880BB8ADBBFA}"/>
              </a:ext>
            </a:extLst>
          </p:cNvPr>
          <p:cNvCxnSpPr/>
          <p:nvPr/>
        </p:nvCxnSpPr>
        <p:spPr>
          <a:xfrm rot="5400000">
            <a:off x="7356380" y="3126640"/>
            <a:ext cx="2269830" cy="1409456"/>
          </a:xfrm>
          <a:prstGeom prst="bentConnector3">
            <a:avLst>
              <a:gd name="adj1" fmla="val 99894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405C97-C5A5-4409-9AC8-5687E0BC3DFE}"/>
              </a:ext>
            </a:extLst>
          </p:cNvPr>
          <p:cNvSpPr txBox="1"/>
          <p:nvPr/>
        </p:nvSpPr>
        <p:spPr>
          <a:xfrm>
            <a:off x="262885" y="461483"/>
            <a:ext cx="1147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REM02,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 o B: El total de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 Realizados por Profesional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sección A, celda B11 debe ser igual al total de los EMP según Resultado del Estado Nutricional, sección B, celda B21.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CD8388C-A7F9-4CA5-84F9-E76C28D3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REM02: EXAMEN DE MEDICINA PREVENTIVA EN MAYORES DE 15 AÑOS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41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299334-DD7B-4E14-BF4A-801A03E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1F03-C5B0-4174-84F3-90094AD186A6}" type="slidenum">
              <a:rPr lang="es-CL" smtClean="0"/>
              <a:t>9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C14439-417B-4AF8-9904-E2545915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39" y="1803895"/>
            <a:ext cx="6576022" cy="418584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BF1AC4A-4F3A-43C1-953B-E8005C95DA44}"/>
              </a:ext>
            </a:extLst>
          </p:cNvPr>
          <p:cNvSpPr txBox="1"/>
          <p:nvPr/>
        </p:nvSpPr>
        <p:spPr>
          <a:xfrm>
            <a:off x="262885" y="461483"/>
            <a:ext cx="1147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REM03, </a:t>
            </a:r>
            <a:r>
              <a:rPr lang="es-MX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sección A.2 : El total de </a:t>
            </a:r>
            <a:r>
              <a:rPr lang="es-MX" sz="1000" b="1" dirty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Resultados de la Aplicación de escala de evaluación del desarrollo psicomotor</a:t>
            </a:r>
            <a:r>
              <a:rPr lang="es-MX" sz="10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La aplicación del test de desarrollo celda C20 debe ser igual al detalle de evaluaciones del test  de desarrollo Psicomotor celdas C21:C33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28F4F9E-847C-4410-B3D6-3DA7781A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50" y="75501"/>
            <a:ext cx="10515600" cy="360727"/>
          </a:xfrm>
        </p:spPr>
        <p:txBody>
          <a:bodyPr>
            <a:normAutofit/>
          </a:bodyPr>
          <a:lstStyle/>
          <a:p>
            <a:r>
              <a:rPr lang="es-MX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REM03: APLICACIÓN Y RESULTADOS DE ESCALAS DE EVALUACIÓN </a:t>
            </a:r>
            <a:endParaRPr lang="es-CL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3" name="25 Conector angular">
            <a:extLst>
              <a:ext uri="{FF2B5EF4-FFF2-40B4-BE49-F238E27FC236}">
                <a16:creationId xmlns:a16="http://schemas.microsoft.com/office/drawing/2014/main" id="{4B41BBEB-FD53-4779-B64F-08DC919E3511}"/>
              </a:ext>
            </a:extLst>
          </p:cNvPr>
          <p:cNvCxnSpPr/>
          <p:nvPr/>
        </p:nvCxnSpPr>
        <p:spPr>
          <a:xfrm flipV="1">
            <a:off x="5697861" y="3403833"/>
            <a:ext cx="11723" cy="139569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2 CuadroTexto">
            <a:extLst>
              <a:ext uri="{FF2B5EF4-FFF2-40B4-BE49-F238E27FC236}">
                <a16:creationId xmlns:a16="http://schemas.microsoft.com/office/drawing/2014/main" id="{3C9ACB61-93AF-45D6-AA6B-F6FEDAA7E31E}"/>
              </a:ext>
            </a:extLst>
          </p:cNvPr>
          <p:cNvSpPr txBox="1"/>
          <p:nvPr/>
        </p:nvSpPr>
        <p:spPr>
          <a:xfrm>
            <a:off x="5819311" y="3984499"/>
            <a:ext cx="1699872" cy="2343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923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C20 = Suma(C21:C33)</a:t>
            </a:r>
            <a:endParaRPr lang="es-CL" sz="923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9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6053</TotalTime>
  <Words>5902</Words>
  <Application>Microsoft Office PowerPoint</Application>
  <PresentationFormat>Panorámica</PresentationFormat>
  <Paragraphs>428</Paragraphs>
  <Slides>56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Verdana</vt:lpstr>
      <vt:lpstr>Tema de Office</vt:lpstr>
      <vt:lpstr>  VALIDADOR REM SERIE A  ABRIL 2020 V.1.0</vt:lpstr>
      <vt:lpstr>REM01: Controles de Salud Sexual y Reproductiva</vt:lpstr>
      <vt:lpstr>REM01: Controles de Salud Sexual y Reproductiva</vt:lpstr>
      <vt:lpstr>REM01: Controles de Salud Sexual y Reproductiva</vt:lpstr>
      <vt:lpstr>REM01: Controles de Salud Sexual y Reproductiva</vt:lpstr>
      <vt:lpstr>REM02: EXAMEN DE MEDICINA PREVENTIVA EN MAYORES DE 15 AÑOS</vt:lpstr>
      <vt:lpstr>REM02: EXAMEN DE MEDICINA PREVENTIVA EN MAYORES DE 15 AÑOS</vt:lpstr>
      <vt:lpstr>REM02: EXAMEN DE MEDICINA PREVENTIVA EN MAYORES DE 15 AÑOS</vt:lpstr>
      <vt:lpstr>REM03: APLICACIÓN Y RESULTADOS DE ESCALAS DE EVALUACIÓN </vt:lpstr>
      <vt:lpstr>REM03: APLICACIÓN Y RESULTADOS DE ESCALAS DE EVALUACIÓN </vt:lpstr>
      <vt:lpstr>REM03: APLICACIÓN Y RESULTADOS DE ESCALAS DE EVALUACIÓN </vt:lpstr>
      <vt:lpstr>REM03: APLICACIÓN Y RESULTADOS DE ESCALAS DE EVALUACIÓN </vt:lpstr>
      <vt:lpstr>Presentación de PowerPoint</vt:lpstr>
      <vt:lpstr>Presentación de PowerPoint</vt:lpstr>
      <vt:lpstr>Presentación de PowerPoint</vt:lpstr>
      <vt:lpstr>Presentación de PowerPoint</vt:lpstr>
      <vt:lpstr>REM04: CONSULTAS Y OTRAS ATENCIONES EN LA RED</vt:lpstr>
      <vt:lpstr>REM04: CONSULTAS Y OTRAS ATENCIONES EN LA RED</vt:lpstr>
      <vt:lpstr>REM04: CONSULTAS Y OTRAS ATENCIONES EN LA RED</vt:lpstr>
      <vt:lpstr>REM04: CONSULTAS Y OTRAS ATENCIONES EN LA RED</vt:lpstr>
      <vt:lpstr>REM04: CONSULTAS Y OTRAS ATENCIONES EN LA RED</vt:lpstr>
      <vt:lpstr>REM05: INGRESOS Y EGRESOS POR CONDICIÓN Y PROBLEMAS DE SALUD</vt:lpstr>
      <vt:lpstr>REM05: INGRESOS Y EGRESOS POR CONDICIÓN Y PROBLEMAS DE SALUD</vt:lpstr>
      <vt:lpstr>REM05: INGRESOS Y EGRESOS POR CONDICIÓN Y PROBLEMAS DE SALUD</vt:lpstr>
      <vt:lpstr>REM05: INGRESOS Y EGRESOS POR CONDICIÓN Y PROBLEMAS DE SALUD</vt:lpstr>
      <vt:lpstr>REM05: INGRESOS Y EGRESOS POR CONDICIÓN Y PROBLEMAS DE SALUD</vt:lpstr>
      <vt:lpstr>REM05: INGRESOS Y EGRESOS POR CONDICIÓN Y PROBLEMAS DE SALUD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VALIDADOR REM SERIE A  MARZO 2020 V.1.0</dc:title>
  <dc:creator>Rodrigo Garces</dc:creator>
  <cp:lastModifiedBy>Rodrigo Garces</cp:lastModifiedBy>
  <cp:revision>372</cp:revision>
  <dcterms:created xsi:type="dcterms:W3CDTF">2020-01-17T15:23:38Z</dcterms:created>
  <dcterms:modified xsi:type="dcterms:W3CDTF">2020-06-12T21:08:26Z</dcterms:modified>
</cp:coreProperties>
</file>