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8" r:id="rId4"/>
    <p:sldId id="266" r:id="rId5"/>
    <p:sldId id="269" r:id="rId6"/>
    <p:sldId id="267" r:id="rId7"/>
    <p:sldId id="270" r:id="rId8"/>
    <p:sldId id="259" r:id="rId9"/>
    <p:sldId id="260" r:id="rId10"/>
    <p:sldId id="272" r:id="rId11"/>
    <p:sldId id="273" r:id="rId12"/>
    <p:sldId id="274" r:id="rId13"/>
  </p:sldIdLst>
  <p:sldSz cx="9144000" cy="6858000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85"/>
  </p:normalViewPr>
  <p:slideViewPr>
    <p:cSldViewPr>
      <p:cViewPr varScale="1">
        <p:scale>
          <a:sx n="110" d="100"/>
          <a:sy n="110" d="100"/>
        </p:scale>
        <p:origin x="136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7" name="圖片 36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id="38" name="圖片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6" name="圖片 75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id="77" name="圖片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Click to edit the title text format按一下以編輯母片標題樣式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3/17/14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21E99FC-5D8F-40F2-AD08-A6711FCE0CAF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zh-TW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zh-TW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zh-TW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zh-TW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zh-TW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h-TW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zh-TW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Click to edit the title text format按一下以編輯母片標題樣式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Seventh Outline Level按一下以編輯母片文字樣式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第二層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TW" sz="2400">
                <a:solidFill>
                  <a:srgbClr val="000000"/>
                </a:solidFill>
                <a:latin typeface="Calibri"/>
              </a:rPr>
              <a:t>第三層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zh-TW" sz="2000">
                <a:solidFill>
                  <a:srgbClr val="000000"/>
                </a:solidFill>
                <a:latin typeface="Calibri"/>
              </a:rPr>
              <a:t>第四層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zh-TW" sz="2000">
                <a:solidFill>
                  <a:srgbClr val="000000"/>
                </a:solidFill>
                <a:latin typeface="Calibri"/>
              </a:rPr>
              <a:t>第五層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3/17/14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8BF3EB7-3861-4E77-8FF3-6E6A5B334EF7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57" y="-963488"/>
            <a:ext cx="9721080" cy="9505056"/>
          </a:xfrm>
          <a:prstGeom prst="rect">
            <a:avLst/>
          </a:prstGeom>
        </p:spPr>
      </p:pic>
      <p:sp>
        <p:nvSpPr>
          <p:cNvPr id="78" name="TextShape 1"/>
          <p:cNvSpPr txBox="1"/>
          <p:nvPr/>
        </p:nvSpPr>
        <p:spPr>
          <a:xfrm>
            <a:off x="524824" y="3279555"/>
            <a:ext cx="3998168" cy="109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3600" dirty="0" smtClean="0">
                <a:solidFill>
                  <a:srgbClr val="67ACFF"/>
                </a:solidFill>
                <a:latin typeface="HGMinchoE" charset="-128"/>
                <a:ea typeface="HGMinchoE" charset="-128"/>
                <a:cs typeface="HGMinchoE" charset="-128"/>
              </a:rPr>
              <a:t>專案</a:t>
            </a:r>
            <a:r>
              <a:rPr lang="zh-TW" sz="3600" dirty="0">
                <a:solidFill>
                  <a:srgbClr val="67ACFF"/>
                </a:solidFill>
                <a:latin typeface="HGMinchoE" charset="-128"/>
                <a:ea typeface="HGMinchoE" charset="-128"/>
                <a:cs typeface="HGMinchoE" charset="-128"/>
              </a:rPr>
              <a:t>簡報</a:t>
            </a:r>
            <a:r>
              <a:rPr lang="zh-TW" sz="3600" dirty="0" smtClean="0">
                <a:solidFill>
                  <a:srgbClr val="67ACFF"/>
                </a:solidFill>
                <a:latin typeface="HGMinchoE" charset="-128"/>
                <a:ea typeface="HGMinchoE" charset="-128"/>
                <a:cs typeface="HGMinchoE" charset="-128"/>
              </a:rPr>
              <a:t>發起書</a:t>
            </a:r>
            <a:endParaRPr sz="1400" dirty="0">
              <a:solidFill>
                <a:srgbClr val="67ACFF"/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-676312" y="5171179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8B8B8B"/>
                </a:solidFill>
                <a:latin typeface="HGMinchoE" charset="-128"/>
                <a:ea typeface="HGMinchoE" charset="-128"/>
                <a:cs typeface="HGMinchoE" charset="-128"/>
              </a:rPr>
              <a:t>第</a:t>
            </a:r>
            <a:r>
              <a:rPr lang="zh-TW" altLang="en-US" sz="3200" dirty="0" smtClean="0">
                <a:solidFill>
                  <a:srgbClr val="8B8B8B"/>
                </a:solidFill>
                <a:latin typeface="HGMinchoE" charset="-128"/>
                <a:ea typeface="HGMinchoE" charset="-128"/>
                <a:cs typeface="HGMinchoE" charset="-128"/>
              </a:rPr>
              <a:t>十</a:t>
            </a:r>
            <a:r>
              <a:rPr lang="en-US" sz="3200" dirty="0" smtClean="0">
                <a:solidFill>
                  <a:srgbClr val="8B8B8B"/>
                </a:solidFill>
                <a:latin typeface="HGMinchoE" charset="-128"/>
                <a:ea typeface="HGMinchoE" charset="-128"/>
                <a:cs typeface="HGMinchoE" charset="-128"/>
              </a:rPr>
              <a:t>一組</a:t>
            </a:r>
          </a:p>
          <a:p>
            <a:pPr algn="ctr"/>
            <a:r>
              <a:rPr lang="zh-TW" altLang="en-US" sz="2000" dirty="0" smtClean="0">
                <a:solidFill>
                  <a:srgbClr val="8B8B8B"/>
                </a:solidFill>
                <a:latin typeface="HGMinchoE" charset="-128"/>
                <a:ea typeface="HGMinchoE" charset="-128"/>
                <a:cs typeface="HGMinchoE" charset="-128"/>
              </a:rPr>
              <a:t>組員</a:t>
            </a:r>
            <a:r>
              <a:rPr lang="zh-TW" altLang="en-US" sz="2000" dirty="0">
                <a:solidFill>
                  <a:srgbClr val="8B8B8B"/>
                </a:solidFill>
                <a:latin typeface="HGMinchoE" charset="-128"/>
                <a:ea typeface="HGMinchoE" charset="-128"/>
                <a:cs typeface="HGMinchoE" charset="-128"/>
              </a:rPr>
              <a:t>：</a:t>
            </a:r>
            <a:r>
              <a:rPr lang="zh-TW" altLang="en-US" sz="2000" dirty="0" smtClean="0">
                <a:solidFill>
                  <a:srgbClr val="8B8B8B"/>
                </a:solidFill>
                <a:latin typeface="HGMinchoE" charset="-128"/>
                <a:ea typeface="HGMinchoE" charset="-128"/>
                <a:cs typeface="HGMinchoE" charset="-128"/>
              </a:rPr>
              <a:t>王暐嵂、</a:t>
            </a:r>
            <a:r>
              <a:rPr lang="zh-TW" altLang="en-US" sz="2000" dirty="0">
                <a:solidFill>
                  <a:srgbClr val="8B8B8B"/>
                </a:solidFill>
                <a:latin typeface="HGMinchoE" charset="-128"/>
                <a:ea typeface="HGMinchoE" charset="-128"/>
                <a:cs typeface="HGMinchoE" charset="-128"/>
              </a:rPr>
              <a:t>朱家佐、林洋名、藍逵原</a:t>
            </a:r>
          </a:p>
          <a:p>
            <a:pPr algn="ctr"/>
            <a:endParaRPr lang="zh-TW" altLang="en-US" sz="2000" dirty="0">
              <a:solidFill>
                <a:srgbClr val="8B8B8B"/>
              </a:solidFill>
              <a:latin typeface="HGMinchoE" charset="-128"/>
              <a:ea typeface="HGMinchoE" charset="-128"/>
              <a:cs typeface="HGMinchoE" charset="-128"/>
            </a:endParaRPr>
          </a:p>
          <a:p>
            <a:pPr algn="ctr"/>
            <a:endParaRPr lang="zh-TW" altLang="en-US" dirty="0"/>
          </a:p>
          <a:p>
            <a:pPr algn="ctr">
              <a:lnSpc>
                <a:spcPct val="100000"/>
              </a:lnSpc>
            </a:pPr>
            <a:endParaRPr lang="en-US" dirty="0" smtClean="0">
              <a:solidFill>
                <a:srgbClr val="8B8B8B"/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05" y="4240219"/>
            <a:ext cx="55896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>
                <a:solidFill>
                  <a:schemeClr val="tx2">
                    <a:lumMod val="75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以智能合約快速產生理想租屋合約</a:t>
            </a:r>
          </a:p>
          <a:p>
            <a:endParaRPr lang="en-US" sz="11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085184"/>
            <a:ext cx="5364088" cy="0"/>
          </a:xfrm>
          <a:prstGeom prst="line">
            <a:avLst/>
          </a:prstGeom>
          <a:ln w="57150">
            <a:solidFill>
              <a:srgbClr val="67A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622389" y="295638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800" dirty="0" err="1" smtClean="0">
                <a:solidFill>
                  <a:prstClr val="black"/>
                </a:solidFill>
              </a:rPr>
              <a:t>Github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1"/>
            <a:r>
              <a:rPr lang="en-US" altLang="zh-TW" sz="2800" dirty="0" smtClean="0">
                <a:solidFill>
                  <a:prstClr val="black"/>
                </a:solidFill>
              </a:rPr>
              <a:t>https</a:t>
            </a:r>
            <a:r>
              <a:rPr lang="en-US" altLang="zh-TW" sz="2800" dirty="0">
                <a:solidFill>
                  <a:prstClr val="black"/>
                </a:solidFill>
              </a:rPr>
              <a:t>://</a:t>
            </a:r>
            <a:r>
              <a:rPr lang="en-US" altLang="zh-TW" sz="2800" dirty="0" smtClean="0">
                <a:solidFill>
                  <a:prstClr val="black"/>
                </a:solidFill>
              </a:rPr>
              <a:t>github.com/roge4444/HouseRentingSystem</a:t>
            </a:r>
            <a:endParaRPr lang="en-US" sz="2800" dirty="0" smtClean="0">
              <a:solidFill>
                <a:prstClr val="black"/>
              </a:solidFill>
            </a:endParaRPr>
          </a:p>
          <a:p>
            <a:pPr>
              <a:buFont typeface="Arial"/>
              <a:buChar char="•"/>
            </a:pPr>
            <a:r>
              <a:rPr lang="en-US" sz="2800" dirty="0" err="1" smtClean="0">
                <a:solidFill>
                  <a:prstClr val="black"/>
                </a:solidFill>
              </a:rPr>
              <a:t>Javascript</a:t>
            </a:r>
            <a:endParaRPr lang="en-US" sz="2800" dirty="0" smtClean="0">
              <a:solidFill>
                <a:prstClr val="black"/>
              </a:solidFill>
            </a:endParaRPr>
          </a:p>
          <a:p>
            <a:pPr>
              <a:buFont typeface="Arial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Skype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>
              <a:buFont typeface="Arial"/>
              <a:buChar char="•"/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Font typeface="Arial"/>
              <a:buChar char="•"/>
            </a:pPr>
            <a:endParaRPr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4439"/>
            <a:ext cx="4268449" cy="4232953"/>
          </a:xfrm>
          <a:prstGeom prst="rect">
            <a:avLst/>
          </a:prstGeom>
        </p:spPr>
      </p:pic>
      <p:sp>
        <p:nvSpPr>
          <p:cNvPr id="5" name="TextShape 1"/>
          <p:cNvSpPr txBox="1"/>
          <p:nvPr/>
        </p:nvSpPr>
        <p:spPr>
          <a:xfrm>
            <a:off x="-468560" y="4437112"/>
            <a:ext cx="3240360" cy="271041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altLang="en-US" sz="7200" dirty="0" smtClean="0">
                <a:solidFill>
                  <a:schemeClr val="bg1">
                    <a:lumMod val="50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開發</a:t>
            </a:r>
            <a:endParaRPr lang="en-US" altLang="zh-TW" sz="7200" dirty="0" smtClean="0">
              <a:solidFill>
                <a:schemeClr val="bg1">
                  <a:lumMod val="50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  <a:p>
            <a:pPr algn="ctr">
              <a:lnSpc>
                <a:spcPct val="100000"/>
              </a:lnSpc>
            </a:pPr>
            <a:r>
              <a:rPr lang="zh-TW" altLang="en-US" sz="7200" dirty="0" smtClean="0">
                <a:solidFill>
                  <a:schemeClr val="bg1">
                    <a:lumMod val="50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資源</a:t>
            </a:r>
            <a:endParaRPr sz="7200" dirty="0">
              <a:solidFill>
                <a:schemeClr val="bg1">
                  <a:lumMod val="50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76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/>
          <p:cNvSpPr/>
          <p:nvPr/>
        </p:nvSpPr>
        <p:spPr>
          <a:xfrm>
            <a:off x="3407260" y="2330898"/>
            <a:ext cx="2028835" cy="20492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 smtClean="0">
                <a:ln w="6600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dist="38100" dir="2700000" algn="tl" rotWithShape="0">
                    <a:srgbClr val="C0504D"/>
                  </a:outerShdw>
                </a:effectLst>
                <a:latin typeface="HGMinchoE" charset="-128"/>
                <a:ea typeface="HGMinchoE" charset="-128"/>
                <a:cs typeface="HGMinchoE" charset="-128"/>
              </a:rPr>
              <a:t>智能合約</a:t>
            </a:r>
            <a:endParaRPr lang="zh-TW" altLang="en-US" sz="4800" b="1" dirty="0">
              <a:ln w="6600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dist="38100" dir="2700000" algn="tl" rotWithShape="0">
                  <a:srgbClr val="C0504D"/>
                </a:outerShdw>
              </a:effectLst>
              <a:latin typeface="HGMinchoE" charset="-128"/>
              <a:ea typeface="HGMinchoE" charset="-128"/>
              <a:cs typeface="HGMinchoE" charset="-128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1150" y="228099"/>
            <a:ext cx="1224136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房東</a:t>
            </a:r>
            <a:endParaRPr lang="zh-TW" altLang="en-US" dirty="0">
              <a:solidFill>
                <a:schemeClr val="tx2">
                  <a:lumMod val="75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03305" y="5709395"/>
            <a:ext cx="122413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solidFill>
                  <a:schemeClr val="tx2">
                    <a:lumMod val="75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其他</a:t>
            </a:r>
            <a:endParaRPr lang="en-US" altLang="zh-TW" smtClean="0">
              <a:solidFill>
                <a:schemeClr val="tx2">
                  <a:lumMod val="75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92386" y="238870"/>
            <a:ext cx="1224136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承租人</a:t>
            </a:r>
            <a:endParaRPr lang="zh-TW" altLang="en-US" dirty="0">
              <a:solidFill>
                <a:schemeClr val="tx2">
                  <a:lumMod val="75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628706" y="1888396"/>
            <a:ext cx="165618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審查</a:t>
            </a:r>
            <a:endParaRPr lang="zh-TW" altLang="en-US" dirty="0">
              <a:solidFill>
                <a:schemeClr val="tx2">
                  <a:lumMod val="75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3587281" y="858670"/>
            <a:ext cx="165618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房屋資訊</a:t>
            </a:r>
            <a:endParaRPr lang="zh-TW" altLang="en-US" dirty="0">
              <a:solidFill>
                <a:schemeClr val="tx2">
                  <a:lumMod val="75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6871822" y="1255709"/>
            <a:ext cx="165618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查看契約</a:t>
            </a:r>
            <a:endParaRPr lang="zh-TW" altLang="en-US" dirty="0">
              <a:solidFill>
                <a:schemeClr val="tx2">
                  <a:lumMod val="75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6870009" y="2668717"/>
            <a:ext cx="165618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繳納費用</a:t>
            </a:r>
            <a:endParaRPr lang="zh-TW" altLang="en-US" dirty="0">
              <a:solidFill>
                <a:schemeClr val="tx2">
                  <a:lumMod val="75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587281" y="274874"/>
            <a:ext cx="165618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簽約</a:t>
            </a:r>
            <a:endParaRPr lang="zh-TW" altLang="en-US" dirty="0">
              <a:solidFill>
                <a:schemeClr val="tx2">
                  <a:lumMod val="75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683568" y="4632214"/>
            <a:ext cx="165618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繳費通知</a:t>
            </a:r>
            <a:endParaRPr lang="zh-TW" altLang="en-US" dirty="0">
              <a:solidFill>
                <a:schemeClr val="tx2">
                  <a:lumMod val="75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6870009" y="4616515"/>
            <a:ext cx="165618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建議房租換算</a:t>
            </a:r>
            <a:endParaRPr lang="zh-TW" altLang="en-US" dirty="0">
              <a:solidFill>
                <a:schemeClr val="tx2">
                  <a:lumMod val="75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3578707" y="1439899"/>
            <a:ext cx="165618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紀錄</a:t>
            </a:r>
            <a:endParaRPr lang="zh-TW" altLang="en-US" dirty="0">
              <a:solidFill>
                <a:schemeClr val="tx2">
                  <a:lumMod val="75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6870009" y="1962213"/>
            <a:ext cx="165618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申請租屋</a:t>
            </a:r>
            <a:endParaRPr lang="zh-TW" altLang="en-US" dirty="0">
              <a:solidFill>
                <a:schemeClr val="tx2">
                  <a:lumMod val="75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3578707" y="4632214"/>
            <a:ext cx="165618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環境等級評估</a:t>
            </a:r>
            <a:endParaRPr lang="zh-TW" altLang="en-US" dirty="0">
              <a:solidFill>
                <a:schemeClr val="tx2">
                  <a:lumMod val="75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630519" y="1303019"/>
            <a:ext cx="165618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契約填寫</a:t>
            </a:r>
            <a:endParaRPr lang="zh-TW" altLang="en-US" dirty="0">
              <a:solidFill>
                <a:schemeClr val="tx2">
                  <a:lumMod val="75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cxnSp>
        <p:nvCxnSpPr>
          <p:cNvPr id="53" name="直線單箭頭接點 52"/>
          <p:cNvCxnSpPr>
            <a:stCxn id="25" idx="0"/>
            <a:endCxn id="36" idx="2"/>
          </p:cNvCxnSpPr>
          <p:nvPr/>
        </p:nvCxnSpPr>
        <p:spPr>
          <a:xfrm flipH="1" flipV="1">
            <a:off x="4406799" y="5064262"/>
            <a:ext cx="8574" cy="645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24" idx="3"/>
            <a:endCxn id="31" idx="1"/>
          </p:cNvCxnSpPr>
          <p:nvPr/>
        </p:nvCxnSpPr>
        <p:spPr>
          <a:xfrm>
            <a:off x="1375286" y="480127"/>
            <a:ext cx="2211995" cy="10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26" idx="1"/>
            <a:endCxn id="31" idx="3"/>
          </p:cNvCxnSpPr>
          <p:nvPr/>
        </p:nvCxnSpPr>
        <p:spPr>
          <a:xfrm flipH="1">
            <a:off x="5243465" y="490898"/>
            <a:ext cx="21489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4" idx="3"/>
            <a:endCxn id="34" idx="1"/>
          </p:cNvCxnSpPr>
          <p:nvPr/>
        </p:nvCxnSpPr>
        <p:spPr>
          <a:xfrm>
            <a:off x="1375286" y="480127"/>
            <a:ext cx="2203421" cy="1175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32" idx="0"/>
            <a:endCxn id="23" idx="2"/>
          </p:cNvCxnSpPr>
          <p:nvPr/>
        </p:nvCxnSpPr>
        <p:spPr>
          <a:xfrm flipV="1">
            <a:off x="1511660" y="3355542"/>
            <a:ext cx="1895600" cy="1276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3" idx="0"/>
            <a:endCxn id="23" idx="6"/>
          </p:cNvCxnSpPr>
          <p:nvPr/>
        </p:nvCxnSpPr>
        <p:spPr>
          <a:xfrm flipH="1" flipV="1">
            <a:off x="5436095" y="3355542"/>
            <a:ext cx="2262006" cy="12609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36" idx="0"/>
          </p:cNvCxnSpPr>
          <p:nvPr/>
        </p:nvCxnSpPr>
        <p:spPr>
          <a:xfrm flipH="1" flipV="1">
            <a:off x="4403161" y="4439437"/>
            <a:ext cx="3638" cy="192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3" idx="7"/>
            <a:endCxn id="29" idx="1"/>
          </p:cNvCxnSpPr>
          <p:nvPr/>
        </p:nvCxnSpPr>
        <p:spPr>
          <a:xfrm flipV="1">
            <a:off x="5138979" y="1471733"/>
            <a:ext cx="1732843" cy="1159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25" idx="3"/>
            <a:endCxn id="33" idx="2"/>
          </p:cNvCxnSpPr>
          <p:nvPr/>
        </p:nvCxnSpPr>
        <p:spPr>
          <a:xfrm flipV="1">
            <a:off x="5027441" y="5048563"/>
            <a:ext cx="2670660" cy="912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25" idx="1"/>
            <a:endCxn id="32" idx="2"/>
          </p:cNvCxnSpPr>
          <p:nvPr/>
        </p:nvCxnSpPr>
        <p:spPr>
          <a:xfrm flipH="1" flipV="1">
            <a:off x="1511660" y="5064262"/>
            <a:ext cx="2291645" cy="897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35" idx="1"/>
            <a:endCxn id="23" idx="6"/>
          </p:cNvCxnSpPr>
          <p:nvPr/>
        </p:nvCxnSpPr>
        <p:spPr>
          <a:xfrm flipH="1">
            <a:off x="5436095" y="2178237"/>
            <a:ext cx="1433914" cy="1177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27" idx="2"/>
            <a:endCxn id="23" idx="1"/>
          </p:cNvCxnSpPr>
          <p:nvPr/>
        </p:nvCxnSpPr>
        <p:spPr>
          <a:xfrm>
            <a:off x="1456798" y="2320444"/>
            <a:ext cx="2247578" cy="310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30" idx="1"/>
            <a:endCxn id="23" idx="6"/>
          </p:cNvCxnSpPr>
          <p:nvPr/>
        </p:nvCxnSpPr>
        <p:spPr>
          <a:xfrm flipH="1">
            <a:off x="5436095" y="2884741"/>
            <a:ext cx="1433914" cy="470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26" idx="1"/>
            <a:endCxn id="34" idx="3"/>
          </p:cNvCxnSpPr>
          <p:nvPr/>
        </p:nvCxnSpPr>
        <p:spPr>
          <a:xfrm flipH="1">
            <a:off x="5234891" y="490898"/>
            <a:ext cx="2157495" cy="1165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38" idx="3"/>
            <a:endCxn id="23" idx="1"/>
          </p:cNvCxnSpPr>
          <p:nvPr/>
        </p:nvCxnSpPr>
        <p:spPr>
          <a:xfrm>
            <a:off x="2286703" y="1519043"/>
            <a:ext cx="1417673" cy="1111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24" idx="3"/>
            <a:endCxn id="28" idx="1"/>
          </p:cNvCxnSpPr>
          <p:nvPr/>
        </p:nvCxnSpPr>
        <p:spPr>
          <a:xfrm>
            <a:off x="1375286" y="480127"/>
            <a:ext cx="2211995" cy="594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28" idx="3"/>
            <a:endCxn id="26" idx="1"/>
          </p:cNvCxnSpPr>
          <p:nvPr/>
        </p:nvCxnSpPr>
        <p:spPr>
          <a:xfrm flipV="1">
            <a:off x="5243465" y="490898"/>
            <a:ext cx="2148921" cy="583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34" idx="2"/>
            <a:endCxn id="23" idx="0"/>
          </p:cNvCxnSpPr>
          <p:nvPr/>
        </p:nvCxnSpPr>
        <p:spPr>
          <a:xfrm>
            <a:off x="4406799" y="1871947"/>
            <a:ext cx="14879" cy="458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肘形接點 121"/>
          <p:cNvCxnSpPr/>
          <p:nvPr/>
        </p:nvCxnSpPr>
        <p:spPr>
          <a:xfrm rot="5400000">
            <a:off x="4390135" y="1643114"/>
            <a:ext cx="1054999" cy="4040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肘形接點 130"/>
          <p:cNvCxnSpPr/>
          <p:nvPr/>
        </p:nvCxnSpPr>
        <p:spPr>
          <a:xfrm rot="16200000" flipH="1">
            <a:off x="3116068" y="1387423"/>
            <a:ext cx="1681126" cy="33255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>
            <a:endCxn id="38" idx="0"/>
          </p:cNvCxnSpPr>
          <p:nvPr/>
        </p:nvCxnSpPr>
        <p:spPr>
          <a:xfrm>
            <a:off x="713437" y="740047"/>
            <a:ext cx="745174" cy="562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>
            <a:endCxn id="27" idx="1"/>
          </p:cNvCxnSpPr>
          <p:nvPr/>
        </p:nvCxnSpPr>
        <p:spPr>
          <a:xfrm>
            <a:off x="563826" y="770599"/>
            <a:ext cx="64880" cy="1333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/>
          <p:nvPr/>
        </p:nvCxnSpPr>
        <p:spPr>
          <a:xfrm flipH="1">
            <a:off x="8374362" y="777365"/>
            <a:ext cx="79757" cy="1891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 flipH="1">
            <a:off x="8172400" y="742926"/>
            <a:ext cx="125108" cy="1241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>
            <a:stCxn id="29" idx="0"/>
          </p:cNvCxnSpPr>
          <p:nvPr/>
        </p:nvCxnSpPr>
        <p:spPr>
          <a:xfrm flipV="1">
            <a:off x="7699914" y="732155"/>
            <a:ext cx="153472" cy="523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624127" y="2491446"/>
            <a:ext cx="165618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收取租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金</a:t>
            </a:r>
            <a:endParaRPr lang="zh-TW" altLang="en-US" dirty="0">
              <a:solidFill>
                <a:schemeClr val="tx2">
                  <a:lumMod val="75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cxnSp>
        <p:nvCxnSpPr>
          <p:cNvPr id="44" name="直線單箭頭接點 43"/>
          <p:cNvCxnSpPr>
            <a:stCxn id="42" idx="1"/>
          </p:cNvCxnSpPr>
          <p:nvPr/>
        </p:nvCxnSpPr>
        <p:spPr>
          <a:xfrm flipH="1" flipV="1">
            <a:off x="215393" y="742926"/>
            <a:ext cx="408734" cy="1964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3" idx="2"/>
            <a:endCxn id="42" idx="3"/>
          </p:cNvCxnSpPr>
          <p:nvPr/>
        </p:nvCxnSpPr>
        <p:spPr>
          <a:xfrm flipH="1" flipV="1">
            <a:off x="2280311" y="2707470"/>
            <a:ext cx="1126949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9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/>
        </p:nvSpPr>
        <p:spPr>
          <a:xfrm>
            <a:off x="4375639" y="7365"/>
            <a:ext cx="6305309" cy="7200800"/>
          </a:xfrm>
          <a:prstGeom prst="parallelogram">
            <a:avLst/>
          </a:prstGeom>
          <a:solidFill>
            <a:srgbClr val="67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4439"/>
            <a:ext cx="4268449" cy="4232953"/>
          </a:xfrm>
          <a:prstGeom prst="rect">
            <a:avLst/>
          </a:prstGeom>
        </p:spPr>
      </p:pic>
      <p:sp>
        <p:nvSpPr>
          <p:cNvPr id="82" name="TextShape 1"/>
          <p:cNvSpPr txBox="1"/>
          <p:nvPr/>
        </p:nvSpPr>
        <p:spPr>
          <a:xfrm>
            <a:off x="-324544" y="4318990"/>
            <a:ext cx="2890664" cy="271041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7200" dirty="0" smtClean="0">
                <a:solidFill>
                  <a:schemeClr val="bg1">
                    <a:lumMod val="50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解決</a:t>
            </a:r>
            <a:endParaRPr lang="en-US" altLang="zh-TW" sz="7200" dirty="0" smtClean="0">
              <a:solidFill>
                <a:schemeClr val="bg1">
                  <a:lumMod val="50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  <a:p>
            <a:pPr algn="ctr">
              <a:lnSpc>
                <a:spcPct val="100000"/>
              </a:lnSpc>
            </a:pPr>
            <a:r>
              <a:rPr lang="zh-TW" sz="7200" dirty="0" smtClean="0">
                <a:solidFill>
                  <a:schemeClr val="bg1">
                    <a:lumMod val="50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問題</a:t>
            </a:r>
            <a:endParaRPr sz="3600" dirty="0">
              <a:solidFill>
                <a:schemeClr val="bg1">
                  <a:lumMod val="50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88624" y="51571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90012" y="648170"/>
            <a:ext cx="3276562" cy="16773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500" dirty="0">
                <a:solidFill>
                  <a:schemeClr val="bg1"/>
                </a:solidFill>
                <a:latin typeface="HGMinchoE" charset="-128"/>
                <a:ea typeface="HGMinchoE" charset="-128"/>
                <a:cs typeface="HGMinchoE" charset="-128"/>
              </a:rPr>
              <a:t>房租細項模糊繁瑣，租屋者無法在第一時間分析利弊</a:t>
            </a:r>
          </a:p>
          <a:p>
            <a:endParaRPr lang="en-US" sz="2800" dirty="0">
              <a:solidFill>
                <a:schemeClr val="bg1"/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4018" y="2776768"/>
            <a:ext cx="303772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HGMinchoE" charset="-128"/>
                <a:ea typeface="HGMinchoE" charset="-128"/>
                <a:cs typeface="HGMinchoE" charset="-128"/>
              </a:rPr>
              <a:t>屋況資訊不對稱，出租者可選擇性提供資訊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76435" y="5207910"/>
            <a:ext cx="336134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HGMinchoE" charset="-128"/>
                <a:ea typeface="HGMinchoE" charset="-128"/>
                <a:cs typeface="HGMinchoE" charset="-128"/>
              </a:rPr>
              <a:t>房仲業者介入，成本提高</a:t>
            </a:r>
            <a:endParaRPr lang="en-US" altLang="zh-TW" sz="2800" dirty="0">
              <a:solidFill>
                <a:schemeClr val="bg1"/>
              </a:solidFill>
              <a:latin typeface="HGMinchoE" charset="-128"/>
              <a:ea typeface="HGMinchoE" charset="-128"/>
              <a:cs typeface="HGMinchoE" charset="-128"/>
            </a:endParaRP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3293" y="648170"/>
            <a:ext cx="430634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rgbClr val="67ACFF"/>
                </a:solidFill>
                <a:latin typeface="HGMinchoE" charset="-128"/>
                <a:ea typeface="HGMinchoE" charset="-128"/>
                <a:cs typeface="HGMinchoE" charset="-128"/>
              </a:rPr>
              <a:t>兩方彼次不完全</a:t>
            </a:r>
            <a:r>
              <a:rPr lang="zh-TW" altLang="en-US" sz="3200" dirty="0" smtClean="0">
                <a:solidFill>
                  <a:srgbClr val="67ACFF"/>
                </a:solidFill>
                <a:latin typeface="HGMinchoE" charset="-128"/>
                <a:ea typeface="HGMinchoE" charset="-128"/>
                <a:cs typeface="HGMinchoE" charset="-128"/>
              </a:rPr>
              <a:t>信任</a:t>
            </a:r>
            <a:endParaRPr lang="en-US" altLang="zh-TW" sz="3200" dirty="0" smtClean="0">
              <a:solidFill>
                <a:srgbClr val="67ACFF"/>
              </a:solidFill>
              <a:latin typeface="HGMinchoE" charset="-128"/>
              <a:ea typeface="HGMinchoE" charset="-128"/>
              <a:cs typeface="HGMinchoE" charset="-128"/>
            </a:endParaRPr>
          </a:p>
          <a:p>
            <a:pPr algn="ctr"/>
            <a:r>
              <a:rPr lang="zh-TW" altLang="en-US" sz="3200" dirty="0" smtClean="0">
                <a:solidFill>
                  <a:srgbClr val="67ACFF"/>
                </a:solidFill>
                <a:latin typeface="HGMinchoE" charset="-128"/>
                <a:ea typeface="HGMinchoE" charset="-128"/>
                <a:cs typeface="HGMinchoE" charset="-128"/>
              </a:rPr>
              <a:t>有</a:t>
            </a:r>
            <a:r>
              <a:rPr lang="zh-TW" altLang="en-US" sz="3200" dirty="0">
                <a:solidFill>
                  <a:srgbClr val="67ACFF"/>
                </a:solidFill>
                <a:latin typeface="HGMinchoE" charset="-128"/>
                <a:ea typeface="HGMinchoE" charset="-128"/>
                <a:cs typeface="HGMinchoE" charset="-128"/>
              </a:rPr>
              <a:t>共享資訊的需求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9980" y="19042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67ACFF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出租人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267643" y="188023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67ACFF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承租人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927898" y="2454209"/>
            <a:ext cx="182614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67ACFF"/>
                </a:solidFill>
                <a:latin typeface="HGMinchoE" charset="-128"/>
                <a:ea typeface="HGMinchoE" charset="-128"/>
                <a:cs typeface="HGMinchoE" charset="-128"/>
              </a:rPr>
              <a:t>房屋</a:t>
            </a:r>
            <a:r>
              <a:rPr lang="zh-TW" altLang="en-US" sz="3200" dirty="0" smtClean="0">
                <a:solidFill>
                  <a:srgbClr val="67ACFF"/>
                </a:solidFill>
                <a:latin typeface="HGMinchoE" charset="-128"/>
                <a:ea typeface="HGMinchoE" charset="-128"/>
                <a:cs typeface="HGMinchoE" charset="-128"/>
              </a:rPr>
              <a:t>資訊</a:t>
            </a:r>
            <a:endParaRPr lang="en-US" altLang="zh-TW" sz="3200" dirty="0" smtClean="0">
              <a:solidFill>
                <a:srgbClr val="67ACFF"/>
              </a:solidFill>
              <a:latin typeface="HGMinchoE" charset="-128"/>
              <a:ea typeface="HGMinchoE" charset="-128"/>
              <a:cs typeface="HGMinchoE" charset="-128"/>
            </a:endParaRPr>
          </a:p>
          <a:p>
            <a:r>
              <a:rPr lang="zh-TW" altLang="en-US" sz="3200" dirty="0" smtClean="0">
                <a:solidFill>
                  <a:srgbClr val="67ACFF"/>
                </a:solidFill>
                <a:latin typeface="HGMinchoE" charset="-128"/>
                <a:ea typeface="HGMinchoE" charset="-128"/>
                <a:cs typeface="HGMinchoE" charset="-128"/>
              </a:rPr>
              <a:t>計價</a:t>
            </a:r>
            <a:r>
              <a:rPr lang="zh-TW" altLang="en-US" sz="3200" dirty="0">
                <a:solidFill>
                  <a:srgbClr val="67ACFF"/>
                </a:solidFill>
                <a:latin typeface="HGMinchoE" charset="-128"/>
                <a:ea typeface="HGMinchoE" charset="-128"/>
                <a:cs typeface="HGMinchoE" charset="-128"/>
              </a:rPr>
              <a:t>方式</a:t>
            </a:r>
            <a:endParaRPr lang="en-US" altLang="zh-TW" sz="3200" dirty="0">
              <a:solidFill>
                <a:srgbClr val="67ACFF"/>
              </a:solidFill>
              <a:latin typeface="HGMinchoE" charset="-128"/>
              <a:ea typeface="HGMinchoE" charset="-128"/>
              <a:cs typeface="HGMinchoE" charset="-128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4439"/>
            <a:ext cx="4268449" cy="4232953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-324544" y="4318990"/>
            <a:ext cx="2890664" cy="271041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altLang="en-US" sz="7200" dirty="0" smtClean="0">
                <a:solidFill>
                  <a:schemeClr val="bg1">
                    <a:lumMod val="50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情境說</a:t>
            </a:r>
            <a:r>
              <a:rPr lang="zh-TW" altLang="en-US" sz="7200" dirty="0">
                <a:solidFill>
                  <a:schemeClr val="bg1">
                    <a:lumMod val="50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明</a:t>
            </a:r>
            <a:endParaRPr sz="3600" dirty="0">
              <a:solidFill>
                <a:schemeClr val="bg1">
                  <a:lumMod val="50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sp>
        <p:nvSpPr>
          <p:cNvPr id="3" name="Trapezoid 2"/>
          <p:cNvSpPr/>
          <p:nvPr/>
        </p:nvSpPr>
        <p:spPr>
          <a:xfrm rot="5400000" flipV="1">
            <a:off x="2939317" y="-2363241"/>
            <a:ext cx="3564396" cy="9951088"/>
          </a:xfrm>
          <a:prstGeom prst="trapezoid">
            <a:avLst/>
          </a:prstGeom>
          <a:solidFill>
            <a:srgbClr val="67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TW" alt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566120" y="1412776"/>
            <a:ext cx="640882" cy="109009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286142" y="2500167"/>
            <a:ext cx="926922" cy="124016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83744" y="839455"/>
            <a:ext cx="1080120" cy="17283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667720" y="2565070"/>
            <a:ext cx="1302206" cy="182880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1196" y="2567778"/>
            <a:ext cx="158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dirty="0"/>
              <a:t>找屋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22935" y="2198446"/>
            <a:ext cx="121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dirty="0"/>
              <a:t>看屋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54609" y="298776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/>
              <a:t>簽約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6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z="4000" dirty="0" smtClean="0"/>
              <a:t>找屋</a:t>
            </a:r>
            <a:endParaRPr kumimoji="1"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6199"/>
            <a:ext cx="4701975" cy="336300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975" y="1268760"/>
            <a:ext cx="4771255" cy="4716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4439"/>
            <a:ext cx="4268449" cy="4232953"/>
          </a:xfrm>
          <a:prstGeom prst="rect">
            <a:avLst/>
          </a:prstGeom>
        </p:spPr>
      </p:pic>
      <p:sp>
        <p:nvSpPr>
          <p:cNvPr id="8" name="TextShape 1"/>
          <p:cNvSpPr txBox="1"/>
          <p:nvPr/>
        </p:nvSpPr>
        <p:spPr>
          <a:xfrm>
            <a:off x="-324544" y="4318990"/>
            <a:ext cx="2890664" cy="271041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altLang="en-US" sz="7200" dirty="0" smtClean="0">
                <a:solidFill>
                  <a:schemeClr val="bg1">
                    <a:lumMod val="50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找屋</a:t>
            </a:r>
            <a:endParaRPr sz="3600" dirty="0">
              <a:solidFill>
                <a:schemeClr val="bg1">
                  <a:lumMod val="50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9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006" y="1052736"/>
            <a:ext cx="5792053" cy="4102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3056"/>
            <a:ext cx="3049697" cy="3024336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-540568" y="4725144"/>
            <a:ext cx="2890664" cy="271041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altLang="en-US" sz="7200" dirty="0" smtClean="0">
                <a:solidFill>
                  <a:schemeClr val="bg1">
                    <a:lumMod val="50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看屋</a:t>
            </a:r>
            <a:endParaRPr sz="3600" dirty="0">
              <a:solidFill>
                <a:schemeClr val="bg1">
                  <a:lumMod val="50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5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48680"/>
            <a:ext cx="5344344" cy="540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4439"/>
            <a:ext cx="4268449" cy="4232953"/>
          </a:xfrm>
          <a:prstGeom prst="rect">
            <a:avLst/>
          </a:prstGeom>
        </p:spPr>
      </p:pic>
      <p:sp>
        <p:nvSpPr>
          <p:cNvPr id="7" name="TextShape 1"/>
          <p:cNvSpPr txBox="1"/>
          <p:nvPr/>
        </p:nvSpPr>
        <p:spPr>
          <a:xfrm>
            <a:off x="-324544" y="4318990"/>
            <a:ext cx="2890664" cy="271041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altLang="en-US" sz="7200" dirty="0" smtClean="0">
                <a:solidFill>
                  <a:schemeClr val="bg1">
                    <a:lumMod val="50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簽約</a:t>
            </a:r>
            <a:endParaRPr sz="3600" dirty="0">
              <a:solidFill>
                <a:schemeClr val="bg1">
                  <a:lumMod val="50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25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資料在哪裡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4439"/>
            <a:ext cx="4268449" cy="4232953"/>
          </a:xfrm>
          <a:prstGeom prst="rect">
            <a:avLst/>
          </a:prstGeom>
        </p:spPr>
      </p:pic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altLang="zh-TW" sz="3200" dirty="0" smtClean="0"/>
              <a:t>1</a:t>
            </a:r>
            <a:r>
              <a:rPr lang="en-US" altLang="zh-TW" sz="3200" dirty="0"/>
              <a:t>.</a:t>
            </a:r>
            <a:r>
              <a:rPr lang="zh-TW" altLang="en-US" sz="3200" dirty="0"/>
              <a:t>房東</a:t>
            </a:r>
            <a:r>
              <a:rPr lang="zh-TW" altLang="en-US" sz="3200" dirty="0" smtClean="0"/>
              <a:t>提供屋況 </a:t>
            </a:r>
            <a:endParaRPr lang="en-US" altLang="zh-TW" sz="3200" dirty="0" smtClean="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altLang="zh-TW" sz="3200" dirty="0" smtClean="0"/>
              <a:t>2</a:t>
            </a:r>
            <a:r>
              <a:rPr lang="en-US" altLang="zh-TW" sz="3200" dirty="0"/>
              <a:t>.</a:t>
            </a:r>
            <a:r>
              <a:rPr lang="zh-TW" altLang="en-US" sz="3200" dirty="0"/>
              <a:t>水力電力電信業者 </a:t>
            </a:r>
            <a:endParaRPr lang="en-US" altLang="zh-TW" sz="3200" dirty="0" smtClean="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altLang="zh-TW" sz="3200" dirty="0" smtClean="0"/>
              <a:t>3</a:t>
            </a:r>
            <a:r>
              <a:rPr lang="en-US" altLang="zh-TW" sz="3200" dirty="0"/>
              <a:t>.</a:t>
            </a:r>
            <a:r>
              <a:rPr lang="zh-TW" altLang="en-US" sz="3200" dirty="0"/>
              <a:t>政府訂定房租換算公式做為參考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altLang="zh-TW" sz="3200" dirty="0"/>
              <a:t>4.</a:t>
            </a:r>
            <a:r>
              <a:rPr lang="zh-TW" altLang="en-US" sz="3200" dirty="0"/>
              <a:t>環境評估：</a:t>
            </a:r>
            <a:r>
              <a:rPr lang="en-US" altLang="zh-TW" sz="3200" dirty="0"/>
              <a:t>GOOGLE </a:t>
            </a:r>
            <a:r>
              <a:rPr lang="en-US" altLang="zh-TW" sz="3200" dirty="0" smtClean="0"/>
              <a:t>MAP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endParaRPr lang="en-US" altLang="zh-TW" sz="3200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" name="TextShape 1"/>
          <p:cNvSpPr txBox="1"/>
          <p:nvPr/>
        </p:nvSpPr>
        <p:spPr>
          <a:xfrm>
            <a:off x="-324544" y="4318990"/>
            <a:ext cx="2890664" cy="271041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altLang="en-US" sz="7200" dirty="0" smtClean="0">
                <a:solidFill>
                  <a:schemeClr val="bg1">
                    <a:lumMod val="50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資料來源</a:t>
            </a:r>
            <a:endParaRPr sz="3600" dirty="0">
              <a:solidFill>
                <a:schemeClr val="bg1">
                  <a:lumMod val="50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4439"/>
            <a:ext cx="4268449" cy="4232953"/>
          </a:xfrm>
          <a:prstGeom prst="rect">
            <a:avLst/>
          </a:prstGeom>
        </p:spPr>
      </p:pic>
      <p:sp>
        <p:nvSpPr>
          <p:cNvPr id="87" name="TextShape 2"/>
          <p:cNvSpPr txBox="1"/>
          <p:nvPr/>
        </p:nvSpPr>
        <p:spPr>
          <a:xfrm>
            <a:off x="478373" y="389651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sz="2400" dirty="0" smtClean="0">
                <a:solidFill>
                  <a:srgbClr val="000000"/>
                </a:solidFill>
                <a:latin typeface="Calibri"/>
              </a:rPr>
              <a:t>針對</a:t>
            </a:r>
            <a:r>
              <a:rPr lang="zh-TW" altLang="en-US" sz="2400" dirty="0" smtClean="0">
                <a:solidFill>
                  <a:srgbClr val="FF0000"/>
                </a:solidFill>
                <a:latin typeface="Calibri"/>
              </a:rPr>
              <a:t>出租人</a:t>
            </a:r>
            <a:r>
              <a:rPr lang="zh-TW" altLang="en-US" sz="2400" dirty="0" smtClean="0">
                <a:latin typeface="Calibri"/>
              </a:rPr>
              <a:t>與</a:t>
            </a:r>
            <a:r>
              <a:rPr lang="zh-TW" altLang="en-US" sz="2400" dirty="0" smtClean="0">
                <a:solidFill>
                  <a:srgbClr val="FF0000"/>
                </a:solidFill>
                <a:latin typeface="Calibri"/>
              </a:rPr>
              <a:t>承租人</a:t>
            </a:r>
            <a:r>
              <a:rPr lang="zh-TW" sz="2400" dirty="0" smtClean="0">
                <a:solidFill>
                  <a:srgbClr val="000000"/>
                </a:solidFill>
                <a:latin typeface="Calibri"/>
              </a:rPr>
              <a:t>客</a:t>
            </a:r>
            <a:r>
              <a:rPr lang="zh-TW" sz="2400" dirty="0" smtClean="0">
                <a:solidFill>
                  <a:srgbClr val="000000"/>
                </a:solidFill>
                <a:latin typeface="Calibri"/>
              </a:rPr>
              <a:t>群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zh-TW" sz="2400" dirty="0" smtClean="0">
                <a:solidFill>
                  <a:srgbClr val="000000"/>
                </a:solidFill>
                <a:latin typeface="Calibri"/>
              </a:rPr>
              <a:t>有</a:t>
            </a:r>
            <a:r>
              <a:rPr lang="zh-TW" altLang="en-US" sz="2400" dirty="0" smtClean="0">
                <a:solidFill>
                  <a:srgbClr val="FF0000"/>
                </a:solidFill>
                <a:latin typeface="Calibri"/>
              </a:rPr>
              <a:t>成本</a:t>
            </a:r>
            <a:r>
              <a:rPr lang="zh-TW" altLang="en-US" sz="2400" dirty="0">
                <a:solidFill>
                  <a:srgbClr val="FF0000"/>
                </a:solidFill>
                <a:latin typeface="Calibri"/>
              </a:rPr>
              <a:t>、</a:t>
            </a:r>
            <a:r>
              <a:rPr lang="zh-TW" altLang="en-US" sz="2400" dirty="0" smtClean="0">
                <a:solidFill>
                  <a:srgbClr val="FF0000"/>
                </a:solidFill>
                <a:latin typeface="Calibri"/>
              </a:rPr>
              <a:t>資訊透明</a:t>
            </a:r>
            <a:r>
              <a:rPr lang="zh-TW" sz="2400" dirty="0" smtClean="0">
                <a:solidFill>
                  <a:srgbClr val="000000"/>
                </a:solidFill>
                <a:latin typeface="Calibri"/>
              </a:rPr>
              <a:t>的</a:t>
            </a:r>
            <a:r>
              <a:rPr lang="zh-TW" sz="2400" dirty="0">
                <a:solidFill>
                  <a:srgbClr val="000000"/>
                </a:solidFill>
                <a:latin typeface="Calibri"/>
              </a:rPr>
              <a:t>需要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zh-TW" sz="2400" dirty="0">
                <a:solidFill>
                  <a:srgbClr val="000000"/>
                </a:solidFill>
                <a:latin typeface="Calibri"/>
              </a:rPr>
              <a:t>我們推出</a:t>
            </a:r>
            <a:r>
              <a:rPr lang="zh-TW" sz="2400" dirty="0" smtClean="0">
                <a:solidFill>
                  <a:srgbClr val="000000"/>
                </a:solidFill>
                <a:latin typeface="Calibri"/>
              </a:rPr>
              <a:t>的</a:t>
            </a:r>
            <a:r>
              <a:rPr lang="zh-TW" altLang="en-US" sz="2400" dirty="0" smtClean="0">
                <a:solidFill>
                  <a:srgbClr val="FF0000"/>
                </a:solidFill>
              </a:rPr>
              <a:t>智能合約</a:t>
            </a:r>
            <a:r>
              <a:rPr lang="zh-TW" altLang="en-US" sz="2400" dirty="0" smtClean="0">
                <a:solidFill>
                  <a:srgbClr val="FF0000"/>
                </a:solidFill>
              </a:rPr>
              <a:t>租</a:t>
            </a:r>
            <a:r>
              <a:rPr lang="zh-TW" altLang="en-US" sz="2400" dirty="0">
                <a:solidFill>
                  <a:srgbClr val="FF0000"/>
                </a:solidFill>
              </a:rPr>
              <a:t>屋</a:t>
            </a:r>
            <a:r>
              <a:rPr lang="zh-TW" altLang="en-US" sz="2400" dirty="0" smtClean="0">
                <a:solidFill>
                  <a:srgbClr val="FF0000"/>
                </a:solidFill>
                <a:latin typeface="Calibri"/>
              </a:rPr>
              <a:t>系統</a:t>
            </a:r>
            <a:r>
              <a:rPr lang="zh-TW" sz="2400" dirty="0" smtClean="0">
                <a:solidFill>
                  <a:srgbClr val="000000"/>
                </a:solidFill>
                <a:latin typeface="Calibri"/>
              </a:rPr>
              <a:t>是</a:t>
            </a:r>
            <a:r>
              <a:rPr lang="zh-TW" sz="2400" dirty="0" smtClean="0">
                <a:solidFill>
                  <a:srgbClr val="000000"/>
                </a:solidFill>
                <a:latin typeface="Calibri"/>
              </a:rPr>
              <a:t>一種</a:t>
            </a:r>
            <a:r>
              <a:rPr lang="zh-TW" altLang="en-US" sz="2400" dirty="0" smtClean="0">
                <a:latin typeface="Calibri"/>
              </a:rPr>
              <a:t>基於</a:t>
            </a:r>
            <a:r>
              <a:rPr lang="zh-TW" altLang="en-US" sz="2400" dirty="0" smtClean="0">
                <a:solidFill>
                  <a:srgbClr val="FF0000"/>
                </a:solidFill>
                <a:latin typeface="Calibri"/>
              </a:rPr>
              <a:t>以太坊的智能合約</a:t>
            </a:r>
            <a:r>
              <a:rPr lang="zh-TW" altLang="en-US" sz="2400" dirty="0" smtClean="0">
                <a:solidFill>
                  <a:srgbClr val="FF0000"/>
                </a:solidFill>
                <a:latin typeface="Calibri"/>
              </a:rPr>
              <a:t>系統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zh-TW" sz="2400" dirty="0">
                <a:solidFill>
                  <a:srgbClr val="000000"/>
                </a:solidFill>
                <a:latin typeface="Calibri"/>
              </a:rPr>
              <a:t>除了</a:t>
            </a:r>
            <a:r>
              <a:rPr lang="zh-TW" sz="2400" dirty="0" smtClean="0">
                <a:solidFill>
                  <a:srgbClr val="000000"/>
                </a:solidFill>
                <a:latin typeface="Calibri"/>
              </a:rPr>
              <a:t>提供</a:t>
            </a:r>
            <a:r>
              <a:rPr lang="zh-TW" altLang="en-US" sz="2400" dirty="0" smtClean="0">
                <a:solidFill>
                  <a:srgbClr val="000000"/>
                </a:solidFill>
                <a:latin typeface="Calibri"/>
              </a:rPr>
              <a:t>建議</a:t>
            </a:r>
            <a:r>
              <a:rPr lang="zh-TW" altLang="en-US" sz="2400" dirty="0" smtClean="0">
                <a:solidFill>
                  <a:srgbClr val="FF0000"/>
                </a:solidFill>
                <a:latin typeface="Calibri"/>
              </a:rPr>
              <a:t>合理房租</a:t>
            </a:r>
            <a:r>
              <a:rPr lang="zh-TW" altLang="en-US" sz="2400" dirty="0" smtClean="0">
                <a:latin typeface="Calibri"/>
              </a:rPr>
              <a:t>、</a:t>
            </a:r>
            <a:r>
              <a:rPr lang="zh-TW" altLang="en-US" sz="2400" dirty="0" smtClean="0">
                <a:solidFill>
                  <a:srgbClr val="FF0000"/>
                </a:solidFill>
                <a:latin typeface="Calibri"/>
              </a:rPr>
              <a:t>房屋</a:t>
            </a:r>
            <a:r>
              <a:rPr lang="zh-TW" altLang="en-US" sz="2400" dirty="0" smtClean="0">
                <a:solidFill>
                  <a:srgbClr val="FF0000"/>
                </a:solidFill>
                <a:latin typeface="Calibri"/>
              </a:rPr>
              <a:t>細項</a:t>
            </a:r>
            <a:r>
              <a:rPr lang="zh-TW" altLang="en-US" sz="2400" dirty="0" smtClean="0">
                <a:solidFill>
                  <a:srgbClr val="FF0000"/>
                </a:solidFill>
                <a:latin typeface="Calibri"/>
              </a:rPr>
              <a:t>資訊</a:t>
            </a:r>
            <a:r>
              <a:rPr lang="zh-TW" altLang="en-US" sz="2400" dirty="0" smtClean="0">
                <a:latin typeface="Calibri"/>
              </a:rPr>
              <a:t>、</a:t>
            </a:r>
            <a:r>
              <a:rPr lang="zh-TW" altLang="en-US" sz="2400" dirty="0" smtClean="0">
                <a:solidFill>
                  <a:srgbClr val="FF0000"/>
                </a:solidFill>
                <a:latin typeface="Calibri"/>
              </a:rPr>
              <a:t>繳納費用計算</a:t>
            </a:r>
            <a:r>
              <a:rPr lang="zh-TW" sz="2400" dirty="0" smtClean="0">
                <a:solidFill>
                  <a:srgbClr val="000000"/>
                </a:solidFill>
                <a:latin typeface="Calibri"/>
              </a:rPr>
              <a:t>等</a:t>
            </a:r>
            <a:r>
              <a:rPr lang="zh-TW" sz="2400" dirty="0">
                <a:solidFill>
                  <a:srgbClr val="000000"/>
                </a:solidFill>
                <a:latin typeface="Calibri"/>
              </a:rPr>
              <a:t>功能外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Calibri"/>
              </a:rPr>
              <a:t>相</a:t>
            </a:r>
            <a:r>
              <a:rPr lang="zh-TW" altLang="en-US" sz="2400" dirty="0" smtClean="0">
                <a:solidFill>
                  <a:srgbClr val="000000"/>
                </a:solidFill>
                <a:latin typeface="Calibri"/>
              </a:rPr>
              <a:t>較於</a:t>
            </a:r>
            <a:r>
              <a:rPr lang="zh-TW" altLang="en-US" sz="2400" dirty="0" smtClean="0">
                <a:solidFill>
                  <a:srgbClr val="FF0000"/>
                </a:solidFill>
                <a:latin typeface="Calibri"/>
              </a:rPr>
              <a:t>現行</a:t>
            </a:r>
            <a:r>
              <a:rPr lang="zh-TW" altLang="en-US" sz="2400" dirty="0" smtClean="0">
                <a:solidFill>
                  <a:srgbClr val="FF0000"/>
                </a:solidFill>
                <a:latin typeface="Calibri"/>
              </a:rPr>
              <a:t>作業與</a:t>
            </a:r>
            <a:r>
              <a:rPr lang="zh-TW" altLang="en-US" sz="2400" dirty="0" smtClean="0">
                <a:solidFill>
                  <a:srgbClr val="FF0000"/>
                </a:solidFill>
                <a:latin typeface="Calibri"/>
              </a:rPr>
              <a:t>系統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zh-TW" sz="2400" dirty="0" smtClean="0">
                <a:solidFill>
                  <a:srgbClr val="000000"/>
                </a:solidFill>
                <a:latin typeface="Calibri"/>
              </a:rPr>
              <a:t>我們</a:t>
            </a:r>
            <a:r>
              <a:rPr lang="zh-TW" altLang="en-US" sz="2400" dirty="0" smtClean="0">
                <a:solidFill>
                  <a:srgbClr val="FF0000"/>
                </a:solidFill>
                <a:latin typeface="Calibri"/>
              </a:rPr>
              <a:t>合理</a:t>
            </a:r>
            <a:r>
              <a:rPr lang="zh-TW" altLang="en-US" sz="2400" dirty="0" smtClean="0">
                <a:solidFill>
                  <a:srgbClr val="FF0000"/>
                </a:solidFill>
                <a:latin typeface="Calibri"/>
              </a:rPr>
              <a:t>推算房租</a:t>
            </a:r>
            <a:r>
              <a:rPr lang="zh-TW" altLang="en-US" sz="2400" dirty="0" smtClean="0">
                <a:latin typeface="Calibri"/>
              </a:rPr>
              <a:t>，不</a:t>
            </a:r>
            <a:r>
              <a:rPr lang="zh-TW" altLang="en-US" sz="2400" dirty="0" smtClean="0">
                <a:latin typeface="Calibri"/>
              </a:rPr>
              <a:t>擔心被哄抬價格</a:t>
            </a:r>
            <a:endParaRPr lang="en-US" altLang="zh-TW" sz="2400" dirty="0" smtClean="0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 smtClean="0">
                <a:latin typeface="Calibri"/>
              </a:rPr>
              <a:t>我們</a:t>
            </a:r>
            <a:r>
              <a:rPr lang="zh-TW" altLang="en-US" sz="2400" dirty="0" smtClean="0">
                <a:solidFill>
                  <a:srgbClr val="FF0000"/>
                </a:solidFill>
                <a:latin typeface="Calibri"/>
              </a:rPr>
              <a:t>紀錄完整契約</a:t>
            </a:r>
            <a:r>
              <a:rPr lang="zh-TW" altLang="en-US" sz="2400" dirty="0" smtClean="0">
                <a:latin typeface="Calibri"/>
              </a:rPr>
              <a:t>，保障雙方權益</a:t>
            </a:r>
            <a:endParaRPr lang="en-US" altLang="zh-TW" sz="2400" dirty="0" smtClean="0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 smtClean="0">
                <a:latin typeface="Calibri"/>
              </a:rPr>
              <a:t>我們提供</a:t>
            </a:r>
            <a:r>
              <a:rPr lang="zh-TW" altLang="en-US" sz="2400" dirty="0" smtClean="0">
                <a:solidFill>
                  <a:srgbClr val="FF0000"/>
                </a:solidFill>
                <a:latin typeface="Calibri"/>
              </a:rPr>
              <a:t>系統化資訊</a:t>
            </a:r>
            <a:r>
              <a:rPr lang="zh-TW" altLang="en-US" sz="2400" dirty="0" smtClean="0">
                <a:latin typeface="Calibri"/>
              </a:rPr>
              <a:t>，讓承租人了解完整屋況</a:t>
            </a:r>
            <a:endParaRPr sz="2400" dirty="0"/>
          </a:p>
        </p:txBody>
      </p:sp>
      <p:sp>
        <p:nvSpPr>
          <p:cNvPr id="5" name="TextShape 1"/>
          <p:cNvSpPr txBox="1"/>
          <p:nvPr/>
        </p:nvSpPr>
        <p:spPr>
          <a:xfrm>
            <a:off x="-324544" y="4318990"/>
            <a:ext cx="2890664" cy="271041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altLang="en-US" sz="7200" dirty="0" smtClean="0">
                <a:solidFill>
                  <a:schemeClr val="bg1">
                    <a:lumMod val="50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理賠程序</a:t>
            </a:r>
            <a:endParaRPr sz="3600" dirty="0">
              <a:solidFill>
                <a:schemeClr val="bg1">
                  <a:lumMod val="50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4439"/>
            <a:ext cx="4268449" cy="4232953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-324544" y="4318990"/>
            <a:ext cx="2890664" cy="271041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altLang="en-US" sz="7200" smtClean="0">
                <a:solidFill>
                  <a:schemeClr val="bg1">
                    <a:lumMod val="50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理賠程序</a:t>
            </a:r>
            <a:endParaRPr sz="3600" dirty="0">
              <a:solidFill>
                <a:schemeClr val="bg1">
                  <a:lumMod val="50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4439"/>
            <a:ext cx="4268449" cy="4232953"/>
          </a:xfrm>
          <a:prstGeom prst="rect">
            <a:avLst/>
          </a:prstGeom>
        </p:spPr>
      </p:pic>
      <p:sp>
        <p:nvSpPr>
          <p:cNvPr id="8" name="TextShape 1"/>
          <p:cNvSpPr txBox="1"/>
          <p:nvPr/>
        </p:nvSpPr>
        <p:spPr>
          <a:xfrm>
            <a:off x="-396552" y="4365104"/>
            <a:ext cx="3240360" cy="271041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altLang="zh-TW" sz="6000" dirty="0" smtClean="0">
                <a:solidFill>
                  <a:schemeClr val="bg1">
                    <a:lumMod val="50000"/>
                  </a:schemeClr>
                </a:solidFill>
                <a:latin typeface="HGMinchoE" charset="-128"/>
                <a:ea typeface="HGMinchoE" charset="-128"/>
                <a:cs typeface="HGMinchoE" charset="-128"/>
              </a:rPr>
              <a:t>DEMO</a:t>
            </a:r>
            <a:endParaRPr sz="6000" dirty="0">
              <a:solidFill>
                <a:schemeClr val="bg1">
                  <a:lumMod val="50000"/>
                </a:schemeClr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260648"/>
            <a:ext cx="68407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prstClr val="black"/>
                </a:solidFill>
              </a:rPr>
              <a:t>房東：填寫房屋</a:t>
            </a:r>
            <a:r>
              <a:rPr lang="zh-TW" altLang="en-US" sz="2800" dirty="0">
                <a:solidFill>
                  <a:prstClr val="black"/>
                </a:solidFill>
              </a:rPr>
              <a:t>資訊、雙方契約</a:t>
            </a:r>
            <a:r>
              <a:rPr lang="zh-TW" altLang="en-US" sz="2800" dirty="0" smtClean="0">
                <a:solidFill>
                  <a:prstClr val="black"/>
                </a:solidFill>
              </a:rPr>
              <a:t>成立、收取租金</a:t>
            </a:r>
            <a:endParaRPr lang="en-US" altLang="zh-TW" sz="2800" dirty="0" smtClean="0">
              <a:solidFill>
                <a:prstClr val="black"/>
              </a:solidFill>
            </a:endParaRPr>
          </a:p>
          <a:p>
            <a:endParaRPr lang="en-US" altLang="zh-TW" sz="2800" dirty="0" smtClean="0">
              <a:solidFill>
                <a:prstClr val="black"/>
              </a:solidFill>
            </a:endParaRPr>
          </a:p>
          <a:p>
            <a:r>
              <a:rPr lang="zh-TW" altLang="en-US" sz="2800" dirty="0" smtClean="0">
                <a:solidFill>
                  <a:prstClr val="black"/>
                </a:solidFill>
              </a:rPr>
              <a:t>智能</a:t>
            </a:r>
            <a:r>
              <a:rPr lang="zh-TW" altLang="en-US" sz="2800" dirty="0">
                <a:solidFill>
                  <a:prstClr val="black"/>
                </a:solidFill>
              </a:rPr>
              <a:t>合約</a:t>
            </a:r>
            <a:r>
              <a:rPr lang="zh-TW" altLang="en-US" sz="2800" dirty="0" smtClean="0">
                <a:solidFill>
                  <a:prstClr val="black"/>
                </a:solidFill>
              </a:rPr>
              <a:t>：審查、計算</a:t>
            </a:r>
            <a:r>
              <a:rPr lang="zh-TW" altLang="en-US" sz="2800" dirty="0">
                <a:solidFill>
                  <a:prstClr val="black"/>
                </a:solidFill>
              </a:rPr>
              <a:t>房租、房屋細項紀錄、環境</a:t>
            </a:r>
            <a:r>
              <a:rPr lang="zh-TW" altLang="en-US" sz="2800" dirty="0" smtClean="0">
                <a:solidFill>
                  <a:prstClr val="black"/>
                </a:solidFill>
              </a:rPr>
              <a:t>評估</a:t>
            </a:r>
            <a:endParaRPr lang="en-US" altLang="zh-TW" sz="2800" dirty="0" smtClean="0">
              <a:solidFill>
                <a:prstClr val="black"/>
              </a:solidFill>
            </a:endParaRPr>
          </a:p>
          <a:p>
            <a:endParaRPr lang="en-US" altLang="zh-TW" sz="2800" dirty="0" smtClean="0">
              <a:solidFill>
                <a:prstClr val="black"/>
              </a:solidFill>
            </a:endParaRPr>
          </a:p>
          <a:p>
            <a:r>
              <a:rPr lang="zh-TW" altLang="en-US" sz="2800" dirty="0" smtClean="0">
                <a:solidFill>
                  <a:prstClr val="black"/>
                </a:solidFill>
              </a:rPr>
              <a:t>承租人</a:t>
            </a:r>
            <a:r>
              <a:rPr lang="zh-TW" altLang="en-US" sz="2800" dirty="0" smtClean="0">
                <a:solidFill>
                  <a:prstClr val="black"/>
                </a:solidFill>
              </a:rPr>
              <a:t>：查看租屋、申請</a:t>
            </a:r>
            <a:r>
              <a:rPr lang="zh-TW" altLang="en-US" sz="2800" dirty="0">
                <a:solidFill>
                  <a:prstClr val="black"/>
                </a:solidFill>
              </a:rPr>
              <a:t>租</a:t>
            </a:r>
            <a:r>
              <a:rPr lang="zh-TW" altLang="en-US" sz="2800" dirty="0" smtClean="0">
                <a:solidFill>
                  <a:prstClr val="black"/>
                </a:solidFill>
              </a:rPr>
              <a:t>屋、雙方契約成立、查看繳納費用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7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302</Words>
  <Application>Microsoft Office PowerPoint</Application>
  <PresentationFormat>如螢幕大小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DejaVu Sans</vt:lpstr>
      <vt:lpstr>HGMinchoE</vt:lpstr>
      <vt:lpstr>StarSymbol</vt:lpstr>
      <vt:lpstr>微軟正黑體</vt:lpstr>
      <vt:lpstr>Arial</vt:lpstr>
      <vt:lpstr>Calibri</vt:lpstr>
      <vt:lpstr>Office Theme</vt:lpstr>
      <vt:lpstr>Office Theme</vt:lpstr>
      <vt:lpstr>PowerPoint 簡報</vt:lpstr>
      <vt:lpstr>PowerPoint 簡報</vt:lpstr>
      <vt:lpstr>PowerPoint 簡報</vt:lpstr>
      <vt:lpstr>找屋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41</cp:revision>
  <dcterms:modified xsi:type="dcterms:W3CDTF">2016-11-19T10:30:28Z</dcterms:modified>
</cp:coreProperties>
</file>