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6" r:id="rId6"/>
    <p:sldId id="269" r:id="rId7"/>
    <p:sldId id="267" r:id="rId8"/>
    <p:sldId id="270" r:id="rId9"/>
    <p:sldId id="259" r:id="rId10"/>
    <p:sldId id="260" r:id="rId11"/>
    <p:sldId id="261" r:id="rId12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6C36E-0A63-5B44-8EE7-C3D26F80E8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F17B9DB-8888-6840-BAC8-05500685E8A8}">
      <dgm:prSet phldrT="[文字]"/>
      <dgm:spPr/>
      <dgm:t>
        <a:bodyPr/>
        <a:lstStyle/>
        <a:p>
          <a:r>
            <a:rPr lang="zh-TW" altLang="en-US" dirty="0" smtClean="0"/>
            <a:t>找屋</a:t>
          </a:r>
          <a:endParaRPr lang="zh-TW" altLang="en-US" dirty="0"/>
        </a:p>
      </dgm:t>
    </dgm:pt>
    <dgm:pt modelId="{CA5B7F50-111A-2540-A85A-F5FC0250066A}" type="parTrans" cxnId="{901AB936-2A7A-3746-A3CA-AB1C14E258E1}">
      <dgm:prSet/>
      <dgm:spPr/>
      <dgm:t>
        <a:bodyPr/>
        <a:lstStyle/>
        <a:p>
          <a:endParaRPr lang="zh-TW" altLang="en-US"/>
        </a:p>
      </dgm:t>
    </dgm:pt>
    <dgm:pt modelId="{04FDD810-2DE8-F546-9D93-04B1826618C7}" type="sibTrans" cxnId="{901AB936-2A7A-3746-A3CA-AB1C14E258E1}">
      <dgm:prSet/>
      <dgm:spPr/>
      <dgm:t>
        <a:bodyPr/>
        <a:lstStyle/>
        <a:p>
          <a:endParaRPr lang="zh-TW" altLang="en-US"/>
        </a:p>
      </dgm:t>
    </dgm:pt>
    <dgm:pt modelId="{0FD894A8-74C6-A54A-AC72-4EDE1C4450E7}">
      <dgm:prSet phldrT="[文字]"/>
      <dgm:spPr/>
      <dgm:t>
        <a:bodyPr/>
        <a:lstStyle/>
        <a:p>
          <a:r>
            <a:rPr lang="zh-TW" altLang="en-US" dirty="0" smtClean="0"/>
            <a:t>看屋</a:t>
          </a:r>
          <a:endParaRPr lang="zh-TW" altLang="en-US" dirty="0"/>
        </a:p>
      </dgm:t>
    </dgm:pt>
    <dgm:pt modelId="{8DAE7FBD-0B98-044E-8605-676CB93DB556}" type="parTrans" cxnId="{D5C18EBC-6AC3-5145-A6C8-36C661A1CB1A}">
      <dgm:prSet/>
      <dgm:spPr/>
      <dgm:t>
        <a:bodyPr/>
        <a:lstStyle/>
        <a:p>
          <a:endParaRPr lang="zh-TW" altLang="en-US"/>
        </a:p>
      </dgm:t>
    </dgm:pt>
    <dgm:pt modelId="{9E94A6B9-FB5E-7D41-9FBB-B892A56729A0}" type="sibTrans" cxnId="{D5C18EBC-6AC3-5145-A6C8-36C661A1CB1A}">
      <dgm:prSet/>
      <dgm:spPr/>
      <dgm:t>
        <a:bodyPr/>
        <a:lstStyle/>
        <a:p>
          <a:endParaRPr lang="zh-TW" altLang="en-US"/>
        </a:p>
      </dgm:t>
    </dgm:pt>
    <dgm:pt modelId="{68AF80BA-E5EF-6E4C-969C-F783B4A5C246}">
      <dgm:prSet/>
      <dgm:spPr/>
      <dgm:t>
        <a:bodyPr/>
        <a:lstStyle/>
        <a:p>
          <a:r>
            <a:rPr lang="zh-TW" altLang="en-US" dirty="0" smtClean="0"/>
            <a:t>簽約</a:t>
          </a:r>
          <a:endParaRPr lang="zh-TW" altLang="en-US" dirty="0"/>
        </a:p>
      </dgm:t>
    </dgm:pt>
    <dgm:pt modelId="{ECC5A196-7365-6441-8424-89C52A004397}" type="parTrans" cxnId="{AE8A3D3C-875F-D446-BD5F-830825DFFB5C}">
      <dgm:prSet/>
      <dgm:spPr/>
      <dgm:t>
        <a:bodyPr/>
        <a:lstStyle/>
        <a:p>
          <a:endParaRPr lang="zh-TW" altLang="en-US"/>
        </a:p>
      </dgm:t>
    </dgm:pt>
    <dgm:pt modelId="{4CC63E9A-59E2-CB4E-A510-9797221B66D2}" type="sibTrans" cxnId="{AE8A3D3C-875F-D446-BD5F-830825DFFB5C}">
      <dgm:prSet/>
      <dgm:spPr/>
      <dgm:t>
        <a:bodyPr/>
        <a:lstStyle/>
        <a:p>
          <a:endParaRPr lang="zh-TW" altLang="en-US"/>
        </a:p>
      </dgm:t>
    </dgm:pt>
    <dgm:pt modelId="{B76C6BDA-04C6-4341-AEC7-0DE1E5FEBCEA}" type="pres">
      <dgm:prSet presAssocID="{F7C6C36E-0A63-5B44-8EE7-C3D26F80E88F}" presName="Name0" presStyleCnt="0">
        <dgm:presLayoutVars>
          <dgm:dir/>
          <dgm:animLvl val="lvl"/>
          <dgm:resizeHandles val="exact"/>
        </dgm:presLayoutVars>
      </dgm:prSet>
      <dgm:spPr/>
    </dgm:pt>
    <dgm:pt modelId="{A77352CE-B52E-FC4C-BA28-FD5BB0DF2FCB}" type="pres">
      <dgm:prSet presAssocID="{0F17B9DB-8888-6840-BAC8-05500685E8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190652-388A-DD4F-B2B5-DF9046EA2BCA}" type="pres">
      <dgm:prSet presAssocID="{04FDD810-2DE8-F546-9D93-04B1826618C7}" presName="parTxOnlySpace" presStyleCnt="0"/>
      <dgm:spPr/>
    </dgm:pt>
    <dgm:pt modelId="{1B10F291-7827-9249-8AEF-94E7848D1D0F}" type="pres">
      <dgm:prSet presAssocID="{0FD894A8-74C6-A54A-AC72-4EDE1C4450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5EA6BA-0C30-8042-8535-4D37173D6DB5}" type="pres">
      <dgm:prSet presAssocID="{9E94A6B9-FB5E-7D41-9FBB-B892A56729A0}" presName="parTxOnlySpace" presStyleCnt="0"/>
      <dgm:spPr/>
    </dgm:pt>
    <dgm:pt modelId="{E82695EF-5D3C-9A4E-9A5E-DC96A460806D}" type="pres">
      <dgm:prSet presAssocID="{68AF80BA-E5EF-6E4C-969C-F783B4A5C2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7E3E61-4F94-7949-8673-6464F525613A}" type="presOf" srcId="{0F17B9DB-8888-6840-BAC8-05500685E8A8}" destId="{A77352CE-B52E-FC4C-BA28-FD5BB0DF2FCB}" srcOrd="0" destOrd="0" presId="urn:microsoft.com/office/officeart/2005/8/layout/chevron1"/>
    <dgm:cxn modelId="{D5C18EBC-6AC3-5145-A6C8-36C661A1CB1A}" srcId="{F7C6C36E-0A63-5B44-8EE7-C3D26F80E88F}" destId="{0FD894A8-74C6-A54A-AC72-4EDE1C4450E7}" srcOrd="1" destOrd="0" parTransId="{8DAE7FBD-0B98-044E-8605-676CB93DB556}" sibTransId="{9E94A6B9-FB5E-7D41-9FBB-B892A56729A0}"/>
    <dgm:cxn modelId="{DD15ECF6-DC37-E24C-AF76-EE39C8B086E7}" type="presOf" srcId="{68AF80BA-E5EF-6E4C-969C-F783B4A5C246}" destId="{E82695EF-5D3C-9A4E-9A5E-DC96A460806D}" srcOrd="0" destOrd="0" presId="urn:microsoft.com/office/officeart/2005/8/layout/chevron1"/>
    <dgm:cxn modelId="{F9CD95C2-70CA-DA4D-8663-A9883CC71007}" type="presOf" srcId="{0FD894A8-74C6-A54A-AC72-4EDE1C4450E7}" destId="{1B10F291-7827-9249-8AEF-94E7848D1D0F}" srcOrd="0" destOrd="0" presId="urn:microsoft.com/office/officeart/2005/8/layout/chevron1"/>
    <dgm:cxn modelId="{AE8A3D3C-875F-D446-BD5F-830825DFFB5C}" srcId="{F7C6C36E-0A63-5B44-8EE7-C3D26F80E88F}" destId="{68AF80BA-E5EF-6E4C-969C-F783B4A5C246}" srcOrd="2" destOrd="0" parTransId="{ECC5A196-7365-6441-8424-89C52A004397}" sibTransId="{4CC63E9A-59E2-CB4E-A510-9797221B66D2}"/>
    <dgm:cxn modelId="{901AB936-2A7A-3746-A3CA-AB1C14E258E1}" srcId="{F7C6C36E-0A63-5B44-8EE7-C3D26F80E88F}" destId="{0F17B9DB-8888-6840-BAC8-05500685E8A8}" srcOrd="0" destOrd="0" parTransId="{CA5B7F50-111A-2540-A85A-F5FC0250066A}" sibTransId="{04FDD810-2DE8-F546-9D93-04B1826618C7}"/>
    <dgm:cxn modelId="{DB702E78-6577-6F4C-8BB5-3F04414A5665}" type="presOf" srcId="{F7C6C36E-0A63-5B44-8EE7-C3D26F80E88F}" destId="{B76C6BDA-04C6-4341-AEC7-0DE1E5FEBCEA}" srcOrd="0" destOrd="0" presId="urn:microsoft.com/office/officeart/2005/8/layout/chevron1"/>
    <dgm:cxn modelId="{6AA52DD9-5726-BB46-B024-BF39E7ED9EBF}" type="presParOf" srcId="{B76C6BDA-04C6-4341-AEC7-0DE1E5FEBCEA}" destId="{A77352CE-B52E-FC4C-BA28-FD5BB0DF2FCB}" srcOrd="0" destOrd="0" presId="urn:microsoft.com/office/officeart/2005/8/layout/chevron1"/>
    <dgm:cxn modelId="{00E33A29-7316-7A4D-A253-7BAF6256FFF4}" type="presParOf" srcId="{B76C6BDA-04C6-4341-AEC7-0DE1E5FEBCEA}" destId="{F8190652-388A-DD4F-B2B5-DF9046EA2BCA}" srcOrd="1" destOrd="0" presId="urn:microsoft.com/office/officeart/2005/8/layout/chevron1"/>
    <dgm:cxn modelId="{1A939AC5-5B82-DA44-8E06-42B1D228DF11}" type="presParOf" srcId="{B76C6BDA-04C6-4341-AEC7-0DE1E5FEBCEA}" destId="{1B10F291-7827-9249-8AEF-94E7848D1D0F}" srcOrd="2" destOrd="0" presId="urn:microsoft.com/office/officeart/2005/8/layout/chevron1"/>
    <dgm:cxn modelId="{FDBD48C3-7259-184E-884B-79693E478A83}" type="presParOf" srcId="{B76C6BDA-04C6-4341-AEC7-0DE1E5FEBCEA}" destId="{695EA6BA-0C30-8042-8535-4D37173D6DB5}" srcOrd="3" destOrd="0" presId="urn:microsoft.com/office/officeart/2005/8/layout/chevron1"/>
    <dgm:cxn modelId="{1E39303C-1922-DC41-8E10-EB60D2A01BFC}" type="presParOf" srcId="{B76C6BDA-04C6-4341-AEC7-0DE1E5FEBCEA}" destId="{E82695EF-5D3C-9A4E-9A5E-DC96A460806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52CE-B52E-FC4C-BA28-FD5BB0DF2FCB}">
      <dsp:nvSpPr>
        <dsp:cNvPr id="0" name=""/>
        <dsp:cNvSpPr/>
      </dsp:nvSpPr>
      <dsp:spPr>
        <a:xfrm>
          <a:off x="2098" y="1908852"/>
          <a:ext cx="2556515" cy="1022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900" kern="1200" dirty="0" smtClean="0"/>
            <a:t>找屋</a:t>
          </a:r>
          <a:endParaRPr lang="zh-TW" altLang="en-US" sz="4900" kern="1200" dirty="0"/>
        </a:p>
      </dsp:txBody>
      <dsp:txXfrm>
        <a:off x="513401" y="1908852"/>
        <a:ext cx="1533909" cy="1022606"/>
      </dsp:txXfrm>
    </dsp:sp>
    <dsp:sp modelId="{1B10F291-7827-9249-8AEF-94E7848D1D0F}">
      <dsp:nvSpPr>
        <dsp:cNvPr id="0" name=""/>
        <dsp:cNvSpPr/>
      </dsp:nvSpPr>
      <dsp:spPr>
        <a:xfrm>
          <a:off x="2302962" y="1908852"/>
          <a:ext cx="2556515" cy="1022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900" kern="1200" dirty="0" smtClean="0"/>
            <a:t>看屋</a:t>
          </a:r>
          <a:endParaRPr lang="zh-TW" altLang="en-US" sz="4900" kern="1200" dirty="0"/>
        </a:p>
      </dsp:txBody>
      <dsp:txXfrm>
        <a:off x="2814265" y="1908852"/>
        <a:ext cx="1533909" cy="1022606"/>
      </dsp:txXfrm>
    </dsp:sp>
    <dsp:sp modelId="{E82695EF-5D3C-9A4E-9A5E-DC96A460806D}">
      <dsp:nvSpPr>
        <dsp:cNvPr id="0" name=""/>
        <dsp:cNvSpPr/>
      </dsp:nvSpPr>
      <dsp:spPr>
        <a:xfrm>
          <a:off x="4603826" y="1908852"/>
          <a:ext cx="2556515" cy="1022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900" kern="1200" dirty="0" smtClean="0"/>
            <a:t>簽約</a:t>
          </a:r>
          <a:endParaRPr lang="zh-TW" altLang="en-US" sz="4900" kern="1200" dirty="0"/>
        </a:p>
      </dsp:txBody>
      <dsp:txXfrm>
        <a:off x="5115129" y="1908852"/>
        <a:ext cx="1533909" cy="102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圖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38" name="圖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圖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圖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Click to edit the title text format按一下以編輯母片標題樣式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1E99FC-5D8F-40F2-AD08-A6711FCE0CAF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zh-TW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TW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TW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TW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TW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TW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TW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Click to edit the title text format按一下以編輯母片標題樣式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sz="3200">
                <a:solidFill>
                  <a:srgbClr val="000000"/>
                </a:solidFill>
                <a:latin typeface="Calibri"/>
              </a:rPr>
              <a:t>Seventh Outline Level按一下以編輯母片文字樣式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TW" sz="2800">
                <a:solidFill>
                  <a:srgbClr val="000000"/>
                </a:solidFill>
                <a:latin typeface="Calibri"/>
              </a:rPr>
              <a:t>第二層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TW" sz="2400">
                <a:solidFill>
                  <a:srgbClr val="000000"/>
                </a:solidFill>
                <a:latin typeface="Calibri"/>
              </a:rPr>
              <a:t>第三層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第四層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TW" sz="2000">
                <a:solidFill>
                  <a:srgbClr val="000000"/>
                </a:solidFill>
                <a:latin typeface="Calibri"/>
              </a:rPr>
              <a:t>第五層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3/17/14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8BF3EB7-3861-4E77-8FF3-6E6A5B334EF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568" y="1484784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000" dirty="0">
                <a:solidFill>
                  <a:srgbClr val="000000"/>
                </a:solidFill>
                <a:latin typeface="Calibri"/>
              </a:rPr>
              <a:t>軟體工程概論
專案簡報發起書</a:t>
            </a:r>
            <a:endParaRPr sz="1600" dirty="0"/>
          </a:p>
        </p:txBody>
      </p:sp>
      <p:sp>
        <p:nvSpPr>
          <p:cNvPr id="79" name="TextShape 2"/>
          <p:cNvSpPr txBox="1"/>
          <p:nvPr/>
        </p:nvSpPr>
        <p:spPr>
          <a:xfrm>
            <a:off x="1403648" y="3645024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第</a:t>
            </a:r>
            <a:r>
              <a:rPr lang="zh-TW" altLang="en-US" sz="3200" dirty="0" smtClean="0">
                <a:solidFill>
                  <a:srgbClr val="8B8B8B"/>
                </a:solidFill>
                <a:latin typeface="Calibri"/>
              </a:rPr>
              <a:t>十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一組</a:t>
            </a:r>
          </a:p>
          <a:p>
            <a:pPr algn="ctr">
              <a:lnSpc>
                <a:spcPct val="100000"/>
              </a:lnSpc>
            </a:pPr>
            <a:r>
              <a:rPr lang="zh-TW" altLang="en-US" sz="3200" dirty="0">
                <a:solidFill>
                  <a:srgbClr val="FF0000"/>
                </a:solidFill>
              </a:rPr>
              <a:t>以智能</a:t>
            </a:r>
            <a:r>
              <a:rPr lang="zh-TW" altLang="en-US" sz="3200" dirty="0" smtClean="0">
                <a:solidFill>
                  <a:srgbClr val="FF0000"/>
                </a:solidFill>
              </a:rPr>
              <a:t>合約快速產生理想租屋合約</a:t>
            </a:r>
            <a:endParaRPr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情境式Demo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3200" dirty="0">
                <a:solidFill>
                  <a:srgbClr val="FF0000"/>
                </a:solidFill>
                <a:latin typeface="Calibri"/>
              </a:rPr>
              <a:t>房東：填寫房屋資訊 </a:t>
            </a:r>
            <a:endParaRPr lang="en-US" altLang="zh-TW" sz="3200" dirty="0" smtClean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altLang="zh-TW" sz="3200" dirty="0" smtClean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智能</a:t>
            </a:r>
            <a:r>
              <a:rPr lang="zh-TW" altLang="en-US" sz="3200" dirty="0">
                <a:solidFill>
                  <a:srgbClr val="FF0000"/>
                </a:solidFill>
                <a:latin typeface="Calibri"/>
              </a:rPr>
              <a:t>合約：計算房租、房屋細項紀錄、環境評估、自動繳費 </a:t>
            </a:r>
            <a:endParaRPr lang="en-US" altLang="zh-TW" sz="3200" dirty="0" smtClean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承租人</a:t>
            </a:r>
            <a:r>
              <a:rPr lang="zh-TW" altLang="en-US" sz="3200" dirty="0">
                <a:solidFill>
                  <a:srgbClr val="FF0000"/>
                </a:solidFill>
                <a:latin typeface="Calibri"/>
              </a:rPr>
              <a:t>：申請租屋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團隊建立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PM:</a:t>
            </a:r>
            <a:r>
              <a:rPr lang="zh-TW" altLang="en-US" sz="3200" dirty="0">
                <a:solidFill>
                  <a:srgbClr val="000000"/>
                </a:solidFill>
                <a:latin typeface="Calibri"/>
              </a:rPr>
              <a:t>王暐嵂</a:t>
            </a:r>
            <a:endParaRPr dirty="0"/>
          </a:p>
          <a:p>
            <a:pPr>
              <a:buFont typeface="Arial"/>
              <a:buChar char="•"/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Team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:</a:t>
            </a:r>
            <a:r>
              <a:rPr lang="zh-TW" altLang="en-US" sz="3200" dirty="0" smtClean="0">
                <a:solidFill>
                  <a:srgbClr val="000000"/>
                </a:solidFill>
                <a:latin typeface="Calibri"/>
              </a:rPr>
              <a:t>朱家佐、林洋名、藍逵原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想解決的問題是什麼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altLang="en-US" sz="2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房租細項模糊繁瑣，租屋者無法在第一時間分析利弊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altLang="en-US" sz="2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屋況資訊不對稱，出租者可選擇性提供資訊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altLang="en-US" sz="26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房仲業者介入，成本</a:t>
            </a:r>
            <a:r>
              <a:rPr lang="zh-TW" altLang="en-US" sz="26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提高</a:t>
            </a:r>
            <a:endParaRPr lang="en-US" altLang="zh-TW" sz="2600" dirty="0" smtClean="0">
              <a:solidFill>
                <a:srgbClr val="FF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兩方彼次不完全信任，有共享資訊的需求</a:t>
            </a:r>
            <a:endParaRPr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4221088"/>
            <a:ext cx="5976664" cy="707886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出租</a:t>
            </a:r>
            <a:r>
              <a:rPr lang="zh-TW" altLang="en-US" sz="20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人</a:t>
            </a:r>
            <a:r>
              <a:rPr lang="zh-TW" altLang="en-US" sz="20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：</a:t>
            </a:r>
            <a:endParaRPr lang="en-US" altLang="zh-TW" sz="2000" dirty="0" smtClean="0">
              <a:solidFill>
                <a:srgbClr val="FF000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承租人</a:t>
            </a:r>
            <a:r>
              <a:rPr lang="zh-TW" altLang="en-US" sz="2000" dirty="0">
                <a:solidFill>
                  <a:srgbClr val="FF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：房屋資訊、計價方式</a:t>
            </a:r>
            <a:endParaRPr 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8624" y="51571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目前理賠程序：情境說明</a:t>
            </a:r>
            <a:endParaRPr lang="en-US" sz="4000" dirty="0"/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6290749"/>
              </p:ext>
            </p:extLst>
          </p:nvPr>
        </p:nvGraphicFramePr>
        <p:xfrm>
          <a:off x="990600" y="1414045"/>
          <a:ext cx="716244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76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000" dirty="0" smtClean="0"/>
              <a:t>找屋</a:t>
            </a:r>
            <a:endParaRPr kumimoji="1"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199"/>
            <a:ext cx="4701975" cy="33630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75" y="1268760"/>
            <a:ext cx="4771255" cy="47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000" dirty="0" smtClean="0"/>
              <a:t>看屋</a:t>
            </a:r>
            <a:endParaRPr kumimoji="1"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0055"/>
            <a:ext cx="5995395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000" dirty="0" smtClean="0"/>
              <a:t>簽約</a:t>
            </a:r>
            <a:endParaRPr kumimoji="1"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48" y="1572908"/>
            <a:ext cx="3813888" cy="50851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96" y="1415200"/>
            <a:ext cx="534434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6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資料在哪裡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 smtClean="0"/>
              <a:t>1</a:t>
            </a:r>
            <a:r>
              <a:rPr lang="en-US" altLang="zh-TW" sz="3200" dirty="0"/>
              <a:t>.</a:t>
            </a:r>
            <a:r>
              <a:rPr lang="zh-TW" altLang="en-US" sz="3200" dirty="0"/>
              <a:t>房東</a:t>
            </a:r>
            <a:r>
              <a:rPr lang="zh-TW" altLang="en-US" sz="3200" dirty="0" smtClean="0"/>
              <a:t>提供屋況 </a:t>
            </a:r>
            <a:endParaRPr lang="en-US" altLang="zh-TW" sz="3200" dirty="0" smtClean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 smtClean="0"/>
              <a:t>2</a:t>
            </a:r>
            <a:r>
              <a:rPr lang="en-US" altLang="zh-TW" sz="3200" dirty="0"/>
              <a:t>.</a:t>
            </a:r>
            <a:r>
              <a:rPr lang="zh-TW" altLang="en-US" sz="3200" dirty="0"/>
              <a:t>水力電力電信業者 </a:t>
            </a:r>
            <a:endParaRPr lang="en-US" altLang="zh-TW" sz="3200" dirty="0" smtClean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 smtClean="0"/>
              <a:t>3</a:t>
            </a:r>
            <a:r>
              <a:rPr lang="en-US" altLang="zh-TW" sz="3200" dirty="0"/>
              <a:t>.</a:t>
            </a:r>
            <a:r>
              <a:rPr lang="zh-TW" altLang="en-US" sz="3200" dirty="0"/>
              <a:t>政府訂定房租換算公式做為參考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altLang="zh-TW" sz="3200" dirty="0"/>
              <a:t>4.</a:t>
            </a:r>
            <a:r>
              <a:rPr lang="zh-TW" altLang="en-US" sz="3200" dirty="0"/>
              <a:t>環境評估：</a:t>
            </a:r>
            <a:r>
              <a:rPr lang="en-US" altLang="zh-TW" sz="3200" dirty="0"/>
              <a:t>GOOGLE </a:t>
            </a:r>
            <a:r>
              <a:rPr lang="en-US" altLang="zh-TW" sz="3200" dirty="0" smtClean="0"/>
              <a:t>MAP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>
                <a:solidFill>
                  <a:srgbClr val="000000"/>
                </a:solidFill>
                <a:latin typeface="Calibri"/>
              </a:rPr>
              <a:t>Elevator Pitch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47216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針對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出租人與承租人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__客群</a:t>
            </a:r>
            <a:endParaRPr dirty="0"/>
          </a:p>
          <a:p>
            <a:pPr>
              <a:lnSpc>
                <a:spcPct val="100000"/>
              </a:lnSpc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有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成本，資訊透明與效率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_的</a:t>
            </a:r>
            <a:r>
              <a:rPr lang="zh-TW" sz="3200" dirty="0">
                <a:solidFill>
                  <a:srgbClr val="000000"/>
                </a:solidFill>
                <a:latin typeface="Calibri"/>
              </a:rPr>
              <a:t>需要</a:t>
            </a:r>
            <a:endParaRPr dirty="0"/>
          </a:p>
          <a:p>
            <a:pPr>
              <a:lnSpc>
                <a:spcPct val="100000"/>
              </a:lnSpc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我們推出的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</a:t>
            </a:r>
            <a:r>
              <a:rPr lang="zh-TW" altLang="en-US" sz="3200" dirty="0" smtClean="0">
                <a:solidFill>
                  <a:srgbClr val="FF0000"/>
                </a:solidFill>
              </a:rPr>
              <a:t>智能</a:t>
            </a:r>
            <a:r>
              <a:rPr lang="zh-TW" altLang="en-US" sz="3200" dirty="0">
                <a:solidFill>
                  <a:srgbClr val="FF0000"/>
                </a:solidFill>
              </a:rPr>
              <a:t>合約快速產生理想租屋合約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系統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是</a:t>
            </a:r>
            <a:r>
              <a:rPr lang="zh-TW" sz="3200" dirty="0">
                <a:solidFill>
                  <a:srgbClr val="000000"/>
                </a:solidFill>
                <a:latin typeface="Calibri"/>
              </a:rPr>
              <a:t>一種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基於以太坊的智能合約系統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___</a:t>
            </a:r>
            <a:endParaRPr dirty="0"/>
          </a:p>
          <a:p>
            <a:pPr>
              <a:lnSpc>
                <a:spcPct val="100000"/>
              </a:lnSpc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除了提供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上傳合理房租與房屋細項資訊及周遭環境評估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等</a:t>
            </a:r>
            <a:r>
              <a:rPr lang="zh-TW" sz="3200" dirty="0">
                <a:solidFill>
                  <a:srgbClr val="000000"/>
                </a:solidFill>
                <a:latin typeface="Calibri"/>
              </a:rPr>
              <a:t>功能外</a:t>
            </a:r>
            <a:endParaRPr dirty="0"/>
          </a:p>
          <a:p>
            <a:pPr>
              <a:lnSpc>
                <a:spcPct val="100000"/>
              </a:lnSpc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比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__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現行作業與系統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__</a:t>
            </a:r>
            <a:r>
              <a:rPr lang="zh-TW" sz="3200" dirty="0">
                <a:solidFill>
                  <a:srgbClr val="000000"/>
                </a:solidFill>
                <a:latin typeface="Calibri"/>
              </a:rPr>
              <a:t>還優的是</a:t>
            </a:r>
            <a:endParaRPr dirty="0"/>
          </a:p>
          <a:p>
            <a:pPr>
              <a:lnSpc>
                <a:spcPct val="100000"/>
              </a:lnSpc>
            </a:pPr>
            <a:r>
              <a:rPr lang="zh-TW" sz="3200" dirty="0">
                <a:solidFill>
                  <a:srgbClr val="000000"/>
                </a:solidFill>
                <a:latin typeface="Calibri"/>
              </a:rPr>
              <a:t>我們還可以</a:t>
            </a:r>
            <a:r>
              <a:rPr lang="zh-TW" sz="3200" dirty="0" smtClean="0">
                <a:solidFill>
                  <a:srgbClr val="000000"/>
                </a:solidFill>
                <a:latin typeface="Calibri"/>
              </a:rPr>
              <a:t>_</a:t>
            </a:r>
            <a:r>
              <a:rPr lang="zh-TW" altLang="en-US" sz="3200" dirty="0" smtClean="0">
                <a:solidFill>
                  <a:srgbClr val="FF0000"/>
                </a:solidFill>
                <a:latin typeface="Calibri"/>
              </a:rPr>
              <a:t>合理推算房租，不擔心會被惡意哄抬價格</a:t>
            </a:r>
            <a:r>
              <a:rPr lang="zh-TW" sz="3200" dirty="0" smtClean="0">
                <a:solidFill>
                  <a:srgbClr val="FF0000"/>
                </a:solidFill>
                <a:latin typeface="Calibri"/>
              </a:rPr>
              <a:t>_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250</Words>
  <Application>Microsoft Macintosh PowerPoint</Application>
  <PresentationFormat>如螢幕大小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Sans</vt:lpstr>
      <vt:lpstr>Microsoft JhengHei</vt:lpstr>
      <vt:lpstr>StarSymbol</vt:lpstr>
      <vt:lpstr>Office Theme</vt:lpstr>
      <vt:lpstr>Office Theme</vt:lpstr>
      <vt:lpstr>PowerPoint 簡報</vt:lpstr>
      <vt:lpstr>PowerPoint 簡報</vt:lpstr>
      <vt:lpstr>PowerPoint 簡報</vt:lpstr>
      <vt:lpstr>目前理賠程序：情境說明</vt:lpstr>
      <vt:lpstr>找屋</vt:lpstr>
      <vt:lpstr>看屋</vt:lpstr>
      <vt:lpstr>簽約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使用者</cp:lastModifiedBy>
  <cp:revision>14</cp:revision>
  <dcterms:modified xsi:type="dcterms:W3CDTF">2016-11-11T10:16:23Z</dcterms:modified>
</cp:coreProperties>
</file>