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300" r:id="rId17"/>
    <p:sldId id="273" r:id="rId18"/>
    <p:sldId id="275" r:id="rId19"/>
    <p:sldId id="276" r:id="rId20"/>
    <p:sldId id="277" r:id="rId21"/>
    <p:sldId id="285" r:id="rId22"/>
    <p:sldId id="278" r:id="rId23"/>
    <p:sldId id="279" r:id="rId24"/>
    <p:sldId id="280" r:id="rId25"/>
    <p:sldId id="281" r:id="rId26"/>
    <p:sldId id="282" r:id="rId27"/>
    <p:sldId id="291" r:id="rId28"/>
    <p:sldId id="289" r:id="rId29"/>
    <p:sldId id="288" r:id="rId30"/>
    <p:sldId id="290" r:id="rId31"/>
    <p:sldId id="286" r:id="rId32"/>
    <p:sldId id="297" r:id="rId33"/>
    <p:sldId id="287" r:id="rId34"/>
    <p:sldId id="298" r:id="rId35"/>
    <p:sldId id="299" r:id="rId36"/>
    <p:sldId id="292" r:id="rId37"/>
    <p:sldId id="293" r:id="rId38"/>
    <p:sldId id="294" r:id="rId39"/>
    <p:sldId id="295" r:id="rId40"/>
    <p:sldId id="296" r:id="rId41"/>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5" autoAdjust="0"/>
    <p:restoredTop sz="95520" autoAdjust="0"/>
  </p:normalViewPr>
  <p:slideViewPr>
    <p:cSldViewPr snapToGrid="0">
      <p:cViewPr varScale="1">
        <p:scale>
          <a:sx n="57" d="100"/>
          <a:sy n="57" d="100"/>
        </p:scale>
        <p:origin x="2340" y="4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238408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23439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24792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99988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330948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331322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362150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149183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184101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31008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B750B1E-8AEC-4233-B44D-70C0E1BEC252}"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233ADC-6A3B-4831-BCB1-0034AB14C323}" type="slidenum">
              <a:rPr lang="en-US" smtClean="0"/>
              <a:t>‹Nº›</a:t>
            </a:fld>
            <a:endParaRPr lang="en-US" dirty="0"/>
          </a:p>
        </p:txBody>
      </p:sp>
    </p:spTree>
    <p:extLst>
      <p:ext uri="{BB962C8B-B14F-4D97-AF65-F5344CB8AC3E}">
        <p14:creationId xmlns:p14="http://schemas.microsoft.com/office/powerpoint/2010/main" val="214752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B750B1E-8AEC-4233-B44D-70C0E1BEC252}" type="datetimeFigureOut">
              <a:rPr lang="en-US" smtClean="0"/>
              <a:t>4/17/2022</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4A233ADC-6A3B-4831-BCB1-0034AB14C323}" type="slidenum">
              <a:rPr lang="en-US" smtClean="0"/>
              <a:t>‹Nº›</a:t>
            </a:fld>
            <a:endParaRPr lang="en-US" dirty="0"/>
          </a:p>
        </p:txBody>
      </p:sp>
    </p:spTree>
    <p:extLst>
      <p:ext uri="{BB962C8B-B14F-4D97-AF65-F5344CB8AC3E}">
        <p14:creationId xmlns:p14="http://schemas.microsoft.com/office/powerpoint/2010/main" val="3733040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0"/>
            <a:ext cx="885225" cy="828571"/>
          </a:xfrm>
          <a:prstGeom prst="rect">
            <a:avLst/>
          </a:prstGeom>
        </p:spPr>
      </p:pic>
      <p:pic>
        <p:nvPicPr>
          <p:cNvPr id="5" name="Imagen 4"/>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887873" y="0"/>
            <a:ext cx="885225" cy="828571"/>
          </a:xfrm>
          <a:prstGeom prst="rect">
            <a:avLst/>
          </a:prstGeom>
        </p:spPr>
      </p:pic>
      <p:pic>
        <p:nvPicPr>
          <p:cNvPr id="6" name="Imagen 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828570"/>
            <a:ext cx="885225" cy="828571"/>
          </a:xfrm>
          <a:prstGeom prst="rect">
            <a:avLst/>
          </a:prstGeom>
        </p:spPr>
      </p:pic>
      <p:pic>
        <p:nvPicPr>
          <p:cNvPr id="7" name="Imagen 6"/>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888890" y="828571"/>
            <a:ext cx="885225" cy="828571"/>
          </a:xfrm>
          <a:prstGeom prst="rect">
            <a:avLst/>
          </a:prstGeom>
        </p:spPr>
      </p:pic>
      <p:pic>
        <p:nvPicPr>
          <p:cNvPr id="8" name="Imagen 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73098" y="0"/>
            <a:ext cx="885225" cy="828571"/>
          </a:xfrm>
          <a:prstGeom prst="rect">
            <a:avLst/>
          </a:prstGeom>
        </p:spPr>
      </p:pic>
      <p:pic>
        <p:nvPicPr>
          <p:cNvPr id="9" name="Imagen 8"/>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60971" y="0"/>
            <a:ext cx="885225" cy="828571"/>
          </a:xfrm>
          <a:prstGeom prst="rect">
            <a:avLst/>
          </a:prstGeom>
        </p:spPr>
      </p:pic>
      <p:pic>
        <p:nvPicPr>
          <p:cNvPr id="10" name="Imagen 9"/>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73098" y="828570"/>
            <a:ext cx="885225" cy="828571"/>
          </a:xfrm>
          <a:prstGeom prst="rect">
            <a:avLst/>
          </a:prstGeom>
        </p:spPr>
      </p:pic>
      <p:pic>
        <p:nvPicPr>
          <p:cNvPr id="11" name="Imagen 10"/>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2661988" y="828571"/>
            <a:ext cx="885225" cy="828571"/>
          </a:xfrm>
          <a:prstGeom prst="rect">
            <a:avLst/>
          </a:prstGeom>
        </p:spPr>
      </p:pic>
      <p:pic>
        <p:nvPicPr>
          <p:cNvPr id="12" name="Imagen 11"/>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542531" y="0"/>
            <a:ext cx="885225" cy="828571"/>
          </a:xfrm>
          <a:prstGeom prst="rect">
            <a:avLst/>
          </a:prstGeom>
        </p:spPr>
      </p:pic>
      <p:pic>
        <p:nvPicPr>
          <p:cNvPr id="13" name="Imagen 12"/>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430404" y="0"/>
            <a:ext cx="885225" cy="828571"/>
          </a:xfrm>
          <a:prstGeom prst="rect">
            <a:avLst/>
          </a:prstGeom>
        </p:spPr>
      </p:pic>
      <p:pic>
        <p:nvPicPr>
          <p:cNvPr id="14" name="Imagen 1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542531" y="828570"/>
            <a:ext cx="885225" cy="828571"/>
          </a:xfrm>
          <a:prstGeom prst="rect">
            <a:avLst/>
          </a:prstGeom>
        </p:spPr>
      </p:pic>
      <p:pic>
        <p:nvPicPr>
          <p:cNvPr id="15" name="Imagen 14"/>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4431421" y="828571"/>
            <a:ext cx="885225" cy="828571"/>
          </a:xfrm>
          <a:prstGeom prst="rect">
            <a:avLst/>
          </a:prstGeom>
        </p:spPr>
      </p:pic>
      <p:pic>
        <p:nvPicPr>
          <p:cNvPr id="16" name="Imagen 1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314612" y="0"/>
            <a:ext cx="885225" cy="828571"/>
          </a:xfrm>
          <a:prstGeom prst="rect">
            <a:avLst/>
          </a:prstGeom>
        </p:spPr>
      </p:pic>
      <p:pic>
        <p:nvPicPr>
          <p:cNvPr id="17" name="Imagen 16"/>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202485" y="0"/>
            <a:ext cx="885225" cy="828571"/>
          </a:xfrm>
          <a:prstGeom prst="rect">
            <a:avLst/>
          </a:prstGeom>
        </p:spPr>
      </p:pic>
      <p:pic>
        <p:nvPicPr>
          <p:cNvPr id="18" name="Imagen 1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314612" y="828570"/>
            <a:ext cx="885225" cy="828571"/>
          </a:xfrm>
          <a:prstGeom prst="rect">
            <a:avLst/>
          </a:prstGeom>
        </p:spPr>
      </p:pic>
      <p:pic>
        <p:nvPicPr>
          <p:cNvPr id="19" name="Imagen 18"/>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6203502" y="828571"/>
            <a:ext cx="885225" cy="828571"/>
          </a:xfrm>
          <a:prstGeom prst="rect">
            <a:avLst/>
          </a:prstGeom>
        </p:spPr>
      </p:pic>
      <p:pic>
        <p:nvPicPr>
          <p:cNvPr id="64" name="Imagen 6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29710" y="1657141"/>
            <a:ext cx="885225" cy="828571"/>
          </a:xfrm>
          <a:prstGeom prst="rect">
            <a:avLst/>
          </a:prstGeom>
        </p:spPr>
      </p:pic>
      <p:pic>
        <p:nvPicPr>
          <p:cNvPr id="65" name="Imagen 64"/>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58163" y="1657141"/>
            <a:ext cx="885225" cy="828571"/>
          </a:xfrm>
          <a:prstGeom prst="rect">
            <a:avLst/>
          </a:prstGeom>
        </p:spPr>
      </p:pic>
      <p:pic>
        <p:nvPicPr>
          <p:cNvPr id="66" name="Imagen 6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29710" y="2485711"/>
            <a:ext cx="885225" cy="828571"/>
          </a:xfrm>
          <a:prstGeom prst="rect">
            <a:avLst/>
          </a:prstGeom>
        </p:spPr>
      </p:pic>
      <p:pic>
        <p:nvPicPr>
          <p:cNvPr id="67" name="Imagen 66"/>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659180" y="2485712"/>
            <a:ext cx="885225" cy="828571"/>
          </a:xfrm>
          <a:prstGeom prst="rect">
            <a:avLst/>
          </a:prstGeom>
        </p:spPr>
      </p:pic>
      <p:pic>
        <p:nvPicPr>
          <p:cNvPr id="68" name="Imagen 6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543388" y="1657141"/>
            <a:ext cx="885225" cy="828571"/>
          </a:xfrm>
          <a:prstGeom prst="rect">
            <a:avLst/>
          </a:prstGeom>
        </p:spPr>
      </p:pic>
      <p:pic>
        <p:nvPicPr>
          <p:cNvPr id="69" name="Imagen 68"/>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431261" y="1657141"/>
            <a:ext cx="885225" cy="828571"/>
          </a:xfrm>
          <a:prstGeom prst="rect">
            <a:avLst/>
          </a:prstGeom>
        </p:spPr>
      </p:pic>
      <p:pic>
        <p:nvPicPr>
          <p:cNvPr id="70" name="Imagen 69"/>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543388" y="2485711"/>
            <a:ext cx="885225" cy="828571"/>
          </a:xfrm>
          <a:prstGeom prst="rect">
            <a:avLst/>
          </a:prstGeom>
        </p:spPr>
      </p:pic>
      <p:pic>
        <p:nvPicPr>
          <p:cNvPr id="71" name="Imagen 70"/>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2432278" y="2485712"/>
            <a:ext cx="885225" cy="828571"/>
          </a:xfrm>
          <a:prstGeom prst="rect">
            <a:avLst/>
          </a:prstGeom>
        </p:spPr>
      </p:pic>
      <p:pic>
        <p:nvPicPr>
          <p:cNvPr id="72" name="Imagen 71"/>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312821" y="1657141"/>
            <a:ext cx="885225" cy="828571"/>
          </a:xfrm>
          <a:prstGeom prst="rect">
            <a:avLst/>
          </a:prstGeom>
        </p:spPr>
      </p:pic>
      <p:pic>
        <p:nvPicPr>
          <p:cNvPr id="73" name="Imagen 72"/>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200694" y="1657141"/>
            <a:ext cx="885225" cy="828571"/>
          </a:xfrm>
          <a:prstGeom prst="rect">
            <a:avLst/>
          </a:prstGeom>
        </p:spPr>
      </p:pic>
      <p:pic>
        <p:nvPicPr>
          <p:cNvPr id="74" name="Imagen 7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312821" y="2485711"/>
            <a:ext cx="885225" cy="828571"/>
          </a:xfrm>
          <a:prstGeom prst="rect">
            <a:avLst/>
          </a:prstGeom>
        </p:spPr>
      </p:pic>
      <p:pic>
        <p:nvPicPr>
          <p:cNvPr id="75" name="Imagen 74"/>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4201711" y="2485712"/>
            <a:ext cx="885225" cy="828571"/>
          </a:xfrm>
          <a:prstGeom prst="rect">
            <a:avLst/>
          </a:prstGeom>
        </p:spPr>
      </p:pic>
      <p:pic>
        <p:nvPicPr>
          <p:cNvPr id="76" name="Imagen 7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084902" y="1657141"/>
            <a:ext cx="885225" cy="828571"/>
          </a:xfrm>
          <a:prstGeom prst="rect">
            <a:avLst/>
          </a:prstGeom>
        </p:spPr>
      </p:pic>
      <p:pic>
        <p:nvPicPr>
          <p:cNvPr id="77" name="Imagen 76"/>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972775" y="1657141"/>
            <a:ext cx="885225" cy="828571"/>
          </a:xfrm>
          <a:prstGeom prst="rect">
            <a:avLst/>
          </a:prstGeom>
        </p:spPr>
      </p:pic>
      <p:pic>
        <p:nvPicPr>
          <p:cNvPr id="78" name="Imagen 7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084902" y="2485711"/>
            <a:ext cx="885225" cy="828571"/>
          </a:xfrm>
          <a:prstGeom prst="rect">
            <a:avLst/>
          </a:prstGeom>
        </p:spPr>
      </p:pic>
      <p:pic>
        <p:nvPicPr>
          <p:cNvPr id="79" name="Imagen 78"/>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5973792" y="2485712"/>
            <a:ext cx="885225" cy="828571"/>
          </a:xfrm>
          <a:prstGeom prst="rect">
            <a:avLst/>
          </a:prstGeom>
        </p:spPr>
      </p:pic>
      <p:pic>
        <p:nvPicPr>
          <p:cNvPr id="80" name="Imagen 79"/>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17" y="3314281"/>
            <a:ext cx="885225" cy="828571"/>
          </a:xfrm>
          <a:prstGeom prst="rect">
            <a:avLst/>
          </a:prstGeom>
        </p:spPr>
      </p:pic>
      <p:pic>
        <p:nvPicPr>
          <p:cNvPr id="81" name="Imagen 80"/>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886856" y="3314281"/>
            <a:ext cx="885225" cy="828571"/>
          </a:xfrm>
          <a:prstGeom prst="rect">
            <a:avLst/>
          </a:prstGeom>
        </p:spPr>
      </p:pic>
      <p:pic>
        <p:nvPicPr>
          <p:cNvPr id="82" name="Imagen 81"/>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17" y="4142851"/>
            <a:ext cx="885225" cy="828571"/>
          </a:xfrm>
          <a:prstGeom prst="rect">
            <a:avLst/>
          </a:prstGeom>
        </p:spPr>
      </p:pic>
      <p:pic>
        <p:nvPicPr>
          <p:cNvPr id="83" name="Imagen 82"/>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887873" y="4142852"/>
            <a:ext cx="885225" cy="828571"/>
          </a:xfrm>
          <a:prstGeom prst="rect">
            <a:avLst/>
          </a:prstGeom>
        </p:spPr>
      </p:pic>
      <p:pic>
        <p:nvPicPr>
          <p:cNvPr id="84" name="Imagen 8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72081" y="3314281"/>
            <a:ext cx="885225" cy="828571"/>
          </a:xfrm>
          <a:prstGeom prst="rect">
            <a:avLst/>
          </a:prstGeom>
        </p:spPr>
      </p:pic>
      <p:pic>
        <p:nvPicPr>
          <p:cNvPr id="85" name="Imagen 84"/>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59954" y="3314281"/>
            <a:ext cx="885225" cy="828571"/>
          </a:xfrm>
          <a:prstGeom prst="rect">
            <a:avLst/>
          </a:prstGeom>
        </p:spPr>
      </p:pic>
      <p:pic>
        <p:nvPicPr>
          <p:cNvPr id="86" name="Imagen 8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72081" y="4142851"/>
            <a:ext cx="885225" cy="828571"/>
          </a:xfrm>
          <a:prstGeom prst="rect">
            <a:avLst/>
          </a:prstGeom>
        </p:spPr>
      </p:pic>
      <p:pic>
        <p:nvPicPr>
          <p:cNvPr id="87" name="Imagen 86"/>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2660971" y="4142852"/>
            <a:ext cx="885225" cy="828571"/>
          </a:xfrm>
          <a:prstGeom prst="rect">
            <a:avLst/>
          </a:prstGeom>
        </p:spPr>
      </p:pic>
      <p:pic>
        <p:nvPicPr>
          <p:cNvPr id="88" name="Imagen 8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541514" y="3314281"/>
            <a:ext cx="885225" cy="828571"/>
          </a:xfrm>
          <a:prstGeom prst="rect">
            <a:avLst/>
          </a:prstGeom>
        </p:spPr>
      </p:pic>
      <p:pic>
        <p:nvPicPr>
          <p:cNvPr id="89" name="Imagen 88"/>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429387" y="3314281"/>
            <a:ext cx="885225" cy="828571"/>
          </a:xfrm>
          <a:prstGeom prst="rect">
            <a:avLst/>
          </a:prstGeom>
        </p:spPr>
      </p:pic>
      <p:pic>
        <p:nvPicPr>
          <p:cNvPr id="90" name="Imagen 89"/>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541514" y="4142851"/>
            <a:ext cx="885225" cy="828571"/>
          </a:xfrm>
          <a:prstGeom prst="rect">
            <a:avLst/>
          </a:prstGeom>
        </p:spPr>
      </p:pic>
      <p:pic>
        <p:nvPicPr>
          <p:cNvPr id="91" name="Imagen 90"/>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4430404" y="4142852"/>
            <a:ext cx="885225" cy="828571"/>
          </a:xfrm>
          <a:prstGeom prst="rect">
            <a:avLst/>
          </a:prstGeom>
        </p:spPr>
      </p:pic>
      <p:pic>
        <p:nvPicPr>
          <p:cNvPr id="92" name="Imagen 91"/>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313595" y="3314281"/>
            <a:ext cx="885225" cy="828571"/>
          </a:xfrm>
          <a:prstGeom prst="rect">
            <a:avLst/>
          </a:prstGeom>
        </p:spPr>
      </p:pic>
      <p:pic>
        <p:nvPicPr>
          <p:cNvPr id="93" name="Imagen 92"/>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201468" y="3314281"/>
            <a:ext cx="885225" cy="828571"/>
          </a:xfrm>
          <a:prstGeom prst="rect">
            <a:avLst/>
          </a:prstGeom>
        </p:spPr>
      </p:pic>
      <p:pic>
        <p:nvPicPr>
          <p:cNvPr id="94" name="Imagen 9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313595" y="4142851"/>
            <a:ext cx="885225" cy="828571"/>
          </a:xfrm>
          <a:prstGeom prst="rect">
            <a:avLst/>
          </a:prstGeom>
        </p:spPr>
      </p:pic>
      <p:pic>
        <p:nvPicPr>
          <p:cNvPr id="95" name="Imagen 94"/>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6202485" y="4142852"/>
            <a:ext cx="885225" cy="828571"/>
          </a:xfrm>
          <a:prstGeom prst="rect">
            <a:avLst/>
          </a:prstGeom>
        </p:spPr>
      </p:pic>
      <p:pic>
        <p:nvPicPr>
          <p:cNvPr id="96" name="Imagen 9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32358" y="4971419"/>
            <a:ext cx="885225" cy="828571"/>
          </a:xfrm>
          <a:prstGeom prst="rect">
            <a:avLst/>
          </a:prstGeom>
        </p:spPr>
      </p:pic>
      <p:pic>
        <p:nvPicPr>
          <p:cNvPr id="97" name="Imagen 96"/>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55515" y="4971419"/>
            <a:ext cx="885225" cy="828571"/>
          </a:xfrm>
          <a:prstGeom prst="rect">
            <a:avLst/>
          </a:prstGeom>
        </p:spPr>
      </p:pic>
      <p:pic>
        <p:nvPicPr>
          <p:cNvPr id="98" name="Imagen 9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32358" y="5799989"/>
            <a:ext cx="885225" cy="828571"/>
          </a:xfrm>
          <a:prstGeom prst="rect">
            <a:avLst/>
          </a:prstGeom>
        </p:spPr>
      </p:pic>
      <p:pic>
        <p:nvPicPr>
          <p:cNvPr id="99" name="Imagen 98"/>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656532" y="5799990"/>
            <a:ext cx="885225" cy="828571"/>
          </a:xfrm>
          <a:prstGeom prst="rect">
            <a:avLst/>
          </a:prstGeom>
        </p:spPr>
      </p:pic>
      <p:pic>
        <p:nvPicPr>
          <p:cNvPr id="100" name="Imagen 99"/>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540740" y="4971419"/>
            <a:ext cx="885225" cy="828571"/>
          </a:xfrm>
          <a:prstGeom prst="rect">
            <a:avLst/>
          </a:prstGeom>
        </p:spPr>
      </p:pic>
      <p:pic>
        <p:nvPicPr>
          <p:cNvPr id="101" name="Imagen 100"/>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428613" y="4971419"/>
            <a:ext cx="885225" cy="828571"/>
          </a:xfrm>
          <a:prstGeom prst="rect">
            <a:avLst/>
          </a:prstGeom>
        </p:spPr>
      </p:pic>
      <p:pic>
        <p:nvPicPr>
          <p:cNvPr id="102" name="Imagen 101"/>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540740" y="5799989"/>
            <a:ext cx="885225" cy="828571"/>
          </a:xfrm>
          <a:prstGeom prst="rect">
            <a:avLst/>
          </a:prstGeom>
        </p:spPr>
      </p:pic>
      <p:pic>
        <p:nvPicPr>
          <p:cNvPr id="103" name="Imagen 102"/>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2429630" y="5799990"/>
            <a:ext cx="885225" cy="828571"/>
          </a:xfrm>
          <a:prstGeom prst="rect">
            <a:avLst/>
          </a:prstGeom>
        </p:spPr>
      </p:pic>
      <p:pic>
        <p:nvPicPr>
          <p:cNvPr id="104" name="Imagen 10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310173" y="4971419"/>
            <a:ext cx="885225" cy="828571"/>
          </a:xfrm>
          <a:prstGeom prst="rect">
            <a:avLst/>
          </a:prstGeom>
        </p:spPr>
      </p:pic>
      <p:pic>
        <p:nvPicPr>
          <p:cNvPr id="105" name="Imagen 104"/>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198046" y="4971419"/>
            <a:ext cx="885225" cy="828571"/>
          </a:xfrm>
          <a:prstGeom prst="rect">
            <a:avLst/>
          </a:prstGeom>
        </p:spPr>
      </p:pic>
      <p:pic>
        <p:nvPicPr>
          <p:cNvPr id="106" name="Imagen 10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310173" y="5799989"/>
            <a:ext cx="885225" cy="828571"/>
          </a:xfrm>
          <a:prstGeom prst="rect">
            <a:avLst/>
          </a:prstGeom>
        </p:spPr>
      </p:pic>
      <p:pic>
        <p:nvPicPr>
          <p:cNvPr id="107" name="Imagen 106"/>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4199063" y="5799990"/>
            <a:ext cx="885225" cy="828571"/>
          </a:xfrm>
          <a:prstGeom prst="rect">
            <a:avLst/>
          </a:prstGeom>
        </p:spPr>
      </p:pic>
      <p:pic>
        <p:nvPicPr>
          <p:cNvPr id="108" name="Imagen 10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082254" y="4971419"/>
            <a:ext cx="885225" cy="828571"/>
          </a:xfrm>
          <a:prstGeom prst="rect">
            <a:avLst/>
          </a:prstGeom>
        </p:spPr>
      </p:pic>
      <p:pic>
        <p:nvPicPr>
          <p:cNvPr id="109" name="Imagen 108"/>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970127" y="4971419"/>
            <a:ext cx="885225" cy="828571"/>
          </a:xfrm>
          <a:prstGeom prst="rect">
            <a:avLst/>
          </a:prstGeom>
        </p:spPr>
      </p:pic>
      <p:pic>
        <p:nvPicPr>
          <p:cNvPr id="110" name="Imagen 109"/>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082254" y="5799989"/>
            <a:ext cx="885225" cy="828571"/>
          </a:xfrm>
          <a:prstGeom prst="rect">
            <a:avLst/>
          </a:prstGeom>
        </p:spPr>
      </p:pic>
      <p:pic>
        <p:nvPicPr>
          <p:cNvPr id="111" name="Imagen 110"/>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5971144" y="5799990"/>
            <a:ext cx="885225" cy="828571"/>
          </a:xfrm>
          <a:prstGeom prst="rect">
            <a:avLst/>
          </a:prstGeom>
        </p:spPr>
      </p:pic>
      <p:pic>
        <p:nvPicPr>
          <p:cNvPr id="112" name="Imagen 111"/>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6628555"/>
            <a:ext cx="885225" cy="828571"/>
          </a:xfrm>
          <a:prstGeom prst="rect">
            <a:avLst/>
          </a:prstGeom>
        </p:spPr>
      </p:pic>
      <p:pic>
        <p:nvPicPr>
          <p:cNvPr id="113" name="Imagen 112"/>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887873" y="6628555"/>
            <a:ext cx="885225" cy="828571"/>
          </a:xfrm>
          <a:prstGeom prst="rect">
            <a:avLst/>
          </a:prstGeom>
        </p:spPr>
      </p:pic>
      <p:pic>
        <p:nvPicPr>
          <p:cNvPr id="114" name="Imagen 11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7457125"/>
            <a:ext cx="885225" cy="828571"/>
          </a:xfrm>
          <a:prstGeom prst="rect">
            <a:avLst/>
          </a:prstGeom>
        </p:spPr>
      </p:pic>
      <p:pic>
        <p:nvPicPr>
          <p:cNvPr id="115" name="Imagen 114"/>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888890" y="7457126"/>
            <a:ext cx="885225" cy="828571"/>
          </a:xfrm>
          <a:prstGeom prst="rect">
            <a:avLst/>
          </a:prstGeom>
        </p:spPr>
      </p:pic>
      <p:pic>
        <p:nvPicPr>
          <p:cNvPr id="116" name="Imagen 11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73098" y="6628555"/>
            <a:ext cx="885225" cy="828571"/>
          </a:xfrm>
          <a:prstGeom prst="rect">
            <a:avLst/>
          </a:prstGeom>
        </p:spPr>
      </p:pic>
      <p:pic>
        <p:nvPicPr>
          <p:cNvPr id="117" name="Imagen 116"/>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60971" y="6628555"/>
            <a:ext cx="885225" cy="828571"/>
          </a:xfrm>
          <a:prstGeom prst="rect">
            <a:avLst/>
          </a:prstGeom>
        </p:spPr>
      </p:pic>
      <p:pic>
        <p:nvPicPr>
          <p:cNvPr id="118" name="Imagen 11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73098" y="7457125"/>
            <a:ext cx="885225" cy="828571"/>
          </a:xfrm>
          <a:prstGeom prst="rect">
            <a:avLst/>
          </a:prstGeom>
        </p:spPr>
      </p:pic>
      <p:pic>
        <p:nvPicPr>
          <p:cNvPr id="119" name="Imagen 118"/>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2661988" y="7457126"/>
            <a:ext cx="885225" cy="828571"/>
          </a:xfrm>
          <a:prstGeom prst="rect">
            <a:avLst/>
          </a:prstGeom>
        </p:spPr>
      </p:pic>
      <p:pic>
        <p:nvPicPr>
          <p:cNvPr id="120" name="Imagen 119"/>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542531" y="6628555"/>
            <a:ext cx="885225" cy="828571"/>
          </a:xfrm>
          <a:prstGeom prst="rect">
            <a:avLst/>
          </a:prstGeom>
        </p:spPr>
      </p:pic>
      <p:pic>
        <p:nvPicPr>
          <p:cNvPr id="121" name="Imagen 120"/>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430404" y="6628555"/>
            <a:ext cx="885225" cy="828571"/>
          </a:xfrm>
          <a:prstGeom prst="rect">
            <a:avLst/>
          </a:prstGeom>
        </p:spPr>
      </p:pic>
      <p:pic>
        <p:nvPicPr>
          <p:cNvPr id="122" name="Imagen 121"/>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542531" y="7457125"/>
            <a:ext cx="885225" cy="828571"/>
          </a:xfrm>
          <a:prstGeom prst="rect">
            <a:avLst/>
          </a:prstGeom>
        </p:spPr>
      </p:pic>
      <p:pic>
        <p:nvPicPr>
          <p:cNvPr id="123" name="Imagen 122"/>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4431421" y="7457126"/>
            <a:ext cx="885225" cy="828571"/>
          </a:xfrm>
          <a:prstGeom prst="rect">
            <a:avLst/>
          </a:prstGeom>
        </p:spPr>
      </p:pic>
      <p:pic>
        <p:nvPicPr>
          <p:cNvPr id="124" name="Imagen 123"/>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314612" y="6628555"/>
            <a:ext cx="885225" cy="828571"/>
          </a:xfrm>
          <a:prstGeom prst="rect">
            <a:avLst/>
          </a:prstGeom>
        </p:spPr>
      </p:pic>
      <p:pic>
        <p:nvPicPr>
          <p:cNvPr id="125" name="Imagen 124"/>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202485" y="6628555"/>
            <a:ext cx="885225" cy="828571"/>
          </a:xfrm>
          <a:prstGeom prst="rect">
            <a:avLst/>
          </a:prstGeom>
        </p:spPr>
      </p:pic>
      <p:pic>
        <p:nvPicPr>
          <p:cNvPr id="126" name="Imagen 12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314612" y="7457125"/>
            <a:ext cx="885225" cy="828571"/>
          </a:xfrm>
          <a:prstGeom prst="rect">
            <a:avLst/>
          </a:prstGeom>
        </p:spPr>
      </p:pic>
      <p:pic>
        <p:nvPicPr>
          <p:cNvPr id="127" name="Imagen 126"/>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6203502" y="7457126"/>
            <a:ext cx="885225" cy="828571"/>
          </a:xfrm>
          <a:prstGeom prst="rect">
            <a:avLst/>
          </a:prstGeom>
        </p:spPr>
      </p:pic>
      <p:pic>
        <p:nvPicPr>
          <p:cNvPr id="128" name="Imagen 12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12491" y="8285687"/>
            <a:ext cx="885225" cy="828571"/>
          </a:xfrm>
          <a:prstGeom prst="rect">
            <a:avLst/>
          </a:prstGeom>
        </p:spPr>
      </p:pic>
      <p:pic>
        <p:nvPicPr>
          <p:cNvPr id="129" name="Imagen 128"/>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75382" y="8285687"/>
            <a:ext cx="885225" cy="828571"/>
          </a:xfrm>
          <a:prstGeom prst="rect">
            <a:avLst/>
          </a:prstGeom>
        </p:spPr>
      </p:pic>
      <p:pic>
        <p:nvPicPr>
          <p:cNvPr id="132" name="Imagen 131"/>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560607" y="8285687"/>
            <a:ext cx="885225" cy="828571"/>
          </a:xfrm>
          <a:prstGeom prst="rect">
            <a:avLst/>
          </a:prstGeom>
        </p:spPr>
      </p:pic>
      <p:pic>
        <p:nvPicPr>
          <p:cNvPr id="133" name="Imagen 132"/>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448480" y="8285687"/>
            <a:ext cx="885225" cy="828571"/>
          </a:xfrm>
          <a:prstGeom prst="rect">
            <a:avLst/>
          </a:prstGeom>
        </p:spPr>
      </p:pic>
      <p:pic>
        <p:nvPicPr>
          <p:cNvPr id="136" name="Imagen 135"/>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330040" y="8285687"/>
            <a:ext cx="885225" cy="828571"/>
          </a:xfrm>
          <a:prstGeom prst="rect">
            <a:avLst/>
          </a:prstGeom>
        </p:spPr>
      </p:pic>
      <p:pic>
        <p:nvPicPr>
          <p:cNvPr id="137" name="Imagen 136"/>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217913" y="8285687"/>
            <a:ext cx="885225" cy="828571"/>
          </a:xfrm>
          <a:prstGeom prst="rect">
            <a:avLst/>
          </a:prstGeom>
        </p:spPr>
      </p:pic>
      <p:pic>
        <p:nvPicPr>
          <p:cNvPr id="140" name="Imagen 139"/>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102121" y="8285687"/>
            <a:ext cx="885225" cy="828571"/>
          </a:xfrm>
          <a:prstGeom prst="rect">
            <a:avLst/>
          </a:prstGeom>
        </p:spPr>
      </p:pic>
      <p:pic>
        <p:nvPicPr>
          <p:cNvPr id="141" name="Imagen 140"/>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989994" y="8285687"/>
            <a:ext cx="885225" cy="828571"/>
          </a:xfrm>
          <a:prstGeom prst="rect">
            <a:avLst/>
          </a:prstGeom>
        </p:spPr>
      </p:pic>
      <p:pic>
        <p:nvPicPr>
          <p:cNvPr id="130" name="Imagen 129"/>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048047" y="2649499"/>
            <a:ext cx="4761905" cy="4761905"/>
          </a:xfrm>
          <a:prstGeom prst="rect">
            <a:avLst/>
          </a:prstGeom>
          <a:ln>
            <a:noFill/>
          </a:ln>
          <a:effectLst>
            <a:outerShdw blurRad="190500" algn="tl" rotWithShape="0">
              <a:srgbClr val="000000">
                <a:alpha val="70000"/>
              </a:srgbClr>
            </a:outerShdw>
          </a:effectLst>
        </p:spPr>
      </p:pic>
      <p:sp>
        <p:nvSpPr>
          <p:cNvPr id="131" name="CuadroTexto 130"/>
          <p:cNvSpPr txBox="1"/>
          <p:nvPr/>
        </p:nvSpPr>
        <p:spPr>
          <a:xfrm>
            <a:off x="979467" y="1109686"/>
            <a:ext cx="4979620" cy="707886"/>
          </a:xfrm>
          <a:prstGeom prst="rect">
            <a:avLst/>
          </a:prstGeom>
          <a:solidFill>
            <a:schemeClr val="accent2"/>
          </a:solidFill>
        </p:spPr>
        <p:txBody>
          <a:bodyPr wrap="square" rtlCol="0">
            <a:spAutoFit/>
          </a:bodyPr>
          <a:lstStyle/>
          <a:p>
            <a:pPr algn="ctr"/>
            <a:r>
              <a:rPr lang="es-VE" sz="4000" b="1" dirty="0" smtClean="0">
                <a:solidFill>
                  <a:schemeClr val="bg1"/>
                </a:solidFill>
              </a:rPr>
              <a:t>MANUAL DE USUARIO</a:t>
            </a:r>
            <a:endParaRPr lang="en-US" sz="4000" b="1" dirty="0">
              <a:solidFill>
                <a:schemeClr val="bg1"/>
              </a:solidFill>
            </a:endParaRPr>
          </a:p>
        </p:txBody>
      </p:sp>
    </p:spTree>
    <p:extLst>
      <p:ext uri="{BB962C8B-B14F-4D97-AF65-F5344CB8AC3E}">
        <p14:creationId xmlns:p14="http://schemas.microsoft.com/office/powerpoint/2010/main" val="150321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3251" t="2444" r="5039" b="52444"/>
          <a:stretch/>
        </p:blipFill>
        <p:spPr>
          <a:xfrm>
            <a:off x="584445" y="1247145"/>
            <a:ext cx="5565227" cy="2037023"/>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b="59506"/>
          <a:stretch/>
        </p:blipFill>
        <p:spPr>
          <a:xfrm>
            <a:off x="492370" y="3546519"/>
            <a:ext cx="5582429" cy="1882517"/>
          </a:xfrm>
          <a:prstGeom prst="rect">
            <a:avLst/>
          </a:prstGeom>
        </p:spPr>
      </p:pic>
      <p:sp>
        <p:nvSpPr>
          <p:cNvPr id="9" name="CuadroTexto 8"/>
          <p:cNvSpPr txBox="1"/>
          <p:nvPr/>
        </p:nvSpPr>
        <p:spPr>
          <a:xfrm>
            <a:off x="386072" y="5754414"/>
            <a:ext cx="5961974" cy="923330"/>
          </a:xfrm>
          <a:prstGeom prst="rect">
            <a:avLst/>
          </a:prstGeom>
          <a:noFill/>
        </p:spPr>
        <p:txBody>
          <a:bodyPr wrap="square" rtlCol="0">
            <a:spAutoFit/>
          </a:bodyPr>
          <a:lstStyle/>
          <a:p>
            <a:pPr algn="just"/>
            <a:r>
              <a:rPr lang="es-VE" dirty="0" smtClean="0"/>
              <a:t>	4. Continuamos con la instalación en la sección de </a:t>
            </a:r>
            <a:r>
              <a:rPr lang="es-VE" b="1" dirty="0" smtClean="0"/>
              <a:t>PUERTO</a:t>
            </a:r>
            <a:r>
              <a:rPr lang="es-VE" dirty="0" smtClean="0"/>
              <a:t> Y </a:t>
            </a:r>
            <a:r>
              <a:rPr lang="es-VE" b="1" dirty="0" smtClean="0"/>
              <a:t>CONFIGURACION REGIONAL, </a:t>
            </a:r>
            <a:r>
              <a:rPr lang="es-VE" dirty="0" smtClean="0"/>
              <a:t>dejamos los ubicados por defecto.</a:t>
            </a:r>
            <a:r>
              <a:rPr lang="es-VE" b="1" dirty="0" smtClean="0"/>
              <a:t> </a:t>
            </a:r>
            <a:endParaRPr lang="es-VE" b="1" dirty="0"/>
          </a:p>
        </p:txBody>
      </p:sp>
      <p:sp>
        <p:nvSpPr>
          <p:cNvPr id="12" name="CuadroTexto 11"/>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2594613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val="0"/>
              </a:ext>
            </a:extLst>
          </a:blip>
          <a:srcRect l="20410" r="28265"/>
          <a:stretch/>
        </p:blipFill>
        <p:spPr>
          <a:xfrm>
            <a:off x="2042871" y="3052848"/>
            <a:ext cx="2772259" cy="3038304"/>
          </a:xfrm>
          <a:prstGeom prst="rect">
            <a:avLst/>
          </a:prstGeom>
        </p:spPr>
      </p:pic>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70" y="2149365"/>
            <a:ext cx="5715798" cy="4486901"/>
          </a:xfrm>
          <a:prstGeom prst="rect">
            <a:avLst/>
          </a:prstGeom>
        </p:spPr>
      </p:pic>
      <p:sp>
        <p:nvSpPr>
          <p:cNvPr id="3" name="CuadroTexto 2"/>
          <p:cNvSpPr txBox="1"/>
          <p:nvPr/>
        </p:nvSpPr>
        <p:spPr>
          <a:xfrm>
            <a:off x="492370" y="1198179"/>
            <a:ext cx="5715798" cy="646331"/>
          </a:xfrm>
          <a:prstGeom prst="rect">
            <a:avLst/>
          </a:prstGeom>
          <a:noFill/>
        </p:spPr>
        <p:txBody>
          <a:bodyPr wrap="square" rtlCol="0">
            <a:spAutoFit/>
          </a:bodyPr>
          <a:lstStyle/>
          <a:p>
            <a:r>
              <a:rPr lang="es-VE" dirty="0" smtClean="0"/>
              <a:t>	5. Seguimos marcando en </a:t>
            </a:r>
            <a:r>
              <a:rPr lang="es-VE" b="1" dirty="0" smtClean="0"/>
              <a:t>siguiente </a:t>
            </a:r>
            <a:r>
              <a:rPr lang="es-VE" dirty="0" smtClean="0"/>
              <a:t>hasta finalizar el proceso de instalación.</a:t>
            </a:r>
            <a:endParaRPr lang="es-VE" dirty="0"/>
          </a:p>
        </p:txBody>
      </p:sp>
      <p:pic>
        <p:nvPicPr>
          <p:cNvPr id="6" name="Imagen 5"/>
          <p:cNvPicPr>
            <a:picLocks noChangeAspect="1"/>
          </p:cNvPicPr>
          <p:nvPr/>
        </p:nvPicPr>
        <p:blipFill>
          <a:blip r:embed="rId5"/>
          <a:stretch>
            <a:fillRect/>
          </a:stretch>
        </p:blipFill>
        <p:spPr>
          <a:xfrm>
            <a:off x="292865" y="6994635"/>
            <a:ext cx="2371550" cy="402371"/>
          </a:xfrm>
          <a:prstGeom prst="rect">
            <a:avLst/>
          </a:prstGeom>
        </p:spPr>
      </p:pic>
      <p:sp>
        <p:nvSpPr>
          <p:cNvPr id="9" name="CuadroTexto 8"/>
          <p:cNvSpPr txBox="1"/>
          <p:nvPr/>
        </p:nvSpPr>
        <p:spPr>
          <a:xfrm>
            <a:off x="381387" y="7787560"/>
            <a:ext cx="6095225" cy="646331"/>
          </a:xfrm>
          <a:prstGeom prst="rect">
            <a:avLst/>
          </a:prstGeom>
          <a:noFill/>
        </p:spPr>
        <p:txBody>
          <a:bodyPr wrap="square" rtlCol="0">
            <a:spAutoFit/>
          </a:bodyPr>
          <a:lstStyle/>
          <a:p>
            <a:r>
              <a:rPr lang="es-ES" dirty="0" smtClean="0"/>
              <a:t>	6. Por ultimo ejecute </a:t>
            </a:r>
            <a:r>
              <a:rPr lang="es-ES" dirty="0" err="1" smtClean="0"/>
              <a:t>pgAdmin</a:t>
            </a:r>
            <a:r>
              <a:rPr lang="es-ES" dirty="0" smtClean="0"/>
              <a:t> y cree una base de datos con el nombre </a:t>
            </a:r>
            <a:r>
              <a:rPr lang="es-ES" dirty="0" err="1" smtClean="0"/>
              <a:t>gmayoDB</a:t>
            </a:r>
            <a:endParaRPr lang="es-ES" dirty="0"/>
          </a:p>
        </p:txBody>
      </p:sp>
      <p:sp>
        <p:nvSpPr>
          <p:cNvPr id="13" name="CuadroTexto 12"/>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3909702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sp>
        <p:nvSpPr>
          <p:cNvPr id="3" name="CuadroTexto 2"/>
          <p:cNvSpPr txBox="1"/>
          <p:nvPr/>
        </p:nvSpPr>
        <p:spPr>
          <a:xfrm>
            <a:off x="492370" y="1198179"/>
            <a:ext cx="5715798" cy="369332"/>
          </a:xfrm>
          <a:prstGeom prst="rect">
            <a:avLst/>
          </a:prstGeom>
          <a:noFill/>
        </p:spPr>
        <p:txBody>
          <a:bodyPr wrap="square" rtlCol="0">
            <a:spAutoFit/>
          </a:bodyPr>
          <a:lstStyle/>
          <a:p>
            <a:pPr lvl="1" algn="ctr"/>
            <a:r>
              <a:rPr lang="es-VE" dirty="0" smtClean="0"/>
              <a:t>INSTALACION GTK RUNTIME</a:t>
            </a:r>
            <a:endParaRPr lang="es-VE" dirty="0"/>
          </a:p>
        </p:txBody>
      </p:sp>
      <p:pic>
        <p:nvPicPr>
          <p:cNvPr id="1026" name="Picture 2" descr="Descripción no disponible."/>
          <p:cNvPicPr>
            <a:picLocks noChangeAspect="1" noChangeArrowheads="1"/>
          </p:cNvPicPr>
          <p:nvPr/>
        </p:nvPicPr>
        <p:blipFill rotWithShape="1">
          <a:blip r:embed="rId2">
            <a:extLst>
              <a:ext uri="{28A0092B-C50C-407E-A947-70E740481C1C}">
                <a14:useLocalDpi xmlns:a14="http://schemas.microsoft.com/office/drawing/2010/main" val="0"/>
              </a:ext>
            </a:extLst>
          </a:blip>
          <a:srcRect l="26215" t="24678" r="21432" b="20408"/>
          <a:stretch/>
        </p:blipFill>
        <p:spPr bwMode="auto">
          <a:xfrm>
            <a:off x="217561" y="1583816"/>
            <a:ext cx="6422877" cy="5237116"/>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217561" y="6983370"/>
            <a:ext cx="6130485" cy="1477328"/>
          </a:xfrm>
          <a:prstGeom prst="rect">
            <a:avLst/>
          </a:prstGeom>
          <a:noFill/>
        </p:spPr>
        <p:txBody>
          <a:bodyPr wrap="square" rtlCol="0">
            <a:spAutoFit/>
          </a:bodyPr>
          <a:lstStyle/>
          <a:p>
            <a:r>
              <a:rPr lang="es-ES" dirty="0" smtClean="0"/>
              <a:t>	Hacemos doble clic en el archive gtk.exe ubicado en los archivos de instalación</a:t>
            </a:r>
            <a:r>
              <a:rPr lang="es-ES" dirty="0"/>
              <a:t>.</a:t>
            </a:r>
            <a:r>
              <a:rPr lang="es-ES" dirty="0" smtClean="0"/>
              <a:t> </a:t>
            </a:r>
          </a:p>
          <a:p>
            <a:pPr algn="just"/>
            <a:r>
              <a:rPr lang="es-ES" dirty="0" smtClean="0"/>
              <a:t>	Solo debemos hacer clic en siguiente sin modificar las opciones seleccionadas por defecto, es de suma importancia que la opción </a:t>
            </a:r>
            <a:r>
              <a:rPr lang="es-ES" b="1" dirty="0" smtClean="0"/>
              <a:t>Set up path </a:t>
            </a:r>
            <a:r>
              <a:rPr lang="es-ES" dirty="0" smtClean="0"/>
              <a:t>este marcada .</a:t>
            </a:r>
            <a:endParaRPr lang="es-ES" dirty="0"/>
          </a:p>
        </p:txBody>
      </p:sp>
      <p:sp>
        <p:nvSpPr>
          <p:cNvPr id="10" name="CuadroTexto 9"/>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2750923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sp>
        <p:nvSpPr>
          <p:cNvPr id="3" name="CuadroTexto 2"/>
          <p:cNvSpPr txBox="1"/>
          <p:nvPr/>
        </p:nvSpPr>
        <p:spPr>
          <a:xfrm>
            <a:off x="492370" y="1198179"/>
            <a:ext cx="5715798" cy="369332"/>
          </a:xfrm>
          <a:prstGeom prst="rect">
            <a:avLst/>
          </a:prstGeom>
          <a:noFill/>
        </p:spPr>
        <p:txBody>
          <a:bodyPr wrap="square" rtlCol="0">
            <a:spAutoFit/>
          </a:bodyPr>
          <a:lstStyle/>
          <a:p>
            <a:pPr algn="ctr"/>
            <a:r>
              <a:rPr lang="es-VE" b="1" dirty="0" smtClean="0"/>
              <a:t>INSTALACION DEL SISTEMA</a:t>
            </a:r>
            <a:endParaRPr lang="es-VE" b="1" dirty="0"/>
          </a:p>
        </p:txBody>
      </p:sp>
      <p:pic>
        <p:nvPicPr>
          <p:cNvPr id="6" name="Imagen 5"/>
          <p:cNvPicPr>
            <a:picLocks noChangeAspect="1"/>
          </p:cNvPicPr>
          <p:nvPr/>
        </p:nvPicPr>
        <p:blipFill rotWithShape="1">
          <a:blip r:embed="rId2"/>
          <a:srcRect l="15341" t="227" r="1859" b="23864"/>
          <a:stretch/>
        </p:blipFill>
        <p:spPr>
          <a:xfrm>
            <a:off x="455361" y="1664970"/>
            <a:ext cx="5789815" cy="4786630"/>
          </a:xfrm>
          <a:prstGeom prst="rect">
            <a:avLst/>
          </a:prstGeom>
        </p:spPr>
      </p:pic>
      <p:sp>
        <p:nvSpPr>
          <p:cNvPr id="9" name="CuadroTexto 8"/>
          <p:cNvSpPr txBox="1"/>
          <p:nvPr/>
        </p:nvSpPr>
        <p:spPr>
          <a:xfrm>
            <a:off x="734744" y="6636266"/>
            <a:ext cx="5316921" cy="646331"/>
          </a:xfrm>
          <a:prstGeom prst="rect">
            <a:avLst/>
          </a:prstGeom>
          <a:noFill/>
        </p:spPr>
        <p:txBody>
          <a:bodyPr wrap="square" rtlCol="0">
            <a:spAutoFit/>
          </a:bodyPr>
          <a:lstStyle/>
          <a:p>
            <a:r>
              <a:rPr lang="en-US" dirty="0" smtClean="0"/>
              <a:t>	1. </a:t>
            </a:r>
            <a:r>
              <a:rPr lang="en-US" dirty="0" err="1" smtClean="0"/>
              <a:t>Copiamos</a:t>
            </a:r>
            <a:r>
              <a:rPr lang="en-US" dirty="0" smtClean="0"/>
              <a:t> la </a:t>
            </a:r>
            <a:r>
              <a:rPr lang="en-US" dirty="0" err="1" smtClean="0"/>
              <a:t>carpeta</a:t>
            </a:r>
            <a:r>
              <a:rPr lang="en-US" dirty="0" smtClean="0"/>
              <a:t> Sistema </a:t>
            </a:r>
            <a:r>
              <a:rPr lang="en-US" dirty="0" err="1" smtClean="0"/>
              <a:t>ubicada</a:t>
            </a:r>
            <a:r>
              <a:rPr lang="en-US" dirty="0" smtClean="0"/>
              <a:t> en </a:t>
            </a:r>
            <a:r>
              <a:rPr lang="en-US" dirty="0" err="1" smtClean="0"/>
              <a:t>archivos</a:t>
            </a:r>
            <a:r>
              <a:rPr lang="en-US" dirty="0" smtClean="0"/>
              <a:t> de </a:t>
            </a:r>
            <a:r>
              <a:rPr lang="es-ES" dirty="0" smtClean="0"/>
              <a:t>instalación</a:t>
            </a:r>
            <a:r>
              <a:rPr lang="en-US" dirty="0" smtClean="0"/>
              <a:t> </a:t>
            </a:r>
            <a:r>
              <a:rPr lang="en-US" dirty="0" err="1" smtClean="0"/>
              <a:t>dentro</a:t>
            </a:r>
            <a:r>
              <a:rPr lang="en-US" dirty="0" smtClean="0"/>
              <a:t> del disco local.</a:t>
            </a:r>
            <a:endParaRPr lang="es-ES" dirty="0"/>
          </a:p>
        </p:txBody>
      </p:sp>
      <p:sp>
        <p:nvSpPr>
          <p:cNvPr id="12" name="CuadroTexto 11"/>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2310547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sp>
        <p:nvSpPr>
          <p:cNvPr id="3" name="CuadroTexto 2"/>
          <p:cNvSpPr txBox="1"/>
          <p:nvPr/>
        </p:nvSpPr>
        <p:spPr>
          <a:xfrm>
            <a:off x="492370" y="1198179"/>
            <a:ext cx="5715798" cy="369332"/>
          </a:xfrm>
          <a:prstGeom prst="rect">
            <a:avLst/>
          </a:prstGeom>
          <a:noFill/>
        </p:spPr>
        <p:txBody>
          <a:bodyPr wrap="square" rtlCol="0">
            <a:spAutoFit/>
          </a:bodyPr>
          <a:lstStyle/>
          <a:p>
            <a:pPr algn="ctr"/>
            <a:r>
              <a:rPr lang="es-VE" b="1" dirty="0" smtClean="0"/>
              <a:t>INSTALACION DEL SISTEMA</a:t>
            </a:r>
            <a:endParaRPr lang="es-VE" b="1" dirty="0"/>
          </a:p>
        </p:txBody>
      </p:sp>
      <p:sp>
        <p:nvSpPr>
          <p:cNvPr id="9" name="CuadroTexto 8"/>
          <p:cNvSpPr txBox="1"/>
          <p:nvPr/>
        </p:nvSpPr>
        <p:spPr>
          <a:xfrm>
            <a:off x="770539" y="5518666"/>
            <a:ext cx="5316921" cy="3139321"/>
          </a:xfrm>
          <a:prstGeom prst="rect">
            <a:avLst/>
          </a:prstGeom>
          <a:noFill/>
        </p:spPr>
        <p:txBody>
          <a:bodyPr wrap="square" rtlCol="0">
            <a:spAutoFit/>
          </a:bodyPr>
          <a:lstStyle/>
          <a:p>
            <a:r>
              <a:rPr lang="en-US" dirty="0" smtClean="0"/>
              <a:t>2. </a:t>
            </a:r>
            <a:r>
              <a:rPr lang="en-US" dirty="0" err="1" smtClean="0"/>
              <a:t>Abrimos</a:t>
            </a:r>
            <a:r>
              <a:rPr lang="en-US" dirty="0" smtClean="0"/>
              <a:t> la </a:t>
            </a:r>
            <a:r>
              <a:rPr lang="en-US" dirty="0" err="1" smtClean="0"/>
              <a:t>consola</a:t>
            </a:r>
            <a:r>
              <a:rPr lang="en-US" dirty="0" smtClean="0"/>
              <a:t> de </a:t>
            </a:r>
            <a:r>
              <a:rPr lang="en-US" dirty="0" err="1" smtClean="0"/>
              <a:t>comandos</a:t>
            </a:r>
            <a:r>
              <a:rPr lang="en-US" dirty="0" smtClean="0"/>
              <a:t> y </a:t>
            </a:r>
            <a:r>
              <a:rPr lang="en-US" dirty="0" err="1" smtClean="0"/>
              <a:t>ejecutamos</a:t>
            </a:r>
            <a:r>
              <a:rPr lang="en-US" dirty="0" smtClean="0"/>
              <a:t>:</a:t>
            </a:r>
          </a:p>
          <a:p>
            <a:endParaRPr lang="en-US" dirty="0"/>
          </a:p>
          <a:p>
            <a:r>
              <a:rPr lang="en-US" dirty="0" smtClean="0"/>
              <a:t>Cd C:\SISTEMA</a:t>
            </a:r>
            <a:r>
              <a:rPr lang="es-ES" dirty="0" smtClean="0"/>
              <a:t>  y pulsamos ENTER</a:t>
            </a:r>
          </a:p>
          <a:p>
            <a:endParaRPr lang="en-US" dirty="0"/>
          </a:p>
          <a:p>
            <a:r>
              <a:rPr lang="en-US" dirty="0"/>
              <a:t>p</a:t>
            </a:r>
            <a:r>
              <a:rPr lang="en-US" dirty="0" smtClean="0"/>
              <a:t>ython –m </a:t>
            </a:r>
            <a:r>
              <a:rPr lang="en-US" dirty="0" err="1" smtClean="0"/>
              <a:t>venv</a:t>
            </a:r>
            <a:r>
              <a:rPr lang="en-US" dirty="0" smtClean="0"/>
              <a:t> </a:t>
            </a:r>
            <a:r>
              <a:rPr lang="en-US" dirty="0" err="1" smtClean="0"/>
              <a:t>env</a:t>
            </a:r>
            <a:r>
              <a:rPr lang="en-US" dirty="0" smtClean="0"/>
              <a:t> </a:t>
            </a:r>
            <a:r>
              <a:rPr lang="es-ES" dirty="0"/>
              <a:t>y pulsamos </a:t>
            </a:r>
            <a:r>
              <a:rPr lang="es-ES" dirty="0" smtClean="0"/>
              <a:t>ENTER</a:t>
            </a:r>
          </a:p>
          <a:p>
            <a:endParaRPr lang="en-US" dirty="0"/>
          </a:p>
          <a:p>
            <a:r>
              <a:rPr lang="en-US" dirty="0" err="1" smtClean="0"/>
              <a:t>env</a:t>
            </a:r>
            <a:r>
              <a:rPr lang="en-US" dirty="0" smtClean="0"/>
              <a:t>\Scripts\activate </a:t>
            </a:r>
            <a:r>
              <a:rPr lang="es-ES" dirty="0"/>
              <a:t>y pulsamos </a:t>
            </a:r>
            <a:r>
              <a:rPr lang="es-ES" dirty="0" smtClean="0"/>
              <a:t>ENTER</a:t>
            </a:r>
          </a:p>
          <a:p>
            <a:endParaRPr lang="en-US" dirty="0"/>
          </a:p>
          <a:p>
            <a:r>
              <a:rPr lang="en-US" dirty="0" smtClean="0"/>
              <a:t>Pip install –requirements.txt </a:t>
            </a:r>
            <a:r>
              <a:rPr lang="es-ES" dirty="0"/>
              <a:t>y pulsamos </a:t>
            </a:r>
            <a:r>
              <a:rPr lang="es-ES" dirty="0" smtClean="0"/>
              <a:t>ENTER</a:t>
            </a:r>
          </a:p>
          <a:p>
            <a:endParaRPr lang="en-US" dirty="0"/>
          </a:p>
          <a:p>
            <a:r>
              <a:rPr lang="en-US" dirty="0" smtClean="0"/>
              <a:t>Y </a:t>
            </a:r>
            <a:r>
              <a:rPr lang="en-US" dirty="0" err="1" smtClean="0"/>
              <a:t>por</a:t>
            </a:r>
            <a:r>
              <a:rPr lang="en-US" dirty="0" smtClean="0"/>
              <a:t> ultimo </a:t>
            </a:r>
            <a:r>
              <a:rPr lang="en-US" dirty="0" err="1" smtClean="0"/>
              <a:t>py</a:t>
            </a:r>
            <a:r>
              <a:rPr lang="en-US" dirty="0" smtClean="0"/>
              <a:t> manage.py migrate  </a:t>
            </a:r>
          </a:p>
        </p:txBody>
      </p:sp>
      <p:pic>
        <p:nvPicPr>
          <p:cNvPr id="2" name="Imagen 1"/>
          <p:cNvPicPr>
            <a:picLocks noChangeAspect="1"/>
          </p:cNvPicPr>
          <p:nvPr/>
        </p:nvPicPr>
        <p:blipFill rotWithShape="1">
          <a:blip r:embed="rId2"/>
          <a:srcRect l="10101" t="14546" r="18471" b="19318"/>
          <a:stretch/>
        </p:blipFill>
        <p:spPr>
          <a:xfrm>
            <a:off x="336665" y="2012494"/>
            <a:ext cx="6184670" cy="3219569"/>
          </a:xfrm>
          <a:prstGeom prst="rect">
            <a:avLst/>
          </a:prstGeom>
        </p:spPr>
      </p:pic>
      <p:sp>
        <p:nvSpPr>
          <p:cNvPr id="12" name="CuadroTexto 11"/>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2379779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92370" y="523129"/>
            <a:ext cx="5855676" cy="461665"/>
          </a:xfrm>
          <a:prstGeom prst="rect">
            <a:avLst/>
          </a:prstGeom>
          <a:solidFill>
            <a:schemeClr val="accent1">
              <a:lumMod val="75000"/>
            </a:schemeClr>
          </a:solidFill>
        </p:spPr>
        <p:txBody>
          <a:bodyPr wrap="square" lIns="91440" tIns="45720" rIns="91440" bIns="45720">
            <a:spAutoFit/>
          </a:bodyPr>
          <a:lstStyle/>
          <a:p>
            <a:pPr algn="ctr"/>
            <a:r>
              <a:rPr lang="es-VE" sz="2400" b="1" cap="none" spc="0" dirty="0" smtClean="0">
                <a:ln w="12700">
                  <a:solidFill>
                    <a:schemeClr val="accent5"/>
                  </a:solidFill>
                  <a:prstDash val="solid"/>
                </a:ln>
                <a:solidFill>
                  <a:schemeClr val="bg1">
                    <a:lumMod val="95000"/>
                  </a:schemeClr>
                </a:solidFill>
                <a:effectLst/>
              </a:rPr>
              <a:t>INICIO Y PUESTA EN MARCHA</a:t>
            </a:r>
            <a:endParaRPr lang="es-VE" sz="2400" b="1" cap="none" spc="0" dirty="0">
              <a:ln w="12700">
                <a:solidFill>
                  <a:schemeClr val="accent5"/>
                </a:solidFill>
                <a:prstDash val="solid"/>
              </a:ln>
              <a:solidFill>
                <a:schemeClr val="bg1">
                  <a:lumMod val="95000"/>
                </a:schemeClr>
              </a:solidFill>
              <a:effectLst/>
            </a:endParaRPr>
          </a:p>
        </p:txBody>
      </p:sp>
      <p:sp>
        <p:nvSpPr>
          <p:cNvPr id="2" name="Rectángulo 1"/>
          <p:cNvSpPr/>
          <p:nvPr/>
        </p:nvSpPr>
        <p:spPr>
          <a:xfrm>
            <a:off x="336665" y="5641955"/>
            <a:ext cx="5871991" cy="3765005"/>
          </a:xfrm>
          <a:prstGeom prst="rect">
            <a:avLst/>
          </a:prstGeom>
        </p:spPr>
        <p:txBody>
          <a:bodyPr wrap="square">
            <a:spAutoFit/>
          </a:bodyPr>
          <a:lstStyle/>
          <a:p>
            <a:pPr marL="450215" marR="476885" indent="-6350" algn="just">
              <a:lnSpc>
                <a:spcPct val="102000"/>
              </a:lnSpc>
              <a:spcAft>
                <a:spcPts val="0"/>
              </a:spcAft>
            </a:pP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Nos</a:t>
            </a: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dirigimos</a:t>
            </a:r>
            <a:r>
              <a:rPr lang="en-US" dirty="0" smtClean="0">
                <a:solidFill>
                  <a:srgbClr val="000000"/>
                </a:solidFill>
                <a:latin typeface="Calibri" panose="020F0502020204030204" pitchFamily="34" charset="0"/>
                <a:ea typeface="Calibri" panose="020F0502020204030204" pitchFamily="34" charset="0"/>
              </a:rPr>
              <a:t> a la </a:t>
            </a:r>
            <a:r>
              <a:rPr lang="en-US" dirty="0" err="1" smtClean="0">
                <a:solidFill>
                  <a:srgbClr val="000000"/>
                </a:solidFill>
                <a:latin typeface="Calibri" panose="020F0502020204030204" pitchFamily="34" charset="0"/>
                <a:ea typeface="Calibri" panose="020F0502020204030204" pitchFamily="34" charset="0"/>
              </a:rPr>
              <a:t>consola</a:t>
            </a:r>
            <a:r>
              <a:rPr lang="en-US" dirty="0" smtClean="0">
                <a:solidFill>
                  <a:srgbClr val="000000"/>
                </a:solidFill>
                <a:latin typeface="Calibri" panose="020F0502020204030204" pitchFamily="34" charset="0"/>
                <a:ea typeface="Calibri" panose="020F0502020204030204" pitchFamily="34" charset="0"/>
              </a:rPr>
              <a:t> de </a:t>
            </a:r>
            <a:r>
              <a:rPr lang="en-US" dirty="0" err="1" smtClean="0">
                <a:solidFill>
                  <a:srgbClr val="000000"/>
                </a:solidFill>
                <a:latin typeface="Calibri" panose="020F0502020204030204" pitchFamily="34" charset="0"/>
                <a:ea typeface="Calibri" panose="020F0502020204030204" pitchFamily="34" charset="0"/>
              </a:rPr>
              <a:t>comandos</a:t>
            </a:r>
            <a:r>
              <a:rPr lang="en-US" dirty="0" smtClean="0">
                <a:solidFill>
                  <a:srgbClr val="000000"/>
                </a:solidFill>
                <a:latin typeface="Calibri" panose="020F0502020204030204" pitchFamily="34" charset="0"/>
                <a:ea typeface="Calibri" panose="020F0502020204030204" pitchFamily="34" charset="0"/>
              </a:rPr>
              <a:t> y </a:t>
            </a:r>
            <a:r>
              <a:rPr lang="en-US" dirty="0" err="1" smtClean="0">
                <a:solidFill>
                  <a:srgbClr val="000000"/>
                </a:solidFill>
                <a:latin typeface="Calibri" panose="020F0502020204030204" pitchFamily="34" charset="0"/>
                <a:ea typeface="Calibri" panose="020F0502020204030204" pitchFamily="34" charset="0"/>
              </a:rPr>
              <a:t>ejecutamos</a:t>
            </a:r>
            <a:r>
              <a:rPr lang="en-US" dirty="0" smtClean="0">
                <a:solidFill>
                  <a:srgbClr val="000000"/>
                </a:solidFill>
                <a:latin typeface="Calibri" panose="020F0502020204030204" pitchFamily="34" charset="0"/>
                <a:ea typeface="Calibri" panose="020F0502020204030204" pitchFamily="34" charset="0"/>
              </a:rPr>
              <a:t> lo </a:t>
            </a:r>
            <a:r>
              <a:rPr lang="en-US" dirty="0" err="1" smtClean="0">
                <a:solidFill>
                  <a:srgbClr val="000000"/>
                </a:solidFill>
                <a:latin typeface="Calibri" panose="020F0502020204030204" pitchFamily="34" charset="0"/>
                <a:ea typeface="Calibri" panose="020F0502020204030204" pitchFamily="34" charset="0"/>
              </a:rPr>
              <a:t>siguiente</a:t>
            </a:r>
            <a:r>
              <a:rPr lang="en-US" dirty="0" smtClean="0">
                <a:solidFill>
                  <a:srgbClr val="000000"/>
                </a:solidFill>
                <a:latin typeface="Calibri" panose="020F0502020204030204" pitchFamily="34" charset="0"/>
                <a:ea typeface="Calibri" panose="020F0502020204030204" pitchFamily="34" charset="0"/>
              </a:rPr>
              <a:t>:</a:t>
            </a:r>
          </a:p>
          <a:p>
            <a:pPr marL="450215" marR="476885" indent="-6350" algn="just">
              <a:lnSpc>
                <a:spcPct val="102000"/>
              </a:lnSpc>
              <a:spcAft>
                <a:spcPts val="0"/>
              </a:spcAft>
            </a:pPr>
            <a:endParaRPr lang="en-US" dirty="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r>
              <a:rPr lang="en-US" dirty="0" smtClean="0">
                <a:solidFill>
                  <a:srgbClr val="000000"/>
                </a:solidFill>
                <a:latin typeface="Calibri" panose="020F0502020204030204" pitchFamily="34" charset="0"/>
                <a:ea typeface="Calibri" panose="020F0502020204030204" pitchFamily="34" charset="0"/>
              </a:rPr>
              <a:t>Cd C:\SISTEMA\gmayo y </a:t>
            </a:r>
            <a:r>
              <a:rPr lang="en-US" dirty="0" err="1" smtClean="0">
                <a:solidFill>
                  <a:srgbClr val="000000"/>
                </a:solidFill>
                <a:latin typeface="Calibri" panose="020F0502020204030204" pitchFamily="34" charset="0"/>
                <a:ea typeface="Calibri" panose="020F0502020204030204" pitchFamily="34" charset="0"/>
              </a:rPr>
              <a:t>pulsamos</a:t>
            </a:r>
            <a:r>
              <a:rPr lang="en-US" dirty="0" smtClean="0">
                <a:solidFill>
                  <a:srgbClr val="000000"/>
                </a:solidFill>
                <a:latin typeface="Calibri" panose="020F0502020204030204" pitchFamily="34" charset="0"/>
                <a:ea typeface="Calibri" panose="020F0502020204030204" pitchFamily="34" charset="0"/>
              </a:rPr>
              <a:t> ENTER</a:t>
            </a:r>
          </a:p>
          <a:p>
            <a:pPr marL="450215" marR="476885" indent="-6350" algn="just">
              <a:lnSpc>
                <a:spcPct val="102000"/>
              </a:lnSpc>
              <a:spcAft>
                <a:spcPts val="0"/>
              </a:spcAft>
            </a:pPr>
            <a:endParaRPr lang="en-US" dirty="0" smtClean="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r>
              <a:rPr lang="en-US" dirty="0" err="1" smtClean="0">
                <a:solidFill>
                  <a:srgbClr val="000000"/>
                </a:solidFill>
                <a:latin typeface="Calibri" panose="020F0502020204030204" pitchFamily="34" charset="0"/>
                <a:ea typeface="Calibri" panose="020F0502020204030204" pitchFamily="34" charset="0"/>
              </a:rPr>
              <a:t>env</a:t>
            </a:r>
            <a:r>
              <a:rPr lang="en-US" dirty="0" smtClean="0">
                <a:solidFill>
                  <a:srgbClr val="000000"/>
                </a:solidFill>
                <a:latin typeface="Calibri" panose="020F0502020204030204" pitchFamily="34" charset="0"/>
                <a:ea typeface="Calibri" panose="020F0502020204030204" pitchFamily="34" charset="0"/>
              </a:rPr>
              <a:t>\Scripts\activate </a:t>
            </a:r>
            <a:r>
              <a:rPr lang="en-US" dirty="0">
                <a:solidFill>
                  <a:srgbClr val="000000"/>
                </a:solidFill>
                <a:latin typeface="Calibri" panose="020F0502020204030204" pitchFamily="34" charset="0"/>
                <a:ea typeface="Calibri" panose="020F0502020204030204" pitchFamily="34" charset="0"/>
              </a:rPr>
              <a:t>y </a:t>
            </a:r>
            <a:r>
              <a:rPr lang="en-US" dirty="0" err="1">
                <a:solidFill>
                  <a:srgbClr val="000000"/>
                </a:solidFill>
                <a:latin typeface="Calibri" panose="020F0502020204030204" pitchFamily="34" charset="0"/>
                <a:ea typeface="Calibri" panose="020F0502020204030204" pitchFamily="34" charset="0"/>
              </a:rPr>
              <a:t>pulsamos</a:t>
            </a:r>
            <a:r>
              <a:rPr lang="en-US" dirty="0">
                <a:solidFill>
                  <a:srgbClr val="000000"/>
                </a:solidFill>
                <a:latin typeface="Calibri" panose="020F0502020204030204" pitchFamily="34" charset="0"/>
                <a:ea typeface="Calibri" panose="020F0502020204030204" pitchFamily="34" charset="0"/>
              </a:rPr>
              <a:t> ENTER</a:t>
            </a:r>
            <a:endParaRPr lang="en-US" dirty="0" smtClean="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endParaRPr lang="en-US" dirty="0" smtClean="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r>
              <a:rPr lang="en-US" dirty="0" err="1" smtClean="0">
                <a:solidFill>
                  <a:srgbClr val="000000"/>
                </a:solidFill>
                <a:latin typeface="Calibri" panose="020F0502020204030204" pitchFamily="34" charset="0"/>
                <a:ea typeface="Calibri" panose="020F0502020204030204" pitchFamily="34" charset="0"/>
              </a:rPr>
              <a:t>py</a:t>
            </a:r>
            <a:r>
              <a:rPr lang="en-US" dirty="0" smtClean="0">
                <a:solidFill>
                  <a:srgbClr val="000000"/>
                </a:solidFill>
                <a:latin typeface="Calibri" panose="020F0502020204030204" pitchFamily="34" charset="0"/>
                <a:ea typeface="Calibri" panose="020F0502020204030204" pitchFamily="34" charset="0"/>
              </a:rPr>
              <a:t> </a:t>
            </a:r>
            <a:r>
              <a:rPr lang="en-US" dirty="0" smtClean="0">
                <a:solidFill>
                  <a:srgbClr val="000000"/>
                </a:solidFill>
                <a:latin typeface="Calibri" panose="020F0502020204030204" pitchFamily="34" charset="0"/>
                <a:ea typeface="Calibri" panose="020F0502020204030204" pitchFamily="34" charset="0"/>
              </a:rPr>
              <a:t>manage.py </a:t>
            </a:r>
            <a:r>
              <a:rPr lang="en-US" dirty="0" err="1" smtClean="0">
                <a:solidFill>
                  <a:srgbClr val="000000"/>
                </a:solidFill>
                <a:latin typeface="Calibri" panose="020F0502020204030204" pitchFamily="34" charset="0"/>
                <a:ea typeface="Calibri" panose="020F0502020204030204" pitchFamily="34" charset="0"/>
              </a:rPr>
              <a:t>createsuperuser</a:t>
            </a:r>
            <a:r>
              <a:rPr lang="en-US" dirty="0" smtClean="0">
                <a:solidFill>
                  <a:srgbClr val="000000"/>
                </a:solidFill>
                <a:latin typeface="Calibri" panose="020F0502020204030204" pitchFamily="34" charset="0"/>
                <a:ea typeface="Calibri" panose="020F0502020204030204" pitchFamily="34" charset="0"/>
              </a:rPr>
              <a:t> y </a:t>
            </a:r>
            <a:r>
              <a:rPr lang="en-US" dirty="0" err="1">
                <a:solidFill>
                  <a:srgbClr val="000000"/>
                </a:solidFill>
                <a:latin typeface="Calibri" panose="020F0502020204030204" pitchFamily="34" charset="0"/>
                <a:ea typeface="Calibri" panose="020F0502020204030204" pitchFamily="34" charset="0"/>
              </a:rPr>
              <a:t>pulsamos</a:t>
            </a:r>
            <a:r>
              <a:rPr lang="en-US" dirty="0">
                <a:solidFill>
                  <a:srgbClr val="000000"/>
                </a:solidFill>
                <a:latin typeface="Calibri" panose="020F0502020204030204" pitchFamily="34" charset="0"/>
                <a:ea typeface="Calibri" panose="020F0502020204030204" pitchFamily="34" charset="0"/>
              </a:rPr>
              <a:t> </a:t>
            </a:r>
            <a:r>
              <a:rPr lang="en-US" dirty="0" smtClean="0">
                <a:solidFill>
                  <a:srgbClr val="000000"/>
                </a:solidFill>
                <a:latin typeface="Calibri" panose="020F0502020204030204" pitchFamily="34" charset="0"/>
                <a:ea typeface="Calibri" panose="020F0502020204030204" pitchFamily="34" charset="0"/>
              </a:rPr>
              <a:t>ENTER</a:t>
            </a:r>
          </a:p>
          <a:p>
            <a:pPr marL="450215" marR="476885" indent="-6350" algn="just">
              <a:lnSpc>
                <a:spcPct val="102000"/>
              </a:lnSpc>
              <a:spcAft>
                <a:spcPts val="0"/>
              </a:spcAft>
            </a:pPr>
            <a:endParaRPr lang="en-US" dirty="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r>
              <a:rPr lang="en-US" dirty="0" err="1" smtClean="0">
                <a:solidFill>
                  <a:srgbClr val="000000"/>
                </a:solidFill>
                <a:latin typeface="Calibri" panose="020F0502020204030204" pitchFamily="34" charset="0"/>
                <a:ea typeface="Calibri" panose="020F0502020204030204" pitchFamily="34" charset="0"/>
              </a:rPr>
              <a:t>Ingresamos</a:t>
            </a:r>
            <a:r>
              <a:rPr lang="en-US" dirty="0" smtClean="0">
                <a:solidFill>
                  <a:srgbClr val="000000"/>
                </a:solidFill>
                <a:latin typeface="Calibri" panose="020F0502020204030204" pitchFamily="34" charset="0"/>
                <a:ea typeface="Calibri" panose="020F0502020204030204" pitchFamily="34" charset="0"/>
              </a:rPr>
              <a:t> el Usuario, </a:t>
            </a:r>
            <a:r>
              <a:rPr lang="en-US" dirty="0" err="1" smtClean="0">
                <a:solidFill>
                  <a:srgbClr val="000000"/>
                </a:solidFill>
                <a:latin typeface="Calibri" panose="020F0502020204030204" pitchFamily="34" charset="0"/>
                <a:ea typeface="Calibri" panose="020F0502020204030204" pitchFamily="34" charset="0"/>
              </a:rPr>
              <a:t>correo</a:t>
            </a: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contraseña</a:t>
            </a: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confirmamos</a:t>
            </a:r>
            <a:r>
              <a:rPr lang="en-US" dirty="0" smtClean="0">
                <a:solidFill>
                  <a:srgbClr val="000000"/>
                </a:solidFill>
                <a:latin typeface="Calibri" panose="020F0502020204030204" pitchFamily="34" charset="0"/>
                <a:ea typeface="Calibri" panose="020F0502020204030204" pitchFamily="34" charset="0"/>
              </a:rPr>
              <a:t> la </a:t>
            </a:r>
            <a:r>
              <a:rPr lang="en-US" dirty="0" err="1" smtClean="0">
                <a:solidFill>
                  <a:srgbClr val="000000"/>
                </a:solidFill>
                <a:latin typeface="Calibri" panose="020F0502020204030204" pitchFamily="34" charset="0"/>
                <a:ea typeface="Calibri" panose="020F0502020204030204" pitchFamily="34" charset="0"/>
              </a:rPr>
              <a:t>contraseña</a:t>
            </a:r>
            <a:r>
              <a:rPr lang="en-US" dirty="0" smtClean="0">
                <a:solidFill>
                  <a:srgbClr val="000000"/>
                </a:solidFill>
                <a:latin typeface="Calibri" panose="020F0502020204030204" pitchFamily="34" charset="0"/>
                <a:ea typeface="Calibri" panose="020F0502020204030204" pitchFamily="34" charset="0"/>
              </a:rPr>
              <a:t> y </a:t>
            </a:r>
            <a:r>
              <a:rPr lang="en-US" dirty="0" err="1" smtClean="0">
                <a:solidFill>
                  <a:srgbClr val="000000"/>
                </a:solidFill>
                <a:latin typeface="Calibri" panose="020F0502020204030204" pitchFamily="34" charset="0"/>
                <a:ea typeface="Calibri" panose="020F0502020204030204" pitchFamily="34" charset="0"/>
              </a:rPr>
              <a:t>pulsamos</a:t>
            </a:r>
            <a:r>
              <a:rPr lang="en-US" dirty="0" smtClean="0">
                <a:solidFill>
                  <a:srgbClr val="000000"/>
                </a:solidFill>
                <a:latin typeface="Calibri" panose="020F0502020204030204" pitchFamily="34" charset="0"/>
                <a:ea typeface="Calibri" panose="020F0502020204030204" pitchFamily="34" charset="0"/>
              </a:rPr>
              <a:t> enter </a:t>
            </a:r>
            <a:r>
              <a:rPr lang="en-US" dirty="0" err="1" smtClean="0">
                <a:solidFill>
                  <a:srgbClr val="000000"/>
                </a:solidFill>
                <a:latin typeface="Calibri" panose="020F0502020204030204" pitchFamily="34" charset="0"/>
                <a:ea typeface="Calibri" panose="020F0502020204030204" pitchFamily="34" charset="0"/>
              </a:rPr>
              <a:t>respectivamente</a:t>
            </a:r>
            <a:endParaRPr lang="en-US" dirty="0" smtClean="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endParaRPr lang="es-ES" dirty="0">
              <a:solidFill>
                <a:srgbClr val="000000"/>
              </a:solidFill>
              <a:latin typeface="Calibri" panose="020F0502020204030204" pitchFamily="34" charset="0"/>
              <a:ea typeface="Calibri" panose="020F0502020204030204" pitchFamily="34" charset="0"/>
            </a:endParaRPr>
          </a:p>
        </p:txBody>
      </p:sp>
      <p:pic>
        <p:nvPicPr>
          <p:cNvPr id="8" name="Imagen 7"/>
          <p:cNvPicPr>
            <a:picLocks noChangeAspect="1"/>
          </p:cNvPicPr>
          <p:nvPr/>
        </p:nvPicPr>
        <p:blipFill rotWithShape="1">
          <a:blip r:embed="rId2"/>
          <a:srcRect l="10101" t="14546" r="18471" b="19318"/>
          <a:stretch/>
        </p:blipFill>
        <p:spPr>
          <a:xfrm>
            <a:off x="336665" y="2012494"/>
            <a:ext cx="6184670" cy="3219569"/>
          </a:xfrm>
          <a:prstGeom prst="rect">
            <a:avLst/>
          </a:prstGeom>
        </p:spPr>
      </p:pic>
      <p:sp>
        <p:nvSpPr>
          <p:cNvPr id="3" name="CuadroTexto 2"/>
          <p:cNvSpPr txBox="1"/>
          <p:nvPr/>
        </p:nvSpPr>
        <p:spPr>
          <a:xfrm>
            <a:off x="993371" y="1253550"/>
            <a:ext cx="4871258" cy="369332"/>
          </a:xfrm>
          <a:prstGeom prst="rect">
            <a:avLst/>
          </a:prstGeom>
          <a:noFill/>
        </p:spPr>
        <p:txBody>
          <a:bodyPr wrap="square" rtlCol="0">
            <a:spAutoFit/>
          </a:bodyPr>
          <a:lstStyle/>
          <a:p>
            <a:pPr algn="ctr"/>
            <a:r>
              <a:rPr lang="es-ES" dirty="0" smtClean="0"/>
              <a:t>CREAR SUPERUSUARIO</a:t>
            </a:r>
            <a:endParaRPr lang="es-ES" dirty="0"/>
          </a:p>
        </p:txBody>
      </p:sp>
      <p:sp>
        <p:nvSpPr>
          <p:cNvPr id="10" name="CuadroTexto 9"/>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INICIO Y PUESTA EN MARCHA</a:t>
            </a:r>
            <a:endParaRPr lang="en-US" sz="2400" b="1" dirty="0">
              <a:solidFill>
                <a:schemeClr val="bg1"/>
              </a:solidFill>
            </a:endParaRPr>
          </a:p>
        </p:txBody>
      </p:sp>
    </p:spTree>
    <p:extLst>
      <p:ext uri="{BB962C8B-B14F-4D97-AF65-F5344CB8AC3E}">
        <p14:creationId xmlns:p14="http://schemas.microsoft.com/office/powerpoint/2010/main" val="3771920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92370" y="523129"/>
            <a:ext cx="5855676" cy="461665"/>
          </a:xfrm>
          <a:prstGeom prst="rect">
            <a:avLst/>
          </a:prstGeom>
          <a:solidFill>
            <a:schemeClr val="accent1">
              <a:lumMod val="75000"/>
            </a:schemeClr>
          </a:solidFill>
        </p:spPr>
        <p:txBody>
          <a:bodyPr wrap="square" lIns="91440" tIns="45720" rIns="91440" bIns="45720">
            <a:spAutoFit/>
          </a:bodyPr>
          <a:lstStyle/>
          <a:p>
            <a:pPr algn="ctr"/>
            <a:r>
              <a:rPr lang="es-VE" sz="2400" b="1" cap="none" spc="0" dirty="0" smtClean="0">
                <a:ln w="12700">
                  <a:solidFill>
                    <a:schemeClr val="accent5"/>
                  </a:solidFill>
                  <a:prstDash val="solid"/>
                </a:ln>
                <a:solidFill>
                  <a:schemeClr val="bg1">
                    <a:lumMod val="95000"/>
                  </a:schemeClr>
                </a:solidFill>
                <a:effectLst/>
              </a:rPr>
              <a:t>INICIO Y PUESTA EN MARCHA</a:t>
            </a:r>
            <a:endParaRPr lang="es-VE" sz="2400" b="1" cap="none" spc="0" dirty="0">
              <a:ln w="12700">
                <a:solidFill>
                  <a:schemeClr val="accent5"/>
                </a:solidFill>
                <a:prstDash val="solid"/>
              </a:ln>
              <a:solidFill>
                <a:schemeClr val="bg1">
                  <a:lumMod val="95000"/>
                </a:schemeClr>
              </a:solidFill>
              <a:effectLst/>
            </a:endParaRPr>
          </a:p>
        </p:txBody>
      </p:sp>
      <p:sp>
        <p:nvSpPr>
          <p:cNvPr id="2" name="Rectángulo 1"/>
          <p:cNvSpPr/>
          <p:nvPr/>
        </p:nvSpPr>
        <p:spPr>
          <a:xfrm>
            <a:off x="336665" y="5641955"/>
            <a:ext cx="5871991" cy="2917465"/>
          </a:xfrm>
          <a:prstGeom prst="rect">
            <a:avLst/>
          </a:prstGeom>
        </p:spPr>
        <p:txBody>
          <a:bodyPr wrap="square">
            <a:spAutoFit/>
          </a:bodyPr>
          <a:lstStyle/>
          <a:p>
            <a:pPr marL="450215" marR="476885" indent="-6350" algn="just">
              <a:lnSpc>
                <a:spcPct val="102000"/>
              </a:lnSpc>
              <a:spcAft>
                <a:spcPts val="0"/>
              </a:spcAft>
            </a:pPr>
            <a:r>
              <a:rPr lang="en-US" dirty="0" smtClean="0">
                <a:solidFill>
                  <a:srgbClr val="000000"/>
                </a:solidFill>
                <a:latin typeface="Calibri" panose="020F0502020204030204" pitchFamily="34" charset="0"/>
                <a:ea typeface="Calibri" panose="020F0502020204030204" pitchFamily="34" charset="0"/>
              </a:rPr>
              <a:t>		Para </a:t>
            </a:r>
            <a:r>
              <a:rPr lang="en-US" dirty="0" err="1" smtClean="0">
                <a:solidFill>
                  <a:srgbClr val="000000"/>
                </a:solidFill>
                <a:latin typeface="Calibri" panose="020F0502020204030204" pitchFamily="34" charset="0"/>
                <a:ea typeface="Calibri" panose="020F0502020204030204" pitchFamily="34" charset="0"/>
              </a:rPr>
              <a:t>iniciar</a:t>
            </a:r>
            <a:r>
              <a:rPr lang="en-US" dirty="0" smtClean="0">
                <a:solidFill>
                  <a:srgbClr val="000000"/>
                </a:solidFill>
                <a:latin typeface="Calibri" panose="020F0502020204030204" pitchFamily="34" charset="0"/>
                <a:ea typeface="Calibri" panose="020F0502020204030204" pitchFamily="34" charset="0"/>
              </a:rPr>
              <a:t> el Sistema </a:t>
            </a:r>
            <a:r>
              <a:rPr lang="en-US" dirty="0" err="1" smtClean="0">
                <a:solidFill>
                  <a:srgbClr val="000000"/>
                </a:solidFill>
                <a:latin typeface="Calibri" panose="020F0502020204030204" pitchFamily="34" charset="0"/>
                <a:ea typeface="Calibri" panose="020F0502020204030204" pitchFamily="34" charset="0"/>
              </a:rPr>
              <a:t>nos</a:t>
            </a: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dirigimos</a:t>
            </a:r>
            <a:r>
              <a:rPr lang="en-US" dirty="0" smtClean="0">
                <a:solidFill>
                  <a:srgbClr val="000000"/>
                </a:solidFill>
                <a:latin typeface="Calibri" panose="020F0502020204030204" pitchFamily="34" charset="0"/>
                <a:ea typeface="Calibri" panose="020F0502020204030204" pitchFamily="34" charset="0"/>
              </a:rPr>
              <a:t> a la </a:t>
            </a:r>
            <a:r>
              <a:rPr lang="en-US" dirty="0" err="1" smtClean="0">
                <a:solidFill>
                  <a:srgbClr val="000000"/>
                </a:solidFill>
                <a:latin typeface="Calibri" panose="020F0502020204030204" pitchFamily="34" charset="0"/>
                <a:ea typeface="Calibri" panose="020F0502020204030204" pitchFamily="34" charset="0"/>
              </a:rPr>
              <a:t>consola</a:t>
            </a:r>
            <a:r>
              <a:rPr lang="en-US" dirty="0" smtClean="0">
                <a:solidFill>
                  <a:srgbClr val="000000"/>
                </a:solidFill>
                <a:latin typeface="Calibri" panose="020F0502020204030204" pitchFamily="34" charset="0"/>
                <a:ea typeface="Calibri" panose="020F0502020204030204" pitchFamily="34" charset="0"/>
              </a:rPr>
              <a:t> de </a:t>
            </a:r>
            <a:r>
              <a:rPr lang="en-US" dirty="0" err="1" smtClean="0">
                <a:solidFill>
                  <a:srgbClr val="000000"/>
                </a:solidFill>
                <a:latin typeface="Calibri" panose="020F0502020204030204" pitchFamily="34" charset="0"/>
                <a:ea typeface="Calibri" panose="020F0502020204030204" pitchFamily="34" charset="0"/>
              </a:rPr>
              <a:t>comandos</a:t>
            </a:r>
            <a:r>
              <a:rPr lang="en-US" dirty="0" smtClean="0">
                <a:solidFill>
                  <a:srgbClr val="000000"/>
                </a:solidFill>
                <a:latin typeface="Calibri" panose="020F0502020204030204" pitchFamily="34" charset="0"/>
                <a:ea typeface="Calibri" panose="020F0502020204030204" pitchFamily="34" charset="0"/>
              </a:rPr>
              <a:t> y </a:t>
            </a:r>
            <a:r>
              <a:rPr lang="en-US" dirty="0" err="1" smtClean="0">
                <a:solidFill>
                  <a:srgbClr val="000000"/>
                </a:solidFill>
                <a:latin typeface="Calibri" panose="020F0502020204030204" pitchFamily="34" charset="0"/>
                <a:ea typeface="Calibri" panose="020F0502020204030204" pitchFamily="34" charset="0"/>
              </a:rPr>
              <a:t>ejecutamos</a:t>
            </a:r>
            <a:r>
              <a:rPr lang="en-US" dirty="0" smtClean="0">
                <a:solidFill>
                  <a:srgbClr val="000000"/>
                </a:solidFill>
                <a:latin typeface="Calibri" panose="020F0502020204030204" pitchFamily="34" charset="0"/>
                <a:ea typeface="Calibri" panose="020F0502020204030204" pitchFamily="34" charset="0"/>
              </a:rPr>
              <a:t> lo </a:t>
            </a:r>
            <a:r>
              <a:rPr lang="en-US" dirty="0" err="1" smtClean="0">
                <a:solidFill>
                  <a:srgbClr val="000000"/>
                </a:solidFill>
                <a:latin typeface="Calibri" panose="020F0502020204030204" pitchFamily="34" charset="0"/>
                <a:ea typeface="Calibri" panose="020F0502020204030204" pitchFamily="34" charset="0"/>
              </a:rPr>
              <a:t>siguiente</a:t>
            </a:r>
            <a:r>
              <a:rPr lang="en-US" dirty="0" smtClean="0">
                <a:solidFill>
                  <a:srgbClr val="000000"/>
                </a:solidFill>
                <a:latin typeface="Calibri" panose="020F0502020204030204" pitchFamily="34" charset="0"/>
                <a:ea typeface="Calibri" panose="020F0502020204030204" pitchFamily="34" charset="0"/>
              </a:rPr>
              <a:t>:</a:t>
            </a:r>
          </a:p>
          <a:p>
            <a:pPr marL="450215" marR="476885" indent="-6350" algn="just">
              <a:lnSpc>
                <a:spcPct val="102000"/>
              </a:lnSpc>
              <a:spcAft>
                <a:spcPts val="0"/>
              </a:spcAft>
            </a:pPr>
            <a:endParaRPr lang="en-US" dirty="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r>
              <a:rPr lang="en-US" dirty="0" smtClean="0">
                <a:solidFill>
                  <a:srgbClr val="000000"/>
                </a:solidFill>
                <a:latin typeface="Calibri" panose="020F0502020204030204" pitchFamily="34" charset="0"/>
                <a:ea typeface="Calibri" panose="020F0502020204030204" pitchFamily="34" charset="0"/>
              </a:rPr>
              <a:t>Cd C:\SISTEMA\gmayo y </a:t>
            </a:r>
            <a:r>
              <a:rPr lang="en-US" dirty="0" err="1" smtClean="0">
                <a:solidFill>
                  <a:srgbClr val="000000"/>
                </a:solidFill>
                <a:latin typeface="Calibri" panose="020F0502020204030204" pitchFamily="34" charset="0"/>
                <a:ea typeface="Calibri" panose="020F0502020204030204" pitchFamily="34" charset="0"/>
              </a:rPr>
              <a:t>pulsamos</a:t>
            </a:r>
            <a:r>
              <a:rPr lang="en-US" dirty="0" smtClean="0">
                <a:solidFill>
                  <a:srgbClr val="000000"/>
                </a:solidFill>
                <a:latin typeface="Calibri" panose="020F0502020204030204" pitchFamily="34" charset="0"/>
                <a:ea typeface="Calibri" panose="020F0502020204030204" pitchFamily="34" charset="0"/>
              </a:rPr>
              <a:t> ENTER</a:t>
            </a:r>
          </a:p>
          <a:p>
            <a:pPr marL="450215" marR="476885" indent="-6350" algn="just">
              <a:lnSpc>
                <a:spcPct val="102000"/>
              </a:lnSpc>
              <a:spcAft>
                <a:spcPts val="0"/>
              </a:spcAft>
            </a:pPr>
            <a:endParaRPr lang="en-US" dirty="0" smtClean="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r>
              <a:rPr lang="en-US" dirty="0" err="1" smtClean="0">
                <a:solidFill>
                  <a:srgbClr val="000000"/>
                </a:solidFill>
                <a:latin typeface="Calibri" panose="020F0502020204030204" pitchFamily="34" charset="0"/>
                <a:ea typeface="Calibri" panose="020F0502020204030204" pitchFamily="34" charset="0"/>
              </a:rPr>
              <a:t>env</a:t>
            </a:r>
            <a:r>
              <a:rPr lang="en-US" dirty="0" smtClean="0">
                <a:solidFill>
                  <a:srgbClr val="000000"/>
                </a:solidFill>
                <a:latin typeface="Calibri" panose="020F0502020204030204" pitchFamily="34" charset="0"/>
                <a:ea typeface="Calibri" panose="020F0502020204030204" pitchFamily="34" charset="0"/>
              </a:rPr>
              <a:t>\Scripts\activate </a:t>
            </a:r>
            <a:r>
              <a:rPr lang="en-US" dirty="0">
                <a:solidFill>
                  <a:srgbClr val="000000"/>
                </a:solidFill>
                <a:latin typeface="Calibri" panose="020F0502020204030204" pitchFamily="34" charset="0"/>
                <a:ea typeface="Calibri" panose="020F0502020204030204" pitchFamily="34" charset="0"/>
              </a:rPr>
              <a:t>y </a:t>
            </a:r>
            <a:r>
              <a:rPr lang="en-US" dirty="0" err="1">
                <a:solidFill>
                  <a:srgbClr val="000000"/>
                </a:solidFill>
                <a:latin typeface="Calibri" panose="020F0502020204030204" pitchFamily="34" charset="0"/>
                <a:ea typeface="Calibri" panose="020F0502020204030204" pitchFamily="34" charset="0"/>
              </a:rPr>
              <a:t>pulsamos</a:t>
            </a:r>
            <a:r>
              <a:rPr lang="en-US" dirty="0">
                <a:solidFill>
                  <a:srgbClr val="000000"/>
                </a:solidFill>
                <a:latin typeface="Calibri" panose="020F0502020204030204" pitchFamily="34" charset="0"/>
                <a:ea typeface="Calibri" panose="020F0502020204030204" pitchFamily="34" charset="0"/>
              </a:rPr>
              <a:t> ENTER</a:t>
            </a:r>
            <a:endParaRPr lang="en-US" dirty="0" smtClean="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endParaRPr lang="en-US" dirty="0" smtClean="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r>
              <a:rPr lang="en-US" dirty="0" smtClean="0">
                <a:solidFill>
                  <a:srgbClr val="000000"/>
                </a:solidFill>
                <a:latin typeface="Calibri" panose="020F0502020204030204" pitchFamily="34" charset="0"/>
                <a:ea typeface="Calibri" panose="020F0502020204030204" pitchFamily="34" charset="0"/>
              </a:rPr>
              <a:t>Y </a:t>
            </a:r>
            <a:r>
              <a:rPr lang="en-US" dirty="0" err="1" smtClean="0">
                <a:solidFill>
                  <a:srgbClr val="000000"/>
                </a:solidFill>
                <a:latin typeface="Calibri" panose="020F0502020204030204" pitchFamily="34" charset="0"/>
                <a:ea typeface="Calibri" panose="020F0502020204030204" pitchFamily="34" charset="0"/>
              </a:rPr>
              <a:t>por</a:t>
            </a:r>
            <a:r>
              <a:rPr lang="en-US" dirty="0" smtClean="0">
                <a:solidFill>
                  <a:srgbClr val="000000"/>
                </a:solidFill>
                <a:latin typeface="Calibri" panose="020F0502020204030204" pitchFamily="34" charset="0"/>
                <a:ea typeface="Calibri" panose="020F0502020204030204" pitchFamily="34" charset="0"/>
              </a:rPr>
              <a:t> ultimo </a:t>
            </a:r>
            <a:r>
              <a:rPr lang="en-US" dirty="0" err="1" smtClean="0">
                <a:solidFill>
                  <a:srgbClr val="000000"/>
                </a:solidFill>
                <a:latin typeface="Calibri" panose="020F0502020204030204" pitchFamily="34" charset="0"/>
                <a:ea typeface="Calibri" panose="020F0502020204030204" pitchFamily="34" charset="0"/>
              </a:rPr>
              <a:t>py</a:t>
            </a:r>
            <a:r>
              <a:rPr lang="en-US" dirty="0" smtClean="0">
                <a:solidFill>
                  <a:srgbClr val="000000"/>
                </a:solidFill>
                <a:latin typeface="Calibri" panose="020F0502020204030204" pitchFamily="34" charset="0"/>
                <a:ea typeface="Calibri" panose="020F0502020204030204" pitchFamily="34" charset="0"/>
              </a:rPr>
              <a:t> manage.py </a:t>
            </a:r>
            <a:r>
              <a:rPr lang="en-US" dirty="0" err="1" smtClean="0">
                <a:solidFill>
                  <a:srgbClr val="000000"/>
                </a:solidFill>
                <a:latin typeface="Calibri" panose="020F0502020204030204" pitchFamily="34" charset="0"/>
                <a:ea typeface="Calibri" panose="020F0502020204030204" pitchFamily="34" charset="0"/>
              </a:rPr>
              <a:t>runserver</a:t>
            </a:r>
            <a:r>
              <a:rPr lang="en-US" dirty="0" smtClean="0">
                <a:solidFill>
                  <a:srgbClr val="000000"/>
                </a:solidFill>
                <a:latin typeface="Calibri" panose="020F0502020204030204" pitchFamily="34" charset="0"/>
                <a:ea typeface="Calibri" panose="020F0502020204030204" pitchFamily="34" charset="0"/>
              </a:rPr>
              <a:t> y </a:t>
            </a:r>
            <a:r>
              <a:rPr lang="en-US" dirty="0" err="1">
                <a:solidFill>
                  <a:srgbClr val="000000"/>
                </a:solidFill>
                <a:latin typeface="Calibri" panose="020F0502020204030204" pitchFamily="34" charset="0"/>
                <a:ea typeface="Calibri" panose="020F0502020204030204" pitchFamily="34" charset="0"/>
              </a:rPr>
              <a:t>pulsamos</a:t>
            </a:r>
            <a:r>
              <a:rPr lang="en-US" dirty="0">
                <a:solidFill>
                  <a:srgbClr val="000000"/>
                </a:solidFill>
                <a:latin typeface="Calibri" panose="020F0502020204030204" pitchFamily="34" charset="0"/>
                <a:ea typeface="Calibri" panose="020F0502020204030204" pitchFamily="34" charset="0"/>
              </a:rPr>
              <a:t> ENTER</a:t>
            </a:r>
            <a:endParaRPr lang="en-US" dirty="0" smtClean="0">
              <a:solidFill>
                <a:srgbClr val="000000"/>
              </a:solidFill>
              <a:latin typeface="Calibri" panose="020F0502020204030204" pitchFamily="34" charset="0"/>
              <a:ea typeface="Calibri" panose="020F0502020204030204" pitchFamily="34" charset="0"/>
            </a:endParaRPr>
          </a:p>
          <a:p>
            <a:pPr marL="450215" marR="476885" indent="-6350" algn="just">
              <a:lnSpc>
                <a:spcPct val="102000"/>
              </a:lnSpc>
              <a:spcAft>
                <a:spcPts val="0"/>
              </a:spcAft>
            </a:pPr>
            <a:endParaRPr lang="es-ES" dirty="0">
              <a:solidFill>
                <a:srgbClr val="000000"/>
              </a:solidFill>
              <a:latin typeface="Calibri" panose="020F0502020204030204" pitchFamily="34" charset="0"/>
              <a:ea typeface="Calibri" panose="020F0502020204030204" pitchFamily="34" charset="0"/>
            </a:endParaRPr>
          </a:p>
        </p:txBody>
      </p:sp>
      <p:pic>
        <p:nvPicPr>
          <p:cNvPr id="8" name="Imagen 7"/>
          <p:cNvPicPr>
            <a:picLocks noChangeAspect="1"/>
          </p:cNvPicPr>
          <p:nvPr/>
        </p:nvPicPr>
        <p:blipFill rotWithShape="1">
          <a:blip r:embed="rId2"/>
          <a:srcRect l="10101" t="14546" r="18471" b="19318"/>
          <a:stretch/>
        </p:blipFill>
        <p:spPr>
          <a:xfrm>
            <a:off x="336665" y="2012494"/>
            <a:ext cx="6184670" cy="3219569"/>
          </a:xfrm>
          <a:prstGeom prst="rect">
            <a:avLst/>
          </a:prstGeom>
        </p:spPr>
      </p:pic>
      <p:sp>
        <p:nvSpPr>
          <p:cNvPr id="3" name="CuadroTexto 2"/>
          <p:cNvSpPr txBox="1"/>
          <p:nvPr/>
        </p:nvSpPr>
        <p:spPr>
          <a:xfrm>
            <a:off x="2360815" y="1210020"/>
            <a:ext cx="4871258" cy="369332"/>
          </a:xfrm>
          <a:prstGeom prst="rect">
            <a:avLst/>
          </a:prstGeom>
          <a:noFill/>
        </p:spPr>
        <p:txBody>
          <a:bodyPr wrap="square" rtlCol="0">
            <a:spAutoFit/>
          </a:bodyPr>
          <a:lstStyle/>
          <a:p>
            <a:r>
              <a:rPr lang="es-ES" dirty="0" smtClean="0"/>
              <a:t>INICIAR EL SISTEMA</a:t>
            </a:r>
            <a:endParaRPr lang="es-ES" dirty="0"/>
          </a:p>
        </p:txBody>
      </p:sp>
      <p:sp>
        <p:nvSpPr>
          <p:cNvPr id="10" name="CuadroTexto 9"/>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INICIO Y PUESTA EN MARCHA</a:t>
            </a:r>
            <a:endParaRPr lang="en-US" sz="2400" b="1" dirty="0">
              <a:solidFill>
                <a:schemeClr val="bg1"/>
              </a:solidFill>
            </a:endParaRPr>
          </a:p>
        </p:txBody>
      </p:sp>
    </p:spTree>
    <p:extLst>
      <p:ext uri="{BB962C8B-B14F-4D97-AF65-F5344CB8AC3E}">
        <p14:creationId xmlns:p14="http://schemas.microsoft.com/office/powerpoint/2010/main" val="4188473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INICIO Y PUESTA EN MARCHA</a:t>
            </a:r>
            <a:endParaRPr lang="en-US" sz="2400" b="1" dirty="0">
              <a:solidFill>
                <a:schemeClr val="bg1"/>
              </a:solidFill>
            </a:endParaRPr>
          </a:p>
        </p:txBody>
      </p:sp>
      <p:pic>
        <p:nvPicPr>
          <p:cNvPr id="3" name="Imagen 2"/>
          <p:cNvPicPr>
            <a:picLocks noChangeAspect="1"/>
          </p:cNvPicPr>
          <p:nvPr/>
        </p:nvPicPr>
        <p:blipFill>
          <a:blip r:embed="rId2"/>
          <a:stretch>
            <a:fillRect/>
          </a:stretch>
        </p:blipFill>
        <p:spPr>
          <a:xfrm>
            <a:off x="626025" y="2592697"/>
            <a:ext cx="5588366" cy="3176587"/>
          </a:xfrm>
          <a:prstGeom prst="rect">
            <a:avLst/>
          </a:prstGeom>
        </p:spPr>
      </p:pic>
      <p:sp>
        <p:nvSpPr>
          <p:cNvPr id="6" name="CuadroTexto 5"/>
          <p:cNvSpPr txBox="1"/>
          <p:nvPr/>
        </p:nvSpPr>
        <p:spPr>
          <a:xfrm>
            <a:off x="617865" y="1392368"/>
            <a:ext cx="5730181" cy="1200329"/>
          </a:xfrm>
          <a:prstGeom prst="rect">
            <a:avLst/>
          </a:prstGeom>
          <a:noFill/>
        </p:spPr>
        <p:txBody>
          <a:bodyPr wrap="square" rtlCol="0">
            <a:spAutoFit/>
          </a:bodyPr>
          <a:lstStyle/>
          <a:p>
            <a:pPr algn="ctr"/>
            <a:r>
              <a:rPr lang="es-VE" b="1" dirty="0" smtClean="0"/>
              <a:t>Inicio de sesión</a:t>
            </a:r>
          </a:p>
          <a:p>
            <a:pPr algn="just"/>
            <a:r>
              <a:rPr lang="es-VE" dirty="0" smtClean="0"/>
              <a:t>Para entrar en el sistema debemos ingresar al link correspondiente: “http://rogelidev.pythonanywhere.com/</a:t>
            </a:r>
            <a:r>
              <a:rPr lang="es-VE" dirty="0" err="1" smtClean="0"/>
              <a:t>dashboard</a:t>
            </a:r>
            <a:r>
              <a:rPr lang="es-VE" dirty="0" smtClean="0"/>
              <a:t>/”</a:t>
            </a:r>
            <a:endParaRPr lang="en-US" dirty="0"/>
          </a:p>
        </p:txBody>
      </p:sp>
      <p:sp>
        <p:nvSpPr>
          <p:cNvPr id="7" name="CuadroTexto 6"/>
          <p:cNvSpPr txBox="1"/>
          <p:nvPr/>
        </p:nvSpPr>
        <p:spPr>
          <a:xfrm>
            <a:off x="492370" y="5888182"/>
            <a:ext cx="4350328" cy="923330"/>
          </a:xfrm>
          <a:prstGeom prst="rect">
            <a:avLst/>
          </a:prstGeom>
          <a:noFill/>
        </p:spPr>
        <p:txBody>
          <a:bodyPr wrap="square" rtlCol="0">
            <a:spAutoFit/>
          </a:bodyPr>
          <a:lstStyle/>
          <a:p>
            <a:pPr algn="just"/>
            <a:r>
              <a:rPr lang="es-VE" dirty="0" smtClean="0"/>
              <a:t>Esto nos llevara a esta pantalla con la cual podremos iniciar sesión en el sistema una vez tengamos un usuario registrado</a:t>
            </a:r>
            <a:endParaRPr lang="en-US" dirty="0"/>
          </a:p>
        </p:txBody>
      </p:sp>
      <p:sp>
        <p:nvSpPr>
          <p:cNvPr id="8" name="CuadroTexto 7"/>
          <p:cNvSpPr txBox="1"/>
          <p:nvPr/>
        </p:nvSpPr>
        <p:spPr>
          <a:xfrm>
            <a:off x="962713" y="7024941"/>
            <a:ext cx="5040484" cy="923330"/>
          </a:xfrm>
          <a:prstGeom prst="rect">
            <a:avLst/>
          </a:prstGeom>
          <a:noFill/>
        </p:spPr>
        <p:txBody>
          <a:bodyPr wrap="square" rtlCol="0">
            <a:spAutoFit/>
          </a:bodyPr>
          <a:lstStyle/>
          <a:p>
            <a:pPr algn="just"/>
            <a:r>
              <a:rPr lang="es-VE" dirty="0" smtClean="0"/>
              <a:t>Si tenemos un usuario registrado, llenen las casillas con sus datos para ingresar al sistema, si deseas crear un usuario presiona el enlace </a:t>
            </a:r>
            <a:r>
              <a:rPr lang="es-VE" b="1" dirty="0" smtClean="0"/>
              <a:t>“REGISTRATE”</a:t>
            </a:r>
            <a:endParaRPr lang="en-US" b="1" dirty="0"/>
          </a:p>
        </p:txBody>
      </p:sp>
    </p:spTree>
    <p:extLst>
      <p:ext uri="{BB962C8B-B14F-4D97-AF65-F5344CB8AC3E}">
        <p14:creationId xmlns:p14="http://schemas.microsoft.com/office/powerpoint/2010/main" val="7589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UTILIZANDO EL SISTEMA</a:t>
            </a:r>
            <a:endParaRPr lang="en-US" sz="2400" b="1" dirty="0">
              <a:solidFill>
                <a:schemeClr val="bg1"/>
              </a:solidFill>
            </a:endParaRPr>
          </a:p>
        </p:txBody>
      </p:sp>
      <p:pic>
        <p:nvPicPr>
          <p:cNvPr id="6" name="Imagen 5"/>
          <p:cNvPicPr>
            <a:picLocks noChangeAspect="1"/>
          </p:cNvPicPr>
          <p:nvPr/>
        </p:nvPicPr>
        <p:blipFill>
          <a:blip r:embed="rId2"/>
          <a:stretch>
            <a:fillRect/>
          </a:stretch>
        </p:blipFill>
        <p:spPr>
          <a:xfrm>
            <a:off x="504883" y="2671784"/>
            <a:ext cx="5843163" cy="6121408"/>
          </a:xfrm>
          <a:prstGeom prst="rect">
            <a:avLst/>
          </a:prstGeom>
        </p:spPr>
      </p:pic>
      <p:sp>
        <p:nvSpPr>
          <p:cNvPr id="7" name="CuadroTexto 6"/>
          <p:cNvSpPr txBox="1"/>
          <p:nvPr/>
        </p:nvSpPr>
        <p:spPr>
          <a:xfrm>
            <a:off x="492370" y="1288473"/>
            <a:ext cx="5686757" cy="369332"/>
          </a:xfrm>
          <a:prstGeom prst="rect">
            <a:avLst/>
          </a:prstGeom>
          <a:noFill/>
        </p:spPr>
        <p:txBody>
          <a:bodyPr wrap="square" rtlCol="0">
            <a:spAutoFit/>
          </a:bodyPr>
          <a:lstStyle/>
          <a:p>
            <a:pPr algn="ctr"/>
            <a:r>
              <a:rPr lang="es-VE" b="1" dirty="0"/>
              <a:t>¡</a:t>
            </a:r>
            <a:r>
              <a:rPr lang="es-VE" b="1" dirty="0" smtClean="0"/>
              <a:t>Bienvenido a GMAYO!</a:t>
            </a:r>
            <a:endParaRPr lang="en-US" b="1" dirty="0"/>
          </a:p>
        </p:txBody>
      </p:sp>
      <p:sp>
        <p:nvSpPr>
          <p:cNvPr id="8" name="CuadroTexto 7"/>
          <p:cNvSpPr txBox="1"/>
          <p:nvPr/>
        </p:nvSpPr>
        <p:spPr>
          <a:xfrm>
            <a:off x="504883" y="1657805"/>
            <a:ext cx="6048317" cy="923330"/>
          </a:xfrm>
          <a:prstGeom prst="rect">
            <a:avLst/>
          </a:prstGeom>
          <a:noFill/>
        </p:spPr>
        <p:txBody>
          <a:bodyPr wrap="square" rtlCol="0">
            <a:spAutoFit/>
          </a:bodyPr>
          <a:lstStyle/>
          <a:p>
            <a:r>
              <a:rPr lang="es-VE" dirty="0" smtClean="0"/>
              <a:t>En esta pantalla se mostraran las estadísticas pertenecientes a los proyectos que estén dentro de la base de datos de cada carrera</a:t>
            </a:r>
            <a:endParaRPr lang="en-US" dirty="0"/>
          </a:p>
        </p:txBody>
      </p:sp>
    </p:spTree>
    <p:extLst>
      <p:ext uri="{BB962C8B-B14F-4D97-AF65-F5344CB8AC3E}">
        <p14:creationId xmlns:p14="http://schemas.microsoft.com/office/powerpoint/2010/main" val="292682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a:xfrm>
            <a:off x="492370" y="6194801"/>
            <a:ext cx="6377617" cy="2507672"/>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0" y="3472943"/>
            <a:ext cx="6483927" cy="249836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pic>
        <p:nvPicPr>
          <p:cNvPr id="3" name="Imagen 2"/>
          <p:cNvPicPr>
            <a:picLocks noChangeAspect="1"/>
          </p:cNvPicPr>
          <p:nvPr/>
        </p:nvPicPr>
        <p:blipFill rotWithShape="1">
          <a:blip r:embed="rId2"/>
          <a:srcRect b="60683"/>
          <a:stretch/>
        </p:blipFill>
        <p:spPr>
          <a:xfrm>
            <a:off x="4002597" y="3776537"/>
            <a:ext cx="2314575" cy="1891177"/>
          </a:xfrm>
          <a:prstGeom prst="rect">
            <a:avLst/>
          </a:prstGeom>
        </p:spPr>
      </p:pic>
      <p:sp>
        <p:nvSpPr>
          <p:cNvPr id="6" name="CuadroTexto 5"/>
          <p:cNvSpPr txBox="1"/>
          <p:nvPr/>
        </p:nvSpPr>
        <p:spPr>
          <a:xfrm>
            <a:off x="919461" y="1235962"/>
            <a:ext cx="5001491" cy="369332"/>
          </a:xfrm>
          <a:prstGeom prst="rect">
            <a:avLst/>
          </a:prstGeom>
          <a:noFill/>
        </p:spPr>
        <p:txBody>
          <a:bodyPr wrap="square" rtlCol="0">
            <a:spAutoFit/>
          </a:bodyPr>
          <a:lstStyle/>
          <a:p>
            <a:pPr algn="ctr"/>
            <a:r>
              <a:rPr lang="es-VE" b="1" dirty="0" smtClean="0"/>
              <a:t>FUNCIONES DEL MENU</a:t>
            </a:r>
            <a:endParaRPr lang="en-US" b="1" dirty="0"/>
          </a:p>
        </p:txBody>
      </p:sp>
      <p:sp>
        <p:nvSpPr>
          <p:cNvPr id="7" name="CuadroTexto 6"/>
          <p:cNvSpPr txBox="1"/>
          <p:nvPr/>
        </p:nvSpPr>
        <p:spPr>
          <a:xfrm>
            <a:off x="178242" y="1945490"/>
            <a:ext cx="6483927" cy="1477328"/>
          </a:xfrm>
          <a:prstGeom prst="rect">
            <a:avLst/>
          </a:prstGeom>
          <a:noFill/>
        </p:spPr>
        <p:txBody>
          <a:bodyPr wrap="square" rtlCol="0">
            <a:spAutoFit/>
          </a:bodyPr>
          <a:lstStyle/>
          <a:p>
            <a:pPr algn="ctr"/>
            <a:r>
              <a:rPr lang="es-VE" dirty="0" smtClean="0"/>
              <a:t>En éste menú ubicado en la zona izquierda de la pantalla principal podemos encontrar las funcionalidades del sistema </a:t>
            </a:r>
            <a:r>
              <a:rPr lang="es-VE" b="1" dirty="0" smtClean="0"/>
              <a:t>GMAYO</a:t>
            </a:r>
            <a:r>
              <a:rPr lang="es-VE" dirty="0" smtClean="0"/>
              <a:t>, las cuales principalmente se dividen en dos categorías:</a:t>
            </a:r>
          </a:p>
          <a:p>
            <a:pPr marL="285750" indent="-285750" algn="ctr">
              <a:buFont typeface="Arial" panose="020B0604020202020204" pitchFamily="34" charset="0"/>
              <a:buChar char="•"/>
            </a:pPr>
            <a:r>
              <a:rPr lang="es-VE" b="1" dirty="0" smtClean="0"/>
              <a:t>Funciones de registro</a:t>
            </a:r>
          </a:p>
          <a:p>
            <a:pPr marL="285750" indent="-285750" algn="ctr">
              <a:buFont typeface="Arial" panose="020B0604020202020204" pitchFamily="34" charset="0"/>
              <a:buChar char="•"/>
            </a:pPr>
            <a:r>
              <a:rPr lang="es-VE" b="1" dirty="0" smtClean="0"/>
              <a:t>Funciones de visualización</a:t>
            </a:r>
            <a:endParaRPr lang="en-US" b="1" dirty="0"/>
          </a:p>
        </p:txBody>
      </p:sp>
      <p:sp>
        <p:nvSpPr>
          <p:cNvPr id="8" name="CuadroTexto 7"/>
          <p:cNvSpPr txBox="1"/>
          <p:nvPr/>
        </p:nvSpPr>
        <p:spPr>
          <a:xfrm>
            <a:off x="284552" y="3863264"/>
            <a:ext cx="3373048" cy="1754326"/>
          </a:xfrm>
          <a:prstGeom prst="rect">
            <a:avLst/>
          </a:prstGeom>
          <a:noFill/>
        </p:spPr>
        <p:txBody>
          <a:bodyPr wrap="square" rtlCol="0">
            <a:spAutoFit/>
          </a:bodyPr>
          <a:lstStyle/>
          <a:p>
            <a:pPr algn="just"/>
            <a:r>
              <a:rPr lang="es-VE" b="1" dirty="0" smtClean="0"/>
              <a:t>Las funciones de registro</a:t>
            </a:r>
            <a:r>
              <a:rPr lang="es-VE" dirty="0" smtClean="0"/>
              <a:t>, nos permitirán añadir al sistema información relevante con el control de los proyectos, desde un registro de un proyecto, hasta la identificación de un docente.</a:t>
            </a:r>
            <a:endParaRPr lang="en-US" dirty="0"/>
          </a:p>
        </p:txBody>
      </p:sp>
      <p:sp>
        <p:nvSpPr>
          <p:cNvPr id="9" name="CuadroTexto 8"/>
          <p:cNvSpPr txBox="1"/>
          <p:nvPr/>
        </p:nvSpPr>
        <p:spPr>
          <a:xfrm>
            <a:off x="629549" y="6709972"/>
            <a:ext cx="3373048" cy="1477328"/>
          </a:xfrm>
          <a:prstGeom prst="rect">
            <a:avLst/>
          </a:prstGeom>
          <a:noFill/>
        </p:spPr>
        <p:txBody>
          <a:bodyPr wrap="square" rtlCol="0">
            <a:spAutoFit/>
          </a:bodyPr>
          <a:lstStyle/>
          <a:p>
            <a:pPr algn="just"/>
            <a:r>
              <a:rPr lang="es-VE" b="1" dirty="0" smtClean="0"/>
              <a:t>Las funciones de visualización</a:t>
            </a:r>
            <a:r>
              <a:rPr lang="es-VE" dirty="0" smtClean="0"/>
              <a:t> son las que se encuentran en VER, estas nos permiten visualizar la información registrada dentro del sistema</a:t>
            </a:r>
            <a:endParaRPr lang="en-US" b="1" dirty="0"/>
          </a:p>
        </p:txBody>
      </p:sp>
      <p:pic>
        <p:nvPicPr>
          <p:cNvPr id="12" name="Imagen 11"/>
          <p:cNvPicPr>
            <a:picLocks noChangeAspect="1"/>
          </p:cNvPicPr>
          <p:nvPr/>
        </p:nvPicPr>
        <p:blipFill rotWithShape="1">
          <a:blip r:embed="rId2"/>
          <a:srcRect t="38741" b="26696"/>
          <a:stretch/>
        </p:blipFill>
        <p:spPr>
          <a:xfrm>
            <a:off x="4292267" y="6617364"/>
            <a:ext cx="2314575" cy="1662545"/>
          </a:xfrm>
          <a:prstGeom prst="rect">
            <a:avLst/>
          </a:prstGeom>
        </p:spPr>
      </p:pic>
    </p:spTree>
    <p:extLst>
      <p:ext uri="{BB962C8B-B14F-4D97-AF65-F5344CB8AC3E}">
        <p14:creationId xmlns:p14="http://schemas.microsoft.com/office/powerpoint/2010/main" val="308958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802932245"/>
              </p:ext>
            </p:extLst>
          </p:nvPr>
        </p:nvGraphicFramePr>
        <p:xfrm>
          <a:off x="386861" y="703787"/>
          <a:ext cx="6084278" cy="3160700"/>
        </p:xfrm>
        <a:graphic>
          <a:graphicData uri="http://schemas.openxmlformats.org/drawingml/2006/table">
            <a:tbl>
              <a:tblPr firstRow="1" bandRow="1">
                <a:tableStyleId>{21E4AEA4-8DFA-4A89-87EB-49C32662AFE0}</a:tableStyleId>
              </a:tblPr>
              <a:tblGrid>
                <a:gridCol w="3042139">
                  <a:extLst>
                    <a:ext uri="{9D8B030D-6E8A-4147-A177-3AD203B41FA5}">
                      <a16:colId xmlns="" xmlns:a16="http://schemas.microsoft.com/office/drawing/2014/main" val="20000"/>
                    </a:ext>
                  </a:extLst>
                </a:gridCol>
                <a:gridCol w="3042139">
                  <a:extLst>
                    <a:ext uri="{9D8B030D-6E8A-4147-A177-3AD203B41FA5}">
                      <a16:colId xmlns="" xmlns:a16="http://schemas.microsoft.com/office/drawing/2014/main" val="20001"/>
                    </a:ext>
                  </a:extLst>
                </a:gridCol>
              </a:tblGrid>
              <a:tr h="346380">
                <a:tc>
                  <a:txBody>
                    <a:bodyPr/>
                    <a:lstStyle/>
                    <a:p>
                      <a:r>
                        <a:rPr lang="es-VE" sz="1400" dirty="0" smtClean="0"/>
                        <a:t>Versión</a:t>
                      </a:r>
                      <a:r>
                        <a:rPr lang="es-VE" sz="1400" baseline="0" dirty="0" smtClean="0"/>
                        <a:t> </a:t>
                      </a:r>
                      <a:endParaRPr lang="es-VE" sz="1400" dirty="0">
                        <a:latin typeface="+mn-lt"/>
                      </a:endParaRPr>
                    </a:p>
                  </a:txBody>
                  <a:tcPr/>
                </a:tc>
                <a:tc>
                  <a:txBody>
                    <a:bodyPr/>
                    <a:lstStyle/>
                    <a:p>
                      <a:r>
                        <a:rPr lang="es-VE" sz="1400" dirty="0" smtClean="0"/>
                        <a:t>1.0</a:t>
                      </a:r>
                      <a:endParaRPr lang="es-VE" sz="1400" dirty="0">
                        <a:latin typeface="+mn-lt"/>
                      </a:endParaRPr>
                    </a:p>
                  </a:txBody>
                  <a:tcPr/>
                </a:tc>
                <a:extLst>
                  <a:ext uri="{0D108BD9-81ED-4DB2-BD59-A6C34878D82A}">
                    <a16:rowId xmlns="" xmlns:a16="http://schemas.microsoft.com/office/drawing/2014/main" val="10000"/>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s-VE" sz="1400" dirty="0" smtClean="0"/>
                        <a:t>Año</a:t>
                      </a:r>
                      <a:r>
                        <a:rPr lang="es-VE" sz="1400" baseline="0" dirty="0" smtClean="0"/>
                        <a:t> de</a:t>
                      </a:r>
                      <a:r>
                        <a:rPr lang="es-VE" sz="1400" dirty="0" smtClean="0"/>
                        <a:t> elaboración</a:t>
                      </a:r>
                    </a:p>
                    <a:p>
                      <a:endParaRPr lang="es-VE" sz="1400" dirty="0">
                        <a:latin typeface="+mn-lt"/>
                      </a:endParaRPr>
                    </a:p>
                  </a:txBody>
                  <a:tcPr/>
                </a:tc>
                <a:tc>
                  <a:txBody>
                    <a:bodyPr/>
                    <a:lstStyle/>
                    <a:p>
                      <a:r>
                        <a:rPr lang="es-VE" sz="1400" dirty="0" smtClean="0"/>
                        <a:t>2022</a:t>
                      </a:r>
                      <a:endParaRPr lang="es-VE" sz="1400" dirty="0">
                        <a:latin typeface="+mn-lt"/>
                      </a:endParaRPr>
                    </a:p>
                  </a:txBody>
                  <a:tcPr/>
                </a:tc>
                <a:extLst>
                  <a:ext uri="{0D108BD9-81ED-4DB2-BD59-A6C34878D82A}">
                    <a16:rowId xmlns="" xmlns:a16="http://schemas.microsoft.com/office/drawing/2014/main" val="10001"/>
                  </a:ext>
                </a:extLst>
              </a:tr>
              <a:tr h="370840">
                <a:tc>
                  <a:txBody>
                    <a:bodyPr/>
                    <a:lstStyle/>
                    <a:p>
                      <a:r>
                        <a:rPr lang="es-VE" sz="1400" dirty="0" smtClean="0">
                          <a:effectLst/>
                        </a:rPr>
                        <a:t>Programas y componentes</a:t>
                      </a:r>
                      <a:br>
                        <a:rPr lang="es-VE" sz="1400" dirty="0" smtClean="0">
                          <a:effectLst/>
                        </a:rPr>
                      </a:br>
                      <a:r>
                        <a:rPr lang="es-VE" sz="1400" dirty="0" smtClean="0">
                          <a:effectLst/>
                        </a:rPr>
                        <a:t>necesarios</a:t>
                      </a:r>
                      <a:endParaRPr lang="es-VE" sz="1400" dirty="0">
                        <a:effectLst/>
                        <a:latin typeface="+mn-lt"/>
                      </a:endParaRPr>
                    </a:p>
                  </a:txBody>
                  <a:tcPr anchor="ctr"/>
                </a:tc>
                <a:tc>
                  <a:txBody>
                    <a:bodyPr/>
                    <a:lstStyle/>
                    <a:p>
                      <a:r>
                        <a:rPr lang="es-VE" sz="1400" dirty="0" smtClean="0">
                          <a:effectLst/>
                        </a:rPr>
                        <a:t>Python 3..9,</a:t>
                      </a:r>
                      <a:r>
                        <a:rPr lang="es-VE" sz="1400" baseline="0" dirty="0" smtClean="0">
                          <a:effectLst/>
                        </a:rPr>
                        <a:t> Django, PostgreSQL, </a:t>
                      </a:r>
                      <a:r>
                        <a:rPr lang="es-VE" sz="1400" dirty="0" smtClean="0">
                          <a:effectLst/>
                        </a:rPr>
                        <a:t>Navegador web</a:t>
                      </a:r>
                      <a:endParaRPr lang="es-VE" sz="1400" dirty="0">
                        <a:effectLst/>
                        <a:latin typeface="+mn-lt"/>
                      </a:endParaRPr>
                    </a:p>
                  </a:txBody>
                  <a:tcPr anchor="ctr"/>
                </a:tc>
                <a:extLst>
                  <a:ext uri="{0D108BD9-81ED-4DB2-BD59-A6C34878D82A}">
                    <a16:rowId xmlns="" xmlns:a16="http://schemas.microsoft.com/office/drawing/2014/main" val="10002"/>
                  </a:ext>
                </a:extLst>
              </a:tr>
              <a:tr h="370840">
                <a:tc>
                  <a:txBody>
                    <a:bodyPr/>
                    <a:lstStyle/>
                    <a:p>
                      <a:r>
                        <a:rPr lang="es-VE" sz="1400" dirty="0" smtClean="0">
                          <a:effectLst/>
                        </a:rPr>
                        <a:t>Navegadores web recomendados </a:t>
                      </a:r>
                      <a:endParaRPr lang="es-VE" sz="1400" dirty="0">
                        <a:effectLst/>
                        <a:latin typeface="+mn-lt"/>
                      </a:endParaRPr>
                    </a:p>
                  </a:txBody>
                  <a:tcPr anchor="ctr"/>
                </a:tc>
                <a:tc>
                  <a:txBody>
                    <a:bodyPr/>
                    <a:lstStyle/>
                    <a:p>
                      <a:r>
                        <a:rPr lang="es-VE" sz="1400" dirty="0" smtClean="0">
                          <a:effectLst/>
                        </a:rPr>
                        <a:t>Google Chrome, Opera, </a:t>
                      </a:r>
                      <a:r>
                        <a:rPr lang="es-VE" sz="1400" dirty="0" err="1" smtClean="0">
                          <a:effectLst/>
                        </a:rPr>
                        <a:t>Edge</a:t>
                      </a:r>
                      <a:r>
                        <a:rPr lang="es-VE" sz="1400" dirty="0" smtClean="0">
                          <a:effectLst/>
                        </a:rPr>
                        <a:t> </a:t>
                      </a:r>
                      <a:r>
                        <a:rPr lang="es-VE" sz="1400" dirty="0" err="1" smtClean="0">
                          <a:effectLst/>
                        </a:rPr>
                        <a:t>Chromium</a:t>
                      </a:r>
                      <a:endParaRPr lang="es-VE" sz="1400" dirty="0">
                        <a:effectLst/>
                        <a:latin typeface="+mn-lt"/>
                      </a:endParaRPr>
                    </a:p>
                  </a:txBody>
                  <a:tcPr anchor="ctr"/>
                </a:tc>
                <a:extLst>
                  <a:ext uri="{0D108BD9-81ED-4DB2-BD59-A6C34878D82A}">
                    <a16:rowId xmlns="" xmlns:a16="http://schemas.microsoft.com/office/drawing/2014/main" val="10003"/>
                  </a:ext>
                </a:extLst>
              </a:tr>
              <a:tr h="370840">
                <a:tc>
                  <a:txBody>
                    <a:bodyPr/>
                    <a:lstStyle/>
                    <a:p>
                      <a:r>
                        <a:rPr lang="es-VE" sz="1400" dirty="0" smtClean="0">
                          <a:effectLst/>
                        </a:rPr>
                        <a:t>Navegadores web no</a:t>
                      </a:r>
                      <a:br>
                        <a:rPr lang="es-VE" sz="1400" dirty="0" smtClean="0">
                          <a:effectLst/>
                        </a:rPr>
                      </a:br>
                      <a:r>
                        <a:rPr lang="es-VE" sz="1400" dirty="0" smtClean="0">
                          <a:effectLst/>
                        </a:rPr>
                        <a:t>recomendados</a:t>
                      </a:r>
                      <a:endParaRPr lang="es-VE" sz="1400" dirty="0">
                        <a:effectLst/>
                        <a:latin typeface="+mn-lt"/>
                      </a:endParaRPr>
                    </a:p>
                  </a:txBody>
                  <a:tcPr anchor="ctr"/>
                </a:tc>
                <a:tc>
                  <a:txBody>
                    <a:bodyPr/>
                    <a:lstStyle/>
                    <a:p>
                      <a:r>
                        <a:rPr lang="es-VE" sz="1400" dirty="0" smtClean="0">
                          <a:effectLst/>
                        </a:rPr>
                        <a:t>Internet Explorer, safari</a:t>
                      </a:r>
                      <a:endParaRPr lang="es-VE" sz="1400" dirty="0">
                        <a:effectLst/>
                        <a:latin typeface="+mn-lt"/>
                      </a:endParaRPr>
                    </a:p>
                  </a:txBody>
                  <a:tcPr anchor="ctr"/>
                </a:tc>
                <a:extLst>
                  <a:ext uri="{0D108BD9-81ED-4DB2-BD59-A6C34878D82A}">
                    <a16:rowId xmlns="" xmlns:a16="http://schemas.microsoft.com/office/drawing/2014/main" val="10004"/>
                  </a:ext>
                </a:extLst>
              </a:tr>
              <a:tr h="370840">
                <a:tc>
                  <a:txBody>
                    <a:bodyPr/>
                    <a:lstStyle/>
                    <a:p>
                      <a:r>
                        <a:rPr lang="es-VE" sz="1400" dirty="0" smtClean="0">
                          <a:effectLst/>
                        </a:rPr>
                        <a:t>Sistema desarrollado en: </a:t>
                      </a:r>
                      <a:endParaRPr lang="es-VE" sz="1400" dirty="0">
                        <a:effectLst/>
                        <a:latin typeface="+mn-lt"/>
                      </a:endParaRPr>
                    </a:p>
                  </a:txBody>
                  <a:tcPr anchor="ctr"/>
                </a:tc>
                <a:tc>
                  <a:txBody>
                    <a:bodyPr/>
                    <a:lstStyle/>
                    <a:p>
                      <a:r>
                        <a:rPr lang="es-VE" sz="1400" dirty="0" smtClean="0">
                          <a:effectLst/>
                        </a:rPr>
                        <a:t>Python, HTML,</a:t>
                      </a:r>
                      <a:r>
                        <a:rPr lang="es-VE" sz="1400" baseline="0" dirty="0" smtClean="0">
                          <a:effectLst/>
                        </a:rPr>
                        <a:t> CSS, JS, SQL</a:t>
                      </a:r>
                      <a:endParaRPr lang="es-VE" sz="1400" dirty="0">
                        <a:effectLst/>
                        <a:latin typeface="+mn-lt"/>
                      </a:endParaRPr>
                    </a:p>
                  </a:txBody>
                  <a:tcPr anchor="ctr"/>
                </a:tc>
                <a:extLst>
                  <a:ext uri="{0D108BD9-81ED-4DB2-BD59-A6C34878D82A}">
                    <a16:rowId xmlns="" xmlns:a16="http://schemas.microsoft.com/office/drawing/2014/main" val="10005"/>
                  </a:ext>
                </a:extLst>
              </a:tr>
              <a:tr h="370840">
                <a:tc>
                  <a:txBody>
                    <a:bodyPr/>
                    <a:lstStyle/>
                    <a:p>
                      <a:r>
                        <a:rPr lang="es-VE" sz="1400" dirty="0" smtClean="0">
                          <a:effectLst/>
                        </a:rPr>
                        <a:t>Base de datos</a:t>
                      </a:r>
                      <a:endParaRPr lang="es-VE" sz="1400" dirty="0">
                        <a:effectLst/>
                        <a:latin typeface="+mn-lt"/>
                      </a:endParaRPr>
                    </a:p>
                  </a:txBody>
                  <a:tcPr anchor="ctr"/>
                </a:tc>
                <a:tc>
                  <a:txBody>
                    <a:bodyPr/>
                    <a:lstStyle/>
                    <a:p>
                      <a:r>
                        <a:rPr lang="es-VE" sz="1400" dirty="0" err="1" smtClean="0">
                          <a:effectLst/>
                        </a:rPr>
                        <a:t>PostgreSQL</a:t>
                      </a:r>
                      <a:endParaRPr lang="es-VE" sz="1400" dirty="0">
                        <a:effectLst/>
                        <a:latin typeface="+mn-lt"/>
                      </a:endParaRPr>
                    </a:p>
                  </a:txBody>
                  <a:tcPr anchor="ctr"/>
                </a:tc>
                <a:extLst>
                  <a:ext uri="{0D108BD9-81ED-4DB2-BD59-A6C34878D82A}">
                    <a16:rowId xmlns="" xmlns:a16="http://schemas.microsoft.com/office/drawing/2014/main" val="10006"/>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549036358"/>
              </p:ext>
            </p:extLst>
          </p:nvPr>
        </p:nvGraphicFramePr>
        <p:xfrm>
          <a:off x="328442" y="4155729"/>
          <a:ext cx="6201116" cy="3997960"/>
        </p:xfrm>
        <a:graphic>
          <a:graphicData uri="http://schemas.openxmlformats.org/drawingml/2006/table">
            <a:tbl>
              <a:tblPr firstRow="1" bandRow="1">
                <a:tableStyleId>{21E4AEA4-8DFA-4A89-87EB-49C32662AFE0}</a:tableStyleId>
              </a:tblPr>
              <a:tblGrid>
                <a:gridCol w="1776047">
                  <a:extLst>
                    <a:ext uri="{9D8B030D-6E8A-4147-A177-3AD203B41FA5}">
                      <a16:colId xmlns="" xmlns:a16="http://schemas.microsoft.com/office/drawing/2014/main" val="20000"/>
                    </a:ext>
                  </a:extLst>
                </a:gridCol>
                <a:gridCol w="1266092">
                  <a:extLst>
                    <a:ext uri="{9D8B030D-6E8A-4147-A177-3AD203B41FA5}">
                      <a16:colId xmlns="" xmlns:a16="http://schemas.microsoft.com/office/drawing/2014/main" val="20001"/>
                    </a:ext>
                  </a:extLst>
                </a:gridCol>
                <a:gridCol w="116840">
                  <a:extLst>
                    <a:ext uri="{9D8B030D-6E8A-4147-A177-3AD203B41FA5}">
                      <a16:colId xmlns="" xmlns:a16="http://schemas.microsoft.com/office/drawing/2014/main" val="20002"/>
                    </a:ext>
                  </a:extLst>
                </a:gridCol>
                <a:gridCol w="1521068">
                  <a:extLst>
                    <a:ext uri="{9D8B030D-6E8A-4147-A177-3AD203B41FA5}">
                      <a16:colId xmlns="" xmlns:a16="http://schemas.microsoft.com/office/drawing/2014/main" val="20003"/>
                    </a:ext>
                  </a:extLst>
                </a:gridCol>
                <a:gridCol w="1521069">
                  <a:extLst>
                    <a:ext uri="{9D8B030D-6E8A-4147-A177-3AD203B41FA5}">
                      <a16:colId xmlns="" xmlns:a16="http://schemas.microsoft.com/office/drawing/2014/main" val="20004"/>
                    </a:ext>
                  </a:extLst>
                </a:gridCol>
              </a:tblGrid>
              <a:tr h="370840">
                <a:tc>
                  <a:txBody>
                    <a:bodyPr/>
                    <a:lstStyle/>
                    <a:p>
                      <a:pPr algn="ctr"/>
                      <a:r>
                        <a:rPr lang="es-VE" sz="1400" dirty="0" smtClean="0"/>
                        <a:t>Elaborador por:</a:t>
                      </a:r>
                      <a:endParaRPr lang="es-VE" sz="1400" dirty="0"/>
                    </a:p>
                  </a:txBody>
                  <a:tcPr/>
                </a:tc>
                <a:tc>
                  <a:txBody>
                    <a:bodyPr/>
                    <a:lstStyle/>
                    <a:p>
                      <a:r>
                        <a:rPr lang="es-VE" sz="1400" dirty="0" smtClean="0"/>
                        <a:t>Cédula</a:t>
                      </a:r>
                      <a:endParaRPr lang="es-VE" sz="1400" dirty="0"/>
                    </a:p>
                  </a:txBody>
                  <a:tcPr/>
                </a:tc>
                <a:tc gridSpan="2">
                  <a:txBody>
                    <a:bodyPr/>
                    <a:lstStyle/>
                    <a:p>
                      <a:pPr algn="l"/>
                      <a:r>
                        <a:rPr lang="es-VE" sz="1400" dirty="0" smtClean="0"/>
                        <a:t>Teléfono </a:t>
                      </a:r>
                      <a:endParaRPr lang="es-VE" sz="1400" dirty="0"/>
                    </a:p>
                  </a:txBody>
                  <a:tcPr/>
                </a:tc>
                <a:tc hMerge="1">
                  <a:txBody>
                    <a:bodyPr/>
                    <a:lstStyle/>
                    <a:p>
                      <a:endParaRPr lang="es-VE" dirty="0"/>
                    </a:p>
                  </a:txBody>
                  <a:tcPr/>
                </a:tc>
                <a:tc>
                  <a:txBody>
                    <a:bodyPr/>
                    <a:lstStyle/>
                    <a:p>
                      <a:pPr algn="ctr"/>
                      <a:r>
                        <a:rPr lang="es-VE" sz="1400" dirty="0" smtClean="0"/>
                        <a:t>Correo</a:t>
                      </a:r>
                      <a:endParaRPr lang="es-VE" sz="1400" dirty="0"/>
                    </a:p>
                  </a:txBody>
                  <a:tcPr/>
                </a:tc>
                <a:extLst>
                  <a:ext uri="{0D108BD9-81ED-4DB2-BD59-A6C34878D82A}">
                    <a16:rowId xmlns="" xmlns:a16="http://schemas.microsoft.com/office/drawing/2014/main" val="10000"/>
                  </a:ext>
                </a:extLst>
              </a:tr>
              <a:tr h="370840">
                <a:tc>
                  <a:txBody>
                    <a:bodyPr/>
                    <a:lstStyle/>
                    <a:p>
                      <a:r>
                        <a:rPr lang="es-VE" sz="1400" dirty="0" smtClean="0"/>
                        <a:t>ESTEVES,</a:t>
                      </a:r>
                      <a:r>
                        <a:rPr lang="es-VE" sz="1400" baseline="0" dirty="0" smtClean="0"/>
                        <a:t> IVANNA</a:t>
                      </a:r>
                      <a:endParaRPr lang="es-VE" sz="1400" dirty="0"/>
                    </a:p>
                  </a:txBody>
                  <a:tcPr/>
                </a:tc>
                <a:tc gridSpan="2">
                  <a:txBody>
                    <a:bodyPr/>
                    <a:lstStyle/>
                    <a:p>
                      <a:r>
                        <a:rPr lang="es-ES" sz="1400" kern="1200" dirty="0" smtClean="0">
                          <a:effectLst/>
                        </a:rPr>
                        <a:t>C.I: 27.802.074</a:t>
                      </a:r>
                      <a:endParaRPr lang="es-VE" sz="1400" dirty="0"/>
                    </a:p>
                  </a:txBody>
                  <a:tcPr/>
                </a:tc>
                <a:tc hMerge="1">
                  <a:txBody>
                    <a:bodyPr/>
                    <a:lstStyle/>
                    <a:p>
                      <a:endParaRPr lang="es-VE"/>
                    </a:p>
                  </a:txBody>
                  <a:tcPr/>
                </a:tc>
                <a:tc>
                  <a:txBody>
                    <a:bodyPr/>
                    <a:lstStyle/>
                    <a:p>
                      <a:r>
                        <a:rPr lang="es-VE" sz="1400" dirty="0" smtClean="0"/>
                        <a:t>04140914410</a:t>
                      </a:r>
                      <a:endParaRPr lang="es-VE" sz="1400" dirty="0"/>
                    </a:p>
                  </a:txBody>
                  <a:tcPr/>
                </a:tc>
                <a:tc>
                  <a:txBody>
                    <a:bodyPr/>
                    <a:lstStyle/>
                    <a:p>
                      <a:r>
                        <a:rPr lang="es-VE" sz="1400" kern="1200" dirty="0" smtClean="0">
                          <a:effectLst/>
                        </a:rPr>
                        <a:t>ivanna.moreno.33886@gmail.com</a:t>
                      </a:r>
                      <a:endParaRPr lang="es-VE" sz="1400" dirty="0"/>
                    </a:p>
                  </a:txBody>
                  <a:tcPr/>
                </a:tc>
                <a:extLst>
                  <a:ext uri="{0D108BD9-81ED-4DB2-BD59-A6C34878D82A}">
                    <a16:rowId xmlns="" xmlns:a16="http://schemas.microsoft.com/office/drawing/2014/main" val="10001"/>
                  </a:ext>
                </a:extLst>
              </a:tr>
              <a:tr h="370840">
                <a:tc>
                  <a:txBody>
                    <a:bodyPr/>
                    <a:lstStyle/>
                    <a:p>
                      <a:r>
                        <a:rPr lang="es-VE" sz="1400" dirty="0" smtClean="0"/>
                        <a:t>RODRIGUEZ ROGELIO</a:t>
                      </a:r>
                      <a:endParaRPr lang="es-VE" sz="1400" dirty="0"/>
                    </a:p>
                  </a:txBody>
                  <a:tcPr/>
                </a:tc>
                <a:tc gridSpan="2">
                  <a:txBody>
                    <a:bodyPr/>
                    <a:lstStyle/>
                    <a:p>
                      <a:r>
                        <a:rPr lang="es-ES" sz="1400" kern="1200" dirty="0" smtClean="0">
                          <a:effectLst/>
                        </a:rPr>
                        <a:t>C.I: 27.189.429</a:t>
                      </a:r>
                      <a:endParaRPr lang="es-VE" sz="1400" dirty="0"/>
                    </a:p>
                  </a:txBody>
                  <a:tcPr/>
                </a:tc>
                <a:tc hMerge="1">
                  <a:txBody>
                    <a:bodyPr/>
                    <a:lstStyle/>
                    <a:p>
                      <a:endParaRPr lang="es-VE"/>
                    </a:p>
                  </a:txBody>
                  <a:tcPr/>
                </a:tc>
                <a:tc>
                  <a:txBody>
                    <a:bodyPr/>
                    <a:lstStyle/>
                    <a:p>
                      <a:r>
                        <a:rPr lang="es-VE" sz="1400" dirty="0" smtClean="0"/>
                        <a:t>04140996904</a:t>
                      </a:r>
                      <a:endParaRPr lang="es-VE" sz="1400" dirty="0"/>
                    </a:p>
                  </a:txBody>
                  <a:tcPr/>
                </a:tc>
                <a:tc>
                  <a:txBody>
                    <a:bodyPr/>
                    <a:lstStyle/>
                    <a:p>
                      <a:r>
                        <a:rPr lang="es-VE" sz="1400" dirty="0" smtClean="0"/>
                        <a:t>rogelio2048@hotmail.com</a:t>
                      </a:r>
                      <a:endParaRPr lang="es-VE" sz="1400" dirty="0"/>
                    </a:p>
                  </a:txBody>
                  <a:tcPr/>
                </a:tc>
                <a:extLst>
                  <a:ext uri="{0D108BD9-81ED-4DB2-BD59-A6C34878D82A}">
                    <a16:rowId xmlns="" xmlns:a16="http://schemas.microsoft.com/office/drawing/2014/main" val="10002"/>
                  </a:ext>
                </a:extLst>
              </a:tr>
              <a:tr h="370840">
                <a:tc>
                  <a:txBody>
                    <a:bodyPr/>
                    <a:lstStyle/>
                    <a:p>
                      <a:r>
                        <a:rPr lang="es-VE" sz="1400" dirty="0" smtClean="0"/>
                        <a:t>SANZ,</a:t>
                      </a:r>
                      <a:r>
                        <a:rPr lang="es-VE" sz="1400" baseline="0" dirty="0" smtClean="0"/>
                        <a:t> MOISES</a:t>
                      </a:r>
                      <a:endParaRPr lang="es-VE" sz="1400" dirty="0"/>
                    </a:p>
                  </a:txBody>
                  <a:tcPr/>
                </a:tc>
                <a:tc gridSpan="2">
                  <a:txBody>
                    <a:bodyPr/>
                    <a:lstStyle/>
                    <a:p>
                      <a:r>
                        <a:rPr lang="es-ES" sz="1400" kern="1200" dirty="0" smtClean="0">
                          <a:effectLst/>
                        </a:rPr>
                        <a:t>C.I: 26.655.418</a:t>
                      </a:r>
                      <a:endParaRPr lang="es-VE" sz="1400" dirty="0"/>
                    </a:p>
                  </a:txBody>
                  <a:tcPr/>
                </a:tc>
                <a:tc hMerge="1">
                  <a:txBody>
                    <a:bodyPr/>
                    <a:lstStyle/>
                    <a:p>
                      <a:endParaRPr lang="es-VE"/>
                    </a:p>
                  </a:txBody>
                  <a:tcPr/>
                </a:tc>
                <a:tc>
                  <a:txBody>
                    <a:bodyPr/>
                    <a:lstStyle/>
                    <a:p>
                      <a:r>
                        <a:rPr lang="es-VE" sz="1400" dirty="0" smtClean="0"/>
                        <a:t>04267935329</a:t>
                      </a:r>
                      <a:endParaRPr lang="es-VE" sz="1400" dirty="0"/>
                    </a:p>
                  </a:txBody>
                  <a:tcPr/>
                </a:tc>
                <a:tc>
                  <a:txBody>
                    <a:bodyPr/>
                    <a:lstStyle/>
                    <a:p>
                      <a:r>
                        <a:rPr lang="es-VE" sz="1400" dirty="0" smtClean="0"/>
                        <a:t>abraamsanz1998@gmail.com</a:t>
                      </a:r>
                      <a:endParaRPr lang="es-VE" sz="1400" dirty="0"/>
                    </a:p>
                  </a:txBody>
                  <a:tcPr/>
                </a:tc>
                <a:extLst>
                  <a:ext uri="{0D108BD9-81ED-4DB2-BD59-A6C34878D82A}">
                    <a16:rowId xmlns="" xmlns:a16="http://schemas.microsoft.com/office/drawing/2014/main" val="10003"/>
                  </a:ext>
                </a:extLst>
              </a:tr>
              <a:tr h="370840">
                <a:tc>
                  <a:txBody>
                    <a:bodyPr/>
                    <a:lstStyle/>
                    <a:p>
                      <a:r>
                        <a:rPr lang="es-VE" sz="1400" dirty="0" smtClean="0"/>
                        <a:t>DELGADO,</a:t>
                      </a:r>
                      <a:r>
                        <a:rPr lang="es-VE" sz="1400" baseline="0" dirty="0" smtClean="0"/>
                        <a:t> FREDDY</a:t>
                      </a:r>
                      <a:endParaRPr lang="es-VE" sz="1400" dirty="0"/>
                    </a:p>
                  </a:txBody>
                  <a:tcPr/>
                </a:tc>
                <a:tc gridSpan="2">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s-ES" sz="1400" kern="1200" dirty="0" smtClean="0">
                          <a:effectLst/>
                        </a:rPr>
                        <a:t>C.I: 28.018.343</a:t>
                      </a:r>
                      <a:endParaRPr lang="es-VE" sz="1600" dirty="0" smtClean="0"/>
                    </a:p>
                    <a:p>
                      <a:endParaRPr lang="es-VE" sz="1400" dirty="0"/>
                    </a:p>
                  </a:txBody>
                  <a:tcPr/>
                </a:tc>
                <a:tc hMerge="1">
                  <a:txBody>
                    <a:bodyPr/>
                    <a:lstStyle/>
                    <a:p>
                      <a:endParaRPr lang="es-ES"/>
                    </a:p>
                  </a:txBody>
                  <a:tcPr/>
                </a:tc>
                <a:tc>
                  <a:txBody>
                    <a:bodyPr/>
                    <a:lstStyle/>
                    <a:p>
                      <a:r>
                        <a:rPr lang="es-VE" sz="1400" dirty="0" smtClean="0"/>
                        <a:t>04120457152</a:t>
                      </a:r>
                      <a:endParaRPr lang="es-VE" sz="1400" dirty="0"/>
                    </a:p>
                  </a:txBody>
                  <a:tcPr/>
                </a:tc>
                <a:tc>
                  <a:txBody>
                    <a:bodyPr/>
                    <a:lstStyle/>
                    <a:p>
                      <a:r>
                        <a:rPr lang="es-VE" sz="1400" dirty="0" smtClean="0"/>
                        <a:t>freddyfac@gmail.com</a:t>
                      </a:r>
                      <a:endParaRPr lang="es-VE" sz="1400" dirty="0"/>
                    </a:p>
                  </a:txBody>
                  <a:tcPr/>
                </a:tc>
                <a:extLst>
                  <a:ext uri="{0D108BD9-81ED-4DB2-BD59-A6C34878D82A}">
                    <a16:rowId xmlns="" xmlns:a16="http://schemas.microsoft.com/office/drawing/2014/main" val="10004"/>
                  </a:ext>
                </a:extLst>
              </a:tr>
              <a:tr h="370840">
                <a:tc>
                  <a:txBody>
                    <a:bodyPr/>
                    <a:lstStyle/>
                    <a:p>
                      <a:r>
                        <a:rPr lang="es-VE" sz="1400" dirty="0" smtClean="0"/>
                        <a:t>PÉREZ</a:t>
                      </a:r>
                      <a:r>
                        <a:rPr lang="es-VE" sz="1400" baseline="0" dirty="0" smtClean="0"/>
                        <a:t>, NÉSTOR</a:t>
                      </a:r>
                      <a:endParaRPr lang="es-VE" sz="1400" dirty="0"/>
                    </a:p>
                  </a:txBody>
                  <a:tcPr/>
                </a:tc>
                <a:tc gridSpan="2">
                  <a:txBody>
                    <a:bodyPr/>
                    <a:lstStyle/>
                    <a:p>
                      <a:r>
                        <a:rPr lang="es-VE" sz="1400" dirty="0" smtClean="0"/>
                        <a:t>C.I:26.627.255</a:t>
                      </a:r>
                      <a:endParaRPr lang="es-VE" sz="1400" dirty="0"/>
                    </a:p>
                  </a:txBody>
                  <a:tcPr/>
                </a:tc>
                <a:tc hMerge="1">
                  <a:txBody>
                    <a:bodyPr/>
                    <a:lstStyle/>
                    <a:p>
                      <a:endParaRPr lang="en-US"/>
                    </a:p>
                  </a:txBody>
                  <a:tcPr/>
                </a:tc>
                <a:tc>
                  <a:txBody>
                    <a:bodyPr/>
                    <a:lstStyle/>
                    <a:p>
                      <a:r>
                        <a:rPr lang="es-VE" sz="1400" dirty="0" smtClean="0"/>
                        <a:t>04261109254</a:t>
                      </a:r>
                      <a:endParaRPr lang="es-VE" sz="1400" dirty="0"/>
                    </a:p>
                  </a:txBody>
                  <a:tcPr/>
                </a:tc>
                <a:tc>
                  <a:txBody>
                    <a:bodyPr/>
                    <a:lstStyle/>
                    <a:p>
                      <a:r>
                        <a:rPr lang="es-VE" sz="1400" dirty="0" smtClean="0"/>
                        <a:t>nestor.pz92@Gmail.com</a:t>
                      </a:r>
                      <a:endParaRPr lang="es-VE" sz="1400" dirty="0"/>
                    </a:p>
                  </a:txBody>
                  <a:tcPr/>
                </a:tc>
                <a:extLst>
                  <a:ext uri="{0D108BD9-81ED-4DB2-BD59-A6C34878D82A}">
                    <a16:rowId xmlns="" xmlns:a16="http://schemas.microsoft.com/office/drawing/2014/main" val="2110256548"/>
                  </a:ext>
                </a:extLst>
              </a:tr>
              <a:tr h="370840">
                <a:tc>
                  <a:txBody>
                    <a:bodyPr/>
                    <a:lstStyle/>
                    <a:p>
                      <a:r>
                        <a:rPr lang="es-VE" sz="1400" dirty="0" smtClean="0"/>
                        <a:t>LA ROSA, VICENTE</a:t>
                      </a:r>
                      <a:endParaRPr lang="es-VE" sz="1400" dirty="0"/>
                    </a:p>
                  </a:txBody>
                  <a:tcPr/>
                </a:tc>
                <a:tc gridSpan="2">
                  <a:txBody>
                    <a:bodyPr/>
                    <a:lstStyle/>
                    <a:p>
                      <a:r>
                        <a:rPr lang="es-VE" sz="1400" dirty="0" smtClean="0"/>
                        <a:t>C.I:27.604.495</a:t>
                      </a:r>
                      <a:endParaRPr lang="es-VE" sz="1400" dirty="0"/>
                    </a:p>
                  </a:txBody>
                  <a:tcPr/>
                </a:tc>
                <a:tc hMerge="1">
                  <a:txBody>
                    <a:bodyPr/>
                    <a:lstStyle/>
                    <a:p>
                      <a:endParaRPr lang="en-US"/>
                    </a:p>
                  </a:txBody>
                  <a:tcPr/>
                </a:tc>
                <a:tc>
                  <a:txBody>
                    <a:bodyPr/>
                    <a:lstStyle/>
                    <a:p>
                      <a:r>
                        <a:rPr lang="es-VE" sz="1400" dirty="0" smtClean="0"/>
                        <a:t>04123423323</a:t>
                      </a:r>
                      <a:endParaRPr lang="es-VE" sz="1400" dirty="0"/>
                    </a:p>
                  </a:txBody>
                  <a:tcPr/>
                </a:tc>
                <a:tc>
                  <a:txBody>
                    <a:bodyPr/>
                    <a:lstStyle/>
                    <a:p>
                      <a:r>
                        <a:rPr lang="es-VE" sz="1400" dirty="0" smtClean="0"/>
                        <a:t>vicentelarosa72@gmail.com</a:t>
                      </a:r>
                      <a:endParaRPr lang="es-VE" sz="1400" dirty="0"/>
                    </a:p>
                  </a:txBody>
                  <a:tcPr/>
                </a:tc>
                <a:extLst>
                  <a:ext uri="{0D108BD9-81ED-4DB2-BD59-A6C34878D82A}">
                    <a16:rowId xmlns="" xmlns:a16="http://schemas.microsoft.com/office/drawing/2014/main" val="231137788"/>
                  </a:ext>
                </a:extLst>
              </a:tr>
              <a:tr h="370840">
                <a:tc>
                  <a:txBody>
                    <a:bodyPr/>
                    <a:lstStyle/>
                    <a:p>
                      <a:r>
                        <a:rPr lang="es-VE" sz="1400" dirty="0" smtClean="0"/>
                        <a:t>RODRRIGUEZ, GREGORIO</a:t>
                      </a:r>
                      <a:endParaRPr lang="es-VE" sz="1400" dirty="0"/>
                    </a:p>
                  </a:txBody>
                  <a:tcPr/>
                </a:tc>
                <a:tc gridSpan="2">
                  <a:txBody>
                    <a:bodyPr/>
                    <a:lstStyle/>
                    <a:p>
                      <a:r>
                        <a:rPr lang="es-VE" sz="1400" dirty="0" smtClean="0"/>
                        <a:t>C.I:28.349.846</a:t>
                      </a:r>
                      <a:endParaRPr lang="es-VE" sz="1400" dirty="0"/>
                    </a:p>
                  </a:txBody>
                  <a:tcPr/>
                </a:tc>
                <a:tc hMerge="1">
                  <a:txBody>
                    <a:bodyPr/>
                    <a:lstStyle/>
                    <a:p>
                      <a:endParaRPr lang="en-US"/>
                    </a:p>
                  </a:txBody>
                  <a:tcPr/>
                </a:tc>
                <a:tc>
                  <a:txBody>
                    <a:bodyPr/>
                    <a:lstStyle/>
                    <a:p>
                      <a:r>
                        <a:rPr lang="es-VE" sz="1400" dirty="0" smtClean="0"/>
                        <a:t>04247721312</a:t>
                      </a:r>
                      <a:endParaRPr lang="es-VE" sz="1400" dirty="0"/>
                    </a:p>
                  </a:txBody>
                  <a:tcPr/>
                </a:tc>
                <a:tc>
                  <a:txBody>
                    <a:bodyPr/>
                    <a:lstStyle/>
                    <a:p>
                      <a:r>
                        <a:rPr lang="es-VE" sz="1400" smtClean="0"/>
                        <a:t>rodgrego@Hotmail.com</a:t>
                      </a:r>
                      <a:endParaRPr lang="es-VE" sz="1400" dirty="0"/>
                    </a:p>
                  </a:txBody>
                  <a:tcPr/>
                </a:tc>
                <a:extLst>
                  <a:ext uri="{0D108BD9-81ED-4DB2-BD59-A6C34878D82A}">
                    <a16:rowId xmlns="" xmlns:a16="http://schemas.microsoft.com/office/drawing/2014/main" val="3131598291"/>
                  </a:ext>
                </a:extLst>
              </a:tr>
            </a:tbl>
          </a:graphicData>
        </a:graphic>
      </p:graphicFrame>
    </p:spTree>
    <p:extLst>
      <p:ext uri="{BB962C8B-B14F-4D97-AF65-F5344CB8AC3E}">
        <p14:creationId xmlns:p14="http://schemas.microsoft.com/office/powerpoint/2010/main" val="269869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pic>
        <p:nvPicPr>
          <p:cNvPr id="2" name="Imagen 1"/>
          <p:cNvPicPr>
            <a:picLocks noChangeAspect="1"/>
          </p:cNvPicPr>
          <p:nvPr/>
        </p:nvPicPr>
        <p:blipFill>
          <a:blip r:embed="rId2"/>
          <a:stretch>
            <a:fillRect/>
          </a:stretch>
        </p:blipFill>
        <p:spPr>
          <a:xfrm>
            <a:off x="1046068" y="3120885"/>
            <a:ext cx="4748269" cy="4773913"/>
          </a:xfrm>
          <a:prstGeom prst="rect">
            <a:avLst/>
          </a:prstGeom>
        </p:spPr>
      </p:pic>
      <p:pic>
        <p:nvPicPr>
          <p:cNvPr id="4" name="Imagen 3"/>
          <p:cNvPicPr>
            <a:picLocks noChangeAspect="1"/>
          </p:cNvPicPr>
          <p:nvPr/>
        </p:nvPicPr>
        <p:blipFill>
          <a:blip r:embed="rId3"/>
          <a:stretch>
            <a:fillRect/>
          </a:stretch>
        </p:blipFill>
        <p:spPr>
          <a:xfrm>
            <a:off x="856520" y="7588202"/>
            <a:ext cx="5127369" cy="1555798"/>
          </a:xfrm>
          <a:prstGeom prst="rect">
            <a:avLst/>
          </a:prstGeom>
        </p:spPr>
      </p:pic>
      <p:sp>
        <p:nvSpPr>
          <p:cNvPr id="6" name="CuadroTexto 5"/>
          <p:cNvSpPr txBox="1"/>
          <p:nvPr/>
        </p:nvSpPr>
        <p:spPr>
          <a:xfrm>
            <a:off x="1134842" y="1343412"/>
            <a:ext cx="4570727" cy="369332"/>
          </a:xfrm>
          <a:prstGeom prst="rect">
            <a:avLst/>
          </a:prstGeom>
          <a:noFill/>
        </p:spPr>
        <p:txBody>
          <a:bodyPr wrap="square" rtlCol="0">
            <a:spAutoFit/>
          </a:bodyPr>
          <a:lstStyle/>
          <a:p>
            <a:pPr algn="ctr"/>
            <a:r>
              <a:rPr lang="es-VE" b="1" dirty="0" smtClean="0"/>
              <a:t>REGISTRANDO UN NUEVO PROYECTO</a:t>
            </a:r>
            <a:endParaRPr lang="en-US" b="1" dirty="0"/>
          </a:p>
        </p:txBody>
      </p:sp>
      <p:sp>
        <p:nvSpPr>
          <p:cNvPr id="7" name="CuadroTexto 6"/>
          <p:cNvSpPr txBox="1"/>
          <p:nvPr/>
        </p:nvSpPr>
        <p:spPr>
          <a:xfrm>
            <a:off x="156227" y="1920556"/>
            <a:ext cx="6527953" cy="1200329"/>
          </a:xfrm>
          <a:prstGeom prst="rect">
            <a:avLst/>
          </a:prstGeom>
          <a:noFill/>
        </p:spPr>
        <p:txBody>
          <a:bodyPr wrap="square" rtlCol="0">
            <a:spAutoFit/>
          </a:bodyPr>
          <a:lstStyle/>
          <a:p>
            <a:pPr algn="ctr"/>
            <a:r>
              <a:rPr lang="es-VE" dirty="0" smtClean="0"/>
              <a:t>Para poder registrar un proyecto debemos seleccionar la opción Añadir&gt;Proyecto, en el menú lateral lo cual nos llevara a una pagina con un formulario con la información referente al proyecto, en esta pagina debemos rellenar cada campo cuidadosamente.</a:t>
            </a:r>
            <a:endParaRPr lang="en-US" dirty="0"/>
          </a:p>
        </p:txBody>
      </p:sp>
    </p:spTree>
    <p:extLst>
      <p:ext uri="{BB962C8B-B14F-4D97-AF65-F5344CB8AC3E}">
        <p14:creationId xmlns:p14="http://schemas.microsoft.com/office/powerpoint/2010/main" val="2140925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6" name="CuadroTexto 5"/>
          <p:cNvSpPr txBox="1"/>
          <p:nvPr/>
        </p:nvSpPr>
        <p:spPr>
          <a:xfrm>
            <a:off x="1134842" y="1343412"/>
            <a:ext cx="4570727" cy="369332"/>
          </a:xfrm>
          <a:prstGeom prst="rect">
            <a:avLst/>
          </a:prstGeom>
          <a:noFill/>
        </p:spPr>
        <p:txBody>
          <a:bodyPr wrap="square" rtlCol="0">
            <a:spAutoFit/>
          </a:bodyPr>
          <a:lstStyle/>
          <a:p>
            <a:pPr algn="ctr"/>
            <a:r>
              <a:rPr lang="es-VE" b="1" dirty="0" smtClean="0"/>
              <a:t>REGISTRANDO UN NUEVO PROYECTO</a:t>
            </a:r>
            <a:endParaRPr lang="en-US" b="1" dirty="0"/>
          </a:p>
        </p:txBody>
      </p:sp>
      <p:sp>
        <p:nvSpPr>
          <p:cNvPr id="3" name="CuadroTexto 2"/>
          <p:cNvSpPr txBox="1"/>
          <p:nvPr/>
        </p:nvSpPr>
        <p:spPr>
          <a:xfrm>
            <a:off x="574919" y="2061883"/>
            <a:ext cx="5690572" cy="63248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VE" b="1" dirty="0" smtClean="0"/>
              <a:t>Nombre: </a:t>
            </a:r>
            <a:r>
              <a:rPr lang="es-VE" dirty="0"/>
              <a:t>E</a:t>
            </a:r>
            <a:r>
              <a:rPr lang="es-VE" dirty="0" smtClean="0"/>
              <a:t>l titulo del proyecto a registrar</a:t>
            </a:r>
          </a:p>
          <a:p>
            <a:pPr marL="285750" indent="-285750">
              <a:lnSpc>
                <a:spcPct val="150000"/>
              </a:lnSpc>
              <a:buFont typeface="Arial" panose="020B0604020202020204" pitchFamily="34" charset="0"/>
              <a:buChar char="•"/>
            </a:pPr>
            <a:r>
              <a:rPr lang="es-VE" b="1" dirty="0" smtClean="0"/>
              <a:t>Estatus:</a:t>
            </a:r>
            <a:r>
              <a:rPr lang="es-VE" dirty="0" smtClean="0"/>
              <a:t> Estableceremos si el proyecto esta Aprobado, Reprobado, o si se encuentra en curso aún</a:t>
            </a:r>
          </a:p>
          <a:p>
            <a:pPr marL="285750" indent="-285750">
              <a:lnSpc>
                <a:spcPct val="150000"/>
              </a:lnSpc>
              <a:buFont typeface="Arial" panose="020B0604020202020204" pitchFamily="34" charset="0"/>
              <a:buChar char="•"/>
            </a:pPr>
            <a:r>
              <a:rPr lang="es-VE" b="1" dirty="0" smtClean="0"/>
              <a:t>Trayecto:</a:t>
            </a:r>
            <a:r>
              <a:rPr lang="es-VE" dirty="0" smtClean="0"/>
              <a:t> indicaremos a que trayecto corresponde el proyecto</a:t>
            </a:r>
          </a:p>
          <a:p>
            <a:pPr marL="285750" indent="-285750">
              <a:lnSpc>
                <a:spcPct val="150000"/>
              </a:lnSpc>
              <a:buFont typeface="Arial" panose="020B0604020202020204" pitchFamily="34" charset="0"/>
              <a:buChar char="•"/>
            </a:pPr>
            <a:r>
              <a:rPr lang="es-VE" b="1" dirty="0" smtClean="0"/>
              <a:t>Periodo académico </a:t>
            </a:r>
            <a:r>
              <a:rPr lang="es-VE" dirty="0" smtClean="0"/>
              <a:t>el lapso de tiempo al que corresponde</a:t>
            </a:r>
          </a:p>
          <a:p>
            <a:pPr marL="285750" indent="-285750">
              <a:lnSpc>
                <a:spcPct val="150000"/>
              </a:lnSpc>
              <a:buFont typeface="Arial" panose="020B0604020202020204" pitchFamily="34" charset="0"/>
              <a:buChar char="•"/>
            </a:pPr>
            <a:r>
              <a:rPr lang="es-VE" b="1" dirty="0" smtClean="0"/>
              <a:t>Responsable: </a:t>
            </a:r>
            <a:r>
              <a:rPr lang="es-VE" dirty="0" smtClean="0"/>
              <a:t>El nombre del profesor o tutor</a:t>
            </a:r>
          </a:p>
          <a:p>
            <a:pPr marL="285750" indent="-285750">
              <a:lnSpc>
                <a:spcPct val="150000"/>
              </a:lnSpc>
              <a:buFont typeface="Arial" panose="020B0604020202020204" pitchFamily="34" charset="0"/>
              <a:buChar char="•"/>
            </a:pPr>
            <a:r>
              <a:rPr lang="es-VE" b="1" dirty="0" smtClean="0"/>
              <a:t>Caso: </a:t>
            </a:r>
            <a:r>
              <a:rPr lang="es-VE" dirty="0" smtClean="0"/>
              <a:t>Lugar donde se esta implantando el proyecto</a:t>
            </a:r>
          </a:p>
          <a:p>
            <a:pPr marL="285750" indent="-285750">
              <a:lnSpc>
                <a:spcPct val="150000"/>
              </a:lnSpc>
              <a:buFont typeface="Arial" panose="020B0604020202020204" pitchFamily="34" charset="0"/>
              <a:buChar char="•"/>
            </a:pPr>
            <a:r>
              <a:rPr lang="es-VE" b="1" dirty="0" smtClean="0"/>
              <a:t>Resumen:</a:t>
            </a:r>
            <a:r>
              <a:rPr lang="es-VE" dirty="0" smtClean="0"/>
              <a:t> Casilla para hacer observaciones, comentarios, o conclusiones</a:t>
            </a:r>
          </a:p>
          <a:p>
            <a:pPr marL="285750" indent="-285750">
              <a:lnSpc>
                <a:spcPct val="150000"/>
              </a:lnSpc>
              <a:buFont typeface="Arial" panose="020B0604020202020204" pitchFamily="34" charset="0"/>
              <a:buChar char="•"/>
            </a:pPr>
            <a:r>
              <a:rPr lang="es-VE" b="1" dirty="0" smtClean="0"/>
              <a:t>Integrantes: </a:t>
            </a:r>
            <a:r>
              <a:rPr lang="es-VE" dirty="0" smtClean="0"/>
              <a:t>personas a cargo de la elaboración del proyecto</a:t>
            </a:r>
          </a:p>
          <a:p>
            <a:pPr marL="285750" indent="-285750">
              <a:lnSpc>
                <a:spcPct val="150000"/>
              </a:lnSpc>
              <a:buFont typeface="Arial" panose="020B0604020202020204" pitchFamily="34" charset="0"/>
              <a:buChar char="•"/>
            </a:pPr>
            <a:r>
              <a:rPr lang="es-VE" b="1" dirty="0" smtClean="0"/>
              <a:t>Documento: </a:t>
            </a:r>
            <a:r>
              <a:rPr lang="es-VE" dirty="0" smtClean="0"/>
              <a:t>botón para cargar el documento del proyecto en formato PDF con un peso no mayor a 5mb</a:t>
            </a:r>
            <a:endParaRPr lang="en-US" b="1" dirty="0"/>
          </a:p>
        </p:txBody>
      </p:sp>
    </p:spTree>
    <p:extLst>
      <p:ext uri="{BB962C8B-B14F-4D97-AF65-F5344CB8AC3E}">
        <p14:creationId xmlns:p14="http://schemas.microsoft.com/office/powerpoint/2010/main" val="3060216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pic>
        <p:nvPicPr>
          <p:cNvPr id="3" name="Imagen 2"/>
          <p:cNvPicPr>
            <a:picLocks noChangeAspect="1"/>
          </p:cNvPicPr>
          <p:nvPr/>
        </p:nvPicPr>
        <p:blipFill>
          <a:blip r:embed="rId2"/>
          <a:stretch>
            <a:fillRect/>
          </a:stretch>
        </p:blipFill>
        <p:spPr>
          <a:xfrm>
            <a:off x="1153642" y="2908364"/>
            <a:ext cx="4736855" cy="3304491"/>
          </a:xfrm>
          <a:prstGeom prst="rect">
            <a:avLst/>
          </a:prstGeom>
        </p:spPr>
      </p:pic>
      <p:sp>
        <p:nvSpPr>
          <p:cNvPr id="7" name="CuadroTexto 6"/>
          <p:cNvSpPr txBox="1"/>
          <p:nvPr/>
        </p:nvSpPr>
        <p:spPr>
          <a:xfrm>
            <a:off x="1652337" y="1155032"/>
            <a:ext cx="3096126" cy="369332"/>
          </a:xfrm>
          <a:prstGeom prst="rect">
            <a:avLst/>
          </a:prstGeom>
          <a:noFill/>
        </p:spPr>
        <p:txBody>
          <a:bodyPr wrap="square" rtlCol="0">
            <a:spAutoFit/>
          </a:bodyPr>
          <a:lstStyle/>
          <a:p>
            <a:pPr algn="ctr"/>
            <a:r>
              <a:rPr lang="es-VE" b="1" dirty="0" smtClean="0"/>
              <a:t>Añadiendo un caso</a:t>
            </a:r>
            <a:endParaRPr lang="en-US" b="1" dirty="0"/>
          </a:p>
        </p:txBody>
      </p:sp>
      <p:sp>
        <p:nvSpPr>
          <p:cNvPr id="8" name="CuadroTexto 7"/>
          <p:cNvSpPr txBox="1"/>
          <p:nvPr/>
        </p:nvSpPr>
        <p:spPr>
          <a:xfrm>
            <a:off x="746786" y="1708035"/>
            <a:ext cx="5550568" cy="1200329"/>
          </a:xfrm>
          <a:prstGeom prst="rect">
            <a:avLst/>
          </a:prstGeom>
          <a:noFill/>
        </p:spPr>
        <p:txBody>
          <a:bodyPr wrap="square" rtlCol="0">
            <a:spAutoFit/>
          </a:bodyPr>
          <a:lstStyle/>
          <a:p>
            <a:pPr algn="ctr"/>
            <a:r>
              <a:rPr lang="es-VE" dirty="0" smtClean="0"/>
              <a:t>El caso corresponde al lugar en el que se implantara el proyecto, para poder ingresar al sistema un caso debemos acceder a esta pantalla por medio del menú lateral </a:t>
            </a:r>
            <a:r>
              <a:rPr lang="es-VE" b="1" dirty="0" smtClean="0"/>
              <a:t>Añadir&gt;caso.</a:t>
            </a:r>
            <a:endParaRPr lang="en-US" dirty="0"/>
          </a:p>
        </p:txBody>
      </p:sp>
      <p:sp>
        <p:nvSpPr>
          <p:cNvPr id="9" name="CuadroTexto 8"/>
          <p:cNvSpPr txBox="1"/>
          <p:nvPr/>
        </p:nvSpPr>
        <p:spPr>
          <a:xfrm>
            <a:off x="192505" y="6478372"/>
            <a:ext cx="6464969" cy="923330"/>
          </a:xfrm>
          <a:prstGeom prst="rect">
            <a:avLst/>
          </a:prstGeom>
          <a:noFill/>
        </p:spPr>
        <p:txBody>
          <a:bodyPr wrap="square" rtlCol="0">
            <a:spAutoFit/>
          </a:bodyPr>
          <a:lstStyle/>
          <a:p>
            <a:pPr algn="just"/>
            <a:r>
              <a:rPr lang="es-VE" dirty="0" smtClean="0"/>
              <a:t>Una vez nos encontremos en esta pantalla deberemos llenar el formulario con la información requerida la cual se basa netamente en la identificación del área geográfica correspondiente al proyecto</a:t>
            </a:r>
            <a:endParaRPr lang="en-US" dirty="0"/>
          </a:p>
        </p:txBody>
      </p:sp>
    </p:spTree>
    <p:extLst>
      <p:ext uri="{BB962C8B-B14F-4D97-AF65-F5344CB8AC3E}">
        <p14:creationId xmlns:p14="http://schemas.microsoft.com/office/powerpoint/2010/main" val="1829842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pic>
        <p:nvPicPr>
          <p:cNvPr id="6" name="Imagen 5"/>
          <p:cNvPicPr>
            <a:picLocks noChangeAspect="1"/>
          </p:cNvPicPr>
          <p:nvPr/>
        </p:nvPicPr>
        <p:blipFill>
          <a:blip r:embed="rId2"/>
          <a:stretch>
            <a:fillRect/>
          </a:stretch>
        </p:blipFill>
        <p:spPr>
          <a:xfrm>
            <a:off x="927163" y="3696926"/>
            <a:ext cx="4986088" cy="1714653"/>
          </a:xfrm>
          <a:prstGeom prst="rect">
            <a:avLst/>
          </a:prstGeom>
        </p:spPr>
      </p:pic>
      <p:sp>
        <p:nvSpPr>
          <p:cNvPr id="8" name="CuadroTexto 7"/>
          <p:cNvSpPr txBox="1"/>
          <p:nvPr/>
        </p:nvSpPr>
        <p:spPr>
          <a:xfrm>
            <a:off x="1527239" y="1371937"/>
            <a:ext cx="3785937" cy="369332"/>
          </a:xfrm>
          <a:prstGeom prst="rect">
            <a:avLst/>
          </a:prstGeom>
          <a:noFill/>
        </p:spPr>
        <p:txBody>
          <a:bodyPr wrap="square" rtlCol="0">
            <a:spAutoFit/>
          </a:bodyPr>
          <a:lstStyle/>
          <a:p>
            <a:pPr algn="ctr"/>
            <a:r>
              <a:rPr lang="es-VE" b="1" dirty="0" smtClean="0"/>
              <a:t>Registrar un docente o responsable</a:t>
            </a:r>
            <a:endParaRPr lang="en-US" b="1" dirty="0"/>
          </a:p>
        </p:txBody>
      </p:sp>
      <p:sp>
        <p:nvSpPr>
          <p:cNvPr id="9" name="CuadroTexto 8"/>
          <p:cNvSpPr txBox="1"/>
          <p:nvPr/>
        </p:nvSpPr>
        <p:spPr>
          <a:xfrm>
            <a:off x="492370" y="2118933"/>
            <a:ext cx="5855675" cy="1200329"/>
          </a:xfrm>
          <a:prstGeom prst="rect">
            <a:avLst/>
          </a:prstGeom>
          <a:noFill/>
        </p:spPr>
        <p:txBody>
          <a:bodyPr wrap="square" rtlCol="0">
            <a:spAutoFit/>
          </a:bodyPr>
          <a:lstStyle/>
          <a:p>
            <a:pPr algn="ctr"/>
            <a:r>
              <a:rPr lang="es-VE" dirty="0" smtClean="0"/>
              <a:t>Para poder registrar un proyecto es necesario indicar el docente que esta a cargo de la tutela para con el mismo, accederemos a esta pantalla por medio del menú lateral </a:t>
            </a:r>
            <a:r>
              <a:rPr lang="es-VE" b="1" dirty="0" smtClean="0"/>
              <a:t>Añadir&gt;Docente.</a:t>
            </a:r>
            <a:endParaRPr lang="en-US" dirty="0"/>
          </a:p>
        </p:txBody>
      </p:sp>
      <p:sp>
        <p:nvSpPr>
          <p:cNvPr id="10" name="CuadroTexto 9"/>
          <p:cNvSpPr txBox="1"/>
          <p:nvPr/>
        </p:nvSpPr>
        <p:spPr>
          <a:xfrm>
            <a:off x="492370" y="5775158"/>
            <a:ext cx="5731967" cy="923330"/>
          </a:xfrm>
          <a:prstGeom prst="rect">
            <a:avLst/>
          </a:prstGeom>
          <a:noFill/>
        </p:spPr>
        <p:txBody>
          <a:bodyPr wrap="square" rtlCol="0">
            <a:spAutoFit/>
          </a:bodyPr>
          <a:lstStyle/>
          <a:p>
            <a:pPr algn="ctr"/>
            <a:r>
              <a:rPr lang="es-VE" dirty="0" smtClean="0"/>
              <a:t>Aquí ingresaremos la información de los docentes de proyecto de la carrera correspondiente a nuestra área de control</a:t>
            </a:r>
            <a:endParaRPr lang="en-US" dirty="0"/>
          </a:p>
        </p:txBody>
      </p:sp>
    </p:spTree>
    <p:extLst>
      <p:ext uri="{BB962C8B-B14F-4D97-AF65-F5344CB8AC3E}">
        <p14:creationId xmlns:p14="http://schemas.microsoft.com/office/powerpoint/2010/main" val="2081021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2" name="CuadroTexto 1"/>
          <p:cNvSpPr txBox="1"/>
          <p:nvPr/>
        </p:nvSpPr>
        <p:spPr>
          <a:xfrm>
            <a:off x="1363579" y="1171074"/>
            <a:ext cx="4363453" cy="369332"/>
          </a:xfrm>
          <a:prstGeom prst="rect">
            <a:avLst/>
          </a:prstGeom>
          <a:noFill/>
        </p:spPr>
        <p:txBody>
          <a:bodyPr wrap="square" rtlCol="0">
            <a:spAutoFit/>
          </a:bodyPr>
          <a:lstStyle/>
          <a:p>
            <a:pPr algn="ctr"/>
            <a:r>
              <a:rPr lang="es-VE" b="1" dirty="0" smtClean="0"/>
              <a:t>Visualizando la información</a:t>
            </a:r>
            <a:endParaRPr lang="en-US" b="1" dirty="0"/>
          </a:p>
        </p:txBody>
      </p:sp>
      <p:sp>
        <p:nvSpPr>
          <p:cNvPr id="3" name="CuadroTexto 2"/>
          <p:cNvSpPr txBox="1"/>
          <p:nvPr/>
        </p:nvSpPr>
        <p:spPr>
          <a:xfrm>
            <a:off x="628882" y="1925053"/>
            <a:ext cx="5582652" cy="1200329"/>
          </a:xfrm>
          <a:prstGeom prst="rect">
            <a:avLst/>
          </a:prstGeom>
          <a:noFill/>
        </p:spPr>
        <p:txBody>
          <a:bodyPr wrap="square" rtlCol="0">
            <a:spAutoFit/>
          </a:bodyPr>
          <a:lstStyle/>
          <a:p>
            <a:pPr algn="ctr"/>
            <a:r>
              <a:rPr lang="es-VE" dirty="0" smtClean="0"/>
              <a:t>Una vez que hayamos introducido correctamente algún registro, ya sea de un docente, caso o proyecto, podremos visualizarlo accediendo a ellos por medio del menú lateral en los enlaces ubicados en el sector “</a:t>
            </a:r>
            <a:r>
              <a:rPr lang="es-VE" b="1" dirty="0" smtClean="0"/>
              <a:t>Ver”</a:t>
            </a:r>
            <a:endParaRPr lang="en-US" dirty="0"/>
          </a:p>
        </p:txBody>
      </p:sp>
      <p:pic>
        <p:nvPicPr>
          <p:cNvPr id="4" name="Imagen 3"/>
          <p:cNvPicPr>
            <a:picLocks noChangeAspect="1"/>
          </p:cNvPicPr>
          <p:nvPr/>
        </p:nvPicPr>
        <p:blipFill rotWithShape="1">
          <a:blip r:embed="rId2"/>
          <a:srcRect l="3363" t="31848" r="79561" b="48690"/>
          <a:stretch/>
        </p:blipFill>
        <p:spPr>
          <a:xfrm>
            <a:off x="2249133" y="3838179"/>
            <a:ext cx="2342147" cy="1668379"/>
          </a:xfrm>
          <a:prstGeom prst="rect">
            <a:avLst/>
          </a:prstGeom>
        </p:spPr>
      </p:pic>
      <p:sp>
        <p:nvSpPr>
          <p:cNvPr id="9" name="CuadroTexto 8"/>
          <p:cNvSpPr txBox="1"/>
          <p:nvPr/>
        </p:nvSpPr>
        <p:spPr>
          <a:xfrm>
            <a:off x="1029933" y="6288505"/>
            <a:ext cx="4780548" cy="1200329"/>
          </a:xfrm>
          <a:prstGeom prst="rect">
            <a:avLst/>
          </a:prstGeom>
          <a:noFill/>
        </p:spPr>
        <p:txBody>
          <a:bodyPr wrap="square" rtlCol="0">
            <a:spAutoFit/>
          </a:bodyPr>
          <a:lstStyle/>
          <a:p>
            <a:pPr algn="ctr"/>
            <a:r>
              <a:rPr lang="es-VE" dirty="0" smtClean="0"/>
              <a:t>Aquí podremos ubicar los registros que queremos visualizar y solo necesitamos hacer </a:t>
            </a:r>
            <a:r>
              <a:rPr lang="es-VE" dirty="0" err="1" smtClean="0"/>
              <a:t>click</a:t>
            </a:r>
            <a:r>
              <a:rPr lang="es-VE" dirty="0" smtClean="0"/>
              <a:t> en algunos de los enlaces presentados dependiendo de lo que deseemos visualizar</a:t>
            </a:r>
            <a:endParaRPr lang="en-US" dirty="0"/>
          </a:p>
        </p:txBody>
      </p:sp>
    </p:spTree>
    <p:extLst>
      <p:ext uri="{BB962C8B-B14F-4D97-AF65-F5344CB8AC3E}">
        <p14:creationId xmlns:p14="http://schemas.microsoft.com/office/powerpoint/2010/main" val="2636840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3" name="CuadroTexto 2"/>
          <p:cNvSpPr txBox="1"/>
          <p:nvPr/>
        </p:nvSpPr>
        <p:spPr>
          <a:xfrm>
            <a:off x="1363579" y="1171074"/>
            <a:ext cx="4363453" cy="646331"/>
          </a:xfrm>
          <a:prstGeom prst="rect">
            <a:avLst/>
          </a:prstGeom>
          <a:noFill/>
        </p:spPr>
        <p:txBody>
          <a:bodyPr wrap="square" rtlCol="0">
            <a:spAutoFit/>
          </a:bodyPr>
          <a:lstStyle/>
          <a:p>
            <a:pPr algn="ctr"/>
            <a:r>
              <a:rPr lang="es-VE" b="1" dirty="0" smtClean="0"/>
              <a:t>Visualizando la información</a:t>
            </a:r>
          </a:p>
          <a:p>
            <a:pPr algn="ctr"/>
            <a:r>
              <a:rPr lang="es-VE" b="1" dirty="0" smtClean="0"/>
              <a:t>(proyectos)</a:t>
            </a:r>
            <a:endParaRPr lang="en-US" b="1" dirty="0"/>
          </a:p>
        </p:txBody>
      </p:sp>
      <p:sp>
        <p:nvSpPr>
          <p:cNvPr id="4" name="CuadroTexto 3"/>
          <p:cNvSpPr txBox="1"/>
          <p:nvPr/>
        </p:nvSpPr>
        <p:spPr>
          <a:xfrm>
            <a:off x="1363579" y="1171074"/>
            <a:ext cx="4363453" cy="369332"/>
          </a:xfrm>
          <a:prstGeom prst="rect">
            <a:avLst/>
          </a:prstGeom>
          <a:noFill/>
        </p:spPr>
        <p:txBody>
          <a:bodyPr wrap="square" rtlCol="0">
            <a:spAutoFit/>
          </a:bodyPr>
          <a:lstStyle/>
          <a:p>
            <a:pPr algn="ctr"/>
            <a:r>
              <a:rPr lang="es-VE" b="1" dirty="0" smtClean="0"/>
              <a:t>Visualizando la información</a:t>
            </a:r>
            <a:endParaRPr lang="en-US" b="1" dirty="0"/>
          </a:p>
        </p:txBody>
      </p:sp>
      <p:sp>
        <p:nvSpPr>
          <p:cNvPr id="7" name="CuadroTexto 6"/>
          <p:cNvSpPr txBox="1"/>
          <p:nvPr/>
        </p:nvSpPr>
        <p:spPr>
          <a:xfrm>
            <a:off x="478794" y="2504839"/>
            <a:ext cx="6052809" cy="1477328"/>
          </a:xfrm>
          <a:prstGeom prst="rect">
            <a:avLst/>
          </a:prstGeom>
          <a:noFill/>
        </p:spPr>
        <p:txBody>
          <a:bodyPr wrap="square" rtlCol="0">
            <a:spAutoFit/>
          </a:bodyPr>
          <a:lstStyle/>
          <a:p>
            <a:pPr algn="ctr"/>
            <a:r>
              <a:rPr lang="es-VE" dirty="0" smtClean="0"/>
              <a:t>Una vez tengamos registrado algún proyecto este se podrá visualizar en esta pantalla, portándonos la información que ingresamos al sistema sobre el mismo, también tenemos opciones como generar reportes de los proyectos registrados en el sistema, editar información, cambiar estatus, entre otros</a:t>
            </a:r>
            <a:endParaRPr lang="en-US" dirty="0"/>
          </a:p>
        </p:txBody>
      </p:sp>
      <p:pic>
        <p:nvPicPr>
          <p:cNvPr id="8" name="Imagen 7"/>
          <p:cNvPicPr>
            <a:picLocks noChangeAspect="1"/>
          </p:cNvPicPr>
          <p:nvPr/>
        </p:nvPicPr>
        <p:blipFill rotWithShape="1">
          <a:blip r:embed="rId2"/>
          <a:srcRect l="21140" t="14257" r="-1256" b="39520"/>
          <a:stretch/>
        </p:blipFill>
        <p:spPr>
          <a:xfrm>
            <a:off x="152399" y="4528300"/>
            <a:ext cx="6705601" cy="2417932"/>
          </a:xfrm>
          <a:prstGeom prst="rect">
            <a:avLst/>
          </a:prstGeom>
        </p:spPr>
      </p:pic>
    </p:spTree>
    <p:extLst>
      <p:ext uri="{BB962C8B-B14F-4D97-AF65-F5344CB8AC3E}">
        <p14:creationId xmlns:p14="http://schemas.microsoft.com/office/powerpoint/2010/main" val="4030356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4" name="CuadroTexto 3"/>
          <p:cNvSpPr txBox="1"/>
          <p:nvPr/>
        </p:nvSpPr>
        <p:spPr>
          <a:xfrm>
            <a:off x="1687660" y="1388382"/>
            <a:ext cx="3465094" cy="646331"/>
          </a:xfrm>
          <a:prstGeom prst="rect">
            <a:avLst/>
          </a:prstGeom>
          <a:noFill/>
        </p:spPr>
        <p:txBody>
          <a:bodyPr wrap="square" rtlCol="0">
            <a:spAutoFit/>
          </a:bodyPr>
          <a:lstStyle/>
          <a:p>
            <a:pPr algn="ctr"/>
            <a:r>
              <a:rPr lang="es-VE" b="1" dirty="0" smtClean="0"/>
              <a:t>Visualizando la información</a:t>
            </a:r>
          </a:p>
          <a:p>
            <a:pPr algn="ctr"/>
            <a:r>
              <a:rPr lang="es-VE" b="1" dirty="0" smtClean="0"/>
              <a:t>(casos)</a:t>
            </a:r>
            <a:endParaRPr lang="en-US" b="1" dirty="0"/>
          </a:p>
        </p:txBody>
      </p:sp>
      <p:pic>
        <p:nvPicPr>
          <p:cNvPr id="6" name="Imagen 5"/>
          <p:cNvPicPr>
            <a:picLocks noChangeAspect="1"/>
          </p:cNvPicPr>
          <p:nvPr/>
        </p:nvPicPr>
        <p:blipFill>
          <a:blip r:embed="rId2"/>
          <a:stretch>
            <a:fillRect/>
          </a:stretch>
        </p:blipFill>
        <p:spPr>
          <a:xfrm>
            <a:off x="247880" y="2428822"/>
            <a:ext cx="6344653" cy="2861375"/>
          </a:xfrm>
          <a:prstGeom prst="rect">
            <a:avLst/>
          </a:prstGeom>
        </p:spPr>
      </p:pic>
      <p:sp>
        <p:nvSpPr>
          <p:cNvPr id="8" name="CuadroTexto 7"/>
          <p:cNvSpPr txBox="1"/>
          <p:nvPr/>
        </p:nvSpPr>
        <p:spPr>
          <a:xfrm>
            <a:off x="1687659" y="5684306"/>
            <a:ext cx="3465094" cy="646331"/>
          </a:xfrm>
          <a:prstGeom prst="rect">
            <a:avLst/>
          </a:prstGeom>
          <a:noFill/>
        </p:spPr>
        <p:txBody>
          <a:bodyPr wrap="square" rtlCol="0">
            <a:spAutoFit/>
          </a:bodyPr>
          <a:lstStyle/>
          <a:p>
            <a:pPr algn="ctr"/>
            <a:r>
              <a:rPr lang="es-VE" b="1" dirty="0" smtClean="0"/>
              <a:t>Visualizando la información</a:t>
            </a:r>
          </a:p>
          <a:p>
            <a:pPr algn="ctr"/>
            <a:r>
              <a:rPr lang="es-VE" b="1" dirty="0" smtClean="0"/>
              <a:t>(docentes/responsables)</a:t>
            </a:r>
            <a:endParaRPr lang="en-US" b="1" dirty="0"/>
          </a:p>
        </p:txBody>
      </p:sp>
      <p:pic>
        <p:nvPicPr>
          <p:cNvPr id="9" name="Imagen 8"/>
          <p:cNvPicPr>
            <a:picLocks noChangeAspect="1"/>
          </p:cNvPicPr>
          <p:nvPr/>
        </p:nvPicPr>
        <p:blipFill>
          <a:blip r:embed="rId3"/>
          <a:stretch>
            <a:fillRect/>
          </a:stretch>
        </p:blipFill>
        <p:spPr>
          <a:xfrm>
            <a:off x="492370" y="6330637"/>
            <a:ext cx="5491519" cy="2578837"/>
          </a:xfrm>
          <a:prstGeom prst="rect">
            <a:avLst/>
          </a:prstGeom>
        </p:spPr>
      </p:pic>
    </p:spTree>
    <p:extLst>
      <p:ext uri="{BB962C8B-B14F-4D97-AF65-F5344CB8AC3E}">
        <p14:creationId xmlns:p14="http://schemas.microsoft.com/office/powerpoint/2010/main" val="2007600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5" name="CuadroTexto 4"/>
          <p:cNvSpPr txBox="1"/>
          <p:nvPr/>
        </p:nvSpPr>
        <p:spPr>
          <a:xfrm>
            <a:off x="1571625" y="1400175"/>
            <a:ext cx="3886200" cy="369332"/>
          </a:xfrm>
          <a:prstGeom prst="rect">
            <a:avLst/>
          </a:prstGeom>
          <a:noFill/>
        </p:spPr>
        <p:txBody>
          <a:bodyPr wrap="square" rtlCol="0">
            <a:spAutoFit/>
          </a:bodyPr>
          <a:lstStyle/>
          <a:p>
            <a:pPr algn="ctr"/>
            <a:r>
              <a:rPr lang="es-VE" b="1" dirty="0" smtClean="0"/>
              <a:t>Filtrando la información</a:t>
            </a:r>
            <a:endParaRPr lang="en-US" b="1" dirty="0"/>
          </a:p>
        </p:txBody>
      </p:sp>
      <p:sp>
        <p:nvSpPr>
          <p:cNvPr id="6" name="CuadroTexto 5"/>
          <p:cNvSpPr txBox="1"/>
          <p:nvPr/>
        </p:nvSpPr>
        <p:spPr>
          <a:xfrm>
            <a:off x="1171575" y="2171700"/>
            <a:ext cx="4886325" cy="923330"/>
          </a:xfrm>
          <a:prstGeom prst="rect">
            <a:avLst/>
          </a:prstGeom>
          <a:noFill/>
        </p:spPr>
        <p:txBody>
          <a:bodyPr wrap="square" rtlCol="0">
            <a:spAutoFit/>
          </a:bodyPr>
          <a:lstStyle/>
          <a:p>
            <a:pPr algn="ctr"/>
            <a:r>
              <a:rPr lang="es-VE" dirty="0" smtClean="0"/>
              <a:t>Al visualizar los proyectos registrados en el sistema también tendremos la opción de filtrar lo que estamos visualizando</a:t>
            </a:r>
            <a:endParaRPr lang="en-US" dirty="0"/>
          </a:p>
        </p:txBody>
      </p:sp>
      <p:pic>
        <p:nvPicPr>
          <p:cNvPr id="7" name="Imagen 6"/>
          <p:cNvPicPr>
            <a:picLocks noChangeAspect="1"/>
          </p:cNvPicPr>
          <p:nvPr/>
        </p:nvPicPr>
        <p:blipFill>
          <a:blip r:embed="rId2"/>
          <a:stretch>
            <a:fillRect/>
          </a:stretch>
        </p:blipFill>
        <p:spPr>
          <a:xfrm>
            <a:off x="1571625" y="3286125"/>
            <a:ext cx="4337104" cy="1285875"/>
          </a:xfrm>
          <a:prstGeom prst="rect">
            <a:avLst/>
          </a:prstGeom>
        </p:spPr>
      </p:pic>
      <p:pic>
        <p:nvPicPr>
          <p:cNvPr id="9" name="Imagen 8"/>
          <p:cNvPicPr>
            <a:picLocks noChangeAspect="1"/>
          </p:cNvPicPr>
          <p:nvPr/>
        </p:nvPicPr>
        <p:blipFill rotWithShape="1">
          <a:blip r:embed="rId3"/>
          <a:srcRect l="16251" t="20500" r="1666" b="39833"/>
          <a:stretch/>
        </p:blipFill>
        <p:spPr>
          <a:xfrm>
            <a:off x="-6296" y="6549527"/>
            <a:ext cx="6864296" cy="2251888"/>
          </a:xfrm>
          <a:prstGeom prst="rect">
            <a:avLst/>
          </a:prstGeom>
        </p:spPr>
      </p:pic>
      <p:sp>
        <p:nvSpPr>
          <p:cNvPr id="8" name="CuadroTexto 7"/>
          <p:cNvSpPr txBox="1"/>
          <p:nvPr/>
        </p:nvSpPr>
        <p:spPr>
          <a:xfrm>
            <a:off x="492370" y="5086350"/>
            <a:ext cx="6222755" cy="1200329"/>
          </a:xfrm>
          <a:prstGeom prst="rect">
            <a:avLst/>
          </a:prstGeom>
          <a:noFill/>
        </p:spPr>
        <p:txBody>
          <a:bodyPr wrap="square" rtlCol="0">
            <a:spAutoFit/>
          </a:bodyPr>
          <a:lstStyle/>
          <a:p>
            <a:pPr algn="ctr"/>
            <a:r>
              <a:rPr lang="es-VE" dirty="0" smtClean="0"/>
              <a:t>Al hacer esto podremos aislar la información que queremos visualizar según un campo especifico, ya sea por año, estatus del proyecto, profesor representante del proyecto o carrera, en caso del súper usuario</a:t>
            </a:r>
            <a:endParaRPr lang="en-US" dirty="0"/>
          </a:p>
        </p:txBody>
      </p:sp>
    </p:spTree>
    <p:extLst>
      <p:ext uri="{BB962C8B-B14F-4D97-AF65-F5344CB8AC3E}">
        <p14:creationId xmlns:p14="http://schemas.microsoft.com/office/powerpoint/2010/main" val="378328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5" name="CuadroTexto 4"/>
          <p:cNvSpPr txBox="1"/>
          <p:nvPr/>
        </p:nvSpPr>
        <p:spPr>
          <a:xfrm>
            <a:off x="1243013" y="1400175"/>
            <a:ext cx="4829175" cy="646331"/>
          </a:xfrm>
          <a:prstGeom prst="rect">
            <a:avLst/>
          </a:prstGeom>
          <a:noFill/>
        </p:spPr>
        <p:txBody>
          <a:bodyPr wrap="square" rtlCol="0">
            <a:spAutoFit/>
          </a:bodyPr>
          <a:lstStyle/>
          <a:p>
            <a:pPr algn="ctr"/>
            <a:r>
              <a:rPr lang="es-VE" b="1" dirty="0" smtClean="0"/>
              <a:t>En caso de que se desee editar la información acerca de un caso o proyecto registrado</a:t>
            </a:r>
            <a:endParaRPr lang="en-US" b="1" dirty="0"/>
          </a:p>
        </p:txBody>
      </p:sp>
      <p:pic>
        <p:nvPicPr>
          <p:cNvPr id="6" name="Imagen 5"/>
          <p:cNvPicPr>
            <a:picLocks noChangeAspect="1"/>
          </p:cNvPicPr>
          <p:nvPr/>
        </p:nvPicPr>
        <p:blipFill>
          <a:blip r:embed="rId2"/>
          <a:stretch>
            <a:fillRect/>
          </a:stretch>
        </p:blipFill>
        <p:spPr>
          <a:xfrm>
            <a:off x="640556" y="2452408"/>
            <a:ext cx="5576888" cy="1829554"/>
          </a:xfrm>
          <a:prstGeom prst="rect">
            <a:avLst/>
          </a:prstGeom>
        </p:spPr>
      </p:pic>
      <p:pic>
        <p:nvPicPr>
          <p:cNvPr id="8" name="Imagen 7"/>
          <p:cNvPicPr>
            <a:picLocks noChangeAspect="1"/>
          </p:cNvPicPr>
          <p:nvPr/>
        </p:nvPicPr>
        <p:blipFill>
          <a:blip r:embed="rId3"/>
          <a:stretch>
            <a:fillRect/>
          </a:stretch>
        </p:blipFill>
        <p:spPr>
          <a:xfrm>
            <a:off x="1243013" y="6186488"/>
            <a:ext cx="4434840" cy="2771775"/>
          </a:xfrm>
          <a:prstGeom prst="rect">
            <a:avLst/>
          </a:prstGeom>
        </p:spPr>
      </p:pic>
      <p:sp>
        <p:nvSpPr>
          <p:cNvPr id="7" name="CuadroTexto 6"/>
          <p:cNvSpPr txBox="1"/>
          <p:nvPr/>
        </p:nvSpPr>
        <p:spPr>
          <a:xfrm>
            <a:off x="169114" y="4844270"/>
            <a:ext cx="6519771" cy="1200329"/>
          </a:xfrm>
          <a:prstGeom prst="rect">
            <a:avLst/>
          </a:prstGeom>
          <a:noFill/>
        </p:spPr>
        <p:txBody>
          <a:bodyPr wrap="square" rtlCol="0">
            <a:spAutoFit/>
          </a:bodyPr>
          <a:lstStyle/>
          <a:p>
            <a:pPr algn="ctr"/>
            <a:r>
              <a:rPr lang="es-VE" dirty="0" smtClean="0"/>
              <a:t>Este paso es tan sencillo como presionar un botón, al seleccionar el botón amarillo del lápiz seremos dirigidos a la pantalla del formulario del elemento seleccionado, aquí podremos </a:t>
            </a:r>
            <a:r>
              <a:rPr lang="es-VE" dirty="0" err="1" smtClean="0"/>
              <a:t>sobreescribir</a:t>
            </a:r>
            <a:r>
              <a:rPr lang="es-VE" dirty="0" smtClean="0"/>
              <a:t> la información referente al elemento (caso/proyecto) en particular</a:t>
            </a:r>
            <a:endParaRPr lang="en-US" dirty="0"/>
          </a:p>
        </p:txBody>
      </p:sp>
    </p:spTree>
    <p:extLst>
      <p:ext uri="{BB962C8B-B14F-4D97-AF65-F5344CB8AC3E}">
        <p14:creationId xmlns:p14="http://schemas.microsoft.com/office/powerpoint/2010/main" val="4097361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6" name="CuadroTexto 5"/>
          <p:cNvSpPr txBox="1"/>
          <p:nvPr/>
        </p:nvSpPr>
        <p:spPr>
          <a:xfrm>
            <a:off x="757238" y="1828800"/>
            <a:ext cx="4786312" cy="923330"/>
          </a:xfrm>
          <a:prstGeom prst="rect">
            <a:avLst/>
          </a:prstGeom>
          <a:noFill/>
        </p:spPr>
        <p:txBody>
          <a:bodyPr wrap="square" rtlCol="0">
            <a:spAutoFit/>
          </a:bodyPr>
          <a:lstStyle/>
          <a:p>
            <a:pPr algn="ctr"/>
            <a:r>
              <a:rPr lang="es-VE" dirty="0" smtClean="0"/>
              <a:t>Para generar un reporte con los distintos proyectos resguardados en el sistema, basta con solo presionar un botón </a:t>
            </a:r>
            <a:r>
              <a:rPr lang="es-VE" b="1" dirty="0" smtClean="0"/>
              <a:t>“GENERAR REPORTE”</a:t>
            </a:r>
            <a:endParaRPr lang="en-US" b="1" dirty="0"/>
          </a:p>
        </p:txBody>
      </p:sp>
      <p:pic>
        <p:nvPicPr>
          <p:cNvPr id="7" name="Imagen 6"/>
          <p:cNvPicPr>
            <a:picLocks noChangeAspect="1"/>
          </p:cNvPicPr>
          <p:nvPr/>
        </p:nvPicPr>
        <p:blipFill rotWithShape="1">
          <a:blip r:embed="rId2"/>
          <a:srcRect l="1089" t="14774" r="53350" b="47169"/>
          <a:stretch/>
        </p:blipFill>
        <p:spPr>
          <a:xfrm>
            <a:off x="1356303" y="2971799"/>
            <a:ext cx="4187247" cy="2185987"/>
          </a:xfrm>
          <a:prstGeom prst="rect">
            <a:avLst/>
          </a:prstGeom>
        </p:spPr>
      </p:pic>
      <p:sp>
        <p:nvSpPr>
          <p:cNvPr id="8" name="CuadroTexto 7"/>
          <p:cNvSpPr txBox="1"/>
          <p:nvPr/>
        </p:nvSpPr>
        <p:spPr>
          <a:xfrm>
            <a:off x="1569977" y="5715001"/>
            <a:ext cx="3700462" cy="1200329"/>
          </a:xfrm>
          <a:prstGeom prst="rect">
            <a:avLst/>
          </a:prstGeom>
          <a:noFill/>
        </p:spPr>
        <p:txBody>
          <a:bodyPr wrap="square" rtlCol="0">
            <a:spAutoFit/>
          </a:bodyPr>
          <a:lstStyle/>
          <a:p>
            <a:pPr algn="ctr"/>
            <a:r>
              <a:rPr lang="es-VE" dirty="0" smtClean="0"/>
              <a:t>Esta acción nos generara un archivo en formato PDF con el registro de todos los proyectos que se encuentren en el sistema</a:t>
            </a:r>
            <a:endParaRPr lang="en-US" dirty="0"/>
          </a:p>
        </p:txBody>
      </p:sp>
      <p:pic>
        <p:nvPicPr>
          <p:cNvPr id="9" name="Imagen 8"/>
          <p:cNvPicPr>
            <a:picLocks noChangeAspect="1"/>
          </p:cNvPicPr>
          <p:nvPr/>
        </p:nvPicPr>
        <p:blipFill rotWithShape="1">
          <a:blip r:embed="rId3"/>
          <a:srcRect l="13541" t="14500" r="76354" b="66666"/>
          <a:stretch/>
        </p:blipFill>
        <p:spPr>
          <a:xfrm>
            <a:off x="2727264" y="7172325"/>
            <a:ext cx="1385888" cy="1614488"/>
          </a:xfrm>
          <a:prstGeom prst="rect">
            <a:avLst/>
          </a:prstGeom>
        </p:spPr>
      </p:pic>
      <p:sp>
        <p:nvSpPr>
          <p:cNvPr id="10" name="CuadroTexto 9"/>
          <p:cNvSpPr txBox="1"/>
          <p:nvPr/>
        </p:nvSpPr>
        <p:spPr>
          <a:xfrm>
            <a:off x="2354965" y="1459468"/>
            <a:ext cx="2130486" cy="369332"/>
          </a:xfrm>
          <a:prstGeom prst="rect">
            <a:avLst/>
          </a:prstGeom>
          <a:noFill/>
        </p:spPr>
        <p:txBody>
          <a:bodyPr wrap="square" rtlCol="0">
            <a:spAutoFit/>
          </a:bodyPr>
          <a:lstStyle/>
          <a:p>
            <a:r>
              <a:rPr lang="es-VE" b="1" dirty="0" smtClean="0"/>
              <a:t>Generando reportes</a:t>
            </a:r>
            <a:endParaRPr lang="en-US" b="1" dirty="0"/>
          </a:p>
        </p:txBody>
      </p:sp>
    </p:spTree>
    <p:extLst>
      <p:ext uri="{BB962C8B-B14F-4D97-AF65-F5344CB8AC3E}">
        <p14:creationId xmlns:p14="http://schemas.microsoft.com/office/powerpoint/2010/main" val="262278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772776639"/>
              </p:ext>
            </p:extLst>
          </p:nvPr>
        </p:nvGraphicFramePr>
        <p:xfrm>
          <a:off x="1143000" y="1569488"/>
          <a:ext cx="4572000" cy="3337560"/>
        </p:xfrm>
        <a:graphic>
          <a:graphicData uri="http://schemas.openxmlformats.org/drawingml/2006/table">
            <a:tbl>
              <a:tblPr firstRow="1" bandRow="1">
                <a:tableStyleId>{21E4AEA4-8DFA-4A89-87EB-49C32662AFE0}</a:tableStyleId>
              </a:tblPr>
              <a:tblGrid>
                <a:gridCol w="4072467">
                  <a:extLst>
                    <a:ext uri="{9D8B030D-6E8A-4147-A177-3AD203B41FA5}">
                      <a16:colId xmlns="" xmlns:a16="http://schemas.microsoft.com/office/drawing/2014/main" val="20000"/>
                    </a:ext>
                  </a:extLst>
                </a:gridCol>
                <a:gridCol w="499533">
                  <a:extLst>
                    <a:ext uri="{9D8B030D-6E8A-4147-A177-3AD203B41FA5}">
                      <a16:colId xmlns="" xmlns:a16="http://schemas.microsoft.com/office/drawing/2014/main" val="20001"/>
                    </a:ext>
                  </a:extLst>
                </a:gridCol>
              </a:tblGrid>
              <a:tr h="370840">
                <a:tc>
                  <a:txBody>
                    <a:bodyPr/>
                    <a:lstStyle/>
                    <a:p>
                      <a:r>
                        <a:rPr lang="es-VE" sz="1600" dirty="0" smtClean="0"/>
                        <a:t>CONTENIDO</a:t>
                      </a:r>
                      <a:endParaRPr lang="es-VE" sz="1600" dirty="0"/>
                    </a:p>
                  </a:txBody>
                  <a:tcPr/>
                </a:tc>
                <a:tc>
                  <a:txBody>
                    <a:bodyPr/>
                    <a:lstStyle/>
                    <a:p>
                      <a:pPr algn="ctr"/>
                      <a:r>
                        <a:rPr lang="es-VE" sz="1600" dirty="0" smtClean="0"/>
                        <a:t>P</a:t>
                      </a:r>
                      <a:endParaRPr lang="es-VE" sz="1600" dirty="0"/>
                    </a:p>
                  </a:txBody>
                  <a:tcPr/>
                </a:tc>
                <a:extLst>
                  <a:ext uri="{0D108BD9-81ED-4DB2-BD59-A6C34878D82A}">
                    <a16:rowId xmlns="" xmlns:a16="http://schemas.microsoft.com/office/drawing/2014/main" val="10000"/>
                  </a:ext>
                </a:extLst>
              </a:tr>
              <a:tr h="370840">
                <a:tc>
                  <a:txBody>
                    <a:bodyPr/>
                    <a:lstStyle/>
                    <a:p>
                      <a:r>
                        <a:rPr lang="es-VE" dirty="0" smtClean="0"/>
                        <a:t>INTRODUCCION</a:t>
                      </a:r>
                      <a:endParaRPr lang="es-VE" dirty="0"/>
                    </a:p>
                  </a:txBody>
                  <a:tcPr/>
                </a:tc>
                <a:tc>
                  <a:txBody>
                    <a:bodyPr/>
                    <a:lstStyle/>
                    <a:p>
                      <a:pPr algn="ctr"/>
                      <a:r>
                        <a:rPr lang="es-VE" dirty="0" smtClean="0"/>
                        <a:t>4</a:t>
                      </a:r>
                      <a:endParaRPr lang="es-VE" dirty="0"/>
                    </a:p>
                  </a:txBody>
                  <a:tcPr/>
                </a:tc>
                <a:extLst>
                  <a:ext uri="{0D108BD9-81ED-4DB2-BD59-A6C34878D82A}">
                    <a16:rowId xmlns="" xmlns:a16="http://schemas.microsoft.com/office/drawing/2014/main" val="10001"/>
                  </a:ext>
                </a:extLst>
              </a:tr>
              <a:tr h="370840">
                <a:tc>
                  <a:txBody>
                    <a:bodyPr/>
                    <a:lstStyle/>
                    <a:p>
                      <a:r>
                        <a:rPr lang="es-VE" dirty="0" smtClean="0"/>
                        <a:t>REQUERIMENTOS DEL SISTEMA</a:t>
                      </a:r>
                      <a:endParaRPr lang="es-VE" dirty="0"/>
                    </a:p>
                  </a:txBody>
                  <a:tcPr/>
                </a:tc>
                <a:tc>
                  <a:txBody>
                    <a:bodyPr/>
                    <a:lstStyle/>
                    <a:p>
                      <a:pPr algn="ctr"/>
                      <a:r>
                        <a:rPr lang="es-VE" dirty="0" smtClean="0"/>
                        <a:t>4</a:t>
                      </a:r>
                      <a:endParaRPr lang="es-VE" dirty="0"/>
                    </a:p>
                  </a:txBody>
                  <a:tcPr/>
                </a:tc>
                <a:extLst>
                  <a:ext uri="{0D108BD9-81ED-4DB2-BD59-A6C34878D82A}">
                    <a16:rowId xmlns="" xmlns:a16="http://schemas.microsoft.com/office/drawing/2014/main" val="10002"/>
                  </a:ext>
                </a:extLst>
              </a:tr>
              <a:tr h="370840">
                <a:tc>
                  <a:txBody>
                    <a:bodyPr/>
                    <a:lstStyle/>
                    <a:p>
                      <a:r>
                        <a:rPr lang="es-VE" dirty="0" smtClean="0"/>
                        <a:t>INSTALACION</a:t>
                      </a:r>
                      <a:endParaRPr lang="es-VE" dirty="0"/>
                    </a:p>
                  </a:txBody>
                  <a:tcPr/>
                </a:tc>
                <a:tc>
                  <a:txBody>
                    <a:bodyPr/>
                    <a:lstStyle/>
                    <a:p>
                      <a:pPr algn="ctr"/>
                      <a:r>
                        <a:rPr lang="es-VE" dirty="0" smtClean="0"/>
                        <a:t>5</a:t>
                      </a:r>
                      <a:endParaRPr lang="es-VE" dirty="0"/>
                    </a:p>
                  </a:txBody>
                  <a:tcPr/>
                </a:tc>
                <a:extLst>
                  <a:ext uri="{0D108BD9-81ED-4DB2-BD59-A6C34878D82A}">
                    <a16:rowId xmlns="" xmlns:a16="http://schemas.microsoft.com/office/drawing/2014/main" val="10003"/>
                  </a:ext>
                </a:extLst>
              </a:tr>
              <a:tr h="370840">
                <a:tc>
                  <a:txBody>
                    <a:bodyPr/>
                    <a:lstStyle/>
                    <a:p>
                      <a:r>
                        <a:rPr lang="es-VE" dirty="0" smtClean="0"/>
                        <a:t>INICIO Y PUESTA EN MARCHA</a:t>
                      </a:r>
                      <a:endParaRPr lang="es-VE" dirty="0"/>
                    </a:p>
                  </a:txBody>
                  <a:tcPr/>
                </a:tc>
                <a:tc>
                  <a:txBody>
                    <a:bodyPr/>
                    <a:lstStyle/>
                    <a:p>
                      <a:pPr algn="ctr"/>
                      <a:r>
                        <a:rPr lang="es-VE" dirty="0" smtClean="0"/>
                        <a:t>15</a:t>
                      </a:r>
                      <a:endParaRPr lang="es-VE" dirty="0"/>
                    </a:p>
                  </a:txBody>
                  <a:tcPr/>
                </a:tc>
                <a:extLst>
                  <a:ext uri="{0D108BD9-81ED-4DB2-BD59-A6C34878D82A}">
                    <a16:rowId xmlns="" xmlns:a16="http://schemas.microsoft.com/office/drawing/2014/main" val="10004"/>
                  </a:ext>
                </a:extLst>
              </a:tr>
              <a:tr h="370840">
                <a:tc>
                  <a:txBody>
                    <a:bodyPr/>
                    <a:lstStyle/>
                    <a:p>
                      <a:r>
                        <a:rPr lang="es-VE" dirty="0" smtClean="0"/>
                        <a:t>UTILIZANDO EL SISTEMA</a:t>
                      </a:r>
                      <a:endParaRPr lang="es-VE" dirty="0"/>
                    </a:p>
                  </a:txBody>
                  <a:tcPr/>
                </a:tc>
                <a:tc>
                  <a:txBody>
                    <a:bodyPr/>
                    <a:lstStyle/>
                    <a:p>
                      <a:pPr algn="ctr"/>
                      <a:r>
                        <a:rPr lang="es-VE" dirty="0" smtClean="0"/>
                        <a:t>18</a:t>
                      </a:r>
                      <a:endParaRPr lang="es-VE" dirty="0"/>
                    </a:p>
                  </a:txBody>
                  <a:tcPr/>
                </a:tc>
                <a:extLst>
                  <a:ext uri="{0D108BD9-81ED-4DB2-BD59-A6C34878D82A}">
                    <a16:rowId xmlns="" xmlns:a16="http://schemas.microsoft.com/office/drawing/2014/main" val="1439094925"/>
                  </a:ext>
                </a:extLst>
              </a:tr>
              <a:tr h="370840">
                <a:tc>
                  <a:txBody>
                    <a:bodyPr/>
                    <a:lstStyle/>
                    <a:p>
                      <a:r>
                        <a:rPr lang="es-VE" dirty="0" smtClean="0"/>
                        <a:t>SÚPER USUARIO</a:t>
                      </a:r>
                      <a:endParaRPr lang="es-VE" dirty="0"/>
                    </a:p>
                  </a:txBody>
                  <a:tcPr/>
                </a:tc>
                <a:tc>
                  <a:txBody>
                    <a:bodyPr/>
                    <a:lstStyle/>
                    <a:p>
                      <a:pPr algn="ctr"/>
                      <a:r>
                        <a:rPr lang="es-VE" dirty="0" smtClean="0"/>
                        <a:t>32</a:t>
                      </a:r>
                      <a:endParaRPr lang="es-VE" dirty="0"/>
                    </a:p>
                  </a:txBody>
                  <a:tcPr/>
                </a:tc>
                <a:extLst>
                  <a:ext uri="{0D108BD9-81ED-4DB2-BD59-A6C34878D82A}">
                    <a16:rowId xmlns="" xmlns:a16="http://schemas.microsoft.com/office/drawing/2014/main" val="959449858"/>
                  </a:ext>
                </a:extLst>
              </a:tr>
              <a:tr h="370840">
                <a:tc>
                  <a:txBody>
                    <a:bodyPr/>
                    <a:lstStyle/>
                    <a:p>
                      <a:r>
                        <a:rPr lang="es-VE" dirty="0" smtClean="0"/>
                        <a:t>MANEJO DE ERRORES</a:t>
                      </a:r>
                      <a:endParaRPr lang="es-VE" dirty="0"/>
                    </a:p>
                  </a:txBody>
                  <a:tcPr/>
                </a:tc>
                <a:tc>
                  <a:txBody>
                    <a:bodyPr/>
                    <a:lstStyle/>
                    <a:p>
                      <a:pPr algn="ctr"/>
                      <a:r>
                        <a:rPr lang="es-VE" dirty="0" smtClean="0"/>
                        <a:t>35</a:t>
                      </a:r>
                      <a:endParaRPr lang="es-VE" dirty="0"/>
                    </a:p>
                  </a:txBody>
                  <a:tcPr/>
                </a:tc>
                <a:extLst>
                  <a:ext uri="{0D108BD9-81ED-4DB2-BD59-A6C34878D82A}">
                    <a16:rowId xmlns="" xmlns:a16="http://schemas.microsoft.com/office/drawing/2014/main" val="10005"/>
                  </a:ext>
                </a:extLst>
              </a:tr>
              <a:tr h="370840">
                <a:tc>
                  <a:txBody>
                    <a:bodyPr/>
                    <a:lstStyle/>
                    <a:p>
                      <a:r>
                        <a:rPr lang="es-VE" dirty="0" smtClean="0"/>
                        <a:t>GLOSARIO DE TERMINOS</a:t>
                      </a:r>
                      <a:endParaRPr lang="es-VE" dirty="0"/>
                    </a:p>
                  </a:txBody>
                  <a:tcPr/>
                </a:tc>
                <a:tc>
                  <a:txBody>
                    <a:bodyPr/>
                    <a:lstStyle/>
                    <a:p>
                      <a:pPr algn="ctr"/>
                      <a:r>
                        <a:rPr lang="es-VE" dirty="0" smtClean="0"/>
                        <a:t>38</a:t>
                      </a:r>
                      <a:endParaRPr lang="es-VE" dirty="0"/>
                    </a:p>
                  </a:txBody>
                  <a:tcPr/>
                </a:tc>
                <a:extLst>
                  <a:ext uri="{0D108BD9-81ED-4DB2-BD59-A6C34878D82A}">
                    <a16:rowId xmlns="" xmlns:a16="http://schemas.microsoft.com/office/drawing/2014/main" val="10006"/>
                  </a:ext>
                </a:extLst>
              </a:tr>
            </a:tbl>
          </a:graphicData>
        </a:graphic>
      </p:graphicFrame>
      <p:sp>
        <p:nvSpPr>
          <p:cNvPr id="6" name="CuadroTexto 5"/>
          <p:cNvSpPr txBox="1"/>
          <p:nvPr/>
        </p:nvSpPr>
        <p:spPr>
          <a:xfrm>
            <a:off x="939190" y="566761"/>
            <a:ext cx="4979620" cy="461665"/>
          </a:xfrm>
          <a:prstGeom prst="rect">
            <a:avLst/>
          </a:prstGeom>
          <a:solidFill>
            <a:schemeClr val="accent2"/>
          </a:solidFill>
        </p:spPr>
        <p:txBody>
          <a:bodyPr wrap="square" rtlCol="0">
            <a:spAutoFit/>
          </a:bodyPr>
          <a:lstStyle/>
          <a:p>
            <a:pPr algn="ctr"/>
            <a:r>
              <a:rPr lang="es-VE" sz="2400" b="1" dirty="0" smtClean="0">
                <a:solidFill>
                  <a:schemeClr val="bg1"/>
                </a:solidFill>
              </a:rPr>
              <a:t>MANUAL DE USUARIO</a:t>
            </a:r>
            <a:endParaRPr lang="en-US" sz="2400" b="1" dirty="0">
              <a:solidFill>
                <a:schemeClr val="bg1"/>
              </a:solidFill>
            </a:endParaRPr>
          </a:p>
        </p:txBody>
      </p:sp>
    </p:spTree>
    <p:extLst>
      <p:ext uri="{BB962C8B-B14F-4D97-AF65-F5344CB8AC3E}">
        <p14:creationId xmlns:p14="http://schemas.microsoft.com/office/powerpoint/2010/main" val="411981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5" name="CuadroTexto 4"/>
          <p:cNvSpPr txBox="1"/>
          <p:nvPr/>
        </p:nvSpPr>
        <p:spPr>
          <a:xfrm>
            <a:off x="941327" y="1500188"/>
            <a:ext cx="4957762" cy="369332"/>
          </a:xfrm>
          <a:prstGeom prst="rect">
            <a:avLst/>
          </a:prstGeom>
          <a:noFill/>
        </p:spPr>
        <p:txBody>
          <a:bodyPr wrap="square" rtlCol="0">
            <a:spAutoFit/>
          </a:bodyPr>
          <a:lstStyle/>
          <a:p>
            <a:pPr algn="ctr"/>
            <a:r>
              <a:rPr lang="es-VE" b="1" dirty="0" smtClean="0"/>
              <a:t>Generando un reporte particular</a:t>
            </a:r>
            <a:endParaRPr lang="en-US" b="1" dirty="0"/>
          </a:p>
        </p:txBody>
      </p:sp>
      <p:sp>
        <p:nvSpPr>
          <p:cNvPr id="6" name="CuadroTexto 5"/>
          <p:cNvSpPr txBox="1"/>
          <p:nvPr/>
        </p:nvSpPr>
        <p:spPr>
          <a:xfrm>
            <a:off x="176945" y="2375435"/>
            <a:ext cx="6486525" cy="923330"/>
          </a:xfrm>
          <a:prstGeom prst="rect">
            <a:avLst/>
          </a:prstGeom>
          <a:noFill/>
        </p:spPr>
        <p:txBody>
          <a:bodyPr wrap="square" rtlCol="0">
            <a:spAutoFit/>
          </a:bodyPr>
          <a:lstStyle/>
          <a:p>
            <a:pPr algn="ctr"/>
            <a:r>
              <a:rPr lang="es-VE" dirty="0" smtClean="0"/>
              <a:t>Como ya vimos anteriormente, es posible generar un reporte con todos los proyectos que estén en nuestro sistema, sin embargo, también es posible generar reportes individualmente</a:t>
            </a:r>
            <a:endParaRPr lang="en-US" dirty="0"/>
          </a:p>
        </p:txBody>
      </p:sp>
      <p:sp>
        <p:nvSpPr>
          <p:cNvPr id="7" name="CuadroTexto 6"/>
          <p:cNvSpPr txBox="1"/>
          <p:nvPr/>
        </p:nvSpPr>
        <p:spPr>
          <a:xfrm>
            <a:off x="176945" y="3971835"/>
            <a:ext cx="3043238" cy="1200329"/>
          </a:xfrm>
          <a:prstGeom prst="rect">
            <a:avLst/>
          </a:prstGeom>
          <a:noFill/>
        </p:spPr>
        <p:txBody>
          <a:bodyPr wrap="square" rtlCol="0">
            <a:spAutoFit/>
          </a:bodyPr>
          <a:lstStyle/>
          <a:p>
            <a:pPr algn="ctr"/>
            <a:r>
              <a:rPr lang="es-VE" dirty="0" smtClean="0"/>
              <a:t>Para esto debemos presionar el botón gris junto al proyecto que se desee generar un reporte</a:t>
            </a:r>
            <a:endParaRPr lang="en-US" dirty="0"/>
          </a:p>
        </p:txBody>
      </p:sp>
      <p:pic>
        <p:nvPicPr>
          <p:cNvPr id="9" name="Imagen 8"/>
          <p:cNvPicPr>
            <a:picLocks noChangeAspect="1"/>
          </p:cNvPicPr>
          <p:nvPr/>
        </p:nvPicPr>
        <p:blipFill>
          <a:blip r:embed="rId2"/>
          <a:stretch>
            <a:fillRect/>
          </a:stretch>
        </p:blipFill>
        <p:spPr>
          <a:xfrm>
            <a:off x="3220183" y="3971835"/>
            <a:ext cx="3130771" cy="1095375"/>
          </a:xfrm>
          <a:prstGeom prst="rect">
            <a:avLst/>
          </a:prstGeom>
        </p:spPr>
      </p:pic>
      <p:sp>
        <p:nvSpPr>
          <p:cNvPr id="10" name="CuadroTexto 9"/>
          <p:cNvSpPr txBox="1"/>
          <p:nvPr/>
        </p:nvSpPr>
        <p:spPr>
          <a:xfrm>
            <a:off x="0" y="6209618"/>
            <a:ext cx="2909507" cy="2308324"/>
          </a:xfrm>
          <a:prstGeom prst="rect">
            <a:avLst/>
          </a:prstGeom>
          <a:noFill/>
        </p:spPr>
        <p:txBody>
          <a:bodyPr wrap="square" rtlCol="0">
            <a:spAutoFit/>
          </a:bodyPr>
          <a:lstStyle/>
          <a:p>
            <a:pPr algn="ctr"/>
            <a:r>
              <a:rPr lang="es-VE" dirty="0" smtClean="0"/>
              <a:t>Al hacer esto primero seremos dirigidos a una pantalla donde se mostrara información referente a ese proyecto seleccionado, y con la opción para generar nuestro reporte de ese proyecto</a:t>
            </a:r>
            <a:endParaRPr lang="en-US" dirty="0"/>
          </a:p>
        </p:txBody>
      </p:sp>
      <p:pic>
        <p:nvPicPr>
          <p:cNvPr id="11" name="Imagen 10"/>
          <p:cNvPicPr>
            <a:picLocks noChangeAspect="1"/>
          </p:cNvPicPr>
          <p:nvPr/>
        </p:nvPicPr>
        <p:blipFill rotWithShape="1">
          <a:blip r:embed="rId3"/>
          <a:srcRect l="21979" t="12667" r="22813" b="15833"/>
          <a:stretch/>
        </p:blipFill>
        <p:spPr>
          <a:xfrm>
            <a:off x="2909508" y="5845234"/>
            <a:ext cx="3752119" cy="3037092"/>
          </a:xfrm>
          <a:prstGeom prst="rect">
            <a:avLst/>
          </a:prstGeom>
        </p:spPr>
      </p:pic>
    </p:spTree>
    <p:extLst>
      <p:ext uri="{BB962C8B-B14F-4D97-AF65-F5344CB8AC3E}">
        <p14:creationId xmlns:p14="http://schemas.microsoft.com/office/powerpoint/2010/main" val="4100131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pic>
        <p:nvPicPr>
          <p:cNvPr id="5" name="Imagen 4"/>
          <p:cNvPicPr>
            <a:picLocks noChangeAspect="1"/>
          </p:cNvPicPr>
          <p:nvPr/>
        </p:nvPicPr>
        <p:blipFill>
          <a:blip r:embed="rId2"/>
          <a:stretch>
            <a:fillRect/>
          </a:stretch>
        </p:blipFill>
        <p:spPr>
          <a:xfrm>
            <a:off x="492370" y="5143500"/>
            <a:ext cx="6035040" cy="3771900"/>
          </a:xfrm>
          <a:prstGeom prst="rect">
            <a:avLst/>
          </a:prstGeom>
        </p:spPr>
      </p:pic>
      <p:sp>
        <p:nvSpPr>
          <p:cNvPr id="6" name="CuadroTexto 5"/>
          <p:cNvSpPr txBox="1"/>
          <p:nvPr/>
        </p:nvSpPr>
        <p:spPr>
          <a:xfrm>
            <a:off x="964406" y="1494472"/>
            <a:ext cx="4929187" cy="1477328"/>
          </a:xfrm>
          <a:prstGeom prst="rect">
            <a:avLst/>
          </a:prstGeom>
          <a:noFill/>
        </p:spPr>
        <p:txBody>
          <a:bodyPr wrap="square" rtlCol="0">
            <a:spAutoFit/>
          </a:bodyPr>
          <a:lstStyle/>
          <a:p>
            <a:pPr algn="ctr"/>
            <a:r>
              <a:rPr lang="es-VE" dirty="0" smtClean="0"/>
              <a:t>Para ingresar nuestros datos personales de forma más detallada debemos hacer clic en nuestro nombre de usuario para así dirigirnos a la siguiente pantalla la cual nos permitirá ingresar o modificar nuestros datos como usuario</a:t>
            </a:r>
            <a:endParaRPr lang="en-US" dirty="0"/>
          </a:p>
        </p:txBody>
      </p:sp>
      <p:pic>
        <p:nvPicPr>
          <p:cNvPr id="7" name="Imagen 6"/>
          <p:cNvPicPr>
            <a:picLocks noChangeAspect="1"/>
          </p:cNvPicPr>
          <p:nvPr/>
        </p:nvPicPr>
        <p:blipFill>
          <a:blip r:embed="rId3"/>
          <a:stretch>
            <a:fillRect/>
          </a:stretch>
        </p:blipFill>
        <p:spPr>
          <a:xfrm>
            <a:off x="2238302" y="3228975"/>
            <a:ext cx="2543175" cy="1657350"/>
          </a:xfrm>
          <a:prstGeom prst="rect">
            <a:avLst/>
          </a:prstGeom>
        </p:spPr>
      </p:pic>
      <p:sp>
        <p:nvSpPr>
          <p:cNvPr id="9" name="Elipse 8"/>
          <p:cNvSpPr/>
          <p:nvPr/>
        </p:nvSpPr>
        <p:spPr>
          <a:xfrm>
            <a:off x="1985963" y="3228975"/>
            <a:ext cx="2671762" cy="165735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785161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30208" t="22000" r="29063" b="21999"/>
          <a:stretch/>
        </p:blipFill>
        <p:spPr>
          <a:xfrm>
            <a:off x="927039" y="3114676"/>
            <a:ext cx="5586412" cy="4800600"/>
          </a:xfrm>
          <a:prstGeom prst="rect">
            <a:avLst/>
          </a:prstGeom>
        </p:spPr>
      </p:pic>
      <p:sp>
        <p:nvSpPr>
          <p:cNvPr id="6" name="CuadroTexto 5"/>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a:solidFill>
                  <a:schemeClr val="bg1"/>
                </a:solidFill>
              </a:rPr>
              <a:t>UTILIZANDO EL SISTEMA</a:t>
            </a:r>
            <a:endParaRPr lang="en-US" sz="2400" b="1" dirty="0">
              <a:solidFill>
                <a:schemeClr val="bg1"/>
              </a:solidFill>
            </a:endParaRPr>
          </a:p>
        </p:txBody>
      </p:sp>
      <p:sp>
        <p:nvSpPr>
          <p:cNvPr id="7" name="CuadroTexto 6"/>
          <p:cNvSpPr txBox="1"/>
          <p:nvPr/>
        </p:nvSpPr>
        <p:spPr>
          <a:xfrm>
            <a:off x="927039" y="1400176"/>
            <a:ext cx="4986337" cy="369332"/>
          </a:xfrm>
          <a:prstGeom prst="rect">
            <a:avLst/>
          </a:prstGeom>
          <a:noFill/>
        </p:spPr>
        <p:txBody>
          <a:bodyPr wrap="square" rtlCol="0">
            <a:spAutoFit/>
          </a:bodyPr>
          <a:lstStyle/>
          <a:p>
            <a:pPr algn="ctr"/>
            <a:r>
              <a:rPr lang="es-VE" b="1" dirty="0" smtClean="0"/>
              <a:t>Recuperación de contraseña</a:t>
            </a:r>
            <a:endParaRPr lang="en-US" b="1" dirty="0"/>
          </a:p>
        </p:txBody>
      </p:sp>
      <p:sp>
        <p:nvSpPr>
          <p:cNvPr id="8" name="CuadroTexto 7"/>
          <p:cNvSpPr txBox="1"/>
          <p:nvPr/>
        </p:nvSpPr>
        <p:spPr>
          <a:xfrm>
            <a:off x="800100" y="2000250"/>
            <a:ext cx="5413314" cy="1477328"/>
          </a:xfrm>
          <a:prstGeom prst="rect">
            <a:avLst/>
          </a:prstGeom>
          <a:noFill/>
        </p:spPr>
        <p:txBody>
          <a:bodyPr wrap="square" rtlCol="0">
            <a:spAutoFit/>
          </a:bodyPr>
          <a:lstStyle/>
          <a:p>
            <a:pPr algn="just"/>
            <a:r>
              <a:rPr lang="es-VE" dirty="0" smtClean="0"/>
              <a:t>En la pantalla de inicio tenemos a disposición el enlace “olvide mi contraseña”, para poder recuperar la contraseña de una cuenta en caso de olvidarla, una vez accedamos a este enlace seremos dirigidos a la siguiente pantalla</a:t>
            </a:r>
            <a:endParaRPr lang="en-US" dirty="0"/>
          </a:p>
        </p:txBody>
      </p:sp>
      <p:sp>
        <p:nvSpPr>
          <p:cNvPr id="9" name="CuadroTexto 8"/>
          <p:cNvSpPr txBox="1"/>
          <p:nvPr/>
        </p:nvSpPr>
        <p:spPr>
          <a:xfrm>
            <a:off x="927039" y="7743826"/>
            <a:ext cx="5286375" cy="1200329"/>
          </a:xfrm>
          <a:prstGeom prst="rect">
            <a:avLst/>
          </a:prstGeom>
          <a:noFill/>
        </p:spPr>
        <p:txBody>
          <a:bodyPr wrap="square" rtlCol="0">
            <a:spAutoFit/>
          </a:bodyPr>
          <a:lstStyle/>
          <a:p>
            <a:pPr algn="just"/>
            <a:r>
              <a:rPr lang="es-VE" dirty="0" smtClean="0"/>
              <a:t>Basta con ingresar el correo electrónico afiliado a la cuenta que deseas recuperar para que se envíe un correo a la dirección ingresada con las instrucciones de recuperación</a:t>
            </a:r>
            <a:endParaRPr lang="en-US" dirty="0"/>
          </a:p>
        </p:txBody>
      </p:sp>
    </p:spTree>
    <p:extLst>
      <p:ext uri="{BB962C8B-B14F-4D97-AF65-F5344CB8AC3E}">
        <p14:creationId xmlns:p14="http://schemas.microsoft.com/office/powerpoint/2010/main" val="1027203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EL SUPER USUARIO</a:t>
            </a:r>
            <a:endParaRPr lang="en-US" sz="2400" b="1" dirty="0">
              <a:solidFill>
                <a:schemeClr val="bg1"/>
              </a:solidFill>
            </a:endParaRPr>
          </a:p>
        </p:txBody>
      </p:sp>
      <p:sp>
        <p:nvSpPr>
          <p:cNvPr id="5" name="CuadroTexto 4"/>
          <p:cNvSpPr txBox="1"/>
          <p:nvPr/>
        </p:nvSpPr>
        <p:spPr>
          <a:xfrm>
            <a:off x="814388" y="1543050"/>
            <a:ext cx="5286375" cy="1477328"/>
          </a:xfrm>
          <a:prstGeom prst="rect">
            <a:avLst/>
          </a:prstGeom>
          <a:noFill/>
        </p:spPr>
        <p:txBody>
          <a:bodyPr wrap="square" rtlCol="0">
            <a:spAutoFit/>
          </a:bodyPr>
          <a:lstStyle/>
          <a:p>
            <a:pPr algn="ctr"/>
            <a:r>
              <a:rPr lang="es-VE" dirty="0" smtClean="0"/>
              <a:t>El súper usuario representara el administrador del sistema, mediante esta cuenta podrán realizarse cambios a nivel general acerca de los proyectos tanto como de los distintos usuarios registrados en el sistema</a:t>
            </a:r>
            <a:endParaRPr lang="en-US" dirty="0"/>
          </a:p>
        </p:txBody>
      </p:sp>
      <p:pic>
        <p:nvPicPr>
          <p:cNvPr id="6" name="Imagen 5"/>
          <p:cNvPicPr>
            <a:picLocks noChangeAspect="1"/>
          </p:cNvPicPr>
          <p:nvPr/>
        </p:nvPicPr>
        <p:blipFill>
          <a:blip r:embed="rId2"/>
          <a:stretch>
            <a:fillRect/>
          </a:stretch>
        </p:blipFill>
        <p:spPr>
          <a:xfrm>
            <a:off x="342900" y="3243261"/>
            <a:ext cx="6172200" cy="3857625"/>
          </a:xfrm>
          <a:prstGeom prst="rect">
            <a:avLst/>
          </a:prstGeom>
        </p:spPr>
      </p:pic>
      <p:sp>
        <p:nvSpPr>
          <p:cNvPr id="7" name="CuadroTexto 6"/>
          <p:cNvSpPr txBox="1"/>
          <p:nvPr/>
        </p:nvSpPr>
        <p:spPr>
          <a:xfrm>
            <a:off x="1357313" y="7386638"/>
            <a:ext cx="4629150" cy="1200329"/>
          </a:xfrm>
          <a:prstGeom prst="rect">
            <a:avLst/>
          </a:prstGeom>
          <a:noFill/>
        </p:spPr>
        <p:txBody>
          <a:bodyPr wrap="square" rtlCol="0">
            <a:spAutoFit/>
          </a:bodyPr>
          <a:lstStyle/>
          <a:p>
            <a:pPr algn="ctr"/>
            <a:r>
              <a:rPr lang="es-VE" dirty="0" smtClean="0"/>
              <a:t>En caso de que algún usuario olvide sus datos para el ingreso al sistema, el súper usuario podrá intervenir para poder darle acceso al sistema al cambiar su contraseña nuevamente</a:t>
            </a:r>
            <a:endParaRPr lang="en-US" dirty="0"/>
          </a:p>
        </p:txBody>
      </p:sp>
    </p:spTree>
    <p:extLst>
      <p:ext uri="{BB962C8B-B14F-4D97-AF65-F5344CB8AC3E}">
        <p14:creationId xmlns:p14="http://schemas.microsoft.com/office/powerpoint/2010/main" val="3344497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EL SUPER USUARIO</a:t>
            </a:r>
            <a:endParaRPr lang="en-US" sz="2400" b="1" dirty="0">
              <a:solidFill>
                <a:schemeClr val="bg1"/>
              </a:solidFill>
            </a:endParaRPr>
          </a:p>
        </p:txBody>
      </p:sp>
      <p:sp>
        <p:nvSpPr>
          <p:cNvPr id="7" name="CuadroTexto 6"/>
          <p:cNvSpPr txBox="1"/>
          <p:nvPr/>
        </p:nvSpPr>
        <p:spPr>
          <a:xfrm>
            <a:off x="1231190" y="1260760"/>
            <a:ext cx="4378036" cy="646331"/>
          </a:xfrm>
          <a:prstGeom prst="rect">
            <a:avLst/>
          </a:prstGeom>
          <a:noFill/>
        </p:spPr>
        <p:txBody>
          <a:bodyPr wrap="square" rtlCol="0">
            <a:spAutoFit/>
          </a:bodyPr>
          <a:lstStyle/>
          <a:p>
            <a:pPr algn="ctr"/>
            <a:r>
              <a:rPr lang="es-VE" b="1" dirty="0" smtClean="0"/>
              <a:t>Gestión de usuarios</a:t>
            </a:r>
            <a:endParaRPr lang="es-VE" dirty="0" smtClean="0"/>
          </a:p>
          <a:p>
            <a:pPr algn="just"/>
            <a:endParaRPr lang="en-US" b="1" dirty="0"/>
          </a:p>
        </p:txBody>
      </p:sp>
      <p:sp>
        <p:nvSpPr>
          <p:cNvPr id="8" name="CuadroTexto 7"/>
          <p:cNvSpPr txBox="1"/>
          <p:nvPr/>
        </p:nvSpPr>
        <p:spPr>
          <a:xfrm>
            <a:off x="259855" y="5143418"/>
            <a:ext cx="6320705" cy="1477328"/>
          </a:xfrm>
          <a:prstGeom prst="rect">
            <a:avLst/>
          </a:prstGeom>
          <a:noFill/>
        </p:spPr>
        <p:txBody>
          <a:bodyPr wrap="square" rtlCol="0">
            <a:spAutoFit/>
          </a:bodyPr>
          <a:lstStyle/>
          <a:p>
            <a:pPr algn="just"/>
            <a:r>
              <a:rPr lang="es-VE" dirty="0" smtClean="0"/>
              <a:t>A continuación tenemos la pantalla de registro de usuarios al sistema, a esta pantalla solo puede acceder el usuario administrador del sistema, desde aquí podrá administrar los distintos usuarios del sistema, modificar su información, eliminar cuentas, entre otros</a:t>
            </a:r>
            <a:endParaRPr lang="en-US" dirty="0"/>
          </a:p>
        </p:txBody>
      </p:sp>
      <p:pic>
        <p:nvPicPr>
          <p:cNvPr id="2" name="Imagen 1"/>
          <p:cNvPicPr>
            <a:picLocks noChangeAspect="1"/>
          </p:cNvPicPr>
          <p:nvPr/>
        </p:nvPicPr>
        <p:blipFill rotWithShape="1">
          <a:blip r:embed="rId2"/>
          <a:srcRect l="60" t="8233" b="3668"/>
          <a:stretch/>
        </p:blipFill>
        <p:spPr>
          <a:xfrm>
            <a:off x="492370" y="1801089"/>
            <a:ext cx="5694118" cy="3137124"/>
          </a:xfrm>
          <a:prstGeom prst="rect">
            <a:avLst/>
          </a:prstGeom>
        </p:spPr>
      </p:pic>
    </p:spTree>
    <p:extLst>
      <p:ext uri="{BB962C8B-B14F-4D97-AF65-F5344CB8AC3E}">
        <p14:creationId xmlns:p14="http://schemas.microsoft.com/office/powerpoint/2010/main" val="2312556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EL SUPER USUARIO</a:t>
            </a:r>
            <a:endParaRPr lang="en-US" sz="2400" b="1" dirty="0">
              <a:solidFill>
                <a:schemeClr val="bg1"/>
              </a:solidFill>
            </a:endParaRPr>
          </a:p>
        </p:txBody>
      </p:sp>
      <p:sp>
        <p:nvSpPr>
          <p:cNvPr id="7" name="CuadroTexto 6"/>
          <p:cNvSpPr txBox="1"/>
          <p:nvPr/>
        </p:nvSpPr>
        <p:spPr>
          <a:xfrm>
            <a:off x="1231190" y="1260760"/>
            <a:ext cx="4378036" cy="646331"/>
          </a:xfrm>
          <a:prstGeom prst="rect">
            <a:avLst/>
          </a:prstGeom>
          <a:noFill/>
        </p:spPr>
        <p:txBody>
          <a:bodyPr wrap="square" rtlCol="0">
            <a:spAutoFit/>
          </a:bodyPr>
          <a:lstStyle/>
          <a:p>
            <a:pPr algn="ctr"/>
            <a:r>
              <a:rPr lang="es-VE" b="1" dirty="0" smtClean="0"/>
              <a:t>Gestión de usuarios</a:t>
            </a:r>
            <a:endParaRPr lang="es-VE" dirty="0" smtClean="0"/>
          </a:p>
          <a:p>
            <a:pPr algn="just"/>
            <a:endParaRPr lang="en-US" b="1" dirty="0"/>
          </a:p>
        </p:txBody>
      </p:sp>
      <p:pic>
        <p:nvPicPr>
          <p:cNvPr id="2" name="Imagen 1"/>
          <p:cNvPicPr>
            <a:picLocks noChangeAspect="1"/>
          </p:cNvPicPr>
          <p:nvPr/>
        </p:nvPicPr>
        <p:blipFill rotWithShape="1">
          <a:blip r:embed="rId2"/>
          <a:srcRect l="60" t="8233" b="3668"/>
          <a:stretch/>
        </p:blipFill>
        <p:spPr>
          <a:xfrm>
            <a:off x="492370" y="2072552"/>
            <a:ext cx="5694118" cy="3137124"/>
          </a:xfrm>
          <a:prstGeom prst="rect">
            <a:avLst/>
          </a:prstGeom>
        </p:spPr>
      </p:pic>
      <p:pic>
        <p:nvPicPr>
          <p:cNvPr id="4" name="Imagen 3"/>
          <p:cNvPicPr>
            <a:picLocks noChangeAspect="1"/>
          </p:cNvPicPr>
          <p:nvPr/>
        </p:nvPicPr>
        <p:blipFill rotWithShape="1">
          <a:blip r:embed="rId3"/>
          <a:srcRect t="8333" b="3834"/>
          <a:stretch/>
        </p:blipFill>
        <p:spPr>
          <a:xfrm>
            <a:off x="492370" y="2072553"/>
            <a:ext cx="5694118" cy="3125834"/>
          </a:xfrm>
          <a:prstGeom prst="rect">
            <a:avLst/>
          </a:prstGeom>
        </p:spPr>
      </p:pic>
      <p:sp>
        <p:nvSpPr>
          <p:cNvPr id="6" name="CuadroTexto 5"/>
          <p:cNvSpPr txBox="1"/>
          <p:nvPr/>
        </p:nvSpPr>
        <p:spPr>
          <a:xfrm>
            <a:off x="1100138" y="5600700"/>
            <a:ext cx="4829175" cy="1200329"/>
          </a:xfrm>
          <a:prstGeom prst="rect">
            <a:avLst/>
          </a:prstGeom>
          <a:noFill/>
        </p:spPr>
        <p:txBody>
          <a:bodyPr wrap="square" rtlCol="0">
            <a:spAutoFit/>
          </a:bodyPr>
          <a:lstStyle/>
          <a:p>
            <a:pPr algn="just"/>
            <a:r>
              <a:rPr lang="es-VE" dirty="0" smtClean="0"/>
              <a:t>El Súper usuario podrá agregar mas usuarios mediante el botón verde “agregar”, donde basta con completar un formulario con la información del nuevo usuario para poder agregarlo al sistema</a:t>
            </a:r>
            <a:endParaRPr lang="en-US" dirty="0"/>
          </a:p>
        </p:txBody>
      </p:sp>
    </p:spTree>
    <p:extLst>
      <p:ext uri="{BB962C8B-B14F-4D97-AF65-F5344CB8AC3E}">
        <p14:creationId xmlns:p14="http://schemas.microsoft.com/office/powerpoint/2010/main" val="70878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MANEJO DE ERRORES</a:t>
            </a:r>
            <a:endParaRPr lang="en-US" sz="2400" b="1" dirty="0">
              <a:solidFill>
                <a:schemeClr val="bg1"/>
              </a:solidFill>
            </a:endParaRP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7939" t="77151" r="16121" b="388"/>
          <a:stretch/>
        </p:blipFill>
        <p:spPr>
          <a:xfrm>
            <a:off x="367591" y="1762298"/>
            <a:ext cx="5800453" cy="1627736"/>
          </a:xfrm>
          <a:prstGeom prst="rect">
            <a:avLst/>
          </a:prstGeom>
        </p:spPr>
      </p:pic>
      <p:sp>
        <p:nvSpPr>
          <p:cNvPr id="4" name="CuadroTexto 3"/>
          <p:cNvSpPr txBox="1"/>
          <p:nvPr/>
        </p:nvSpPr>
        <p:spPr>
          <a:xfrm>
            <a:off x="492370" y="3873731"/>
            <a:ext cx="5675674" cy="1477328"/>
          </a:xfrm>
          <a:prstGeom prst="rect">
            <a:avLst/>
          </a:prstGeom>
          <a:noFill/>
        </p:spPr>
        <p:txBody>
          <a:bodyPr wrap="square" rtlCol="0">
            <a:spAutoFit/>
          </a:bodyPr>
          <a:lstStyle/>
          <a:p>
            <a:r>
              <a:rPr lang="es-ES" dirty="0" smtClean="0"/>
              <a:t>Error en la carga de librerías </a:t>
            </a:r>
            <a:r>
              <a:rPr lang="es-ES" dirty="0" err="1" smtClean="0"/>
              <a:t>libcairo</a:t>
            </a:r>
            <a:endParaRPr lang="es-ES" dirty="0" smtClean="0"/>
          </a:p>
          <a:p>
            <a:endParaRPr lang="es-ES" dirty="0"/>
          </a:p>
          <a:p>
            <a:pPr algn="just"/>
            <a:r>
              <a:rPr lang="es-ES" dirty="0"/>
              <a:t>	</a:t>
            </a:r>
            <a:r>
              <a:rPr lang="es-ES" dirty="0" smtClean="0"/>
              <a:t>Este error esta relacionado al GTK </a:t>
            </a:r>
            <a:r>
              <a:rPr lang="es-ES" dirty="0" err="1" smtClean="0"/>
              <a:t>Runtime</a:t>
            </a:r>
            <a:r>
              <a:rPr lang="es-ES" dirty="0" smtClean="0"/>
              <a:t>, asegúrese de tenerlo instalado o de haberlo instalado con la opción de añadir al path habilitada</a:t>
            </a:r>
            <a:endParaRPr lang="es-ES" dirty="0"/>
          </a:p>
        </p:txBody>
      </p:sp>
      <p:sp>
        <p:nvSpPr>
          <p:cNvPr id="8" name="CuadroTexto 7"/>
          <p:cNvSpPr txBox="1"/>
          <p:nvPr/>
        </p:nvSpPr>
        <p:spPr>
          <a:xfrm>
            <a:off x="1945178" y="1230284"/>
            <a:ext cx="2951834" cy="369332"/>
          </a:xfrm>
          <a:prstGeom prst="rect">
            <a:avLst/>
          </a:prstGeom>
          <a:noFill/>
        </p:spPr>
        <p:txBody>
          <a:bodyPr wrap="none" rtlCol="0">
            <a:spAutoFit/>
          </a:bodyPr>
          <a:lstStyle/>
          <a:p>
            <a:r>
              <a:rPr lang="es-ES" dirty="0" err="1" smtClean="0"/>
              <a:t>Cannot</a:t>
            </a:r>
            <a:r>
              <a:rPr lang="es-ES" dirty="0" smtClean="0"/>
              <a:t> load </a:t>
            </a:r>
            <a:r>
              <a:rPr lang="es-ES" dirty="0" err="1" smtClean="0"/>
              <a:t>library</a:t>
            </a:r>
            <a:r>
              <a:rPr lang="es-ES" dirty="0" smtClean="0"/>
              <a:t> ´</a:t>
            </a:r>
            <a:r>
              <a:rPr lang="es-ES" dirty="0" err="1" smtClean="0"/>
              <a:t>libcairo</a:t>
            </a:r>
            <a:r>
              <a:rPr lang="es-ES" dirty="0" smtClean="0"/>
              <a:t>…</a:t>
            </a:r>
            <a:endParaRPr lang="es-ES" dirty="0"/>
          </a:p>
        </p:txBody>
      </p:sp>
      <p:pic>
        <p:nvPicPr>
          <p:cNvPr id="13" name="Imagen 12"/>
          <p:cNvPicPr>
            <a:picLocks noChangeAspect="1"/>
          </p:cNvPicPr>
          <p:nvPr/>
        </p:nvPicPr>
        <p:blipFill>
          <a:blip r:embed="rId3"/>
          <a:stretch>
            <a:fillRect/>
          </a:stretch>
        </p:blipFill>
        <p:spPr>
          <a:xfrm>
            <a:off x="612407" y="2861739"/>
            <a:ext cx="2505443" cy="157685"/>
          </a:xfrm>
          <a:prstGeom prst="rect">
            <a:avLst/>
          </a:prstGeom>
        </p:spPr>
      </p:pic>
    </p:spTree>
    <p:extLst>
      <p:ext uri="{BB962C8B-B14F-4D97-AF65-F5344CB8AC3E}">
        <p14:creationId xmlns:p14="http://schemas.microsoft.com/office/powerpoint/2010/main" val="1164669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MANEJO DE ERRORES</a:t>
            </a:r>
            <a:endParaRPr lang="en-US" sz="2400" b="1" dirty="0">
              <a:solidFill>
                <a:schemeClr val="bg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74" y="1990227"/>
            <a:ext cx="5925137" cy="546642"/>
          </a:xfrm>
          <a:prstGeom prst="rect">
            <a:avLst/>
          </a:prstGeom>
        </p:spPr>
      </p:pic>
      <p:sp>
        <p:nvSpPr>
          <p:cNvPr id="4" name="CuadroTexto 3"/>
          <p:cNvSpPr txBox="1"/>
          <p:nvPr/>
        </p:nvSpPr>
        <p:spPr>
          <a:xfrm>
            <a:off x="1147156" y="1363287"/>
            <a:ext cx="4275979" cy="369332"/>
          </a:xfrm>
          <a:prstGeom prst="rect">
            <a:avLst/>
          </a:prstGeom>
          <a:noFill/>
        </p:spPr>
        <p:txBody>
          <a:bodyPr wrap="none" rtlCol="0">
            <a:spAutoFit/>
          </a:bodyPr>
          <a:lstStyle/>
          <a:p>
            <a:r>
              <a:rPr lang="es-ES" dirty="0" smtClean="0"/>
              <a:t>No </a:t>
            </a:r>
            <a:r>
              <a:rPr lang="es-ES" dirty="0" err="1" smtClean="0"/>
              <a:t>matching</a:t>
            </a:r>
            <a:r>
              <a:rPr lang="es-ES" dirty="0" smtClean="0"/>
              <a:t> </a:t>
            </a:r>
            <a:r>
              <a:rPr lang="es-ES" dirty="0" err="1" smtClean="0"/>
              <a:t>distribution</a:t>
            </a:r>
            <a:r>
              <a:rPr lang="es-ES" dirty="0" smtClean="0"/>
              <a:t> </a:t>
            </a:r>
            <a:r>
              <a:rPr lang="es-ES" dirty="0" err="1" smtClean="0"/>
              <a:t>found</a:t>
            </a:r>
            <a:r>
              <a:rPr lang="es-ES" dirty="0" smtClean="0"/>
              <a:t> </a:t>
            </a:r>
            <a:r>
              <a:rPr lang="es-ES" dirty="0" err="1" smtClean="0"/>
              <a:t>for</a:t>
            </a:r>
            <a:r>
              <a:rPr lang="es-ES" dirty="0" smtClean="0"/>
              <a:t> </a:t>
            </a:r>
            <a:r>
              <a:rPr lang="es-ES" dirty="0" err="1" smtClean="0"/>
              <a:t>upgrade</a:t>
            </a:r>
            <a:endParaRPr lang="es-ES" dirty="0"/>
          </a:p>
        </p:txBody>
      </p:sp>
      <p:sp>
        <p:nvSpPr>
          <p:cNvPr id="8" name="CuadroTexto 7"/>
          <p:cNvSpPr txBox="1"/>
          <p:nvPr/>
        </p:nvSpPr>
        <p:spPr>
          <a:xfrm>
            <a:off x="731521" y="3275215"/>
            <a:ext cx="5253643" cy="2031325"/>
          </a:xfrm>
          <a:prstGeom prst="rect">
            <a:avLst/>
          </a:prstGeom>
          <a:noFill/>
        </p:spPr>
        <p:txBody>
          <a:bodyPr wrap="square" rtlCol="0">
            <a:spAutoFit/>
          </a:bodyPr>
          <a:lstStyle/>
          <a:p>
            <a:pPr algn="just"/>
            <a:r>
              <a:rPr lang="es-ES" dirty="0" smtClean="0"/>
              <a:t>	Error en la creación del entorno, elimine la carpeta </a:t>
            </a:r>
            <a:r>
              <a:rPr lang="es-ES" dirty="0" err="1" smtClean="0"/>
              <a:t>env</a:t>
            </a:r>
            <a:r>
              <a:rPr lang="es-ES" dirty="0" smtClean="0"/>
              <a:t> en los archivos de instalación y ejecute los siguientes comandos:</a:t>
            </a:r>
          </a:p>
          <a:p>
            <a:endParaRPr lang="es-ES" dirty="0"/>
          </a:p>
          <a:p>
            <a:r>
              <a:rPr lang="es-ES" dirty="0" smtClean="0"/>
              <a:t>Cd C:/SISTEMA</a:t>
            </a:r>
          </a:p>
          <a:p>
            <a:endParaRPr lang="es-ES" dirty="0"/>
          </a:p>
          <a:p>
            <a:r>
              <a:rPr lang="es-ES" dirty="0" err="1" smtClean="0"/>
              <a:t>Python</a:t>
            </a:r>
            <a:r>
              <a:rPr lang="es-ES" dirty="0" smtClean="0"/>
              <a:t> –m </a:t>
            </a:r>
            <a:r>
              <a:rPr lang="es-ES" dirty="0" err="1" smtClean="0"/>
              <a:t>venv</a:t>
            </a:r>
            <a:r>
              <a:rPr lang="es-ES" dirty="0" smtClean="0"/>
              <a:t> </a:t>
            </a:r>
            <a:r>
              <a:rPr lang="es-ES" dirty="0" err="1" smtClean="0"/>
              <a:t>env</a:t>
            </a:r>
            <a:endParaRPr lang="es-ES" dirty="0"/>
          </a:p>
        </p:txBody>
      </p:sp>
      <p:pic>
        <p:nvPicPr>
          <p:cNvPr id="2" name="Imagen 1"/>
          <p:cNvPicPr>
            <a:picLocks noChangeAspect="1"/>
          </p:cNvPicPr>
          <p:nvPr/>
        </p:nvPicPr>
        <p:blipFill rotWithShape="1">
          <a:blip r:embed="rId3"/>
          <a:srcRect t="1" b="22578"/>
          <a:stretch/>
        </p:blipFill>
        <p:spPr>
          <a:xfrm>
            <a:off x="766762" y="2082581"/>
            <a:ext cx="3863120" cy="108169"/>
          </a:xfrm>
          <a:prstGeom prst="rect">
            <a:avLst/>
          </a:prstGeom>
        </p:spPr>
      </p:pic>
    </p:spTree>
    <p:extLst>
      <p:ext uri="{BB962C8B-B14F-4D97-AF65-F5344CB8AC3E}">
        <p14:creationId xmlns:p14="http://schemas.microsoft.com/office/powerpoint/2010/main" val="1947241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MANEJO DE ERRORES</a:t>
            </a:r>
            <a:endParaRPr lang="en-US" sz="2400" b="1" dirty="0">
              <a:solidFill>
                <a:schemeClr val="bg1"/>
              </a:solidFill>
            </a:endParaRPr>
          </a:p>
        </p:txBody>
      </p:sp>
      <p:sp>
        <p:nvSpPr>
          <p:cNvPr id="3" name="CuadroTexto 2"/>
          <p:cNvSpPr txBox="1"/>
          <p:nvPr/>
        </p:nvSpPr>
        <p:spPr>
          <a:xfrm>
            <a:off x="1880087" y="1321754"/>
            <a:ext cx="2511458" cy="369332"/>
          </a:xfrm>
          <a:prstGeom prst="rect">
            <a:avLst/>
          </a:prstGeom>
          <a:noFill/>
        </p:spPr>
        <p:txBody>
          <a:bodyPr wrap="none" rtlCol="0">
            <a:spAutoFit/>
          </a:bodyPr>
          <a:lstStyle/>
          <a:p>
            <a:pPr algn="ctr"/>
            <a:r>
              <a:rPr lang="es-ES" dirty="0" err="1" smtClean="0"/>
              <a:t>Unable</a:t>
            </a:r>
            <a:r>
              <a:rPr lang="es-ES" dirty="0" smtClean="0"/>
              <a:t> to </a:t>
            </a:r>
            <a:r>
              <a:rPr lang="es-ES" dirty="0" err="1" smtClean="0"/>
              <a:t>create</a:t>
            </a:r>
            <a:r>
              <a:rPr lang="es-ES" dirty="0" smtClean="0"/>
              <a:t> </a:t>
            </a:r>
            <a:r>
              <a:rPr lang="es-ES" dirty="0" err="1" smtClean="0"/>
              <a:t>process</a:t>
            </a:r>
            <a:endParaRPr lang="es-ES" dirty="0"/>
          </a:p>
        </p:txBody>
      </p:sp>
      <p:sp>
        <p:nvSpPr>
          <p:cNvPr id="4" name="CuadroTexto 3"/>
          <p:cNvSpPr txBox="1"/>
          <p:nvPr/>
        </p:nvSpPr>
        <p:spPr>
          <a:xfrm>
            <a:off x="759902" y="5171815"/>
            <a:ext cx="5303520" cy="1477328"/>
          </a:xfrm>
          <a:prstGeom prst="rect">
            <a:avLst/>
          </a:prstGeom>
          <a:noFill/>
        </p:spPr>
        <p:txBody>
          <a:bodyPr wrap="square" rtlCol="0">
            <a:spAutoFit/>
          </a:bodyPr>
          <a:lstStyle/>
          <a:p>
            <a:pPr algn="just"/>
            <a:r>
              <a:rPr lang="es-ES" dirty="0" smtClean="0"/>
              <a:t>	Este error es provocado porque el nombre de usuario de su equipo contiene espacios, para solucionar este error debe cambiar el nombre de usuario, se recomienda el uso de guiones en vez de espacios o saltos entre palabras.</a:t>
            </a:r>
            <a:endParaRPr lang="es-ES" dirty="0"/>
          </a:p>
        </p:txBody>
      </p:sp>
      <p:pic>
        <p:nvPicPr>
          <p:cNvPr id="9" name="Imagen 8"/>
          <p:cNvPicPr>
            <a:picLocks noChangeAspect="1"/>
          </p:cNvPicPr>
          <p:nvPr/>
        </p:nvPicPr>
        <p:blipFill rotWithShape="1">
          <a:blip r:embed="rId2"/>
          <a:srcRect t="980" r="30432" b="-327055"/>
          <a:stretch/>
        </p:blipFill>
        <p:spPr>
          <a:xfrm>
            <a:off x="141537" y="3143251"/>
            <a:ext cx="6540251" cy="974000"/>
          </a:xfrm>
          <a:prstGeom prst="rect">
            <a:avLst/>
          </a:prstGeom>
        </p:spPr>
      </p:pic>
      <p:pic>
        <p:nvPicPr>
          <p:cNvPr id="10" name="Imagen 9"/>
          <p:cNvPicPr>
            <a:picLocks noChangeAspect="1"/>
          </p:cNvPicPr>
          <p:nvPr/>
        </p:nvPicPr>
        <p:blipFill rotWithShape="1">
          <a:blip r:embed="rId2"/>
          <a:srcRect l="69417"/>
          <a:stretch/>
        </p:blipFill>
        <p:spPr>
          <a:xfrm>
            <a:off x="141537" y="3330643"/>
            <a:ext cx="2875212" cy="228600"/>
          </a:xfrm>
          <a:prstGeom prst="rect">
            <a:avLst/>
          </a:prstGeom>
        </p:spPr>
      </p:pic>
    </p:spTree>
    <p:extLst>
      <p:ext uri="{BB962C8B-B14F-4D97-AF65-F5344CB8AC3E}">
        <p14:creationId xmlns:p14="http://schemas.microsoft.com/office/powerpoint/2010/main" val="1135089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GLOSARIO DE TERMINOS</a:t>
            </a:r>
            <a:endParaRPr lang="en-US" sz="2400" b="1" dirty="0">
              <a:solidFill>
                <a:schemeClr val="bg1"/>
              </a:solidFill>
            </a:endParaRPr>
          </a:p>
        </p:txBody>
      </p:sp>
      <p:sp>
        <p:nvSpPr>
          <p:cNvPr id="2" name="CuadroTexto 1"/>
          <p:cNvSpPr txBox="1"/>
          <p:nvPr/>
        </p:nvSpPr>
        <p:spPr>
          <a:xfrm>
            <a:off x="705080" y="1200839"/>
            <a:ext cx="5642966" cy="6740307"/>
          </a:xfrm>
          <a:prstGeom prst="rect">
            <a:avLst/>
          </a:prstGeom>
          <a:noFill/>
        </p:spPr>
        <p:txBody>
          <a:bodyPr wrap="square" rtlCol="0">
            <a:spAutoFit/>
          </a:bodyPr>
          <a:lstStyle/>
          <a:p>
            <a:pPr algn="just"/>
            <a:r>
              <a:rPr lang="es-419" dirty="0" smtClean="0"/>
              <a:t>•</a:t>
            </a:r>
            <a:r>
              <a:rPr lang="es-419" dirty="0"/>
              <a:t>	Control: es la función administrativa por medio de la cual se evalúa el </a:t>
            </a:r>
            <a:r>
              <a:rPr lang="es-419" dirty="0" smtClean="0"/>
              <a:t>rendimiento.</a:t>
            </a:r>
          </a:p>
          <a:p>
            <a:pPr algn="just"/>
            <a:r>
              <a:rPr lang="es-419" dirty="0" smtClean="0"/>
              <a:t> </a:t>
            </a:r>
            <a:endParaRPr lang="es-419" dirty="0"/>
          </a:p>
          <a:p>
            <a:pPr algn="just"/>
            <a:r>
              <a:rPr lang="es-419" dirty="0"/>
              <a:t>•	Base de datos: es un conjunto de datos pertenecientes a un mismo contexto y almacenados sistemáticamente para su posterior uso</a:t>
            </a:r>
            <a:r>
              <a:rPr lang="es-419" dirty="0" smtClean="0"/>
              <a:t>.</a:t>
            </a:r>
          </a:p>
          <a:p>
            <a:pPr algn="just"/>
            <a:endParaRPr lang="es-419" dirty="0"/>
          </a:p>
          <a:p>
            <a:pPr algn="just"/>
            <a:r>
              <a:rPr lang="es-419" dirty="0"/>
              <a:t>•	CSS: son las siglas de Cascading Style Sheets - Hojas de Estilo en Cascada - que es un lenguaje que describe la presentación de los documentos estructurados en hojas de estilo para diferentes métodos de interpretación, es decir, describe cómo se va a mostrar un documento en pantalla, por impresora, por voz (cuando la información es pronunciada a través de un dispositivo de lectura) o en dispositivos táctiles basados en Braille</a:t>
            </a:r>
            <a:r>
              <a:rPr lang="es-419" dirty="0" smtClean="0"/>
              <a:t>.</a:t>
            </a:r>
          </a:p>
          <a:p>
            <a:pPr algn="just"/>
            <a:endParaRPr lang="es-419" dirty="0" smtClean="0"/>
          </a:p>
          <a:p>
            <a:pPr algn="just"/>
            <a:r>
              <a:rPr lang="es-419" dirty="0"/>
              <a:t>•	</a:t>
            </a:r>
            <a:r>
              <a:rPr lang="es-419" dirty="0" smtClean="0"/>
              <a:t>Django: </a:t>
            </a:r>
            <a:r>
              <a:rPr lang="es-419" dirty="0"/>
              <a:t>es un framework escrito en Python que permite crear aplicaciones web rápidamente y con un mínimo número de líneas de código</a:t>
            </a:r>
            <a:r>
              <a:rPr lang="es-419" dirty="0" smtClean="0"/>
              <a:t>.</a:t>
            </a:r>
          </a:p>
          <a:p>
            <a:pPr algn="just"/>
            <a:endParaRPr lang="es-419" dirty="0"/>
          </a:p>
          <a:p>
            <a:pPr algn="just"/>
            <a:r>
              <a:rPr lang="es-419" dirty="0"/>
              <a:t>•	Framework: software compuesto de componentes personalizables e intercambiables para el desarrollo de una aplicación.</a:t>
            </a:r>
          </a:p>
          <a:p>
            <a:pPr algn="just"/>
            <a:endParaRPr lang="es-419" dirty="0"/>
          </a:p>
        </p:txBody>
      </p:sp>
    </p:spTree>
    <p:extLst>
      <p:ext uri="{BB962C8B-B14F-4D97-AF65-F5344CB8AC3E}">
        <p14:creationId xmlns:p14="http://schemas.microsoft.com/office/powerpoint/2010/main" val="1999229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92370" y="523129"/>
            <a:ext cx="5855676" cy="461665"/>
          </a:xfrm>
          <a:prstGeom prst="rect">
            <a:avLst/>
          </a:prstGeom>
          <a:solidFill>
            <a:schemeClr val="accent2"/>
          </a:solidFill>
        </p:spPr>
        <p:txBody>
          <a:bodyPr wrap="square" lIns="91440" tIns="45720" rIns="91440" bIns="45720">
            <a:spAutoFit/>
          </a:bodyPr>
          <a:lstStyle/>
          <a:p>
            <a:pPr algn="ctr"/>
            <a:r>
              <a:rPr lang="es-VE" sz="2400" b="1" cap="none" spc="0" dirty="0" smtClean="0">
                <a:ln w="12700">
                  <a:solidFill>
                    <a:schemeClr val="accent5"/>
                  </a:solidFill>
                  <a:prstDash val="solid"/>
                </a:ln>
                <a:solidFill>
                  <a:schemeClr val="bg1">
                    <a:lumMod val="95000"/>
                  </a:schemeClr>
                </a:solidFill>
                <a:effectLst/>
              </a:rPr>
              <a:t>RESUMEN</a:t>
            </a:r>
            <a:endParaRPr lang="es-VE" sz="2400" b="1" cap="none" spc="0" dirty="0">
              <a:ln w="12700">
                <a:solidFill>
                  <a:schemeClr val="accent5"/>
                </a:solidFill>
                <a:prstDash val="solid"/>
              </a:ln>
              <a:solidFill>
                <a:schemeClr val="bg1">
                  <a:lumMod val="95000"/>
                </a:schemeClr>
              </a:solidFill>
              <a:effectLst/>
            </a:endParaRPr>
          </a:p>
        </p:txBody>
      </p:sp>
      <p:sp>
        <p:nvSpPr>
          <p:cNvPr id="3" name="CuadroTexto 2"/>
          <p:cNvSpPr txBox="1"/>
          <p:nvPr/>
        </p:nvSpPr>
        <p:spPr>
          <a:xfrm>
            <a:off x="492370" y="1303867"/>
            <a:ext cx="5855676" cy="1477328"/>
          </a:xfrm>
          <a:prstGeom prst="rect">
            <a:avLst/>
          </a:prstGeom>
          <a:noFill/>
        </p:spPr>
        <p:txBody>
          <a:bodyPr wrap="square" rtlCol="0">
            <a:spAutoFit/>
          </a:bodyPr>
          <a:lstStyle/>
          <a:p>
            <a:pPr algn="just"/>
            <a:r>
              <a:rPr lang="es-ES" dirty="0" smtClean="0"/>
              <a:t>	Este </a:t>
            </a:r>
            <a:r>
              <a:rPr lang="es-ES" dirty="0"/>
              <a:t>manual fue realizado con la intención de </a:t>
            </a:r>
            <a:r>
              <a:rPr lang="es-ES" dirty="0" smtClean="0"/>
              <a:t>que el usuario pueda conocer </a:t>
            </a:r>
            <a:r>
              <a:rPr lang="es-ES" dirty="0"/>
              <a:t>de manera sencilla </a:t>
            </a:r>
            <a:r>
              <a:rPr lang="es-ES" dirty="0" smtClean="0"/>
              <a:t>los distintos aspectos, pantallas, opciones y configuraciones acerca </a:t>
            </a:r>
            <a:r>
              <a:rPr lang="es-ES" dirty="0"/>
              <a:t>del </a:t>
            </a:r>
            <a:r>
              <a:rPr lang="es-ES" dirty="0" smtClean="0"/>
              <a:t>software </a:t>
            </a:r>
            <a:r>
              <a:rPr lang="es-VE" dirty="0" smtClean="0"/>
              <a:t>GMAYO </a:t>
            </a:r>
            <a:r>
              <a:rPr lang="es-ES" dirty="0" smtClean="0"/>
              <a:t>y así poder de manera practica realizar el registro, control y gestión de eventos</a:t>
            </a:r>
            <a:endParaRPr lang="es-VE" dirty="0"/>
          </a:p>
        </p:txBody>
      </p:sp>
      <p:sp>
        <p:nvSpPr>
          <p:cNvPr id="7" name="Rectángulo 6"/>
          <p:cNvSpPr/>
          <p:nvPr/>
        </p:nvSpPr>
        <p:spPr>
          <a:xfrm>
            <a:off x="492370" y="3572259"/>
            <a:ext cx="5855676" cy="461665"/>
          </a:xfrm>
          <a:prstGeom prst="rect">
            <a:avLst/>
          </a:prstGeom>
          <a:solidFill>
            <a:schemeClr val="accent1">
              <a:lumMod val="75000"/>
            </a:schemeClr>
          </a:solidFill>
        </p:spPr>
        <p:txBody>
          <a:bodyPr wrap="square" lIns="91440" tIns="45720" rIns="91440" bIns="45720">
            <a:spAutoFit/>
          </a:bodyPr>
          <a:lstStyle/>
          <a:p>
            <a:pPr algn="ctr"/>
            <a:r>
              <a:rPr lang="es-VE" sz="2400" b="1" cap="none" spc="0" dirty="0" smtClean="0">
                <a:ln w="12700">
                  <a:solidFill>
                    <a:schemeClr val="accent5"/>
                  </a:solidFill>
                  <a:prstDash val="solid"/>
                </a:ln>
                <a:solidFill>
                  <a:schemeClr val="bg1">
                    <a:lumMod val="95000"/>
                  </a:schemeClr>
                </a:solidFill>
                <a:effectLst/>
              </a:rPr>
              <a:t>REQUERIMENTOS DEL SISTEMA</a:t>
            </a:r>
            <a:endParaRPr lang="es-VE" sz="2400" b="1" cap="none" spc="0" dirty="0">
              <a:ln w="12700">
                <a:solidFill>
                  <a:schemeClr val="accent5"/>
                </a:solidFill>
                <a:prstDash val="solid"/>
              </a:ln>
              <a:solidFill>
                <a:schemeClr val="bg1">
                  <a:lumMod val="95000"/>
                </a:schemeClr>
              </a:solidFill>
              <a:effectLst/>
            </a:endParaRPr>
          </a:p>
        </p:txBody>
      </p:sp>
      <p:sp>
        <p:nvSpPr>
          <p:cNvPr id="8" name="CuadroTexto 7"/>
          <p:cNvSpPr txBox="1"/>
          <p:nvPr/>
        </p:nvSpPr>
        <p:spPr>
          <a:xfrm>
            <a:off x="492370" y="4267200"/>
            <a:ext cx="5855676" cy="3693319"/>
          </a:xfrm>
          <a:prstGeom prst="rect">
            <a:avLst/>
          </a:prstGeom>
          <a:noFill/>
        </p:spPr>
        <p:txBody>
          <a:bodyPr wrap="square" rtlCol="0">
            <a:spAutoFit/>
          </a:bodyPr>
          <a:lstStyle/>
          <a:p>
            <a:r>
              <a:rPr lang="es-VE" dirty="0" smtClean="0"/>
              <a:t>	Para el uso del software es preciso contar con lo siguiente:</a:t>
            </a:r>
          </a:p>
          <a:p>
            <a:pPr lvl="0"/>
            <a:r>
              <a:rPr lang="es-ES" b="1" dirty="0"/>
              <a:t>A nivel de Hardware:      </a:t>
            </a:r>
            <a:endParaRPr lang="es-VE" dirty="0"/>
          </a:p>
          <a:p>
            <a:pPr lvl="0"/>
            <a:r>
              <a:rPr lang="es-ES" dirty="0"/>
              <a:t>Equipo de Computación.</a:t>
            </a:r>
            <a:endParaRPr lang="es-VE" dirty="0"/>
          </a:p>
          <a:p>
            <a:r>
              <a:rPr lang="es-ES" dirty="0"/>
              <a:t>- Procesador de  1 GHz </a:t>
            </a:r>
            <a:endParaRPr lang="es-VE" dirty="0"/>
          </a:p>
          <a:p>
            <a:r>
              <a:rPr lang="es-ES" dirty="0"/>
              <a:t>            -1 GB de Memoria RAM </a:t>
            </a:r>
            <a:endParaRPr lang="es-VE" dirty="0"/>
          </a:p>
          <a:p>
            <a:r>
              <a:rPr lang="es-ES" dirty="0"/>
              <a:t>            -1 GB de Espacio en Disco Duro</a:t>
            </a:r>
            <a:endParaRPr lang="es-VE" dirty="0"/>
          </a:p>
          <a:p>
            <a:r>
              <a:rPr lang="es-ES" dirty="0"/>
              <a:t> </a:t>
            </a:r>
            <a:endParaRPr lang="es-VE" dirty="0"/>
          </a:p>
          <a:p>
            <a:pPr lvl="0"/>
            <a:r>
              <a:rPr lang="es-ES" b="1" dirty="0"/>
              <a:t>A nivel de Software:</a:t>
            </a:r>
            <a:endParaRPr lang="es-VE" dirty="0"/>
          </a:p>
          <a:p>
            <a:pPr lvl="0"/>
            <a:r>
              <a:rPr lang="es-ES" dirty="0"/>
              <a:t>Sistema Operativo </a:t>
            </a:r>
            <a:r>
              <a:rPr lang="es-ES" dirty="0" smtClean="0"/>
              <a:t>Windows 8 o superior.</a:t>
            </a:r>
          </a:p>
          <a:p>
            <a:pPr lvl="0"/>
            <a:r>
              <a:rPr lang="es-ES" dirty="0" smtClean="0"/>
              <a:t>Navegador de internet (</a:t>
            </a:r>
            <a:r>
              <a:rPr lang="es-ES" b="1" dirty="0" smtClean="0"/>
              <a:t>Recomendados: </a:t>
            </a:r>
            <a:r>
              <a:rPr lang="es-ES" dirty="0" smtClean="0"/>
              <a:t>Google </a:t>
            </a:r>
            <a:r>
              <a:rPr lang="es-ES" dirty="0" err="1" smtClean="0"/>
              <a:t>Chrome</a:t>
            </a:r>
            <a:r>
              <a:rPr lang="es-ES" dirty="0" smtClean="0"/>
              <a:t>, </a:t>
            </a:r>
            <a:r>
              <a:rPr lang="es-ES" dirty="0" err="1" smtClean="0"/>
              <a:t>Edge</a:t>
            </a:r>
            <a:r>
              <a:rPr lang="es-ES" dirty="0" smtClean="0"/>
              <a:t> </a:t>
            </a:r>
            <a:r>
              <a:rPr lang="es-ES" dirty="0" err="1"/>
              <a:t>C</a:t>
            </a:r>
            <a:r>
              <a:rPr lang="es-ES" dirty="0" err="1" smtClean="0"/>
              <a:t>hromium</a:t>
            </a:r>
            <a:r>
              <a:rPr lang="es-ES" dirty="0" smtClean="0"/>
              <a:t>, Opera )</a:t>
            </a:r>
          </a:p>
          <a:p>
            <a:pPr lvl="0"/>
            <a:r>
              <a:rPr lang="es-ES" dirty="0" err="1" smtClean="0"/>
              <a:t>Phyton</a:t>
            </a:r>
            <a:r>
              <a:rPr lang="es-ES" dirty="0" smtClean="0"/>
              <a:t>, </a:t>
            </a:r>
            <a:r>
              <a:rPr lang="es-ES" dirty="0" err="1" smtClean="0"/>
              <a:t>PostgreSQL</a:t>
            </a:r>
            <a:r>
              <a:rPr lang="es-ES" dirty="0" smtClean="0"/>
              <a:t>, GTK </a:t>
            </a:r>
            <a:r>
              <a:rPr lang="es-ES" dirty="0" err="1" smtClean="0"/>
              <a:t>Runtime</a:t>
            </a:r>
            <a:r>
              <a:rPr lang="es-ES" dirty="0" smtClean="0"/>
              <a:t> Instalados</a:t>
            </a:r>
            <a:endParaRPr lang="es-VE" dirty="0"/>
          </a:p>
        </p:txBody>
      </p:sp>
      <p:sp>
        <p:nvSpPr>
          <p:cNvPr id="9" name="CuadroTexto 8"/>
          <p:cNvSpPr txBox="1"/>
          <p:nvPr/>
        </p:nvSpPr>
        <p:spPr>
          <a:xfrm>
            <a:off x="939190" y="523897"/>
            <a:ext cx="4979620" cy="461665"/>
          </a:xfrm>
          <a:prstGeom prst="rect">
            <a:avLst/>
          </a:prstGeom>
          <a:solidFill>
            <a:schemeClr val="accent2"/>
          </a:solidFill>
        </p:spPr>
        <p:txBody>
          <a:bodyPr wrap="square" rtlCol="0">
            <a:spAutoFit/>
          </a:bodyPr>
          <a:lstStyle/>
          <a:p>
            <a:pPr algn="ctr"/>
            <a:r>
              <a:rPr lang="es-VE" sz="2400" b="1" dirty="0" smtClean="0">
                <a:solidFill>
                  <a:schemeClr val="bg1"/>
                </a:solidFill>
              </a:rPr>
              <a:t>RESUMEN</a:t>
            </a:r>
            <a:endParaRPr lang="en-US" sz="2400" b="1" dirty="0">
              <a:solidFill>
                <a:schemeClr val="bg1"/>
              </a:solidFill>
            </a:endParaRPr>
          </a:p>
        </p:txBody>
      </p:sp>
      <p:sp>
        <p:nvSpPr>
          <p:cNvPr id="10" name="CuadroTexto 9"/>
          <p:cNvSpPr txBox="1"/>
          <p:nvPr/>
        </p:nvSpPr>
        <p:spPr>
          <a:xfrm>
            <a:off x="492370" y="357225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REQUERIMIENTOS DEL SISTEMA</a:t>
            </a:r>
            <a:endParaRPr lang="en-US" sz="2400" b="1" dirty="0">
              <a:solidFill>
                <a:schemeClr val="bg1"/>
              </a:solidFill>
            </a:endParaRPr>
          </a:p>
        </p:txBody>
      </p:sp>
    </p:spTree>
    <p:extLst>
      <p:ext uri="{BB962C8B-B14F-4D97-AF65-F5344CB8AC3E}">
        <p14:creationId xmlns:p14="http://schemas.microsoft.com/office/powerpoint/2010/main" val="2322778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GLOSARIO DE TERMINOS</a:t>
            </a:r>
            <a:endParaRPr lang="en-US" sz="2400" b="1" dirty="0">
              <a:solidFill>
                <a:schemeClr val="bg1"/>
              </a:solidFill>
            </a:endParaRPr>
          </a:p>
        </p:txBody>
      </p:sp>
      <p:sp>
        <p:nvSpPr>
          <p:cNvPr id="2" name="CuadroTexto 1"/>
          <p:cNvSpPr txBox="1"/>
          <p:nvPr/>
        </p:nvSpPr>
        <p:spPr>
          <a:xfrm>
            <a:off x="705080" y="1200839"/>
            <a:ext cx="5642966" cy="5909310"/>
          </a:xfrm>
          <a:prstGeom prst="rect">
            <a:avLst/>
          </a:prstGeom>
          <a:noFill/>
        </p:spPr>
        <p:txBody>
          <a:bodyPr wrap="square" rtlCol="0">
            <a:spAutoFit/>
          </a:bodyPr>
          <a:lstStyle/>
          <a:p>
            <a:pPr algn="just"/>
            <a:r>
              <a:rPr lang="es-419" dirty="0"/>
              <a:t>•	Gestión: Hace referencia a la acción y a la consecuencia de administrar o gestionar algo. Al respecto, hay que decir que gestionar es llevar a cabo diligencias que hacen posible la realización de una operación comercial o de un anhelo cualquiera</a:t>
            </a:r>
            <a:r>
              <a:rPr lang="es-419" dirty="0" smtClean="0"/>
              <a:t>.</a:t>
            </a:r>
          </a:p>
          <a:p>
            <a:pPr algn="just"/>
            <a:endParaRPr lang="es-419" dirty="0"/>
          </a:p>
          <a:p>
            <a:pPr algn="just"/>
            <a:r>
              <a:rPr lang="es-419" dirty="0"/>
              <a:t>•	HTML: Es un lenguaje de marcado que se utiliza para el desarrollo de páginas de Internet. Se trata de la sigla que corresponde a HyperText Markup Language, es decir, Lenguaje de Marcas de Hipertexto, que podría ser traducido como Lenguaje de Formato de Documentos para Hipertexto</a:t>
            </a:r>
            <a:r>
              <a:rPr lang="es-419" dirty="0" smtClean="0"/>
              <a:t>.</a:t>
            </a:r>
          </a:p>
          <a:p>
            <a:pPr algn="just"/>
            <a:endParaRPr lang="es-419" dirty="0"/>
          </a:p>
          <a:p>
            <a:pPr algn="just"/>
            <a:r>
              <a:rPr lang="es-419" dirty="0"/>
              <a:t>•	PostgreSQL: es un sistema de gestión de bases de datos relacionales orientados a objetos y de código abierto</a:t>
            </a:r>
            <a:r>
              <a:rPr lang="es-419" dirty="0" smtClean="0"/>
              <a:t>.</a:t>
            </a:r>
          </a:p>
          <a:p>
            <a:endParaRPr lang="es-419" dirty="0"/>
          </a:p>
          <a:p>
            <a:pPr algn="just"/>
            <a:r>
              <a:rPr lang="es-419" dirty="0"/>
              <a:t>•	Programación: Es el proceso por medio del cual se diseña, codifica, limpia y protege el código fuente de programas computacionales.</a:t>
            </a:r>
          </a:p>
          <a:p>
            <a:endParaRPr lang="es-419" dirty="0"/>
          </a:p>
        </p:txBody>
      </p:sp>
    </p:spTree>
    <p:extLst>
      <p:ext uri="{BB962C8B-B14F-4D97-AF65-F5344CB8AC3E}">
        <p14:creationId xmlns:p14="http://schemas.microsoft.com/office/powerpoint/2010/main" val="3458145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pic>
        <p:nvPicPr>
          <p:cNvPr id="2" name="Imagen 1"/>
          <p:cNvPicPr>
            <a:picLocks noChangeAspect="1"/>
          </p:cNvPicPr>
          <p:nvPr/>
        </p:nvPicPr>
        <p:blipFill>
          <a:blip r:embed="rId2"/>
          <a:stretch>
            <a:fillRect/>
          </a:stretch>
        </p:blipFill>
        <p:spPr>
          <a:xfrm>
            <a:off x="233117" y="1186980"/>
            <a:ext cx="2904221" cy="996676"/>
          </a:xfrm>
          <a:prstGeom prst="rect">
            <a:avLst/>
          </a:prstGeom>
        </p:spPr>
      </p:pic>
      <p:sp>
        <p:nvSpPr>
          <p:cNvPr id="3" name="CuadroTexto 2"/>
          <p:cNvSpPr txBox="1"/>
          <p:nvPr/>
        </p:nvSpPr>
        <p:spPr>
          <a:xfrm>
            <a:off x="3446258" y="1326323"/>
            <a:ext cx="2737743" cy="461665"/>
          </a:xfrm>
          <a:prstGeom prst="rect">
            <a:avLst/>
          </a:prstGeom>
          <a:noFill/>
        </p:spPr>
        <p:txBody>
          <a:bodyPr wrap="square" rtlCol="0">
            <a:spAutoFit/>
          </a:bodyPr>
          <a:lstStyle/>
          <a:p>
            <a:r>
              <a:rPr lang="es-VE" sz="2400" dirty="0" smtClean="0"/>
              <a:t>Instalación </a:t>
            </a:r>
            <a:r>
              <a:rPr lang="es-VE" sz="2400" dirty="0"/>
              <a:t>P</a:t>
            </a:r>
            <a:r>
              <a:rPr lang="es-VE" sz="2400" dirty="0" smtClean="0"/>
              <a:t>ython</a:t>
            </a:r>
            <a:endParaRPr lang="es-VE" sz="2400" dirty="0"/>
          </a:p>
        </p:txBody>
      </p:sp>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b="74893"/>
          <a:stretch/>
        </p:blipFill>
        <p:spPr>
          <a:xfrm>
            <a:off x="233117" y="3071311"/>
            <a:ext cx="6458851" cy="858638"/>
          </a:xfrm>
          <a:prstGeom prst="rect">
            <a:avLst/>
          </a:prstGeom>
        </p:spPr>
      </p:pic>
      <p:sp>
        <p:nvSpPr>
          <p:cNvPr id="9" name="CuadroTexto 8"/>
          <p:cNvSpPr txBox="1"/>
          <p:nvPr/>
        </p:nvSpPr>
        <p:spPr>
          <a:xfrm>
            <a:off x="233117" y="2525185"/>
            <a:ext cx="6458851" cy="369332"/>
          </a:xfrm>
          <a:prstGeom prst="rect">
            <a:avLst/>
          </a:prstGeom>
          <a:noFill/>
        </p:spPr>
        <p:txBody>
          <a:bodyPr wrap="square" rtlCol="0">
            <a:spAutoFit/>
          </a:bodyPr>
          <a:lstStyle/>
          <a:p>
            <a:r>
              <a:rPr lang="es-VE" dirty="0" smtClean="0"/>
              <a:t>	1. Ejecutamos el instalador como administrador</a:t>
            </a:r>
            <a:endParaRPr lang="es-VE" dirty="0"/>
          </a:p>
        </p:txBody>
      </p:sp>
      <p:sp>
        <p:nvSpPr>
          <p:cNvPr id="10" name="CuadroTexto 9"/>
          <p:cNvSpPr txBox="1"/>
          <p:nvPr/>
        </p:nvSpPr>
        <p:spPr>
          <a:xfrm>
            <a:off x="233117" y="4049524"/>
            <a:ext cx="6458851" cy="707886"/>
          </a:xfrm>
          <a:prstGeom prst="rect">
            <a:avLst/>
          </a:prstGeom>
          <a:noFill/>
        </p:spPr>
        <p:txBody>
          <a:bodyPr wrap="square" rtlCol="0">
            <a:spAutoFit/>
          </a:bodyPr>
          <a:lstStyle/>
          <a:p>
            <a:r>
              <a:rPr lang="es-VE" dirty="0" smtClean="0"/>
              <a:t>	2. Al aparecer la siguiente ventana marcar casilla </a:t>
            </a:r>
            <a:r>
              <a:rPr lang="es-VE" sz="2000" b="1" dirty="0" smtClean="0"/>
              <a:t>ADD PYTHON TO PATH  </a:t>
            </a:r>
            <a:r>
              <a:rPr lang="es-VE" sz="2000" dirty="0" smtClean="0"/>
              <a:t>y hacemos clic en </a:t>
            </a:r>
            <a:r>
              <a:rPr lang="es-VE" sz="2000" b="1" dirty="0" smtClean="0"/>
              <a:t>INSTALL NOW</a:t>
            </a:r>
            <a:endParaRPr lang="es-VE" b="1" dirty="0"/>
          </a:p>
        </p:txBody>
      </p:sp>
      <p:pic>
        <p:nvPicPr>
          <p:cNvPr id="12" name="Imagen 11"/>
          <p:cNvPicPr>
            <a:picLocks noChangeAspect="1"/>
          </p:cNvPicPr>
          <p:nvPr/>
        </p:nvPicPr>
        <p:blipFill>
          <a:blip r:embed="rId4"/>
          <a:stretch>
            <a:fillRect/>
          </a:stretch>
        </p:blipFill>
        <p:spPr>
          <a:xfrm>
            <a:off x="613557" y="4782764"/>
            <a:ext cx="4953000" cy="3076575"/>
          </a:xfrm>
          <a:prstGeom prst="rect">
            <a:avLst/>
          </a:prstGeom>
        </p:spPr>
      </p:pic>
      <p:sp>
        <p:nvSpPr>
          <p:cNvPr id="14" name="CuadroTexto 13"/>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1146518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pic>
        <p:nvPicPr>
          <p:cNvPr id="9" name="Imagen 8"/>
          <p:cNvPicPr>
            <a:picLocks noChangeAspect="1"/>
          </p:cNvPicPr>
          <p:nvPr/>
        </p:nvPicPr>
        <p:blipFill>
          <a:blip r:embed="rId2"/>
          <a:stretch>
            <a:fillRect/>
          </a:stretch>
        </p:blipFill>
        <p:spPr>
          <a:xfrm>
            <a:off x="957995" y="2051679"/>
            <a:ext cx="4924425" cy="3057525"/>
          </a:xfrm>
          <a:prstGeom prst="rect">
            <a:avLst/>
          </a:prstGeom>
        </p:spPr>
      </p:pic>
      <p:sp>
        <p:nvSpPr>
          <p:cNvPr id="12" name="CuadroTexto 11"/>
          <p:cNvSpPr txBox="1"/>
          <p:nvPr/>
        </p:nvSpPr>
        <p:spPr>
          <a:xfrm>
            <a:off x="977462" y="1229710"/>
            <a:ext cx="4855779" cy="646331"/>
          </a:xfrm>
          <a:prstGeom prst="rect">
            <a:avLst/>
          </a:prstGeom>
          <a:noFill/>
        </p:spPr>
        <p:txBody>
          <a:bodyPr wrap="square" rtlCol="0">
            <a:spAutoFit/>
          </a:bodyPr>
          <a:lstStyle/>
          <a:p>
            <a:r>
              <a:rPr lang="es-VE" dirty="0" smtClean="0"/>
              <a:t>3.	 Esperamos a que se cumpla el proceso y una vez terminado cerramos el instalador</a:t>
            </a:r>
            <a:endParaRPr lang="es-VE" dirty="0"/>
          </a:p>
        </p:txBody>
      </p:sp>
      <p:sp>
        <p:nvSpPr>
          <p:cNvPr id="14" name="CuadroTexto 13"/>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839816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pic>
        <p:nvPicPr>
          <p:cNvPr id="1026" name="Picture 2" descr="Resultado de imagen para postgresql&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566850"/>
            <a:ext cx="2228850" cy="173355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2187215" y="1075767"/>
            <a:ext cx="3026980" cy="400110"/>
          </a:xfrm>
          <a:prstGeom prst="rect">
            <a:avLst/>
          </a:prstGeom>
          <a:noFill/>
        </p:spPr>
        <p:txBody>
          <a:bodyPr wrap="square" rtlCol="0">
            <a:spAutoFit/>
          </a:bodyPr>
          <a:lstStyle/>
          <a:p>
            <a:r>
              <a:rPr lang="es-VE" sz="2000" dirty="0" smtClean="0"/>
              <a:t>Instalación PostgreSQL</a:t>
            </a:r>
            <a:endParaRPr lang="es-VE" sz="2000" dirty="0"/>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r="85576" b="70043"/>
          <a:stretch/>
        </p:blipFill>
        <p:spPr>
          <a:xfrm>
            <a:off x="3811822" y="3523447"/>
            <a:ext cx="2006615" cy="2268023"/>
          </a:xfrm>
          <a:prstGeom prst="rect">
            <a:avLst/>
          </a:prstGeom>
        </p:spPr>
      </p:pic>
      <p:sp>
        <p:nvSpPr>
          <p:cNvPr id="6" name="CuadroTexto 5"/>
          <p:cNvSpPr txBox="1"/>
          <p:nvPr/>
        </p:nvSpPr>
        <p:spPr>
          <a:xfrm>
            <a:off x="392731" y="3724876"/>
            <a:ext cx="3419091" cy="646331"/>
          </a:xfrm>
          <a:prstGeom prst="rect">
            <a:avLst/>
          </a:prstGeom>
          <a:noFill/>
        </p:spPr>
        <p:txBody>
          <a:bodyPr wrap="square" rtlCol="0">
            <a:spAutoFit/>
          </a:bodyPr>
          <a:lstStyle/>
          <a:p>
            <a:r>
              <a:rPr lang="es-VE" dirty="0" smtClean="0"/>
              <a:t>1. Ejecutamos el instalador como administrador</a:t>
            </a:r>
            <a:endParaRPr lang="es-VE" dirty="0"/>
          </a:p>
        </p:txBody>
      </p:sp>
      <p:sp>
        <p:nvSpPr>
          <p:cNvPr id="12" name="CuadroTexto 11"/>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182001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11521" r="5789" b="48979"/>
          <a:stretch/>
        </p:blipFill>
        <p:spPr>
          <a:xfrm>
            <a:off x="322154" y="2774491"/>
            <a:ext cx="5627229" cy="1828800"/>
          </a:xfrm>
          <a:prstGeom prst="rect">
            <a:avLst/>
          </a:prstGeom>
        </p:spPr>
      </p:pic>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t="8442" b="57984"/>
          <a:stretch/>
        </p:blipFill>
        <p:spPr>
          <a:xfrm>
            <a:off x="347901" y="5114963"/>
            <a:ext cx="5601482" cy="1560787"/>
          </a:xfrm>
          <a:prstGeom prst="rect">
            <a:avLst/>
          </a:prstGeom>
        </p:spPr>
      </p:pic>
      <p:sp>
        <p:nvSpPr>
          <p:cNvPr id="6" name="CuadroTexto 5"/>
          <p:cNvSpPr txBox="1"/>
          <p:nvPr/>
        </p:nvSpPr>
        <p:spPr>
          <a:xfrm>
            <a:off x="347901" y="1198179"/>
            <a:ext cx="5601482" cy="1477328"/>
          </a:xfrm>
          <a:prstGeom prst="rect">
            <a:avLst/>
          </a:prstGeom>
          <a:noFill/>
        </p:spPr>
        <p:txBody>
          <a:bodyPr wrap="square" rtlCol="0">
            <a:spAutoFit/>
          </a:bodyPr>
          <a:lstStyle/>
          <a:p>
            <a:pPr algn="just"/>
            <a:r>
              <a:rPr lang="es-VE" dirty="0" smtClean="0"/>
              <a:t>2. 	Seguimos el proceso de instalación dando clic en siguiente, en la  selección de </a:t>
            </a:r>
            <a:r>
              <a:rPr lang="es-VE" b="1" dirty="0" smtClean="0"/>
              <a:t>DIRECTORIO DE INSTALACION</a:t>
            </a:r>
            <a:r>
              <a:rPr lang="es-VE" dirty="0" smtClean="0"/>
              <a:t> Y </a:t>
            </a:r>
            <a:r>
              <a:rPr lang="es-VE" b="1" dirty="0" smtClean="0"/>
              <a:t>DIRECTORIO DE DATOS </a:t>
            </a:r>
            <a:r>
              <a:rPr lang="es-VE" dirty="0" smtClean="0"/>
              <a:t>elegimos  los de nuestra preferencia pero preferiblemente dejamos los que están por defecto.</a:t>
            </a:r>
            <a:endParaRPr lang="es-VE" b="1" dirty="0"/>
          </a:p>
        </p:txBody>
      </p:sp>
      <p:sp>
        <p:nvSpPr>
          <p:cNvPr id="10" name="CuadroTexto 9"/>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2819076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val="0"/>
              </a:ext>
            </a:extLst>
          </a:blip>
          <a:srcRect l="20410" r="28265"/>
          <a:stretch/>
        </p:blipFill>
        <p:spPr>
          <a:xfrm>
            <a:off x="2042871" y="3052848"/>
            <a:ext cx="2772259" cy="3038304"/>
          </a:xfrm>
          <a:prstGeom prst="rect">
            <a:avLst/>
          </a:prstGeom>
        </p:spPr>
      </p:pic>
      <p:sp>
        <p:nvSpPr>
          <p:cNvPr id="11" name="CuadroTexto 10"/>
          <p:cNvSpPr txBox="1"/>
          <p:nvPr/>
        </p:nvSpPr>
        <p:spPr>
          <a:xfrm>
            <a:off x="492370" y="6451600"/>
            <a:ext cx="242374" cy="369332"/>
          </a:xfrm>
          <a:prstGeom prst="rect">
            <a:avLst/>
          </a:prstGeom>
          <a:noFill/>
        </p:spPr>
        <p:txBody>
          <a:bodyPr wrap="none" rtlCol="0">
            <a:spAutoFit/>
          </a:bodyPr>
          <a:lstStyle/>
          <a:p>
            <a:r>
              <a:rPr lang="es-VE" dirty="0" smtClean="0"/>
              <a:t>.</a:t>
            </a:r>
            <a:endParaRPr lang="es-VE" dirty="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70" y="1234277"/>
            <a:ext cx="5591955" cy="4410691"/>
          </a:xfrm>
          <a:prstGeom prst="rect">
            <a:avLst/>
          </a:prstGeom>
        </p:spPr>
      </p:pic>
      <p:sp>
        <p:nvSpPr>
          <p:cNvPr id="3" name="CuadroTexto 2"/>
          <p:cNvSpPr txBox="1"/>
          <p:nvPr/>
        </p:nvSpPr>
        <p:spPr>
          <a:xfrm>
            <a:off x="492370" y="5833241"/>
            <a:ext cx="5466996" cy="1107996"/>
          </a:xfrm>
          <a:prstGeom prst="rect">
            <a:avLst/>
          </a:prstGeom>
          <a:noFill/>
        </p:spPr>
        <p:txBody>
          <a:bodyPr wrap="square" rtlCol="0">
            <a:spAutoFit/>
          </a:bodyPr>
          <a:lstStyle/>
          <a:p>
            <a:r>
              <a:rPr lang="es-VE" dirty="0" smtClean="0"/>
              <a:t>	3. En </a:t>
            </a:r>
            <a:r>
              <a:rPr lang="es-VE" b="1" dirty="0" smtClean="0"/>
              <a:t>CONTRASEÑA </a:t>
            </a:r>
            <a:r>
              <a:rPr lang="es-VE" dirty="0" smtClean="0"/>
              <a:t>colocaremos </a:t>
            </a:r>
            <a:r>
              <a:rPr lang="es-VE" sz="2400" dirty="0" err="1" smtClean="0">
                <a:solidFill>
                  <a:srgbClr val="FF0000"/>
                </a:solidFill>
              </a:rPr>
              <a:t>admin</a:t>
            </a:r>
            <a:r>
              <a:rPr lang="es-VE" sz="2400" dirty="0" smtClean="0">
                <a:solidFill>
                  <a:srgbClr val="FF0000"/>
                </a:solidFill>
              </a:rPr>
              <a:t> </a:t>
            </a:r>
            <a:endParaRPr lang="es-VE" dirty="0"/>
          </a:p>
          <a:p>
            <a:r>
              <a:rPr lang="es-VE" dirty="0" smtClean="0"/>
              <a:t>Esto es primordial para el funcionamiento correcto del sistema</a:t>
            </a:r>
            <a:r>
              <a:rPr lang="es-VE" sz="2400" dirty="0" smtClean="0"/>
              <a:t> </a:t>
            </a:r>
            <a:endParaRPr lang="es-VE" sz="2400" b="1" dirty="0"/>
          </a:p>
        </p:txBody>
      </p:sp>
      <p:sp>
        <p:nvSpPr>
          <p:cNvPr id="10" name="CuadroTexto 9"/>
          <p:cNvSpPr txBox="1"/>
          <p:nvPr/>
        </p:nvSpPr>
        <p:spPr>
          <a:xfrm>
            <a:off x="492370" y="532608"/>
            <a:ext cx="5855676" cy="461665"/>
          </a:xfrm>
          <a:prstGeom prst="rect">
            <a:avLst/>
          </a:prstGeom>
          <a:solidFill>
            <a:schemeClr val="accent2"/>
          </a:solidFill>
        </p:spPr>
        <p:txBody>
          <a:bodyPr wrap="square" rtlCol="0">
            <a:spAutoFit/>
          </a:bodyPr>
          <a:lstStyle/>
          <a:p>
            <a:pPr algn="ctr"/>
            <a:r>
              <a:rPr lang="es-VE" sz="2400" b="1" dirty="0" smtClean="0">
                <a:solidFill>
                  <a:schemeClr val="bg1"/>
                </a:solidFill>
              </a:rPr>
              <a:t>INSTALACION</a:t>
            </a:r>
            <a:endParaRPr lang="en-US" sz="2400" b="1" dirty="0">
              <a:solidFill>
                <a:schemeClr val="bg1"/>
              </a:solidFill>
            </a:endParaRPr>
          </a:p>
        </p:txBody>
      </p:sp>
    </p:spTree>
    <p:extLst>
      <p:ext uri="{BB962C8B-B14F-4D97-AF65-F5344CB8AC3E}">
        <p14:creationId xmlns:p14="http://schemas.microsoft.com/office/powerpoint/2010/main" val="3865386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1447</Words>
  <Application>Microsoft Office PowerPoint</Application>
  <PresentationFormat>Carta (216 x 279 mm)</PresentationFormat>
  <Paragraphs>268</Paragraphs>
  <Slides>40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Usuario de Windows</cp:lastModifiedBy>
  <cp:revision>32</cp:revision>
  <dcterms:created xsi:type="dcterms:W3CDTF">2022-02-09T00:13:01Z</dcterms:created>
  <dcterms:modified xsi:type="dcterms:W3CDTF">2022-04-18T00:47:51Z</dcterms:modified>
</cp:coreProperties>
</file>