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321" r:id="rId4"/>
    <p:sldId id="349" r:id="rId5"/>
    <p:sldId id="323" r:id="rId6"/>
    <p:sldId id="324" r:id="rId7"/>
    <p:sldId id="325" r:id="rId8"/>
    <p:sldId id="328" r:id="rId9"/>
    <p:sldId id="350" r:id="rId10"/>
    <p:sldId id="333" r:id="rId11"/>
    <p:sldId id="351" r:id="rId12"/>
    <p:sldId id="352" r:id="rId13"/>
    <p:sldId id="353" r:id="rId1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0033CC"/>
    <a:srgbClr val="FF0000"/>
    <a:srgbClr val="FFFF00"/>
    <a:srgbClr val="6600FF"/>
    <a:srgbClr val="CCCCE6"/>
    <a:srgbClr val="9999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37" autoAdjust="0"/>
    <p:restoredTop sz="54545" autoAdjust="0"/>
  </p:normalViewPr>
  <p:slideViewPr>
    <p:cSldViewPr>
      <p:cViewPr varScale="1">
        <p:scale>
          <a:sx n="74" d="100"/>
          <a:sy n="74" d="100"/>
        </p:scale>
        <p:origin x="594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52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194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EFEEB91-946A-4A4E-AA01-DCB151B59605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93393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34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MX" noProof="0" smtClean="0"/>
              <a:t>Haga clic para modificar el estilo de texto del patrón</a:t>
            </a:r>
          </a:p>
          <a:p>
            <a:pPr lvl="1"/>
            <a:r>
              <a:rPr lang="es-MX" noProof="0" smtClean="0"/>
              <a:t>Segundo nivel</a:t>
            </a:r>
          </a:p>
          <a:p>
            <a:pPr lvl="2"/>
            <a:r>
              <a:rPr lang="es-MX" noProof="0" smtClean="0"/>
              <a:t>Tercer nivel</a:t>
            </a:r>
          </a:p>
          <a:p>
            <a:pPr lvl="3"/>
            <a:r>
              <a:rPr lang="es-MX" noProof="0" smtClean="0"/>
              <a:t>Cuarto nivel</a:t>
            </a:r>
          </a:p>
          <a:p>
            <a:pPr lvl="4"/>
            <a:r>
              <a:rPr lang="es-MX" noProof="0" smtClean="0"/>
              <a:t>Quinto nivel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1034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DFD67C3-D7FD-46C9-8498-B9AC9B6DC347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14284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02ECBBB-6085-4108-8A5E-00ECA7FEB02C}" type="slidenum">
              <a:rPr lang="es-MX"/>
              <a:pPr>
                <a:spcBef>
                  <a:spcPct val="0"/>
                </a:spcBef>
              </a:pPr>
              <a:t>1</a:t>
            </a:fld>
            <a:endParaRPr lang="es-MX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MX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6966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83BDD33-0EED-4FAD-B8EF-CFF6073343CA}" type="slidenum">
              <a:rPr lang="es-MX"/>
              <a:pPr>
                <a:spcBef>
                  <a:spcPct val="0"/>
                </a:spcBef>
              </a:pPr>
              <a:t>10</a:t>
            </a:fld>
            <a:endParaRPr lang="es-MX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891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83BDD33-0EED-4FAD-B8EF-CFF6073343CA}" type="slidenum">
              <a:rPr lang="es-MX"/>
              <a:pPr>
                <a:spcBef>
                  <a:spcPct val="0"/>
                </a:spcBef>
              </a:pPr>
              <a:t>11</a:t>
            </a:fld>
            <a:endParaRPr lang="es-MX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191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83BDD33-0EED-4FAD-B8EF-CFF6073343CA}" type="slidenum">
              <a:rPr lang="es-MX"/>
              <a:pPr>
                <a:spcBef>
                  <a:spcPct val="0"/>
                </a:spcBef>
              </a:pPr>
              <a:t>12</a:t>
            </a:fld>
            <a:endParaRPr lang="es-MX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2402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83BDD33-0EED-4FAD-B8EF-CFF6073343CA}" type="slidenum">
              <a:rPr lang="es-MX"/>
              <a:pPr>
                <a:spcBef>
                  <a:spcPct val="0"/>
                </a:spcBef>
              </a:pPr>
              <a:t>13</a:t>
            </a:fld>
            <a:endParaRPr lang="es-MX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306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7BA9ADC-7559-4371-9A9B-3EB5B17F17D6}" type="slidenum">
              <a:rPr lang="es-MX"/>
              <a:pPr>
                <a:spcBef>
                  <a:spcPct val="0"/>
                </a:spcBef>
              </a:pPr>
              <a:t>2</a:t>
            </a:fld>
            <a:endParaRPr lang="es-MX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MX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318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D0F5097-92EB-46B0-B162-53265ACD6DA7}" type="slidenum">
              <a:rPr lang="es-MX"/>
              <a:pPr>
                <a:spcBef>
                  <a:spcPct val="0"/>
                </a:spcBef>
              </a:pPr>
              <a:t>3</a:t>
            </a:fld>
            <a:endParaRPr lang="es-MX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157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D0F5097-92EB-46B0-B162-53265ACD6DA7}" type="slidenum">
              <a:rPr lang="es-MX"/>
              <a:pPr>
                <a:spcBef>
                  <a:spcPct val="0"/>
                </a:spcBef>
              </a:pPr>
              <a:t>4</a:t>
            </a:fld>
            <a:endParaRPr lang="es-MX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286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56ACA7C-2F50-464C-9683-3307BE57A7B6}" type="slidenum">
              <a:rPr lang="es-MX"/>
              <a:pPr>
                <a:spcBef>
                  <a:spcPct val="0"/>
                </a:spcBef>
              </a:pPr>
              <a:t>5</a:t>
            </a:fld>
            <a:endParaRPr lang="es-MX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139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F421139-9A42-497C-92A2-836EFCF3D71A}" type="slidenum">
              <a:rPr lang="es-MX"/>
              <a:pPr>
                <a:spcBef>
                  <a:spcPct val="0"/>
                </a:spcBef>
              </a:pPr>
              <a:t>6</a:t>
            </a:fld>
            <a:endParaRPr lang="es-MX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438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1DA321E-3503-4578-BA4F-3A1CF561F610}" type="slidenum">
              <a:rPr lang="es-MX"/>
              <a:pPr>
                <a:spcBef>
                  <a:spcPct val="0"/>
                </a:spcBef>
              </a:pPr>
              <a:t>7</a:t>
            </a:fld>
            <a:endParaRPr lang="es-MX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440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1215A9A-A7CD-42FC-B6D4-CAEE0040C55F}" type="slidenum">
              <a:rPr lang="es-MX"/>
              <a:pPr>
                <a:spcBef>
                  <a:spcPct val="0"/>
                </a:spcBef>
              </a:pPr>
              <a:t>8</a:t>
            </a:fld>
            <a:endParaRPr lang="es-MX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92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83BDD33-0EED-4FAD-B8EF-CFF6073343CA}" type="slidenum">
              <a:rPr lang="es-MX"/>
              <a:pPr>
                <a:spcBef>
                  <a:spcPct val="0"/>
                </a:spcBef>
              </a:pPr>
              <a:t>9</a:t>
            </a:fld>
            <a:endParaRPr lang="es-MX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789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0" y="-7938"/>
            <a:ext cx="12192000" cy="6865938"/>
            <a:chOff x="0" y="-8467"/>
            <a:chExt cx="12192000" cy="6866467"/>
          </a:xfrm>
        </p:grpSpPr>
        <p:sp>
          <p:nvSpPr>
            <p:cNvPr id="5" name="Freeform 14"/>
            <p:cNvSpPr/>
            <p:nvPr/>
          </p:nvSpPr>
          <p:spPr>
            <a:xfrm>
              <a:off x="0" y="-8467"/>
              <a:ext cx="863600" cy="569797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6" name="Straight Connector 18"/>
            <p:cNvCxnSpPr/>
            <p:nvPr/>
          </p:nvCxnSpPr>
          <p:spPr>
            <a:xfrm>
              <a:off x="9371013" y="-528"/>
              <a:ext cx="1219200" cy="6858528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9"/>
            <p:cNvCxnSpPr/>
            <p:nvPr/>
          </p:nvCxnSpPr>
          <p:spPr>
            <a:xfrm flipH="1">
              <a:off x="7424738" y="3681168"/>
              <a:ext cx="4764087" cy="3176832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23"/>
            <p:cNvSpPr/>
            <p:nvPr/>
          </p:nvSpPr>
          <p:spPr>
            <a:xfrm>
              <a:off x="9182100" y="-8467"/>
              <a:ext cx="3006725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25"/>
            <p:cNvSpPr/>
            <p:nvPr/>
          </p:nvSpPr>
          <p:spPr>
            <a:xfrm>
              <a:off x="9602788" y="-8467"/>
              <a:ext cx="2589212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Isosceles Triangle 22"/>
            <p:cNvSpPr/>
            <p:nvPr/>
          </p:nvSpPr>
          <p:spPr>
            <a:xfrm>
              <a:off x="8932863" y="3047706"/>
              <a:ext cx="3259137" cy="381029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7"/>
            <p:cNvSpPr/>
            <p:nvPr/>
          </p:nvSpPr>
          <p:spPr>
            <a:xfrm>
              <a:off x="9334500" y="-8467"/>
              <a:ext cx="2854325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8"/>
            <p:cNvSpPr/>
            <p:nvPr/>
          </p:nvSpPr>
          <p:spPr>
            <a:xfrm>
              <a:off x="10898188" y="-8467"/>
              <a:ext cx="1290637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9"/>
            <p:cNvSpPr/>
            <p:nvPr/>
          </p:nvSpPr>
          <p:spPr>
            <a:xfrm>
              <a:off x="10939463" y="-8467"/>
              <a:ext cx="1249362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26"/>
            <p:cNvSpPr/>
            <p:nvPr/>
          </p:nvSpPr>
          <p:spPr>
            <a:xfrm>
              <a:off x="10371138" y="3589086"/>
              <a:ext cx="1817687" cy="326891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5"/>
            <a:ext cx="7766936" cy="109689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BBC7F3-9713-4226-BD64-C7509BCD73FF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1638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699E0D-EC2B-4526-A6D5-C91E8349840F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208696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3"/>
          <p:cNvSpPr txBox="1">
            <a:spLocks noChangeArrowheads="1"/>
          </p:cNvSpPr>
          <p:nvPr/>
        </p:nvSpPr>
        <p:spPr bwMode="auto">
          <a:xfrm>
            <a:off x="541339" y="790575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8000">
                <a:solidFill>
                  <a:srgbClr val="9FE0F5"/>
                </a:solidFill>
              </a:rPr>
              <a:t>“</a:t>
            </a:r>
          </a:p>
        </p:txBody>
      </p:sp>
      <p:sp>
        <p:nvSpPr>
          <p:cNvPr id="6" name="TextBox 24"/>
          <p:cNvSpPr txBox="1">
            <a:spLocks noChangeArrowheads="1"/>
          </p:cNvSpPr>
          <p:nvPr/>
        </p:nvSpPr>
        <p:spPr bwMode="auto">
          <a:xfrm>
            <a:off x="8893175" y="2886075"/>
            <a:ext cx="609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8000">
                <a:solidFill>
                  <a:srgbClr val="9FE0F5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C6193C-B10F-4D23-9646-31C3B23DDF42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930079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8B282-5191-49BD-810C-4092EDAA146F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089486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3"/>
          <p:cNvSpPr txBox="1">
            <a:spLocks noChangeArrowheads="1"/>
          </p:cNvSpPr>
          <p:nvPr/>
        </p:nvSpPr>
        <p:spPr bwMode="auto">
          <a:xfrm>
            <a:off x="541339" y="790575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8000">
                <a:solidFill>
                  <a:srgbClr val="9FE0F5"/>
                </a:solidFill>
              </a:rPr>
              <a:t>“</a:t>
            </a:r>
          </a:p>
        </p:txBody>
      </p:sp>
      <p:sp>
        <p:nvSpPr>
          <p:cNvPr id="6" name="TextBox 24"/>
          <p:cNvSpPr txBox="1">
            <a:spLocks noChangeArrowheads="1"/>
          </p:cNvSpPr>
          <p:nvPr/>
        </p:nvSpPr>
        <p:spPr bwMode="auto">
          <a:xfrm>
            <a:off x="8893175" y="2886075"/>
            <a:ext cx="609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8000">
                <a:solidFill>
                  <a:srgbClr val="9FE0F5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C88D8D-1AF9-4FB6-A98E-2D0B4E7DB123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295704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1D027D-E755-4C31-A6FF-87E0222C9842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566200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B6A006-5BDB-4073-B543-C56D367287F7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74543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4" y="609601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1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1333D-84EC-47D9-AFCA-B78227F5D9E8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054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715F3-576D-4632-A5BB-D64BAD6B3126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3916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9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BA1830-CFC1-429E-85AA-903B672D21B3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1622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9" y="2160590"/>
            <a:ext cx="4184035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96D19B-514D-4E54-8988-46B3411A5A94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2886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6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6" y="2737247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5" y="2737247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E05F6-FA96-4703-86B4-C1571CFF1EC2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078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9A53D6-C3CE-48FE-91EC-E1A639FC8D77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749990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01B162-F580-433D-8DB6-AB7818655482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3882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2" y="514926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C46F7-4C10-46FD-88F7-5219E5745910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049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5" y="609600"/>
            <a:ext cx="8596668" cy="3845718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2D499A-CDAB-471D-BD00-29F51729D82C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289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3"/>
          <p:cNvGrpSpPr>
            <a:grpSpLocks/>
          </p:cNvGrpSpPr>
          <p:nvPr/>
        </p:nvGrpSpPr>
        <p:grpSpPr bwMode="auto">
          <a:xfrm>
            <a:off x="0" y="-7938"/>
            <a:ext cx="12192000" cy="6865938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3" y="-528"/>
              <a:ext cx="1219200" cy="6858528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4738" y="3681168"/>
              <a:ext cx="4764087" cy="3176832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2100" y="-8467"/>
              <a:ext cx="3006725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2788" y="-8467"/>
              <a:ext cx="2589212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863" y="3047706"/>
              <a:ext cx="3259137" cy="381029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5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188" y="-8467"/>
              <a:ext cx="1290637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9463" y="-8467"/>
              <a:ext cx="1249362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138" y="3589086"/>
              <a:ext cx="1817687" cy="326891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2981"/>
              <a:ext cx="449263" cy="2845019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677863" y="609600"/>
            <a:ext cx="8596312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7863" y="2160590"/>
            <a:ext cx="8596312" cy="388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665" y="6042027"/>
            <a:ext cx="911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863" y="6042027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9963" y="6042027"/>
            <a:ext cx="684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 smtClean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55F267AC-C8BA-4EC0-AD10-43C4BC8DA4B1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7" r:id="rId11"/>
    <p:sldLayoutId id="2147483742" r:id="rId12"/>
    <p:sldLayoutId id="2147483748" r:id="rId13"/>
    <p:sldLayoutId id="2147483743" r:id="rId14"/>
    <p:sldLayoutId id="2147483744" r:id="rId15"/>
    <p:sldLayoutId id="2147483745" r:id="rId16"/>
  </p:sldLayoutIdLst>
  <p:hf hdr="0" ftr="0" dt="0"/>
  <p:txStyles>
    <p:titleStyle>
      <a:lvl1pPr algn="l" defTabSz="457200" rtl="0" fontAlgn="base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6927" y="2348880"/>
            <a:ext cx="7767637" cy="1646237"/>
          </a:xfrm>
        </p:spPr>
        <p:txBody>
          <a:bodyPr/>
          <a:lstStyle/>
          <a:p>
            <a:pPr algn="ctr"/>
            <a:r>
              <a:rPr lang="es-ES" sz="3800" b="1" dirty="0" smtClean="0"/>
              <a:t>JUEGO AJEDREZ PARA WINDOWS PHONE</a:t>
            </a:r>
            <a:endParaRPr lang="es-MX" sz="3800" b="1" dirty="0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87488" y="4484688"/>
            <a:ext cx="9244012" cy="1752600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Ingeniería  del Software </a:t>
            </a:r>
            <a:r>
              <a:rPr lang="en-US" sz="2800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II</a:t>
            </a:r>
          </a:p>
          <a:p>
            <a:pPr algn="ctr" fontAlgn="auto">
              <a:spcAft>
                <a:spcPts val="0"/>
              </a:spcAft>
              <a:defRPr/>
            </a:pPr>
            <a:endParaRPr lang="en-US" sz="2800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sz="240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Romani Flores Rogelio</a:t>
            </a:r>
            <a:endParaRPr lang="en-US" sz="24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8196" name="Rectangle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98CC0A0-9A87-4624-8F71-6B7114FEE367}" type="slidenum">
              <a:rPr lang="es-MX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s-MX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n 4" descr="C:\Users\rogelio\Pictures\epis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476672"/>
            <a:ext cx="1728192" cy="1872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168" y="476672"/>
            <a:ext cx="2079005" cy="18722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Clases </a:t>
            </a:r>
            <a:endParaRPr lang="es-ES" b="1" dirty="0" smtClean="0"/>
          </a:p>
        </p:txBody>
      </p:sp>
      <p:sp>
        <p:nvSpPr>
          <p:cNvPr id="38916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47AB14D-624B-4267-984E-BCD8D9DD8AD1}" type="slidenum">
              <a:rPr lang="es-MX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s-MX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911424" y="1772816"/>
            <a:ext cx="6984776" cy="3816424"/>
            <a:chOff x="0" y="0"/>
            <a:chExt cx="4429125" cy="2390775"/>
          </a:xfrm>
        </p:grpSpPr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148" t="1883" r="8455" b="19368"/>
            <a:stretch/>
          </p:blipFill>
          <p:spPr bwMode="auto">
            <a:xfrm>
              <a:off x="2733675" y="0"/>
              <a:ext cx="1695450" cy="2390775"/>
            </a:xfrm>
            <a:prstGeom prst="rect">
              <a:avLst/>
            </a:prstGeom>
            <a:ln>
              <a:solidFill>
                <a:srgbClr val="00B050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736" r="9866" b="30977"/>
            <a:stretch/>
          </p:blipFill>
          <p:spPr bwMode="auto">
            <a:xfrm>
              <a:off x="0" y="285750"/>
              <a:ext cx="1533525" cy="2095500"/>
            </a:xfrm>
            <a:prstGeom prst="rect">
              <a:avLst/>
            </a:prstGeom>
            <a:ln>
              <a:solidFill>
                <a:srgbClr val="00B050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145" t="11608" r="11630" b="41017"/>
            <a:stretch/>
          </p:blipFill>
          <p:spPr bwMode="auto">
            <a:xfrm>
              <a:off x="1543050" y="933450"/>
              <a:ext cx="1200150" cy="1438275"/>
            </a:xfrm>
            <a:prstGeom prst="rect">
              <a:avLst/>
            </a:prstGeom>
            <a:ln>
              <a:solidFill>
                <a:srgbClr val="00B050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Pruebas </a:t>
            </a:r>
            <a:endParaRPr lang="es-ES" b="1" dirty="0" smtClean="0"/>
          </a:p>
        </p:txBody>
      </p:sp>
      <p:sp>
        <p:nvSpPr>
          <p:cNvPr id="38916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47AB14D-624B-4267-984E-BCD8D9DD8AD1}" type="slidenum">
              <a:rPr lang="es-MX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s-MX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12" name="Imagen 11"/>
          <p:cNvPicPr/>
          <p:nvPr/>
        </p:nvPicPr>
        <p:blipFill>
          <a:blip r:embed="rId3"/>
          <a:stretch>
            <a:fillRect/>
          </a:stretch>
        </p:blipFill>
        <p:spPr>
          <a:xfrm>
            <a:off x="1127448" y="1455334"/>
            <a:ext cx="2524125" cy="4591050"/>
          </a:xfrm>
          <a:prstGeom prst="rect">
            <a:avLst/>
          </a:prstGeom>
        </p:spPr>
      </p:pic>
      <p:pic>
        <p:nvPicPr>
          <p:cNvPr id="13" name="Imagen 12"/>
          <p:cNvPicPr/>
          <p:nvPr/>
        </p:nvPicPr>
        <p:blipFill rotWithShape="1">
          <a:blip r:embed="rId4"/>
          <a:srcRect t="-191" r="1324" b="191"/>
          <a:stretch/>
        </p:blipFill>
        <p:spPr>
          <a:xfrm>
            <a:off x="4101158" y="1455334"/>
            <a:ext cx="5883274" cy="420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1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Conclusión </a:t>
            </a:r>
            <a:endParaRPr lang="es-ES" b="1" dirty="0" smtClean="0"/>
          </a:p>
        </p:txBody>
      </p:sp>
      <p:sp>
        <p:nvSpPr>
          <p:cNvPr id="38916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47AB14D-624B-4267-984E-BCD8D9DD8AD1}" type="slidenum">
              <a:rPr lang="es-MX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s-MX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911424" y="1700808"/>
            <a:ext cx="82325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>
                <a:solidFill>
                  <a:srgbClr val="33CC33"/>
                </a:solidFill>
              </a:rPr>
              <a:t>En conclusión puedo decir que el desarrollo parcial de este software fue una experiencia nueva para mi formación profesional. Porque al investigar nuevas teorías y practicas sobre el desarrollo móvil enriquece el conocimiento</a:t>
            </a:r>
            <a:r>
              <a:rPr lang="es-ES" dirty="0" smtClean="0">
                <a:solidFill>
                  <a:srgbClr val="33CC33"/>
                </a:solidFill>
              </a:rPr>
              <a:t>.</a:t>
            </a:r>
          </a:p>
          <a:p>
            <a:endParaRPr lang="es-E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_tradnl" dirty="0">
                <a:solidFill>
                  <a:srgbClr val="33CC33"/>
                </a:solidFill>
              </a:rPr>
              <a:t>El desarrollo progresivo del software fue en versiones, este control se hizo gracias a Git. Este es una genial herramienta que permite el control de versiones distribuidas</a:t>
            </a:r>
            <a:r>
              <a:rPr lang="es-ES_tradnl" dirty="0" smtClean="0">
                <a:solidFill>
                  <a:srgbClr val="33CC33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_tradnl" dirty="0">
                <a:solidFill>
                  <a:srgbClr val="33CC33"/>
                </a:solidFill>
              </a:rPr>
              <a:t>El enfoque del desarrollo del software comienza a evolucionar hacia nuevas plataformas, la construcción de aplicaciones software para equipos tradicionales tiende a reducirse, y ser superado por el auge de los dispositivos móviles.</a:t>
            </a:r>
            <a:endParaRPr lang="es-ES" dirty="0">
              <a:solidFill>
                <a:srgbClr val="33CC33"/>
              </a:solidFill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9228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55440" y="2924944"/>
            <a:ext cx="8596312" cy="1320800"/>
          </a:xfrm>
        </p:spPr>
        <p:txBody>
          <a:bodyPr/>
          <a:lstStyle/>
          <a:p>
            <a:pPr algn="ctr"/>
            <a:r>
              <a:rPr lang="es-ES" sz="4400" dirty="0" smtClean="0"/>
              <a:t>MIL……………..GRACIAS</a:t>
            </a:r>
            <a:endParaRPr lang="es-ES" sz="4400" b="1" dirty="0" smtClean="0"/>
          </a:p>
        </p:txBody>
      </p:sp>
      <p:sp>
        <p:nvSpPr>
          <p:cNvPr id="38916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47AB14D-624B-4267-984E-BCD8D9DD8AD1}" type="slidenum">
              <a:rPr lang="es-MX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s-MX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25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HERRAMIENTAS</a:t>
            </a:r>
            <a:endParaRPr lang="es-MX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" b="1" dirty="0" smtClean="0"/>
              <a:t>Visual Studio 2013</a:t>
            </a:r>
            <a:endParaRPr lang="es-ES" b="1" dirty="0" smtClean="0"/>
          </a:p>
          <a:p>
            <a:pPr>
              <a:lnSpc>
                <a:spcPct val="90000"/>
              </a:lnSpc>
            </a:pPr>
            <a:r>
              <a:rPr lang="es-ES" b="1" dirty="0" smtClean="0"/>
              <a:t>SDK para Windows Phone</a:t>
            </a:r>
            <a:endParaRPr lang="es-ES" b="1" dirty="0" smtClean="0"/>
          </a:p>
          <a:p>
            <a:pPr>
              <a:lnSpc>
                <a:spcPct val="90000"/>
              </a:lnSpc>
            </a:pPr>
            <a:r>
              <a:rPr lang="es-ES" b="1" dirty="0" smtClean="0"/>
              <a:t>StarUML</a:t>
            </a:r>
            <a:endParaRPr lang="es-ES" b="1" dirty="0" smtClean="0"/>
          </a:p>
          <a:p>
            <a:pPr>
              <a:lnSpc>
                <a:spcPct val="90000"/>
              </a:lnSpc>
            </a:pPr>
            <a:r>
              <a:rPr lang="es-ES" b="1" dirty="0" smtClean="0"/>
              <a:t>Bibliografia C#</a:t>
            </a:r>
            <a:endParaRPr lang="es-ES" b="1" dirty="0" smtClean="0"/>
          </a:p>
          <a:p>
            <a:pPr>
              <a:lnSpc>
                <a:spcPct val="90000"/>
              </a:lnSpc>
            </a:pPr>
            <a:r>
              <a:rPr lang="es-ES" b="1" dirty="0" smtClean="0"/>
              <a:t>Otros </a:t>
            </a:r>
            <a:endParaRPr lang="es-ES" b="1" dirty="0" smtClean="0"/>
          </a:p>
          <a:p>
            <a:pPr marL="0" indent="0">
              <a:lnSpc>
                <a:spcPct val="90000"/>
              </a:lnSpc>
              <a:buNone/>
            </a:pPr>
            <a:endParaRPr lang="es-ES" b="1" dirty="0" smtClean="0"/>
          </a:p>
          <a:p>
            <a:pPr>
              <a:lnSpc>
                <a:spcPct val="90000"/>
              </a:lnSpc>
            </a:pPr>
            <a:endParaRPr lang="es-ES" dirty="0" smtClean="0"/>
          </a:p>
        </p:txBody>
      </p:sp>
      <p:sp>
        <p:nvSpPr>
          <p:cNvPr id="10244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DAC21F-F1CA-4807-AF56-F22D9CFB2709}" type="slidenum">
              <a:rPr lang="es-MX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s-MX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96" y="686190"/>
            <a:ext cx="1857375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Requerimientos </a:t>
            </a:r>
            <a:br>
              <a:rPr lang="es-ES" dirty="0" smtClean="0"/>
            </a:br>
            <a:r>
              <a:rPr lang="es-ES" dirty="0" smtClean="0">
                <a:solidFill>
                  <a:srgbClr val="33CC33"/>
                </a:solidFill>
              </a:rPr>
              <a:t>funcionales</a:t>
            </a:r>
            <a:r>
              <a:rPr lang="es-ES" dirty="0"/>
              <a:t/>
            </a:r>
            <a:br>
              <a:rPr lang="es-ES" dirty="0"/>
            </a:br>
            <a:endParaRPr lang="es-ES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271464" y="1941727"/>
            <a:ext cx="8229600" cy="3671862"/>
          </a:xfrm>
        </p:spPr>
        <p:txBody>
          <a:bodyPr/>
          <a:lstStyle/>
          <a:p>
            <a:r>
              <a:rPr lang="es-ES" sz="2400" b="1" i="1" dirty="0">
                <a:solidFill>
                  <a:srgbClr val="FF0000"/>
                </a:solidFill>
              </a:rPr>
              <a:t> 	La aplicación inicializa el tablero y las piezas</a:t>
            </a:r>
          </a:p>
          <a:p>
            <a:r>
              <a:rPr lang="es-ES" sz="2400" b="1" i="1" dirty="0">
                <a:solidFill>
                  <a:srgbClr val="FF0000"/>
                </a:solidFill>
              </a:rPr>
              <a:t> 	Poder interpretar las jugadas realizadas.</a:t>
            </a:r>
          </a:p>
          <a:p>
            <a:r>
              <a:rPr lang="es-ES" sz="2400" b="1" i="1" dirty="0">
                <a:solidFill>
                  <a:srgbClr val="FF0000"/>
                </a:solidFill>
              </a:rPr>
              <a:t> 	Distinguir entre una jugada válida y una incorrecta.</a:t>
            </a:r>
          </a:p>
          <a:p>
            <a:r>
              <a:rPr lang="es-ES" sz="2400" b="1" i="1" dirty="0">
                <a:solidFill>
                  <a:srgbClr val="FF0000"/>
                </a:solidFill>
              </a:rPr>
              <a:t> 	Reconocer la finalización de un juego (Jaque Mate).</a:t>
            </a:r>
          </a:p>
          <a:p>
            <a:r>
              <a:rPr lang="es-ES" sz="2400" b="1" i="1" dirty="0">
                <a:solidFill>
                  <a:srgbClr val="FF0000"/>
                </a:solidFill>
              </a:rPr>
              <a:t> 	Identificar cada pieza de ajedrez y su posición.</a:t>
            </a:r>
          </a:p>
          <a:p>
            <a:r>
              <a:rPr lang="es-ES" sz="2400" b="1" i="1" dirty="0" smtClean="0">
                <a:solidFill>
                  <a:srgbClr val="FF0000"/>
                </a:solidFill>
              </a:rPr>
              <a:t> </a:t>
            </a:r>
            <a:r>
              <a:rPr lang="es-ES" sz="2400" b="1" i="1" dirty="0">
                <a:solidFill>
                  <a:srgbClr val="FF0000"/>
                </a:solidFill>
              </a:rPr>
              <a:t>	Validación de movimientos</a:t>
            </a:r>
          </a:p>
          <a:p>
            <a:r>
              <a:rPr lang="es-ES" sz="2400" b="1" i="1" dirty="0">
                <a:solidFill>
                  <a:srgbClr val="FF0000"/>
                </a:solidFill>
              </a:rPr>
              <a:t> 	Turno para cada jugador</a:t>
            </a:r>
          </a:p>
          <a:p>
            <a:endParaRPr lang="es-ES" sz="2400" b="1" i="1" dirty="0">
              <a:solidFill>
                <a:srgbClr val="FF0000"/>
              </a:solidFill>
            </a:endParaRPr>
          </a:p>
        </p:txBody>
      </p:sp>
      <p:sp>
        <p:nvSpPr>
          <p:cNvPr id="14340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EB7F73-B38D-4848-9607-C547F603840B}" type="slidenum">
              <a:rPr lang="es-MX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s-MX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Requerimientos </a:t>
            </a:r>
            <a:br>
              <a:rPr lang="es-ES" dirty="0" smtClean="0"/>
            </a:br>
            <a:r>
              <a:rPr lang="es-ES" dirty="0">
                <a:solidFill>
                  <a:srgbClr val="33CC33"/>
                </a:solidFill>
              </a:rPr>
              <a:t>N</a:t>
            </a:r>
            <a:r>
              <a:rPr lang="es-ES" dirty="0" smtClean="0">
                <a:solidFill>
                  <a:srgbClr val="33CC33"/>
                </a:solidFill>
              </a:rPr>
              <a:t>o</a:t>
            </a:r>
            <a:r>
              <a:rPr lang="es-ES" dirty="0" smtClean="0"/>
              <a:t> </a:t>
            </a:r>
            <a:r>
              <a:rPr lang="es-ES" dirty="0" smtClean="0">
                <a:solidFill>
                  <a:srgbClr val="33CC33"/>
                </a:solidFill>
              </a:rPr>
              <a:t>funcionales</a:t>
            </a:r>
            <a:r>
              <a:rPr lang="es-ES" dirty="0"/>
              <a:t/>
            </a:r>
            <a:br>
              <a:rPr lang="es-ES" dirty="0"/>
            </a:br>
            <a:endParaRPr lang="es-ES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271464" y="1941727"/>
            <a:ext cx="8229600" cy="3671862"/>
          </a:xfrm>
        </p:spPr>
        <p:txBody>
          <a:bodyPr/>
          <a:lstStyle/>
          <a:p>
            <a:r>
              <a:rPr lang="es-ES" sz="2400" b="1" i="1" dirty="0">
                <a:solidFill>
                  <a:srgbClr val="FF0000"/>
                </a:solidFill>
              </a:rPr>
              <a:t> 	Portabilidad</a:t>
            </a:r>
          </a:p>
          <a:p>
            <a:r>
              <a:rPr lang="es-ES" sz="2400" b="1" i="1" dirty="0">
                <a:solidFill>
                  <a:srgbClr val="FF0000"/>
                </a:solidFill>
              </a:rPr>
              <a:t> 	Integridad</a:t>
            </a:r>
          </a:p>
          <a:p>
            <a:r>
              <a:rPr lang="es-ES" sz="2400" b="1" i="1" dirty="0">
                <a:solidFill>
                  <a:srgbClr val="FF0000"/>
                </a:solidFill>
              </a:rPr>
              <a:t> 	Normas técnicas y reglas del juego</a:t>
            </a:r>
          </a:p>
          <a:p>
            <a:r>
              <a:rPr lang="es-ES" sz="2400" b="1" i="1" dirty="0">
                <a:solidFill>
                  <a:srgbClr val="FF0000"/>
                </a:solidFill>
              </a:rPr>
              <a:t> 	Apariencia</a:t>
            </a:r>
          </a:p>
          <a:p>
            <a:r>
              <a:rPr lang="es-ES" sz="2400" b="1" i="1" dirty="0">
                <a:solidFill>
                  <a:srgbClr val="FF0000"/>
                </a:solidFill>
              </a:rPr>
              <a:t> 	Modularidad</a:t>
            </a:r>
          </a:p>
          <a:p>
            <a:r>
              <a:rPr lang="es-ES" sz="2400" b="1" i="1" dirty="0">
                <a:solidFill>
                  <a:srgbClr val="FF0000"/>
                </a:solidFill>
              </a:rPr>
              <a:t> 	Fácil comprensión del código </a:t>
            </a:r>
            <a:r>
              <a:rPr lang="es-ES" sz="2400" b="1" i="1" dirty="0" smtClean="0">
                <a:solidFill>
                  <a:srgbClr val="FF0000"/>
                </a:solidFill>
              </a:rPr>
              <a:t>fuente</a:t>
            </a:r>
            <a:endParaRPr lang="es-ES" sz="2400" b="1" i="1" dirty="0">
              <a:solidFill>
                <a:srgbClr val="FF0000"/>
              </a:solidFill>
            </a:endParaRPr>
          </a:p>
        </p:txBody>
      </p:sp>
      <p:sp>
        <p:nvSpPr>
          <p:cNvPr id="14340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EB7F73-B38D-4848-9607-C547F603840B}" type="slidenum">
              <a:rPr lang="es-MX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s-MX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56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Diseño </a:t>
            </a:r>
            <a:endParaRPr lang="es-ES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arquitectura que utilizaremos en nuestra aplicación es el “Modelo de Orientado a Objetos”. A continuación detallaremos el proceso de diseño de la arquitectura de la aplicación.</a:t>
            </a:r>
            <a:endParaRPr lang="es-ES" dirty="0" smtClean="0"/>
          </a:p>
        </p:txBody>
      </p:sp>
      <p:sp>
        <p:nvSpPr>
          <p:cNvPr id="18436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B4E0860-2378-4E8B-A65C-B2FB85306D57}" type="slidenum">
              <a:rPr lang="es-MX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s-MX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840" y="4340429"/>
            <a:ext cx="1621677" cy="206672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4059" y="3138056"/>
            <a:ext cx="1420491" cy="19265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Caso de Uso</a:t>
            </a:r>
            <a:endParaRPr lang="es-ES" dirty="0" smtClean="0"/>
          </a:p>
        </p:txBody>
      </p:sp>
      <p:sp>
        <p:nvSpPr>
          <p:cNvPr id="20483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2A90D2-8B20-4BF1-AD92-AD4ACF0B0D71}" type="slidenum">
              <a:rPr lang="es-MX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s-MX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Imagen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1484785"/>
            <a:ext cx="6912768" cy="4752528"/>
          </a:xfrm>
          <a:prstGeom prst="rect">
            <a:avLst/>
          </a:prstGeom>
          <a:ln w="63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secuencia</a:t>
            </a:r>
            <a:endParaRPr lang="es-ES" dirty="0" smtClean="0"/>
          </a:p>
        </p:txBody>
      </p:sp>
      <p:sp>
        <p:nvSpPr>
          <p:cNvPr id="22531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7D93C2A-F253-4F26-9E8F-322E4A65E626}" type="slidenum">
              <a:rPr lang="es-MX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s-MX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Imagen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1628800"/>
            <a:ext cx="7416824" cy="4608512"/>
          </a:xfrm>
          <a:prstGeom prst="rect">
            <a:avLst/>
          </a:prstGeom>
          <a:ln w="63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dirty="0" smtClean="0"/>
              <a:t>Diagrama de clases</a:t>
            </a:r>
            <a:endParaRPr lang="es-ES" sz="4000" dirty="0"/>
          </a:p>
        </p:txBody>
      </p:sp>
      <p:sp>
        <p:nvSpPr>
          <p:cNvPr id="28676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48B3764-7A3D-4DCD-80E3-34580194E118}" type="slidenum">
              <a:rPr lang="es-MX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s-MX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Imagen 6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95" t="12612" r="25179" b="28896"/>
          <a:stretch/>
        </p:blipFill>
        <p:spPr bwMode="auto">
          <a:xfrm>
            <a:off x="767408" y="1628800"/>
            <a:ext cx="7822555" cy="4413227"/>
          </a:xfrm>
          <a:prstGeom prst="rect">
            <a:avLst/>
          </a:prstGeom>
          <a:ln w="63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Implementación </a:t>
            </a:r>
            <a:br>
              <a:rPr lang="es-ES" dirty="0"/>
            </a:br>
            <a:r>
              <a:rPr lang="es-ES" dirty="0">
                <a:solidFill>
                  <a:srgbClr val="33CC33"/>
                </a:solidFill>
              </a:rPr>
              <a:t>Creamos </a:t>
            </a:r>
            <a:r>
              <a:rPr lang="es-ES" dirty="0" smtClean="0">
                <a:solidFill>
                  <a:srgbClr val="33CC33"/>
                </a:solidFill>
              </a:rPr>
              <a:t>el proyecto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 </a:t>
            </a:r>
            <a:endParaRPr lang="es-ES" b="1" dirty="0" smtClean="0"/>
          </a:p>
        </p:txBody>
      </p:sp>
      <p:sp>
        <p:nvSpPr>
          <p:cNvPr id="38916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47AB14D-624B-4267-984E-BCD8D9DD8AD1}" type="slidenum">
              <a:rPr lang="es-MX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s-MX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Imagen 6"/>
          <p:cNvPicPr/>
          <p:nvPr/>
        </p:nvPicPr>
        <p:blipFill rotWithShape="1">
          <a:blip r:embed="rId3"/>
          <a:srcRect r="4575"/>
          <a:stretch/>
        </p:blipFill>
        <p:spPr bwMode="auto">
          <a:xfrm>
            <a:off x="683936" y="1841476"/>
            <a:ext cx="7992888" cy="441322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8699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1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3E81BE7A-0C4F-48C5-B8A1-1093207FC217}" vid="{4877B75C-BE26-4413-8277-41C3A1D43FE5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2153</TotalTime>
  <Words>203</Words>
  <Application>Microsoft Office PowerPoint</Application>
  <PresentationFormat>Panorámica</PresentationFormat>
  <Paragraphs>66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Arial Black</vt:lpstr>
      <vt:lpstr>Trebuchet MS</vt:lpstr>
      <vt:lpstr>Verdana</vt:lpstr>
      <vt:lpstr>Wingdings</vt:lpstr>
      <vt:lpstr>Wingdings 3</vt:lpstr>
      <vt:lpstr>Tema1</vt:lpstr>
      <vt:lpstr>JUEGO AJEDREZ PARA WINDOWS PHONE</vt:lpstr>
      <vt:lpstr>HERRAMIENTAS</vt:lpstr>
      <vt:lpstr>Requerimientos  funcionales </vt:lpstr>
      <vt:lpstr>Requerimientos  No funcionales </vt:lpstr>
      <vt:lpstr>Diseño </vt:lpstr>
      <vt:lpstr>Caso de Uso</vt:lpstr>
      <vt:lpstr>Diagrama de secuencia</vt:lpstr>
      <vt:lpstr>Diagrama de clases</vt:lpstr>
      <vt:lpstr>Implementación  Creamos el proyecto  </vt:lpstr>
      <vt:lpstr>Clases </vt:lpstr>
      <vt:lpstr>Pruebas </vt:lpstr>
      <vt:lpstr>Conclusión </vt:lpstr>
      <vt:lpstr>MIL……………..GRACIAS</vt:lpstr>
    </vt:vector>
  </TitlesOfParts>
  <Company>oem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Una solución a la integración de los métodos de ingeniería Web. Un caso de estudio</dc:title>
  <dc:creator>Victor Manuel Flores Anchundia</dc:creator>
  <cp:lastModifiedBy>rogelio</cp:lastModifiedBy>
  <cp:revision>321</cp:revision>
  <cp:lastPrinted>1601-01-01T00:00:00Z</cp:lastPrinted>
  <dcterms:created xsi:type="dcterms:W3CDTF">2005-04-06T18:01:43Z</dcterms:created>
  <dcterms:modified xsi:type="dcterms:W3CDTF">2015-07-31T02:17:46Z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