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65" r:id="rId5"/>
    <p:sldId id="264" r:id="rId6"/>
    <p:sldId id="268" r:id="rId7"/>
    <p:sldId id="266" r:id="rId8"/>
    <p:sldId id="269" r:id="rId9"/>
    <p:sldId id="267" r:id="rId10"/>
    <p:sldId id="270" r:id="rId11"/>
    <p:sldId id="262" r:id="rId12"/>
    <p:sldId id="263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3858-5C42-4737-9E63-98A692F29591}" type="datetimeFigureOut">
              <a:rPr lang="fr-FR" smtClean="0"/>
              <a:t>09/03/2013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1B6A-693D-4A09-9A1D-3BB859544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81B6A-693D-4A09-9A1D-3BB85954496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65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 variant de 20</a:t>
            </a:r>
            <a:r>
              <a:rPr lang="fr-FR" baseline="0" dirty="0" smtClean="0"/>
              <a:t> , 10 , 5 pour conserver un nb de niveau raisonnable suivant la valeur du Nb de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81B6A-693D-4A09-9A1D-3BB8595449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77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F28A-961C-40F0-86FE-D4A0F2B923EB}" type="datetime1">
              <a:rPr lang="fr-FR" smtClean="0"/>
              <a:t>09/03/2013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0903-8430-42A3-B46F-82CCB2319E4A}" type="datetime1">
              <a:rPr lang="fr-FR" smtClean="0"/>
              <a:t>09/03/2013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E8F-362E-460D-913B-5B41815CAA38}" type="datetime1">
              <a:rPr lang="fr-FR" smtClean="0"/>
              <a:t>09/03/2013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6872-72A1-4990-8DA5-AC8DCC02B2FD}" type="datetime1">
              <a:rPr lang="fr-FR" smtClean="0"/>
              <a:t>09/03/2013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282C-A0EE-4936-97ED-C33B1869C294}" type="datetime1">
              <a:rPr lang="fr-FR" smtClean="0"/>
              <a:t>09/03/2013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05A-D10A-4026-8896-0D3B0948454F}" type="datetime1">
              <a:rPr lang="fr-FR" smtClean="0"/>
              <a:t>09/03/2013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4B-D6CD-40A9-84C3-6A9AA6563B56}" type="datetime1">
              <a:rPr lang="fr-FR" smtClean="0"/>
              <a:t>09/03/2013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1FE-F265-4900-8B57-8612E78ED14D}" type="datetime1">
              <a:rPr lang="fr-FR" smtClean="0"/>
              <a:t>09/03/2013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4B46-F975-4E4E-956E-44838D900733}" type="datetime1">
              <a:rPr lang="fr-FR" smtClean="0"/>
              <a:t>09/03/2013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A58C-1EEA-4F98-BA38-043E0512F7C6}" type="datetime1">
              <a:rPr lang="fr-FR" smtClean="0"/>
              <a:t>09/03/2013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F7D-A084-41D0-9278-2618F8CF30C3}" type="datetime1">
              <a:rPr lang="fr-FR" smtClean="0"/>
              <a:t>09/03/2013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FFDFF1-D346-4B45-99D2-B2FA1CC82298}" type="datetime1">
              <a:rPr lang="fr-FR" smtClean="0"/>
              <a:t>09/03/2013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887"/>
            <a:ext cx="8204448" cy="2118097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>
                <a:latin typeface="Algerian" pitchFamily="82" charset="0"/>
              </a:rPr>
              <a:t> Implémentation d'un algorithme multi-niveaux pour le problème des k-moyennes </a:t>
            </a:r>
            <a:endParaRPr lang="fr-FR" sz="4000" dirty="0"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9856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Présenté par Vincent ROGELJA et Lucas TORRENS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434168"/>
            <a:ext cx="2664296" cy="2028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1960" y="48483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dirty="0" smtClean="0"/>
              <a:t>Encadré (tuteur ISIMA) par Philippe MAHEY  Proposé et Encadré par M. Manuel Ruiz</a:t>
            </a:r>
          </a:p>
          <a:p>
            <a:pPr algn="r"/>
            <a:r>
              <a:rPr lang="fr-FR" dirty="0" smtClean="0"/>
              <a:t>Projet de 120h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8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Etude théorique(suite)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330824" cy="629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u="sng" dirty="0" smtClean="0"/>
              <a:t>Phase de raffinement: Principe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10</a:t>
            </a:fld>
            <a:endParaRPr lang="fr-FR" sz="20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395536" y="2852937"/>
            <a:ext cx="7167694" cy="517086"/>
            <a:chOff x="395536" y="2204864"/>
            <a:chExt cx="5918917" cy="400110"/>
          </a:xfrm>
        </p:grpSpPr>
        <p:sp>
          <p:nvSpPr>
            <p:cNvPr id="29" name="Rectangle 28"/>
            <p:cNvSpPr/>
            <p:nvPr/>
          </p:nvSpPr>
          <p:spPr>
            <a:xfrm>
              <a:off x="395536" y="2204864"/>
              <a:ext cx="26625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Points clés de cette phase:</a:t>
              </a:r>
              <a:endParaRPr lang="fr-FR" sz="20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870813" y="2236034"/>
              <a:ext cx="3443640" cy="309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-   Dépendance forte de l’agrégation.</a:t>
              </a:r>
              <a:endParaRPr lang="fr-FR" sz="2000" dirty="0" smtClean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98263" y="4439381"/>
            <a:ext cx="7686333" cy="748169"/>
            <a:chOff x="395536" y="2204864"/>
            <a:chExt cx="6347201" cy="578918"/>
          </a:xfrm>
        </p:grpSpPr>
        <p:sp>
          <p:nvSpPr>
            <p:cNvPr id="33" name="Rectangle 32"/>
            <p:cNvSpPr/>
            <p:nvPr/>
          </p:nvSpPr>
          <p:spPr>
            <a:xfrm>
              <a:off x="395536" y="2204864"/>
              <a:ext cx="1436240" cy="309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>
                  <a:solidFill>
                    <a:srgbClr val="FF0000"/>
                  </a:solidFill>
                </a:rPr>
                <a:t>IMPORTANT:</a:t>
              </a:r>
              <a:endParaRPr lang="fr-FR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117698" y="2236034"/>
              <a:ext cx="4625039" cy="5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2000" dirty="0"/>
                <a:t>Vérifier à chaque début de niveau, qu’on utilise</a:t>
              </a:r>
            </a:p>
            <a:p>
              <a:r>
                <a:rPr lang="fr-FR" sz="2000" dirty="0"/>
                <a:t>la partition de la fin du niveau précédent</a:t>
              </a:r>
              <a:r>
                <a:rPr lang="fr-FR" sz="2000" dirty="0" smtClean="0"/>
                <a:t>.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61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 </a:t>
            </a:r>
            <a:r>
              <a:rPr lang="fr-FR" dirty="0" smtClean="0">
                <a:latin typeface="Algerian" pitchFamily="82" charset="0"/>
              </a:rPr>
              <a:t>Résultats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 </a:t>
            </a:r>
            <a:r>
              <a:rPr lang="fr-FR" dirty="0">
                <a:latin typeface="Algerian" pitchFamily="82" charset="0"/>
              </a:rPr>
              <a:t>Conclusions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12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55576" y="1404059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Algerian" pitchFamily="82" charset="0"/>
              </a:rPr>
              <a:t>MERCI DE VOTRE ATTENTION</a:t>
            </a:r>
          </a:p>
          <a:p>
            <a:pPr algn="ctr"/>
            <a:endParaRPr lang="fr-FR" sz="4000" dirty="0">
              <a:solidFill>
                <a:schemeClr val="bg1"/>
              </a:solidFill>
              <a:latin typeface="Algerian" pitchFamily="82" charset="0"/>
            </a:endParaRPr>
          </a:p>
          <a:p>
            <a:pPr algn="ctr"/>
            <a:endParaRPr lang="fr-FR" sz="4000" dirty="0" smtClean="0">
              <a:solidFill>
                <a:schemeClr val="bg1"/>
              </a:solidFill>
              <a:latin typeface="Algerian" pitchFamily="82" charset="0"/>
            </a:endParaRP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Algerian" pitchFamily="82" charset="0"/>
              </a:rPr>
              <a:t>SI VOUS AVEZ DES QUESTION ?</a:t>
            </a:r>
          </a:p>
          <a:p>
            <a:pPr algn="ctr"/>
            <a:endParaRPr lang="fr-FR" sz="4000" dirty="0" smtClean="0">
              <a:solidFill>
                <a:schemeClr val="bg1"/>
              </a:solidFill>
              <a:latin typeface="Algerian" pitchFamily="82" charset="0"/>
            </a:endParaRPr>
          </a:p>
          <a:p>
            <a:pPr algn="ctr"/>
            <a:endParaRPr lang="fr-FR" sz="4000" dirty="0">
              <a:solidFill>
                <a:schemeClr val="bg1"/>
              </a:solidFill>
              <a:latin typeface="Algerian" pitchFamily="82" charset="0"/>
            </a:endParaRP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Algerian" pitchFamily="82" charset="0"/>
              </a:rPr>
              <a:t>OU DES COMMENTAIRES ?</a:t>
            </a:r>
            <a:endParaRPr lang="fr-FR" sz="4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latin typeface="Algerian" pitchFamily="82" charset="0"/>
              </a:rPr>
              <a:t>Plan</a:t>
            </a:r>
            <a:endParaRPr lang="fr-FR" dirty="0">
              <a:latin typeface="Algerian" pitchFamily="82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1076184" y="1760586"/>
            <a:ext cx="7200800" cy="4758658"/>
            <a:chOff x="251520" y="1700808"/>
            <a:chExt cx="7200800" cy="4758658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700808"/>
              <a:ext cx="2990088" cy="2265617"/>
            </a:xfrm>
            <a:prstGeom prst="rect">
              <a:avLst/>
            </a:prstGeom>
          </p:spPr>
        </p:pic>
        <p:grpSp>
          <p:nvGrpSpPr>
            <p:cNvPr id="22" name="Groupe 21"/>
            <p:cNvGrpSpPr/>
            <p:nvPr/>
          </p:nvGrpSpPr>
          <p:grpSpPr>
            <a:xfrm>
              <a:off x="1403648" y="2686208"/>
              <a:ext cx="6048672" cy="3773258"/>
              <a:chOff x="1806337" y="1655512"/>
              <a:chExt cx="6048672" cy="3773258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806337" y="1655512"/>
                <a:ext cx="4536504" cy="1224136"/>
                <a:chOff x="1043608" y="1655512"/>
                <a:chExt cx="4536504" cy="1224136"/>
              </a:xfrm>
            </p:grpSpPr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608" y="1655512"/>
                  <a:ext cx="1224136" cy="1224136"/>
                </a:xfrm>
                <a:prstGeom prst="rect">
                  <a:avLst/>
                </a:prstGeom>
              </p:spPr>
            </p:pic>
            <p:sp>
              <p:nvSpPr>
                <p:cNvPr id="9" name="ZoneTexte 8"/>
                <p:cNvSpPr txBox="1"/>
                <p:nvPr/>
              </p:nvSpPr>
              <p:spPr>
                <a:xfrm>
                  <a:off x="2339752" y="2015552"/>
                  <a:ext cx="3240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Présentation</a:t>
                  </a:r>
                  <a:endParaRPr lang="fr-FR" dirty="0"/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2958465" y="2554550"/>
                <a:ext cx="3957012" cy="1008112"/>
                <a:chOff x="1763688" y="2770574"/>
                <a:chExt cx="3957012" cy="1008112"/>
              </a:xfrm>
            </p:grpSpPr>
            <p:pic>
              <p:nvPicPr>
                <p:cNvPr id="13" name="Imag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763688" y="2770574"/>
                  <a:ext cx="1008112" cy="1008112"/>
                </a:xfrm>
                <a:prstGeom prst="rect">
                  <a:avLst/>
                </a:prstGeom>
              </p:spPr>
            </p:pic>
            <p:sp>
              <p:nvSpPr>
                <p:cNvPr id="15" name="ZoneTexte 14"/>
                <p:cNvSpPr txBox="1"/>
                <p:nvPr/>
              </p:nvSpPr>
              <p:spPr>
                <a:xfrm>
                  <a:off x="2912388" y="3131676"/>
                  <a:ext cx="2808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Etude Théorique</a:t>
                  </a:r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>
                <a:off x="3505171" y="3626605"/>
                <a:ext cx="4349838" cy="1137295"/>
                <a:chOff x="2094370" y="3626605"/>
                <a:chExt cx="4349838" cy="1137295"/>
              </a:xfrm>
            </p:grpSpPr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4370" y="3626605"/>
                  <a:ext cx="1516394" cy="1137295"/>
                </a:xfrm>
                <a:prstGeom prst="rect">
                  <a:avLst/>
                </a:prstGeom>
              </p:spPr>
            </p:pic>
            <p:sp>
              <p:nvSpPr>
                <p:cNvPr id="18" name="ZoneTexte 17"/>
                <p:cNvSpPr txBox="1"/>
                <p:nvPr/>
              </p:nvSpPr>
              <p:spPr>
                <a:xfrm>
                  <a:off x="3635896" y="4010586"/>
                  <a:ext cx="2808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Résultats</a:t>
                  </a:r>
                </a:p>
              </p:txBody>
            </p:sp>
          </p:grp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906" y="4392454"/>
                <a:ext cx="1553142" cy="10363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11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640960" cy="648072"/>
          </a:xfrm>
        </p:spPr>
        <p:txBody>
          <a:bodyPr>
            <a:noAutofit/>
          </a:bodyPr>
          <a:lstStyle/>
          <a:p>
            <a:pPr marL="0" indent="0" algn="ctr"/>
            <a:r>
              <a:rPr lang="fr-FR" sz="4000" dirty="0" smtClean="0">
                <a:latin typeface="Algerian" pitchFamily="82" charset="0"/>
              </a:rPr>
              <a:t> </a:t>
            </a:r>
            <a:r>
              <a:rPr lang="fr-FR" sz="4000" dirty="0" smtClean="0">
                <a:latin typeface="Algerian" pitchFamily="82" charset="0"/>
              </a:rPr>
              <a:t>Introduction</a:t>
            </a:r>
            <a:endParaRPr lang="fr-FR" sz="4000" dirty="0">
              <a:latin typeface="Algerian" pitchFamily="82" charset="0"/>
            </a:endParaRP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821765" cy="19442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3</a:t>
            </a:fld>
            <a:endParaRPr lang="fr-FR" sz="2000" dirty="0"/>
          </a:p>
        </p:txBody>
      </p:sp>
      <p:grpSp>
        <p:nvGrpSpPr>
          <p:cNvPr id="9" name="Groupe 8"/>
          <p:cNvGrpSpPr/>
          <p:nvPr/>
        </p:nvGrpSpPr>
        <p:grpSpPr>
          <a:xfrm>
            <a:off x="395536" y="2204864"/>
            <a:ext cx="5140959" cy="1200329"/>
            <a:chOff x="395536" y="2204864"/>
            <a:chExt cx="5140959" cy="1200329"/>
          </a:xfrm>
        </p:grpSpPr>
        <p:sp>
          <p:nvSpPr>
            <p:cNvPr id="6" name="Rectangle 5"/>
            <p:cNvSpPr/>
            <p:nvPr/>
          </p:nvSpPr>
          <p:spPr>
            <a:xfrm>
              <a:off x="395536" y="2204864"/>
              <a:ext cx="28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 Domaines d'applications: 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210217" y="2204864"/>
              <a:ext cx="2326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 smtClean="0"/>
                <a:t>Sociologie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Imagerie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Biologie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Fouille de données</a:t>
              </a:r>
              <a:endParaRPr lang="fr-FR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partitionnement en imagerie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5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640960" cy="648072"/>
          </a:xfrm>
        </p:spPr>
        <p:txBody>
          <a:bodyPr>
            <a:noAutofit/>
          </a:bodyPr>
          <a:lstStyle/>
          <a:p>
            <a:pPr marL="0" indent="0" algn="ctr"/>
            <a:r>
              <a:rPr lang="fr-FR" sz="4000" dirty="0" smtClean="0">
                <a:latin typeface="Algerian" pitchFamily="82" charset="0"/>
              </a:rPr>
              <a:t>Présentation</a:t>
            </a:r>
            <a:endParaRPr lang="fr-FR" sz="4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4</a:t>
            </a:fld>
            <a:endParaRPr lang="fr-FR" sz="20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395536" y="2204864"/>
            <a:ext cx="6138354" cy="1754326"/>
            <a:chOff x="395536" y="2204864"/>
            <a:chExt cx="5410412" cy="1754326"/>
          </a:xfrm>
        </p:grpSpPr>
        <p:sp>
          <p:nvSpPr>
            <p:cNvPr id="13" name="Rectangle 12"/>
            <p:cNvSpPr/>
            <p:nvPr/>
          </p:nvSpPr>
          <p:spPr>
            <a:xfrm>
              <a:off x="395536" y="2204864"/>
              <a:ext cx="29005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Les particularités du projet 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10217" y="2204864"/>
              <a:ext cx="259573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 smtClean="0"/>
                <a:t>C++ V</a:t>
              </a:r>
              <a:r>
                <a:rPr lang="fr-FR" dirty="0" smtClean="0">
                  <a:latin typeface="+mj-lt"/>
                </a:rPr>
                <a:t>11</a:t>
              </a:r>
              <a:endParaRPr lang="fr-FR" dirty="0" smtClean="0"/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K-moyenne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Multi-niveaux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Pas d’algorithme spectral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Heuristique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Données réelles 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4" y="4149080"/>
            <a:ext cx="4202832" cy="21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 </a:t>
            </a:r>
            <a:r>
              <a:rPr lang="fr-FR" dirty="0" smtClean="0">
                <a:latin typeface="Algerian" pitchFamily="82" charset="0"/>
              </a:rPr>
              <a:t>Etude </a:t>
            </a:r>
            <a:r>
              <a:rPr lang="fr-FR" dirty="0">
                <a:latin typeface="Algerian" pitchFamily="82" charset="0"/>
              </a:rPr>
              <a:t>théorique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330824" cy="62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 smtClean="0"/>
              <a:t>Phase d’agrégation: Principe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5</a:t>
            </a:fld>
            <a:endParaRPr lang="fr-FR" sz="2000" dirty="0"/>
          </a:p>
        </p:txBody>
      </p:sp>
      <p:grpSp>
        <p:nvGrpSpPr>
          <p:cNvPr id="49" name="Groupe 48"/>
          <p:cNvGrpSpPr/>
          <p:nvPr/>
        </p:nvGrpSpPr>
        <p:grpSpPr>
          <a:xfrm>
            <a:off x="755576" y="2564904"/>
            <a:ext cx="7632848" cy="3430939"/>
            <a:chOff x="827584" y="2564904"/>
            <a:chExt cx="7632848" cy="3430939"/>
          </a:xfrm>
        </p:grpSpPr>
        <p:grpSp>
          <p:nvGrpSpPr>
            <p:cNvPr id="7" name="Groupe 6"/>
            <p:cNvGrpSpPr/>
            <p:nvPr/>
          </p:nvGrpSpPr>
          <p:grpSpPr>
            <a:xfrm>
              <a:off x="827584" y="2564904"/>
              <a:ext cx="7632848" cy="720080"/>
              <a:chOff x="961233" y="2420888"/>
              <a:chExt cx="7128792" cy="720080"/>
            </a:xfrm>
          </p:grpSpPr>
          <p:sp>
            <p:nvSpPr>
              <p:cNvPr id="5" name="Flèche droite 4"/>
              <p:cNvSpPr/>
              <p:nvPr/>
            </p:nvSpPr>
            <p:spPr>
              <a:xfrm>
                <a:off x="961233" y="2780928"/>
                <a:ext cx="7128792" cy="36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961233" y="2420888"/>
                <a:ext cx="670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Réduction des données par agrégation</a:t>
                </a:r>
                <a:endParaRPr lang="fr-FR" dirty="0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961233" y="5266471"/>
              <a:ext cx="7128792" cy="729372"/>
              <a:chOff x="961233" y="5331148"/>
              <a:chExt cx="5480990" cy="729372"/>
            </a:xfrm>
          </p:grpSpPr>
          <p:grpSp>
            <p:nvGrpSpPr>
              <p:cNvPr id="20" name="Groupe 19"/>
              <p:cNvGrpSpPr/>
              <p:nvPr/>
            </p:nvGrpSpPr>
            <p:grpSpPr>
              <a:xfrm>
                <a:off x="961233" y="5331148"/>
                <a:ext cx="4104871" cy="729372"/>
                <a:chOff x="1115616" y="5340440"/>
                <a:chExt cx="4104871" cy="729372"/>
              </a:xfrm>
            </p:grpSpPr>
            <p:grpSp>
              <p:nvGrpSpPr>
                <p:cNvPr id="8" name="Groupe 7"/>
                <p:cNvGrpSpPr/>
                <p:nvPr/>
              </p:nvGrpSpPr>
              <p:grpSpPr>
                <a:xfrm>
                  <a:off x="1115616" y="5349732"/>
                  <a:ext cx="1296145" cy="720080"/>
                  <a:chOff x="837949" y="2420888"/>
                  <a:chExt cx="7252076" cy="720080"/>
                </a:xfrm>
              </p:grpSpPr>
              <p:sp>
                <p:nvSpPr>
                  <p:cNvPr id="9" name="Flèche droite 8"/>
                  <p:cNvSpPr/>
                  <p:nvPr/>
                </p:nvSpPr>
                <p:spPr>
                  <a:xfrm>
                    <a:off x="961233" y="2780928"/>
                    <a:ext cx="7128792" cy="36004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ZoneTexte 9"/>
                  <p:cNvSpPr txBox="1"/>
                  <p:nvPr/>
                </p:nvSpPr>
                <p:spPr>
                  <a:xfrm>
                    <a:off x="837949" y="2420888"/>
                    <a:ext cx="7252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>
                        <a:latin typeface="+mj-lt"/>
                      </a:rPr>
                      <a:t>Niveau 0</a:t>
                    </a:r>
                    <a:endParaRPr lang="fr-FR" dirty="0">
                      <a:latin typeface="+mj-lt"/>
                    </a:endParaRPr>
                  </a:p>
                </p:txBody>
              </p:sp>
            </p:grpSp>
            <p:grpSp>
              <p:nvGrpSpPr>
                <p:cNvPr id="14" name="Groupe 13"/>
                <p:cNvGrpSpPr/>
                <p:nvPr/>
              </p:nvGrpSpPr>
              <p:grpSpPr>
                <a:xfrm>
                  <a:off x="2483767" y="5340440"/>
                  <a:ext cx="1296145" cy="720080"/>
                  <a:chOff x="837949" y="2420888"/>
                  <a:chExt cx="7252076" cy="720080"/>
                </a:xfrm>
              </p:grpSpPr>
              <p:sp>
                <p:nvSpPr>
                  <p:cNvPr id="15" name="Flèche droite 14"/>
                  <p:cNvSpPr/>
                  <p:nvPr/>
                </p:nvSpPr>
                <p:spPr>
                  <a:xfrm>
                    <a:off x="961233" y="2780928"/>
                    <a:ext cx="7128792" cy="36004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837949" y="2420888"/>
                    <a:ext cx="7252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>
                        <a:latin typeface="+mj-lt"/>
                      </a:rPr>
                      <a:t>Niveau 1</a:t>
                    </a:r>
                    <a:endParaRPr lang="fr-FR" dirty="0">
                      <a:latin typeface="+mj-lt"/>
                    </a:endParaRPr>
                  </a:p>
                </p:txBody>
              </p:sp>
            </p:grpSp>
            <p:grpSp>
              <p:nvGrpSpPr>
                <p:cNvPr id="17" name="Groupe 16"/>
                <p:cNvGrpSpPr/>
                <p:nvPr/>
              </p:nvGrpSpPr>
              <p:grpSpPr>
                <a:xfrm>
                  <a:off x="3877556" y="5340440"/>
                  <a:ext cx="1342931" cy="720080"/>
                  <a:chOff x="837949" y="2420888"/>
                  <a:chExt cx="7513850" cy="720080"/>
                </a:xfrm>
              </p:grpSpPr>
              <p:sp>
                <p:nvSpPr>
                  <p:cNvPr id="18" name="Flèche droite 17"/>
                  <p:cNvSpPr/>
                  <p:nvPr/>
                </p:nvSpPr>
                <p:spPr>
                  <a:xfrm>
                    <a:off x="961230" y="2780928"/>
                    <a:ext cx="7390569" cy="36004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837949" y="2420888"/>
                    <a:ext cx="7252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>
                        <a:latin typeface="+mj-lt"/>
                      </a:rPr>
                      <a:t>Niveau 2</a:t>
                    </a:r>
                    <a:endParaRPr lang="fr-FR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2" name="Groupe 21"/>
              <p:cNvGrpSpPr/>
              <p:nvPr/>
            </p:nvGrpSpPr>
            <p:grpSpPr>
              <a:xfrm>
                <a:off x="5146078" y="5331148"/>
                <a:ext cx="1296145" cy="720080"/>
                <a:chOff x="837949" y="2420888"/>
                <a:chExt cx="7252076" cy="720080"/>
              </a:xfrm>
            </p:grpSpPr>
            <p:sp>
              <p:nvSpPr>
                <p:cNvPr id="29" name="Flèche droite 28"/>
                <p:cNvSpPr/>
                <p:nvPr/>
              </p:nvSpPr>
              <p:spPr>
                <a:xfrm>
                  <a:off x="961233" y="2780928"/>
                  <a:ext cx="7128792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837949" y="2420888"/>
                  <a:ext cx="725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latin typeface="+mj-lt"/>
                    </a:rPr>
                    <a:t>Niveau 3</a:t>
                  </a:r>
                  <a:endParaRPr lang="fr-FR" dirty="0">
                    <a:latin typeface="+mj-lt"/>
                  </a:endParaRPr>
                </a:p>
              </p:txBody>
            </p:sp>
          </p:grpSp>
        </p:grpSp>
        <p:cxnSp>
          <p:nvCxnSpPr>
            <p:cNvPr id="33" name="Connecteur droit 32"/>
            <p:cNvCxnSpPr/>
            <p:nvPr/>
          </p:nvCxnSpPr>
          <p:spPr>
            <a:xfrm flipV="1">
              <a:off x="2721466" y="3203686"/>
              <a:ext cx="0" cy="2602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4519470" y="3203686"/>
              <a:ext cx="6159" cy="26121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6375000" y="3203685"/>
              <a:ext cx="0" cy="26028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899592" y="3203685"/>
              <a:ext cx="0" cy="2602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8172400" y="3203686"/>
              <a:ext cx="0" cy="2602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8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 </a:t>
            </a:r>
            <a:r>
              <a:rPr lang="fr-FR" dirty="0" smtClean="0">
                <a:latin typeface="Algerian" pitchFamily="82" charset="0"/>
              </a:rPr>
              <a:t>Etude </a:t>
            </a:r>
            <a:r>
              <a:rPr lang="fr-FR" dirty="0" smtClean="0">
                <a:latin typeface="Algerian" pitchFamily="82" charset="0"/>
              </a:rPr>
              <a:t>théorique(suite)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51504"/>
            <a:ext cx="4762872" cy="62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 smtClean="0"/>
              <a:t>Phase d’agrégation: Propri</a:t>
            </a:r>
            <a:r>
              <a:rPr lang="fr-FR" u="sng" dirty="0" smtClean="0"/>
              <a:t>étés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6</a:t>
            </a:fld>
            <a:endParaRPr lang="fr-FR" sz="2000" dirty="0"/>
          </a:p>
        </p:txBody>
      </p:sp>
      <p:grpSp>
        <p:nvGrpSpPr>
          <p:cNvPr id="32" name="Groupe 31"/>
          <p:cNvGrpSpPr/>
          <p:nvPr/>
        </p:nvGrpSpPr>
        <p:grpSpPr>
          <a:xfrm>
            <a:off x="395536" y="2852936"/>
            <a:ext cx="8127891" cy="1363722"/>
            <a:chOff x="395536" y="2204864"/>
            <a:chExt cx="6711826" cy="1055219"/>
          </a:xfrm>
        </p:grpSpPr>
        <p:sp>
          <p:nvSpPr>
            <p:cNvPr id="36" name="Rectangle 35"/>
            <p:cNvSpPr/>
            <p:nvPr/>
          </p:nvSpPr>
          <p:spPr>
            <a:xfrm>
              <a:off x="395536" y="2204864"/>
              <a:ext cx="26625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Points clés de cette phase:</a:t>
              </a:r>
              <a:endParaRPr lang="fr-FR" sz="2000" dirty="0" smtClean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870813" y="2236034"/>
              <a:ext cx="4236549" cy="102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2000" dirty="0" smtClean="0"/>
                <a:t>Distance euclidienne.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Sélection des 10 plus proches voisins.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Arrêt à K * </a:t>
              </a:r>
              <a:r>
                <a:rPr lang="fr-FR" sz="2000" dirty="0" err="1" smtClean="0"/>
                <a:t>NB_de</a:t>
              </a:r>
              <a:r>
                <a:rPr lang="fr-FR" sz="2000" dirty="0" err="1" smtClean="0"/>
                <a:t>_</a:t>
              </a:r>
              <a:r>
                <a:rPr lang="fr-FR" sz="2000" dirty="0" err="1" smtClean="0"/>
                <a:t>classes</a:t>
              </a:r>
              <a:r>
                <a:rPr lang="fr-FR" sz="2000" dirty="0" smtClean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err="1" smtClean="0"/>
                <a:t>Nb_d’observations</a:t>
              </a:r>
              <a:r>
                <a:rPr lang="fr-FR" sz="2000" dirty="0" smtClean="0"/>
                <a:t>/2 par Niveau construit.</a:t>
              </a:r>
              <a:endParaRPr lang="fr-FR" sz="2000" dirty="0" smtClean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98263" y="4439381"/>
            <a:ext cx="7985516" cy="748169"/>
            <a:chOff x="395536" y="2204864"/>
            <a:chExt cx="6594260" cy="578918"/>
          </a:xfrm>
        </p:grpSpPr>
        <p:sp>
          <p:nvSpPr>
            <p:cNvPr id="39" name="Rectangle 38"/>
            <p:cNvSpPr/>
            <p:nvPr/>
          </p:nvSpPr>
          <p:spPr>
            <a:xfrm>
              <a:off x="395536" y="2204864"/>
              <a:ext cx="1436240" cy="309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>
                  <a:solidFill>
                    <a:srgbClr val="FF0000"/>
                  </a:solidFill>
                </a:rPr>
                <a:t>IMPORTANT:</a:t>
              </a:r>
              <a:endParaRPr lang="fr-FR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117698" y="2236034"/>
              <a:ext cx="4872098" cy="5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2000" dirty="0" smtClean="0"/>
                <a:t>Nb niveau ni trop élevés</a:t>
              </a:r>
              <a:r>
                <a:rPr lang="fr-FR" sz="2000" dirty="0" smtClean="0"/>
                <a:t>, ni trop faible.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Préférer peu de niveau à une mauvaise agrégation</a:t>
              </a:r>
              <a:endParaRPr lang="fr-FR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925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 </a:t>
            </a:r>
            <a:r>
              <a:rPr lang="fr-FR" dirty="0" smtClean="0">
                <a:latin typeface="Algerian" pitchFamily="82" charset="0"/>
              </a:rPr>
              <a:t>Etude </a:t>
            </a:r>
            <a:r>
              <a:rPr lang="fr-FR" dirty="0" smtClean="0">
                <a:latin typeface="Algerian" pitchFamily="82" charset="0"/>
              </a:rPr>
              <a:t>théorique(suite)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546848" cy="6294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u="sng" dirty="0" smtClean="0"/>
              <a:t>Premier partitionnement: Aléatoire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76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 </a:t>
            </a:r>
            <a:r>
              <a:rPr lang="fr-FR" dirty="0" smtClean="0">
                <a:latin typeface="Algerian" pitchFamily="82" charset="0"/>
              </a:rPr>
              <a:t>Etude </a:t>
            </a:r>
            <a:r>
              <a:rPr lang="fr-FR" dirty="0" smtClean="0">
                <a:latin typeface="Algerian" pitchFamily="82" charset="0"/>
              </a:rPr>
              <a:t>théorique(suite)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6294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u="sng" dirty="0" smtClean="0"/>
              <a:t>Premier partitionnement:  Propriétés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8</a:t>
            </a:fld>
            <a:endParaRPr lang="fr-FR" sz="2000" dirty="0"/>
          </a:p>
        </p:txBody>
      </p:sp>
      <p:grpSp>
        <p:nvGrpSpPr>
          <p:cNvPr id="6" name="Groupe 5"/>
          <p:cNvGrpSpPr/>
          <p:nvPr/>
        </p:nvGrpSpPr>
        <p:grpSpPr>
          <a:xfrm>
            <a:off x="363239" y="2924944"/>
            <a:ext cx="6903617" cy="748169"/>
            <a:chOff x="395536" y="2204864"/>
            <a:chExt cx="5700852" cy="578918"/>
          </a:xfrm>
        </p:grpSpPr>
        <p:sp>
          <p:nvSpPr>
            <p:cNvPr id="7" name="Rectangle 6"/>
            <p:cNvSpPr/>
            <p:nvPr/>
          </p:nvSpPr>
          <p:spPr>
            <a:xfrm>
              <a:off x="395536" y="2204864"/>
              <a:ext cx="1436240" cy="309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>
                  <a:solidFill>
                    <a:srgbClr val="FF0000"/>
                  </a:solidFill>
                </a:rPr>
                <a:t>IMPORTANT:</a:t>
              </a:r>
              <a:endParaRPr lang="fr-FR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117698" y="2236034"/>
              <a:ext cx="3978690" cy="54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2000" dirty="0" smtClean="0"/>
                <a:t>Conserver la MÊME première partition.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Faire varier le germe pour chaque </a:t>
              </a:r>
              <a:r>
                <a:rPr lang="fr-FR" sz="2000" dirty="0" err="1" smtClean="0"/>
                <a:t>run</a:t>
              </a:r>
              <a:r>
                <a:rPr lang="fr-FR" sz="2000" dirty="0" smtClean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6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Etude théorique(suite)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330824" cy="629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u="sng" dirty="0" smtClean="0"/>
              <a:t>Phase de raffinement: Principe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9</a:t>
            </a:fld>
            <a:endParaRPr lang="fr-FR" sz="2000" dirty="0"/>
          </a:p>
        </p:txBody>
      </p:sp>
      <p:grpSp>
        <p:nvGrpSpPr>
          <p:cNvPr id="32" name="Groupe 31"/>
          <p:cNvGrpSpPr/>
          <p:nvPr/>
        </p:nvGrpSpPr>
        <p:grpSpPr>
          <a:xfrm>
            <a:off x="755576" y="2564904"/>
            <a:ext cx="7632848" cy="3430939"/>
            <a:chOff x="827584" y="2564904"/>
            <a:chExt cx="7632848" cy="3430939"/>
          </a:xfrm>
        </p:grpSpPr>
        <p:grpSp>
          <p:nvGrpSpPr>
            <p:cNvPr id="36" name="Groupe 35"/>
            <p:cNvGrpSpPr/>
            <p:nvPr/>
          </p:nvGrpSpPr>
          <p:grpSpPr>
            <a:xfrm>
              <a:off x="827584" y="2564904"/>
              <a:ext cx="7632848" cy="720080"/>
              <a:chOff x="961233" y="2420888"/>
              <a:chExt cx="7128792" cy="720080"/>
            </a:xfrm>
          </p:grpSpPr>
          <p:sp>
            <p:nvSpPr>
              <p:cNvPr id="59" name="Flèche droite 58"/>
              <p:cNvSpPr/>
              <p:nvPr/>
            </p:nvSpPr>
            <p:spPr>
              <a:xfrm>
                <a:off x="961233" y="2780928"/>
                <a:ext cx="7128792" cy="36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961233" y="2420888"/>
                <a:ext cx="670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Restitution des données par raffinement</a:t>
                </a:r>
                <a:endParaRPr lang="fr-FR" dirty="0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961233" y="5266471"/>
              <a:ext cx="7128792" cy="729372"/>
              <a:chOff x="961233" y="5331148"/>
              <a:chExt cx="5480990" cy="729372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961233" y="5331148"/>
                <a:ext cx="4104871" cy="729372"/>
                <a:chOff x="1115616" y="5340440"/>
                <a:chExt cx="4104871" cy="729372"/>
              </a:xfrm>
            </p:grpSpPr>
            <p:grpSp>
              <p:nvGrpSpPr>
                <p:cNvPr id="50" name="Groupe 49"/>
                <p:cNvGrpSpPr/>
                <p:nvPr/>
              </p:nvGrpSpPr>
              <p:grpSpPr>
                <a:xfrm>
                  <a:off x="1115616" y="5349732"/>
                  <a:ext cx="1296145" cy="720080"/>
                  <a:chOff x="837949" y="2420888"/>
                  <a:chExt cx="7252076" cy="720080"/>
                </a:xfrm>
              </p:grpSpPr>
              <p:sp>
                <p:nvSpPr>
                  <p:cNvPr id="57" name="Flèche droite 56"/>
                  <p:cNvSpPr/>
                  <p:nvPr/>
                </p:nvSpPr>
                <p:spPr>
                  <a:xfrm>
                    <a:off x="961233" y="2780928"/>
                    <a:ext cx="7128792" cy="36004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837949" y="2420888"/>
                    <a:ext cx="7252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>
                        <a:latin typeface="+mj-lt"/>
                      </a:rPr>
                      <a:t>Niveau 3</a:t>
                    </a:r>
                    <a:endParaRPr lang="fr-FR" dirty="0">
                      <a:latin typeface="+mj-lt"/>
                    </a:endParaRPr>
                  </a:p>
                </p:txBody>
              </p:sp>
            </p:grpSp>
            <p:grpSp>
              <p:nvGrpSpPr>
                <p:cNvPr id="51" name="Groupe 50"/>
                <p:cNvGrpSpPr/>
                <p:nvPr/>
              </p:nvGrpSpPr>
              <p:grpSpPr>
                <a:xfrm>
                  <a:off x="2483767" y="5340440"/>
                  <a:ext cx="1296145" cy="720080"/>
                  <a:chOff x="837949" y="2420888"/>
                  <a:chExt cx="7252076" cy="720080"/>
                </a:xfrm>
              </p:grpSpPr>
              <p:sp>
                <p:nvSpPr>
                  <p:cNvPr id="55" name="Flèche droite 54"/>
                  <p:cNvSpPr/>
                  <p:nvPr/>
                </p:nvSpPr>
                <p:spPr>
                  <a:xfrm>
                    <a:off x="961233" y="2780928"/>
                    <a:ext cx="7128792" cy="36004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ZoneTexte 55"/>
                  <p:cNvSpPr txBox="1"/>
                  <p:nvPr/>
                </p:nvSpPr>
                <p:spPr>
                  <a:xfrm>
                    <a:off x="837949" y="2420888"/>
                    <a:ext cx="7252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>
                        <a:latin typeface="+mj-lt"/>
                      </a:rPr>
                      <a:t>Niveau 2</a:t>
                    </a:r>
                    <a:endParaRPr lang="fr-FR" dirty="0">
                      <a:latin typeface="+mj-lt"/>
                    </a:endParaRPr>
                  </a:p>
                </p:txBody>
              </p:sp>
            </p:grpSp>
            <p:grpSp>
              <p:nvGrpSpPr>
                <p:cNvPr id="52" name="Groupe 51"/>
                <p:cNvGrpSpPr/>
                <p:nvPr/>
              </p:nvGrpSpPr>
              <p:grpSpPr>
                <a:xfrm>
                  <a:off x="3877556" y="5340440"/>
                  <a:ext cx="1342931" cy="720080"/>
                  <a:chOff x="837949" y="2420888"/>
                  <a:chExt cx="7513850" cy="720080"/>
                </a:xfrm>
              </p:grpSpPr>
              <p:sp>
                <p:nvSpPr>
                  <p:cNvPr id="53" name="Flèche droite 52"/>
                  <p:cNvSpPr/>
                  <p:nvPr/>
                </p:nvSpPr>
                <p:spPr>
                  <a:xfrm>
                    <a:off x="961230" y="2780928"/>
                    <a:ext cx="7390569" cy="36004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37949" y="2420888"/>
                    <a:ext cx="7252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>
                        <a:latin typeface="+mj-lt"/>
                      </a:rPr>
                      <a:t>Niveau 1</a:t>
                    </a:r>
                    <a:endParaRPr lang="fr-FR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146078" y="5331148"/>
                <a:ext cx="1296145" cy="720080"/>
                <a:chOff x="837949" y="2420888"/>
                <a:chExt cx="7252076" cy="720080"/>
              </a:xfrm>
            </p:grpSpPr>
            <p:sp>
              <p:nvSpPr>
                <p:cNvPr id="45" name="Flèche droite 44"/>
                <p:cNvSpPr/>
                <p:nvPr/>
              </p:nvSpPr>
              <p:spPr>
                <a:xfrm>
                  <a:off x="961233" y="2780928"/>
                  <a:ext cx="7128792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837949" y="2420888"/>
                  <a:ext cx="725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latin typeface="+mj-lt"/>
                    </a:rPr>
                    <a:t>Niveau 0</a:t>
                  </a:r>
                  <a:endParaRPr lang="fr-FR" dirty="0">
                    <a:latin typeface="+mj-lt"/>
                  </a:endParaRPr>
                </a:p>
              </p:txBody>
            </p:sp>
          </p:grpSp>
        </p:grpSp>
        <p:cxnSp>
          <p:nvCxnSpPr>
            <p:cNvPr id="38" name="Connecteur droit 37"/>
            <p:cNvCxnSpPr/>
            <p:nvPr/>
          </p:nvCxnSpPr>
          <p:spPr>
            <a:xfrm flipV="1">
              <a:off x="2721466" y="3203686"/>
              <a:ext cx="0" cy="2602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4519470" y="3203686"/>
              <a:ext cx="6159" cy="26121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6375000" y="3203685"/>
              <a:ext cx="0" cy="26028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899592" y="3203685"/>
              <a:ext cx="0" cy="2602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V="1">
              <a:off x="8172400" y="3203686"/>
              <a:ext cx="0" cy="2602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294</Words>
  <Application>Microsoft Office PowerPoint</Application>
  <PresentationFormat>Affichage à l'écran (4:3)</PresentationFormat>
  <Paragraphs>83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Débit</vt:lpstr>
      <vt:lpstr> Implémentation d'un algorithme multi-niveaux pour le problème des k-moyennes </vt:lpstr>
      <vt:lpstr>Plan</vt:lpstr>
      <vt:lpstr> Introduction</vt:lpstr>
      <vt:lpstr>Présentation</vt:lpstr>
      <vt:lpstr> Etude théorique</vt:lpstr>
      <vt:lpstr> Etude théorique(suite)</vt:lpstr>
      <vt:lpstr> Etude théorique(suite)</vt:lpstr>
      <vt:lpstr> Etude théorique(suite)</vt:lpstr>
      <vt:lpstr>Etude théorique(suite)</vt:lpstr>
      <vt:lpstr>Etude théorique(suite)</vt:lpstr>
      <vt:lpstr> Résultats</vt:lpstr>
      <vt:lpstr> Conclusions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</dc:creator>
  <cp:lastModifiedBy>vinc</cp:lastModifiedBy>
  <cp:revision>33</cp:revision>
  <dcterms:created xsi:type="dcterms:W3CDTF">2013-03-06T14:48:14Z</dcterms:created>
  <dcterms:modified xsi:type="dcterms:W3CDTF">2013-03-09T14:23:52Z</dcterms:modified>
</cp:coreProperties>
</file>