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sldIdLst>
    <p:sldId id="256" r:id="rId2"/>
    <p:sldId id="258" r:id="rId3"/>
    <p:sldId id="257" r:id="rId4"/>
    <p:sldId id="265" r:id="rId5"/>
    <p:sldId id="273" r:id="rId6"/>
    <p:sldId id="264" r:id="rId7"/>
    <p:sldId id="268" r:id="rId8"/>
    <p:sldId id="266" r:id="rId9"/>
    <p:sldId id="269" r:id="rId10"/>
    <p:sldId id="267" r:id="rId11"/>
    <p:sldId id="270" r:id="rId12"/>
    <p:sldId id="262" r:id="rId13"/>
    <p:sldId id="272" r:id="rId14"/>
    <p:sldId id="263" r:id="rId15"/>
    <p:sldId id="271"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81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420" autoAdjust="0"/>
  </p:normalViewPr>
  <p:slideViewPr>
    <p:cSldViewPr>
      <p:cViewPr varScale="1">
        <p:scale>
          <a:sx n="68" d="100"/>
          <a:sy n="68" d="100"/>
        </p:scale>
        <p:origin x="-22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c\Desktop\Projet\5mars%202013\output_segment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vinc\Desktop\Projet\5mars%202013\output_segment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sz="1800" b="1" i="0" u="none" strike="noStrike" baseline="0" dirty="0" smtClean="0">
                <a:effectLst/>
              </a:rPr>
              <a:t>Temps </a:t>
            </a:r>
            <a:r>
              <a:rPr lang="fr-FR" baseline="0" dirty="0" smtClean="0"/>
              <a:t>des k-moyenne </a:t>
            </a:r>
            <a:r>
              <a:rPr lang="fr-FR" baseline="0" dirty="0"/>
              <a:t>par </a:t>
            </a:r>
            <a:r>
              <a:rPr lang="fr-FR" baseline="0" dirty="0" err="1"/>
              <a:t>run</a:t>
            </a:r>
            <a:r>
              <a:rPr lang="fr-FR" baseline="0" dirty="0"/>
              <a:t> et par </a:t>
            </a:r>
            <a:r>
              <a:rPr lang="fr-FR" baseline="0" dirty="0" smtClean="0"/>
              <a:t>niveau</a:t>
            </a:r>
            <a:endParaRPr lang="fr-FR" dirty="0"/>
          </a:p>
        </c:rich>
      </c:tx>
      <c:layout>
        <c:manualLayout>
          <c:xMode val="edge"/>
          <c:yMode val="edge"/>
          <c:x val="0.17407787266214692"/>
          <c:y val="1.7075249144019106E-2"/>
        </c:manualLayout>
      </c:layout>
      <c:overlay val="0"/>
    </c:title>
    <c:autoTitleDeleted val="0"/>
    <c:plotArea>
      <c:layout/>
      <c:lineChart>
        <c:grouping val="standard"/>
        <c:varyColors val="0"/>
        <c:ser>
          <c:idx val="0"/>
          <c:order val="0"/>
          <c:tx>
            <c:strRef>
              <c:f>output_segmentation!$E$2</c:f>
              <c:strCache>
                <c:ptCount val="1"/>
                <c:pt idx="0">
                  <c:v>0</c:v>
                </c:pt>
              </c:strCache>
            </c:strRef>
          </c:tx>
          <c:spPr>
            <a:ln>
              <a:solidFill>
                <a:srgbClr val="FFC000"/>
              </a:solidFill>
            </a:ln>
          </c:spPr>
          <c:marker>
            <c:symbol val="none"/>
          </c:marker>
          <c:cat>
            <c:numRef>
              <c:f>output_segmentation!$L$2:$L$11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output_segmentation!$O$2:$O$11</c:f>
              <c:numCache>
                <c:formatCode>General</c:formatCode>
                <c:ptCount val="10"/>
                <c:pt idx="0">
                  <c:v>5.9003399999999998E-2</c:v>
                </c:pt>
                <c:pt idx="1">
                  <c:v>4.0002299999999998E-2</c:v>
                </c:pt>
                <c:pt idx="2">
                  <c:v>4.1002200000000003E-2</c:v>
                </c:pt>
                <c:pt idx="3">
                  <c:v>4.9002799999999999E-2</c:v>
                </c:pt>
                <c:pt idx="4">
                  <c:v>3.6001999999999999E-2</c:v>
                </c:pt>
                <c:pt idx="5">
                  <c:v>6.4003400000000002E-2</c:v>
                </c:pt>
                <c:pt idx="6">
                  <c:v>5.1002899999999997E-2</c:v>
                </c:pt>
                <c:pt idx="7">
                  <c:v>5.1002800000000001E-2</c:v>
                </c:pt>
                <c:pt idx="8">
                  <c:v>5.1002800000000001E-2</c:v>
                </c:pt>
                <c:pt idx="9">
                  <c:v>5.1002899999999997E-2</c:v>
                </c:pt>
              </c:numCache>
            </c:numRef>
          </c:val>
          <c:smooth val="0"/>
        </c:ser>
        <c:ser>
          <c:idx val="1"/>
          <c:order val="1"/>
          <c:tx>
            <c:strRef>
              <c:f>output_segmentation!$E$73</c:f>
              <c:strCache>
                <c:ptCount val="1"/>
                <c:pt idx="0">
                  <c:v>1</c:v>
                </c:pt>
              </c:strCache>
            </c:strRef>
          </c:tx>
          <c:marker>
            <c:symbol val="none"/>
          </c:marker>
          <c:cat>
            <c:numRef>
              <c:f>output_segmentation!$L$2:$L$11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output_segmentation!$O$73:$O$81</c:f>
              <c:numCache>
                <c:formatCode>General</c:formatCode>
                <c:ptCount val="9"/>
                <c:pt idx="0">
                  <c:v>5.5003200000000002E-2</c:v>
                </c:pt>
                <c:pt idx="1">
                  <c:v>4.7002700000000001E-2</c:v>
                </c:pt>
                <c:pt idx="2">
                  <c:v>4.4002399999999997E-2</c:v>
                </c:pt>
                <c:pt idx="3">
                  <c:v>3.7002199999999999E-2</c:v>
                </c:pt>
                <c:pt idx="4">
                  <c:v>4.2002499999999998E-2</c:v>
                </c:pt>
                <c:pt idx="5">
                  <c:v>4.2002200000000003E-2</c:v>
                </c:pt>
                <c:pt idx="6">
                  <c:v>4.7002599999999999E-2</c:v>
                </c:pt>
                <c:pt idx="7">
                  <c:v>4.1002499999999997E-2</c:v>
                </c:pt>
                <c:pt idx="8">
                  <c:v>4.2002499999999998E-2</c:v>
                </c:pt>
              </c:numCache>
            </c:numRef>
          </c:val>
          <c:smooth val="0"/>
        </c:ser>
        <c:ser>
          <c:idx val="2"/>
          <c:order val="2"/>
          <c:tx>
            <c:strRef>
              <c:f>output_segmentation!$E$143</c:f>
              <c:strCache>
                <c:ptCount val="1"/>
                <c:pt idx="0">
                  <c:v>2</c:v>
                </c:pt>
              </c:strCache>
            </c:strRef>
          </c:tx>
          <c:spPr>
            <a:ln>
              <a:solidFill>
                <a:srgbClr val="00B050"/>
              </a:solidFill>
            </a:ln>
          </c:spPr>
          <c:marker>
            <c:symbol val="none"/>
          </c:marker>
          <c:cat>
            <c:numRef>
              <c:f>output_segmentation!$L$2:$L$11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output_segmentation!$O$143:$O$151</c:f>
              <c:numCache>
                <c:formatCode>General</c:formatCode>
                <c:ptCount val="9"/>
                <c:pt idx="0">
                  <c:v>8.7004999999999999E-2</c:v>
                </c:pt>
                <c:pt idx="1">
                  <c:v>8.20047E-2</c:v>
                </c:pt>
                <c:pt idx="2">
                  <c:v>6.80037E-2</c:v>
                </c:pt>
                <c:pt idx="3">
                  <c:v>7.3004200000000005E-2</c:v>
                </c:pt>
                <c:pt idx="4">
                  <c:v>4.3002400000000003E-2</c:v>
                </c:pt>
                <c:pt idx="5">
                  <c:v>4.0002299999999998E-2</c:v>
                </c:pt>
                <c:pt idx="6">
                  <c:v>7.6004500000000003E-2</c:v>
                </c:pt>
                <c:pt idx="7">
                  <c:v>8.0004599999999995E-2</c:v>
                </c:pt>
                <c:pt idx="8">
                  <c:v>8.0004500000000006E-2</c:v>
                </c:pt>
              </c:numCache>
            </c:numRef>
          </c:val>
          <c:smooth val="0"/>
        </c:ser>
        <c:ser>
          <c:idx val="3"/>
          <c:order val="3"/>
          <c:tx>
            <c:strRef>
              <c:f>output_segmentation!$E$212</c:f>
              <c:strCache>
                <c:ptCount val="1"/>
                <c:pt idx="0">
                  <c:v>3</c:v>
                </c:pt>
              </c:strCache>
            </c:strRef>
          </c:tx>
          <c:marker>
            <c:symbol val="none"/>
          </c:marker>
          <c:cat>
            <c:numRef>
              <c:f>output_segmentation!$L$2:$L$11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output_segmentation!$O$212:$O$219</c:f>
              <c:numCache>
                <c:formatCode>General</c:formatCode>
                <c:ptCount val="8"/>
                <c:pt idx="0">
                  <c:v>5.8003300000000001E-2</c:v>
                </c:pt>
                <c:pt idx="1">
                  <c:v>4.6002599999999998E-2</c:v>
                </c:pt>
                <c:pt idx="2">
                  <c:v>3.7002199999999999E-2</c:v>
                </c:pt>
                <c:pt idx="3">
                  <c:v>4.7002599999999999E-2</c:v>
                </c:pt>
                <c:pt idx="4">
                  <c:v>3.3002099999999999E-2</c:v>
                </c:pt>
                <c:pt idx="5">
                  <c:v>4.3002400000000003E-2</c:v>
                </c:pt>
                <c:pt idx="6">
                  <c:v>4.7002599999999999E-2</c:v>
                </c:pt>
                <c:pt idx="7">
                  <c:v>4.9002400000000002E-2</c:v>
                </c:pt>
              </c:numCache>
            </c:numRef>
          </c:val>
          <c:smooth val="0"/>
        </c:ser>
        <c:ser>
          <c:idx val="6"/>
          <c:order val="4"/>
          <c:tx>
            <c:strRef>
              <c:f>output_segmentation!$E$423</c:f>
              <c:strCache>
                <c:ptCount val="1"/>
                <c:pt idx="0">
                  <c:v>6</c:v>
                </c:pt>
              </c:strCache>
            </c:strRef>
          </c:tx>
          <c:spPr>
            <a:ln>
              <a:solidFill>
                <a:srgbClr val="FF0000"/>
              </a:solidFill>
            </a:ln>
          </c:spPr>
          <c:marker>
            <c:symbol val="none"/>
          </c:marker>
          <c:cat>
            <c:numRef>
              <c:f>output_segmentation!$L$2:$L$11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output_segmentation!$O$423:$O$431</c:f>
              <c:numCache>
                <c:formatCode>General</c:formatCode>
                <c:ptCount val="9"/>
                <c:pt idx="0">
                  <c:v>4.8002799999999998E-2</c:v>
                </c:pt>
                <c:pt idx="1">
                  <c:v>3.6001999999999999E-2</c:v>
                </c:pt>
                <c:pt idx="2">
                  <c:v>3.5001999999999998E-2</c:v>
                </c:pt>
                <c:pt idx="3">
                  <c:v>3.5001999999999998E-2</c:v>
                </c:pt>
                <c:pt idx="4">
                  <c:v>4.0002200000000002E-2</c:v>
                </c:pt>
                <c:pt idx="5">
                  <c:v>4.1002400000000001E-2</c:v>
                </c:pt>
                <c:pt idx="6">
                  <c:v>0.113007</c:v>
                </c:pt>
                <c:pt idx="7">
                  <c:v>0.115007</c:v>
                </c:pt>
                <c:pt idx="8">
                  <c:v>0.115007</c:v>
                </c:pt>
              </c:numCache>
            </c:numRef>
          </c:val>
          <c:smooth val="0"/>
        </c:ser>
        <c:ser>
          <c:idx val="7"/>
          <c:order val="5"/>
          <c:tx>
            <c:strRef>
              <c:f>output_segmentation!$E$494</c:f>
              <c:strCache>
                <c:ptCount val="1"/>
                <c:pt idx="0">
                  <c:v>7</c:v>
                </c:pt>
              </c:strCache>
            </c:strRef>
          </c:tx>
          <c:spPr>
            <a:ln>
              <a:solidFill>
                <a:schemeClr val="tx1">
                  <a:lumMod val="95000"/>
                  <a:lumOff val="5000"/>
                </a:schemeClr>
              </a:solidFill>
            </a:ln>
          </c:spPr>
          <c:marker>
            <c:symbol val="none"/>
          </c:marker>
          <c:cat>
            <c:numRef>
              <c:f>output_segmentation!$L$2:$L$11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output_segmentation!$O$494:$O$503</c:f>
              <c:numCache>
                <c:formatCode>General</c:formatCode>
                <c:ptCount val="10"/>
                <c:pt idx="0">
                  <c:v>9.9005700000000002E-2</c:v>
                </c:pt>
                <c:pt idx="1">
                  <c:v>6.7003900000000005E-2</c:v>
                </c:pt>
                <c:pt idx="2">
                  <c:v>7.9004500000000005E-2</c:v>
                </c:pt>
                <c:pt idx="3">
                  <c:v>6.4003599999999994E-2</c:v>
                </c:pt>
                <c:pt idx="4">
                  <c:v>4.9002799999999999E-2</c:v>
                </c:pt>
                <c:pt idx="5">
                  <c:v>5.5003200000000002E-2</c:v>
                </c:pt>
                <c:pt idx="6">
                  <c:v>5.70033E-2</c:v>
                </c:pt>
                <c:pt idx="7">
                  <c:v>5.7003199999999997E-2</c:v>
                </c:pt>
                <c:pt idx="8">
                  <c:v>5.2003000000000001E-2</c:v>
                </c:pt>
                <c:pt idx="9">
                  <c:v>5.00028E-2</c:v>
                </c:pt>
              </c:numCache>
            </c:numRef>
          </c:val>
          <c:smooth val="0"/>
        </c:ser>
        <c:ser>
          <c:idx val="9"/>
          <c:order val="6"/>
          <c:tx>
            <c:strRef>
              <c:f>output_segmentation!$E$634</c:f>
              <c:strCache>
                <c:ptCount val="1"/>
                <c:pt idx="0">
                  <c:v>9</c:v>
                </c:pt>
              </c:strCache>
            </c:strRef>
          </c:tx>
          <c:marker>
            <c:symbol val="none"/>
          </c:marker>
          <c:cat>
            <c:numRef>
              <c:f>output_segmentation!$L$2:$L$11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output_segmentation!$O$634:$O$642</c:f>
              <c:numCache>
                <c:formatCode>General</c:formatCode>
                <c:ptCount val="9"/>
                <c:pt idx="0">
                  <c:v>4.8002799999999998E-2</c:v>
                </c:pt>
                <c:pt idx="1">
                  <c:v>3.80022E-2</c:v>
                </c:pt>
                <c:pt idx="2">
                  <c:v>2.9001800000000001E-2</c:v>
                </c:pt>
                <c:pt idx="3">
                  <c:v>3.5001999999999998E-2</c:v>
                </c:pt>
                <c:pt idx="4">
                  <c:v>3.9002200000000001E-2</c:v>
                </c:pt>
                <c:pt idx="5">
                  <c:v>4.0002299999999998E-2</c:v>
                </c:pt>
                <c:pt idx="6">
                  <c:v>4.0002299999999998E-2</c:v>
                </c:pt>
                <c:pt idx="7">
                  <c:v>3.9002000000000002E-2</c:v>
                </c:pt>
                <c:pt idx="8">
                  <c:v>4.2002499999999998E-2</c:v>
                </c:pt>
              </c:numCache>
            </c:numRef>
          </c:val>
          <c:smooth val="0"/>
        </c:ser>
        <c:dLbls>
          <c:showLegendKey val="0"/>
          <c:showVal val="0"/>
          <c:showCatName val="0"/>
          <c:showSerName val="0"/>
          <c:showPercent val="0"/>
          <c:showBubbleSize val="0"/>
        </c:dLbls>
        <c:hiLowLines/>
        <c:marker val="1"/>
        <c:smooth val="0"/>
        <c:axId val="126233600"/>
        <c:axId val="115604800"/>
      </c:lineChart>
      <c:catAx>
        <c:axId val="126233600"/>
        <c:scaling>
          <c:orientation val="minMax"/>
        </c:scaling>
        <c:delete val="0"/>
        <c:axPos val="b"/>
        <c:title>
          <c:tx>
            <c:rich>
              <a:bodyPr/>
              <a:lstStyle/>
              <a:p>
                <a:pPr>
                  <a:defRPr/>
                </a:pPr>
                <a:r>
                  <a:rPr lang="fr-FR"/>
                  <a:t>niveau de lancement</a:t>
                </a:r>
              </a:p>
            </c:rich>
          </c:tx>
          <c:overlay val="0"/>
        </c:title>
        <c:numFmt formatCode="General" sourceLinked="1"/>
        <c:majorTickMark val="none"/>
        <c:minorTickMark val="none"/>
        <c:tickLblPos val="nextTo"/>
        <c:crossAx val="115604800"/>
        <c:crosses val="autoZero"/>
        <c:auto val="1"/>
        <c:lblAlgn val="ctr"/>
        <c:lblOffset val="100"/>
        <c:noMultiLvlLbl val="0"/>
      </c:catAx>
      <c:valAx>
        <c:axId val="115604800"/>
        <c:scaling>
          <c:orientation val="minMax"/>
        </c:scaling>
        <c:delete val="0"/>
        <c:axPos val="l"/>
        <c:majorGridlines/>
        <c:title>
          <c:tx>
            <c:rich>
              <a:bodyPr/>
              <a:lstStyle/>
              <a:p>
                <a:pPr>
                  <a:defRPr/>
                </a:pPr>
                <a:r>
                  <a:rPr lang="fr-FR"/>
                  <a:t>temps en seconde</a:t>
                </a:r>
                <a:r>
                  <a:rPr lang="fr-FR" baseline="0"/>
                  <a:t> des k-moyennes (s)</a:t>
                </a:r>
              </a:p>
            </c:rich>
          </c:tx>
          <c:overlay val="0"/>
        </c:title>
        <c:numFmt formatCode="General" sourceLinked="1"/>
        <c:majorTickMark val="out"/>
        <c:minorTickMark val="none"/>
        <c:tickLblPos val="nextTo"/>
        <c:crossAx val="1262336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dirty="0" smtClean="0"/>
              <a:t>Temps</a:t>
            </a:r>
            <a:r>
              <a:rPr lang="fr-FR" baseline="0" dirty="0" smtClean="0"/>
              <a:t> </a:t>
            </a:r>
            <a:r>
              <a:rPr lang="fr-FR" baseline="0" dirty="0"/>
              <a:t>des </a:t>
            </a:r>
            <a:r>
              <a:rPr lang="fr-FR" baseline="0" dirty="0" smtClean="0"/>
              <a:t>k-moyenne  </a:t>
            </a:r>
            <a:r>
              <a:rPr lang="fr-FR" baseline="0" dirty="0"/>
              <a:t>par niveau </a:t>
            </a:r>
            <a:r>
              <a:rPr lang="fr-FR" baseline="0" dirty="0" smtClean="0"/>
              <a:t>(Tendance)</a:t>
            </a:r>
            <a:endParaRPr lang="fr-FR" dirty="0"/>
          </a:p>
        </c:rich>
      </c:tx>
      <c:layout>
        <c:manualLayout>
          <c:xMode val="edge"/>
          <c:yMode val="edge"/>
          <c:x val="0.17407787266214692"/>
          <c:y val="1.7075249144019106E-2"/>
        </c:manualLayout>
      </c:layout>
      <c:overlay val="0"/>
    </c:title>
    <c:autoTitleDeleted val="0"/>
    <c:plotArea>
      <c:layout/>
      <c:lineChart>
        <c:grouping val="standard"/>
        <c:varyColors val="0"/>
        <c:ser>
          <c:idx val="5"/>
          <c:order val="0"/>
          <c:tx>
            <c:strRef>
              <c:f>output_segmentation!$E$352</c:f>
              <c:strCache>
                <c:ptCount val="1"/>
                <c:pt idx="0">
                  <c:v>5</c:v>
                </c:pt>
              </c:strCache>
            </c:strRef>
          </c:tx>
          <c:spPr>
            <a:ln>
              <a:solidFill>
                <a:srgbClr val="7030A0"/>
              </a:solidFill>
            </a:ln>
          </c:spPr>
          <c:marker>
            <c:symbol val="none"/>
          </c:marker>
          <c:cat>
            <c:numRef>
              <c:f>output_segmentation!$L$2:$L$11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output_segmentation!$O$352:$O$360</c:f>
              <c:numCache>
                <c:formatCode>General</c:formatCode>
                <c:ptCount val="9"/>
                <c:pt idx="0">
                  <c:v>9.5005400000000004E-2</c:v>
                </c:pt>
                <c:pt idx="1">
                  <c:v>8.6004899999999995E-2</c:v>
                </c:pt>
                <c:pt idx="2">
                  <c:v>7.00041E-2</c:v>
                </c:pt>
                <c:pt idx="3">
                  <c:v>4.2002400000000002E-2</c:v>
                </c:pt>
                <c:pt idx="4">
                  <c:v>4.8002799999999998E-2</c:v>
                </c:pt>
                <c:pt idx="5">
                  <c:v>4.1002400000000001E-2</c:v>
                </c:pt>
                <c:pt idx="6">
                  <c:v>4.0002299999999998E-2</c:v>
                </c:pt>
                <c:pt idx="7">
                  <c:v>4.1002299999999998E-2</c:v>
                </c:pt>
                <c:pt idx="8">
                  <c:v>4.3002600000000002E-2</c:v>
                </c:pt>
              </c:numCache>
            </c:numRef>
          </c:val>
          <c:smooth val="0"/>
        </c:ser>
        <c:dLbls>
          <c:showLegendKey val="0"/>
          <c:showVal val="0"/>
          <c:showCatName val="0"/>
          <c:showSerName val="0"/>
          <c:showPercent val="0"/>
          <c:showBubbleSize val="0"/>
        </c:dLbls>
        <c:hiLowLines/>
        <c:marker val="1"/>
        <c:smooth val="0"/>
        <c:axId val="135425536"/>
        <c:axId val="121071872"/>
      </c:lineChart>
      <c:catAx>
        <c:axId val="135425536"/>
        <c:scaling>
          <c:orientation val="minMax"/>
        </c:scaling>
        <c:delete val="0"/>
        <c:axPos val="b"/>
        <c:title>
          <c:tx>
            <c:rich>
              <a:bodyPr/>
              <a:lstStyle/>
              <a:p>
                <a:pPr>
                  <a:defRPr/>
                </a:pPr>
                <a:r>
                  <a:rPr lang="fr-FR"/>
                  <a:t>niveau de lancement</a:t>
                </a:r>
              </a:p>
            </c:rich>
          </c:tx>
          <c:overlay val="0"/>
        </c:title>
        <c:numFmt formatCode="General" sourceLinked="1"/>
        <c:majorTickMark val="none"/>
        <c:minorTickMark val="none"/>
        <c:tickLblPos val="nextTo"/>
        <c:crossAx val="121071872"/>
        <c:crosses val="autoZero"/>
        <c:auto val="1"/>
        <c:lblAlgn val="ctr"/>
        <c:lblOffset val="100"/>
        <c:noMultiLvlLbl val="0"/>
      </c:catAx>
      <c:valAx>
        <c:axId val="121071872"/>
        <c:scaling>
          <c:orientation val="minMax"/>
        </c:scaling>
        <c:delete val="0"/>
        <c:axPos val="l"/>
        <c:majorGridlines/>
        <c:title>
          <c:tx>
            <c:rich>
              <a:bodyPr/>
              <a:lstStyle/>
              <a:p>
                <a:pPr>
                  <a:defRPr/>
                </a:pPr>
                <a:r>
                  <a:rPr lang="fr-FR"/>
                  <a:t>temps en seconde</a:t>
                </a:r>
                <a:r>
                  <a:rPr lang="fr-FR" baseline="0"/>
                  <a:t> des k-moyennes (s)</a:t>
                </a:r>
              </a:p>
            </c:rich>
          </c:tx>
          <c:overlay val="0"/>
        </c:title>
        <c:numFmt formatCode="General" sourceLinked="1"/>
        <c:majorTickMark val="out"/>
        <c:minorTickMark val="none"/>
        <c:tickLblPos val="nextTo"/>
        <c:crossAx val="135425536"/>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153858-5C42-4737-9E63-98A692F29591}" type="datetimeFigureOut">
              <a:rPr lang="fr-FR" smtClean="0"/>
              <a:t>11/03/2013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F81B6A-693D-4A09-9A1D-3BB859544963}" type="slidenum">
              <a:rPr lang="fr-FR" smtClean="0"/>
              <a:t>‹N°›</a:t>
            </a:fld>
            <a:endParaRPr lang="fr-FR"/>
          </a:p>
        </p:txBody>
      </p:sp>
    </p:spTree>
    <p:extLst>
      <p:ext uri="{BB962C8B-B14F-4D97-AF65-F5344CB8AC3E}">
        <p14:creationId xmlns:p14="http://schemas.microsoft.com/office/powerpoint/2010/main" val="266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Introduction</a:t>
            </a:r>
            <a:r>
              <a:rPr lang="fr-FR" baseline="0" dirty="0" smtClean="0"/>
              <a:t> : On parlera ici de l’importance du </a:t>
            </a:r>
            <a:r>
              <a:rPr lang="fr-FR" baseline="0" dirty="0" err="1" smtClean="0"/>
              <a:t>clustering</a:t>
            </a:r>
            <a:r>
              <a:rPr lang="fr-FR" baseline="0" dirty="0" smtClean="0"/>
              <a:t> dans le monde, les nombreux domaines qui en font usages</a:t>
            </a:r>
          </a:p>
          <a:p>
            <a:r>
              <a:rPr lang="fr-FR" baseline="0" dirty="0" smtClean="0"/>
              <a:t>Présentation : Ici on se placera dans le projet en expliquant les subtilités qui le définissent et surtout les objectifs a accomplir</a:t>
            </a:r>
          </a:p>
          <a:p>
            <a:r>
              <a:rPr lang="fr-FR" baseline="0" dirty="0" smtClean="0"/>
              <a:t>Etude théorique: On détaillera les phases de cette étude et surtout les points clés a vérifier pour valider les étapes afin de confirmer les objectifs.</a:t>
            </a:r>
          </a:p>
          <a:p>
            <a:r>
              <a:rPr lang="fr-FR" baseline="0" dirty="0" smtClean="0"/>
              <a:t>Résultats : </a:t>
            </a:r>
            <a:r>
              <a:rPr lang="fr-FR" baseline="0" dirty="0" err="1" smtClean="0"/>
              <a:t>serie</a:t>
            </a:r>
            <a:r>
              <a:rPr lang="fr-FR" baseline="0" dirty="0" smtClean="0"/>
              <a:t> de graphes issu de l’implémentation que nous avons faites et une tendance de ces derniers</a:t>
            </a:r>
          </a:p>
          <a:p>
            <a:r>
              <a:rPr lang="fr-FR" baseline="0" dirty="0" smtClean="0"/>
              <a:t>Conclusion : retour sur les objectifs et validations</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2</a:t>
            </a:fld>
            <a:endParaRPr lang="fr-FR" dirty="0"/>
          </a:p>
        </p:txBody>
      </p:sp>
    </p:spTree>
    <p:extLst>
      <p:ext uri="{BB962C8B-B14F-4D97-AF65-F5344CB8AC3E}">
        <p14:creationId xmlns:p14="http://schemas.microsoft.com/office/powerpoint/2010/main" val="3994657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notera que</a:t>
            </a:r>
            <a:r>
              <a:rPr lang="fr-FR" baseline="0" dirty="0" smtClean="0"/>
              <a:t> cette phase </a:t>
            </a:r>
            <a:r>
              <a:rPr lang="fr-FR" b="1" baseline="0" dirty="0" smtClean="0"/>
              <a:t>dépends grandement de l’agrégation </a:t>
            </a:r>
            <a:r>
              <a:rPr lang="fr-FR" baseline="0" dirty="0" smtClean="0"/>
              <a:t>que l’on a fait. Et que par conséquent il est important de bien préparer les données dans le prétraitement pour tirer partie au maximum de la méthode multi-niveau.</a:t>
            </a:r>
          </a:p>
          <a:p>
            <a:endParaRPr lang="fr-FR" baseline="0" dirty="0" smtClean="0"/>
          </a:p>
          <a:p>
            <a:r>
              <a:rPr lang="fr-FR" baseline="0" dirty="0" smtClean="0"/>
              <a:t>Le fait important dans cette partie est de bien vérifié qu’on utilise la bonne partition a chaque début de phase à savoir la partition obtenu lors de la fin de la phase précédente.</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11</a:t>
            </a:fld>
            <a:endParaRPr lang="fr-FR"/>
          </a:p>
        </p:txBody>
      </p:sp>
    </p:spTree>
    <p:extLst>
      <p:ext uri="{BB962C8B-B14F-4D97-AF65-F5344CB8AC3E}">
        <p14:creationId xmlns:p14="http://schemas.microsoft.com/office/powerpoint/2010/main" val="1125945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un exemple des résultats obtenus, on a ici 7 </a:t>
            </a:r>
            <a:r>
              <a:rPr lang="fr-FR" dirty="0" err="1" smtClean="0"/>
              <a:t>runs</a:t>
            </a:r>
            <a:r>
              <a:rPr lang="fr-FR" dirty="0" smtClean="0"/>
              <a:t> pour une instance de 2100 points(un</a:t>
            </a:r>
            <a:r>
              <a:rPr lang="fr-FR" baseline="0" dirty="0" smtClean="0"/>
              <a:t>e instance moyenne) pour 5 classes. On repère bien le coté stochastique de l’algorithme et donc l’</a:t>
            </a:r>
            <a:r>
              <a:rPr lang="fr-FR" baseline="0" dirty="0" err="1" smtClean="0"/>
              <a:t>interet</a:t>
            </a:r>
            <a:r>
              <a:rPr lang="fr-FR" baseline="0" dirty="0" smtClean="0"/>
              <a:t> d’effectuer </a:t>
            </a:r>
            <a:r>
              <a:rPr lang="fr-FR" baseline="0" dirty="0" err="1" smtClean="0"/>
              <a:t>plusieur</a:t>
            </a:r>
            <a:r>
              <a:rPr lang="fr-FR" baseline="0" dirty="0" smtClean="0"/>
              <a:t> </a:t>
            </a:r>
            <a:r>
              <a:rPr lang="fr-FR" baseline="0" dirty="0" err="1" smtClean="0"/>
              <a:t>run</a:t>
            </a:r>
            <a:r>
              <a:rPr lang="fr-FR" baseline="0" dirty="0" smtClean="0"/>
              <a:t> afin de pouvoir obtenir une tendance.</a:t>
            </a:r>
          </a:p>
          <a:p>
            <a:endParaRPr lang="fr-FR" baseline="0" dirty="0" smtClean="0"/>
          </a:p>
          <a:p>
            <a:r>
              <a:rPr lang="fr-FR" baseline="0" dirty="0" smtClean="0"/>
              <a:t>Alors ce graphe rassemble la somme de tous les temps des résolutions des  k-moyennes lors du lancement d’une résolution au niveau X, par exemple la courbe rouge représente un </a:t>
            </a:r>
            <a:r>
              <a:rPr lang="fr-FR" baseline="0" dirty="0" err="1" smtClean="0"/>
              <a:t>run</a:t>
            </a:r>
            <a:r>
              <a:rPr lang="fr-FR" baseline="0" dirty="0" smtClean="0"/>
              <a:t> qui a construit 8 niveaux, on estime le temps du traitement au lancement a partir du 8eme niveau a 0.12s , a un lancement au 5eme niveau on a un temps de 0.04s au total. Sachant qu’au lancement au niveau 0 </a:t>
            </a:r>
            <a:r>
              <a:rPr lang="fr-FR" baseline="0" dirty="0" err="1" smtClean="0"/>
              <a:t>equivaut</a:t>
            </a:r>
            <a:r>
              <a:rPr lang="fr-FR" baseline="0" dirty="0" smtClean="0"/>
              <a:t> a l’application direct des </a:t>
            </a:r>
            <a:r>
              <a:rPr lang="fr-FR" baseline="0" dirty="0" err="1" smtClean="0"/>
              <a:t>k_moyennes</a:t>
            </a:r>
            <a:r>
              <a:rPr lang="fr-FR" baseline="0" dirty="0" smtClean="0"/>
              <a:t> sur les données du graphe initial (notre base de comparaison en somme).</a:t>
            </a:r>
          </a:p>
          <a:p>
            <a:endParaRPr lang="fr-FR" baseline="0" dirty="0" smtClean="0"/>
          </a:p>
          <a:p>
            <a:endParaRPr lang="fr-FR" baseline="0" dirty="0" smtClean="0"/>
          </a:p>
          <a:p>
            <a:r>
              <a:rPr lang="fr-FR" baseline="0" dirty="0" smtClean="0"/>
              <a:t> Ici on a clairement une tendance qui se dessine et qui est exploitable pour confirmer nos pensées sur le multi niveau.</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12</a:t>
            </a:fld>
            <a:endParaRPr lang="fr-FR"/>
          </a:p>
        </p:txBody>
      </p:sp>
    </p:spTree>
    <p:extLst>
      <p:ext uri="{BB962C8B-B14F-4D97-AF65-F5344CB8AC3E}">
        <p14:creationId xmlns:p14="http://schemas.microsoft.com/office/powerpoint/2010/main" val="1225693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la tendance légitime</a:t>
            </a:r>
            <a:r>
              <a:rPr lang="fr-FR" baseline="0" dirty="0" smtClean="0"/>
              <a:t> qu’on tire de nos observations qui nous permet de conclure une baisse du temps de calcul des lors que l’on augmente le nombre de niveau, jusqu’à ce que l’on stagne sur une durée qui semble </a:t>
            </a:r>
            <a:r>
              <a:rPr lang="fr-FR" baseline="0" dirty="0" err="1" smtClean="0"/>
              <a:t>etre</a:t>
            </a:r>
            <a:r>
              <a:rPr lang="fr-FR" baseline="0" dirty="0" smtClean="0"/>
              <a:t> une borne supérieure de niveau. Un point intéressant qu’une optimisation futur pourrait exploiter pour rendre encore plus efficace cette méthode. </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13</a:t>
            </a:fld>
            <a:endParaRPr lang="fr-FR"/>
          </a:p>
        </p:txBody>
      </p:sp>
    </p:spTree>
    <p:extLst>
      <p:ext uri="{BB962C8B-B14F-4D97-AF65-F5344CB8AC3E}">
        <p14:creationId xmlns:p14="http://schemas.microsoft.com/office/powerpoint/2010/main" val="1225693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t>
            </a:r>
            <a:r>
              <a:rPr lang="fr-FR" dirty="0" err="1" smtClean="0"/>
              <a:t>apres</a:t>
            </a:r>
            <a:r>
              <a:rPr lang="fr-FR" dirty="0" smtClean="0"/>
              <a:t> cette tendance on peut conclure </a:t>
            </a:r>
            <a:r>
              <a:rPr lang="fr-FR" dirty="0" err="1" smtClean="0"/>
              <a:t>aisement</a:t>
            </a:r>
            <a:r>
              <a:rPr lang="fr-FR" dirty="0" smtClean="0"/>
              <a:t> que</a:t>
            </a:r>
            <a:r>
              <a:rPr lang="fr-FR" baseline="0" dirty="0" smtClean="0"/>
              <a:t> les </a:t>
            </a:r>
            <a:r>
              <a:rPr lang="fr-FR" b="1" baseline="0" dirty="0" smtClean="0"/>
              <a:t>recherches dans ce domaine est légitime</a:t>
            </a:r>
            <a:r>
              <a:rPr lang="fr-FR" baseline="0" dirty="0" smtClean="0"/>
              <a:t>, d’autant que la </a:t>
            </a:r>
            <a:r>
              <a:rPr lang="fr-FR" b="1" baseline="0" dirty="0" smtClean="0"/>
              <a:t>théorie valide une tel méthode sur des graphes dis creux </a:t>
            </a:r>
            <a:r>
              <a:rPr lang="fr-FR" baseline="0" dirty="0" smtClean="0"/>
              <a:t>et que </a:t>
            </a:r>
            <a:r>
              <a:rPr lang="fr-FR" b="1" baseline="0" dirty="0" smtClean="0"/>
              <a:t>nos données construit plutôt des graphes complets</a:t>
            </a:r>
            <a:r>
              <a:rPr lang="fr-FR" baseline="0" dirty="0" smtClean="0"/>
              <a:t>. Cependant dans cette étude nous ne considérons pas </a:t>
            </a:r>
            <a:r>
              <a:rPr lang="fr-FR" b="1" baseline="0" dirty="0" smtClean="0"/>
              <a:t>le temps des </a:t>
            </a:r>
            <a:r>
              <a:rPr lang="fr-FR" b="1" baseline="0" dirty="0" err="1" smtClean="0"/>
              <a:t>prémière</a:t>
            </a:r>
            <a:r>
              <a:rPr lang="fr-FR" b="1" baseline="0" dirty="0" smtClean="0"/>
              <a:t> phases </a:t>
            </a:r>
            <a:r>
              <a:rPr lang="fr-FR" baseline="0" dirty="0" smtClean="0"/>
              <a:t>(agrégation et partitionnement initial) comme étant partie prenante de la méthode générale. Donc il nous reste dans le futur de cette méthode à optimiser au </a:t>
            </a:r>
            <a:r>
              <a:rPr lang="fr-FR" baseline="0" dirty="0" err="1" smtClean="0"/>
              <a:t>mieu</a:t>
            </a:r>
            <a:r>
              <a:rPr lang="fr-FR" baseline="0" dirty="0" smtClean="0"/>
              <a:t> ces </a:t>
            </a:r>
            <a:r>
              <a:rPr lang="fr-FR" baseline="0" dirty="0" err="1" smtClean="0"/>
              <a:t>premieres</a:t>
            </a:r>
            <a:r>
              <a:rPr lang="fr-FR" baseline="0" dirty="0" smtClean="0"/>
              <a:t> phase pour rendre l’algorithme général bien plus efficace que l’application direct des K-moyennes sur le graphe initial.</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14</a:t>
            </a:fld>
            <a:endParaRPr lang="fr-FR"/>
          </a:p>
        </p:txBody>
      </p:sp>
    </p:spTree>
    <p:extLst>
      <p:ext uri="{BB962C8B-B14F-4D97-AF65-F5344CB8AC3E}">
        <p14:creationId xmlns:p14="http://schemas.microsoft.com/office/powerpoint/2010/main" val="65684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endParaRPr lang="fr-FR" dirty="0" smtClean="0"/>
          </a:p>
          <a:p>
            <a:r>
              <a:rPr lang="fr-FR" dirty="0" smtClean="0"/>
              <a:t>Exemple de partitionnement en imagerie basé sur la colorimétrie</a:t>
            </a:r>
            <a:r>
              <a:rPr lang="fr-FR" baseline="0" dirty="0" smtClean="0"/>
              <a:t> de l’image</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3</a:t>
            </a:fld>
            <a:endParaRPr lang="fr-FR"/>
          </a:p>
        </p:txBody>
      </p:sp>
    </p:spTree>
    <p:extLst>
      <p:ext uri="{BB962C8B-B14F-4D97-AF65-F5344CB8AC3E}">
        <p14:creationId xmlns:p14="http://schemas.microsoft.com/office/powerpoint/2010/main" val="145151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Notre projet se dotera de la dernière</a:t>
            </a:r>
            <a:r>
              <a:rPr lang="fr-FR" baseline="0" dirty="0" smtClean="0"/>
              <a:t> version du langage </a:t>
            </a:r>
            <a:r>
              <a:rPr lang="fr-FR" b="1" baseline="0" dirty="0" smtClean="0"/>
              <a:t>C++ a savoir la </a:t>
            </a:r>
            <a:r>
              <a:rPr lang="fr-FR" b="1" baseline="0" dirty="0" err="1" smtClean="0"/>
              <a:t>verison</a:t>
            </a:r>
            <a:r>
              <a:rPr lang="fr-FR" b="1" baseline="0" dirty="0" smtClean="0"/>
              <a:t> 11 </a:t>
            </a:r>
            <a:r>
              <a:rPr lang="fr-FR" baseline="0" dirty="0" smtClean="0"/>
              <a:t>, nous chercherons à adapter une bibliothèque préexistante qui partitionne une série de données en K classes par la méthode des </a:t>
            </a:r>
            <a:r>
              <a:rPr lang="fr-FR" b="1" baseline="0" dirty="0" smtClean="0"/>
              <a:t>k-moyennes</a:t>
            </a:r>
            <a:r>
              <a:rPr lang="fr-FR" b="0" baseline="0" dirty="0" smtClean="0"/>
              <a:t> en une nouvelle méthode qui utilisera le principe de </a:t>
            </a:r>
            <a:r>
              <a:rPr lang="fr-FR" b="1" baseline="0" dirty="0" smtClean="0"/>
              <a:t>Multi-niveaux</a:t>
            </a:r>
            <a:r>
              <a:rPr lang="fr-FR" b="0" baseline="0" dirty="0" smtClean="0"/>
              <a:t>. Nous noterons que cet algorithme est une </a:t>
            </a:r>
            <a:r>
              <a:rPr lang="fr-FR" b="1" baseline="0" dirty="0" smtClean="0"/>
              <a:t>heuristique</a:t>
            </a:r>
            <a:r>
              <a:rPr lang="fr-FR" b="0" baseline="0" dirty="0" smtClean="0"/>
              <a:t> et que par conséquent</a:t>
            </a:r>
            <a:r>
              <a:rPr lang="fr-FR" b="1" baseline="0" dirty="0" smtClean="0"/>
              <a:t> </a:t>
            </a:r>
            <a:r>
              <a:rPr lang="fr-FR" b="0" baseline="0" dirty="0" smtClean="0"/>
              <a:t>les résultats seront issus de plusieurs </a:t>
            </a:r>
            <a:r>
              <a:rPr lang="fr-FR" b="0" baseline="0" dirty="0" err="1" smtClean="0"/>
              <a:t>run</a:t>
            </a:r>
            <a:r>
              <a:rPr lang="fr-FR" b="0" baseline="0" dirty="0" smtClean="0"/>
              <a:t> afin de pouvoir tirer une tendance afin de pouvoir conclure. Par ailleurs, les données que nous chercherons a partitionner sont le fruit de </a:t>
            </a:r>
            <a:r>
              <a:rPr lang="fr-FR" b="1" baseline="0" dirty="0" smtClean="0"/>
              <a:t>données réelles </a:t>
            </a:r>
            <a:r>
              <a:rPr lang="fr-FR" b="0" baseline="0" dirty="0" smtClean="0"/>
              <a:t> qui ont certaines propriétés que l’on exploitera pas pour </a:t>
            </a:r>
            <a:r>
              <a:rPr lang="fr-FR" b="0" baseline="0" dirty="0" err="1" smtClean="0"/>
              <a:t>accelérer</a:t>
            </a:r>
            <a:r>
              <a:rPr lang="fr-FR" b="0" baseline="0" dirty="0" smtClean="0"/>
              <a:t> les méthodes (par exemple un pré-partitionnement).</a:t>
            </a:r>
            <a:endParaRPr lang="fr-FR" b="1" baseline="0" dirty="0" smtClean="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4</a:t>
            </a:fld>
            <a:endParaRPr lang="fr-FR"/>
          </a:p>
        </p:txBody>
      </p:sp>
    </p:spTree>
    <p:extLst>
      <p:ext uri="{BB962C8B-B14F-4D97-AF65-F5344CB8AC3E}">
        <p14:creationId xmlns:p14="http://schemas.microsoft.com/office/powerpoint/2010/main" val="797247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Petite phrase de transition</a:t>
            </a:r>
            <a:r>
              <a:rPr lang="fr-FR" baseline="0" dirty="0" smtClean="0"/>
              <a:t> pour annoncer l’étude théorique</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5</a:t>
            </a:fld>
            <a:endParaRPr lang="fr-FR"/>
          </a:p>
        </p:txBody>
      </p:sp>
    </p:spTree>
    <p:extLst>
      <p:ext uri="{BB962C8B-B14F-4D97-AF65-F5344CB8AC3E}">
        <p14:creationId xmlns:p14="http://schemas.microsoft.com/office/powerpoint/2010/main" val="95284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Comme le décrit le</a:t>
            </a:r>
            <a:r>
              <a:rPr lang="fr-FR" baseline="0" dirty="0" smtClean="0"/>
              <a:t> rapport le principe du multi-</a:t>
            </a:r>
            <a:r>
              <a:rPr lang="fr-FR" baseline="0" dirty="0" err="1" smtClean="0"/>
              <a:t>level</a:t>
            </a:r>
            <a:r>
              <a:rPr lang="fr-FR" baseline="0" dirty="0" smtClean="0"/>
              <a:t> est un prétraitement des données avant le partitionnement par une méthode d’agrégation des données afin d’accélérer la résolution des k-moyenne car on le rappel, cette méthode est bien plus rapide sur des graphes de petite taille.</a:t>
            </a:r>
          </a:p>
          <a:p>
            <a:endParaRPr lang="fr-FR" baseline="0" dirty="0" smtClean="0"/>
          </a:p>
          <a:p>
            <a:r>
              <a:rPr lang="fr-FR" baseline="0" dirty="0" smtClean="0"/>
              <a:t>Voici un exemple simple afin de décrire ce phénomène basé sur une réduction par 3 étapes afin de construire 4 niveaux. Le choix de la réduction est régis par une fonction qui définit a chaque étapes quel point sont a fusionner, cette fonction peut </a:t>
            </a:r>
            <a:r>
              <a:rPr lang="fr-FR" baseline="0" dirty="0" err="1" smtClean="0"/>
              <a:t>etre</a:t>
            </a:r>
            <a:r>
              <a:rPr lang="fr-FR" baseline="0" dirty="0" smtClean="0"/>
              <a:t> basé sur des distances ou sur d’autres propriétés des observations. On lancera par la suite, à chaque niveau , en remontant jusqu’au graphe initial, notre phase de partitionnement appelé : raffinement.   </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6</a:t>
            </a:fld>
            <a:endParaRPr lang="fr-FR"/>
          </a:p>
        </p:txBody>
      </p:sp>
    </p:spTree>
    <p:extLst>
      <p:ext uri="{BB962C8B-B14F-4D97-AF65-F5344CB8AC3E}">
        <p14:creationId xmlns:p14="http://schemas.microsoft.com/office/powerpoint/2010/main" val="257602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a:t>
            </a:r>
            <a:r>
              <a:rPr lang="fr-FR" baseline="0" dirty="0" smtClean="0"/>
              <a:t> notre cas, on se basera sur une </a:t>
            </a:r>
            <a:r>
              <a:rPr lang="fr-FR" b="1" baseline="0" dirty="0" smtClean="0"/>
              <a:t>distance euclidienne</a:t>
            </a:r>
            <a:r>
              <a:rPr lang="fr-FR" b="0" baseline="0" dirty="0" smtClean="0"/>
              <a:t>, en sélectionnant </a:t>
            </a:r>
            <a:r>
              <a:rPr lang="fr-FR" b="1" baseline="0" dirty="0" smtClean="0"/>
              <a:t>les H plus proches voisins</a:t>
            </a:r>
            <a:r>
              <a:rPr lang="fr-FR" b="0" baseline="0" dirty="0" smtClean="0"/>
              <a:t> avec comme point d’</a:t>
            </a:r>
            <a:r>
              <a:rPr lang="fr-FR" b="0" baseline="0" dirty="0" err="1" smtClean="0"/>
              <a:t>arret</a:t>
            </a:r>
            <a:r>
              <a:rPr lang="fr-FR" b="0" baseline="0" dirty="0" smtClean="0"/>
              <a:t> un nb de point restant inférieur </a:t>
            </a:r>
            <a:r>
              <a:rPr lang="fr-FR" b="1" baseline="0" dirty="0" smtClean="0"/>
              <a:t>a K * le </a:t>
            </a:r>
            <a:r>
              <a:rPr lang="fr-FR" b="1" baseline="0" dirty="0" err="1" smtClean="0"/>
              <a:t>Nb_de</a:t>
            </a:r>
            <a:r>
              <a:rPr lang="fr-FR" b="1" baseline="0" dirty="0" smtClean="0"/>
              <a:t> classe </a:t>
            </a:r>
            <a:r>
              <a:rPr lang="fr-FR" b="0" baseline="0" dirty="0" smtClean="0"/>
              <a:t>qu’on souhaiterais construire , où H et K seraient des valeurs en fonction du nombre total des observations. Dans l’état , on </a:t>
            </a:r>
            <a:r>
              <a:rPr lang="fr-FR" b="0" baseline="0" dirty="0" err="1" smtClean="0"/>
              <a:t>reduit</a:t>
            </a:r>
            <a:r>
              <a:rPr lang="fr-FR" b="0" baseline="0" dirty="0" smtClean="0"/>
              <a:t> par deux le nombre de données par niveau.</a:t>
            </a:r>
            <a:endParaRPr lang="fr-FR" b="1" dirty="0" smtClean="0"/>
          </a:p>
          <a:p>
            <a:endParaRPr lang="fr-FR" dirty="0" smtClean="0"/>
          </a:p>
          <a:p>
            <a:r>
              <a:rPr lang="fr-FR" dirty="0" smtClean="0"/>
              <a:t>Cependant</a:t>
            </a:r>
            <a:r>
              <a:rPr lang="fr-FR" baseline="0" dirty="0" smtClean="0"/>
              <a:t>, dans cette étape il est important de choisir </a:t>
            </a:r>
            <a:r>
              <a:rPr lang="fr-FR" b="1" baseline="0" dirty="0" smtClean="0"/>
              <a:t>H et K de manière a avoir un Nb de niveau convenable </a:t>
            </a:r>
            <a:r>
              <a:rPr lang="fr-FR" b="0" baseline="0" dirty="0" smtClean="0"/>
              <a:t> car il faut </a:t>
            </a:r>
            <a:r>
              <a:rPr lang="fr-FR" b="0" baseline="0" dirty="0" err="1" smtClean="0"/>
              <a:t>mieu</a:t>
            </a:r>
            <a:r>
              <a:rPr lang="fr-FR" b="0" baseline="0" dirty="0" smtClean="0"/>
              <a:t> </a:t>
            </a:r>
            <a:r>
              <a:rPr lang="fr-FR" b="0" baseline="0" dirty="0" err="1" smtClean="0"/>
              <a:t>préferer</a:t>
            </a:r>
            <a:r>
              <a:rPr lang="fr-FR" b="0" baseline="0" dirty="0" smtClean="0"/>
              <a:t> </a:t>
            </a:r>
            <a:r>
              <a:rPr lang="fr-FR" b="1" baseline="0" dirty="0" smtClean="0"/>
              <a:t>peu de niveau que effectuer une mauvaise agrégation</a:t>
            </a:r>
            <a:r>
              <a:rPr lang="fr-FR" b="0" baseline="0" dirty="0" smtClean="0"/>
              <a:t> qui pénaliserait grandement la suite du processus .</a:t>
            </a:r>
            <a:endParaRPr lang="fr-FR" b="1" dirty="0" smtClean="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7</a:t>
            </a:fld>
            <a:endParaRPr lang="fr-FR"/>
          </a:p>
        </p:txBody>
      </p:sp>
    </p:spTree>
    <p:extLst>
      <p:ext uri="{BB962C8B-B14F-4D97-AF65-F5344CB8AC3E}">
        <p14:creationId xmlns:p14="http://schemas.microsoft.com/office/powerpoint/2010/main" val="91477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Ensuite</a:t>
            </a:r>
            <a:r>
              <a:rPr lang="fr-FR" baseline="0" dirty="0" smtClean="0"/>
              <a:t> on génère aléatoirement une partition sans prendre garde de la valeur de l’objectif, On pourrait ici tiré partit des caractéristique des données réelles pour avoir une bonne approche de partitionnement initial mais ce n’est pas notre travail de ces 6 derniers mois. Un point d’optimisation pour le futur.</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8</a:t>
            </a:fld>
            <a:endParaRPr lang="fr-FR"/>
          </a:p>
        </p:txBody>
      </p:sp>
    </p:spTree>
    <p:extLst>
      <p:ext uri="{BB962C8B-B14F-4D97-AF65-F5344CB8AC3E}">
        <p14:creationId xmlns:p14="http://schemas.microsoft.com/office/powerpoint/2010/main" val="288733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Par contre… Dans cette partie</a:t>
            </a:r>
            <a:r>
              <a:rPr lang="fr-FR" baseline="0" dirty="0" smtClean="0"/>
              <a:t> il faut vérifier qu’on conserve bien entendu </a:t>
            </a:r>
            <a:r>
              <a:rPr lang="fr-FR" b="1" baseline="0" dirty="0" smtClean="0"/>
              <a:t>la même partition</a:t>
            </a:r>
            <a:r>
              <a:rPr lang="fr-FR" baseline="0" dirty="0" smtClean="0"/>
              <a:t> quand on effectue les tests sur un </a:t>
            </a:r>
            <a:r>
              <a:rPr lang="fr-FR" baseline="0" dirty="0" err="1" smtClean="0"/>
              <a:t>meme</a:t>
            </a:r>
            <a:r>
              <a:rPr lang="fr-FR" baseline="0" dirty="0" smtClean="0"/>
              <a:t> </a:t>
            </a:r>
            <a:r>
              <a:rPr lang="fr-FR" baseline="0" dirty="0" err="1" smtClean="0"/>
              <a:t>run</a:t>
            </a:r>
            <a:r>
              <a:rPr lang="fr-FR" baseline="0" dirty="0" smtClean="0"/>
              <a:t> pour tester l’influence du niveau de départ.</a:t>
            </a:r>
          </a:p>
          <a:p>
            <a:r>
              <a:rPr lang="fr-FR" baseline="0" dirty="0" smtClean="0"/>
              <a:t>Et </a:t>
            </a:r>
            <a:r>
              <a:rPr lang="fr-FR" baseline="0" dirty="0" err="1" smtClean="0"/>
              <a:t>biensur</a:t>
            </a:r>
            <a:r>
              <a:rPr lang="fr-FR" baseline="0" dirty="0" smtClean="0"/>
              <a:t>, faire le faire varier pour les autres </a:t>
            </a:r>
            <a:r>
              <a:rPr lang="fr-FR" baseline="0" dirty="0" err="1" smtClean="0"/>
              <a:t>runs</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9</a:t>
            </a:fld>
            <a:endParaRPr lang="fr-FR"/>
          </a:p>
        </p:txBody>
      </p:sp>
    </p:spTree>
    <p:extLst>
      <p:ext uri="{BB962C8B-B14F-4D97-AF65-F5344CB8AC3E}">
        <p14:creationId xmlns:p14="http://schemas.microsoft.com/office/powerpoint/2010/main" val="194699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cette partie,</a:t>
            </a:r>
            <a:r>
              <a:rPr lang="fr-FR" baseline="0" dirty="0" smtClean="0"/>
              <a:t> on va expliquer ce qui se passe lors de la phase de raffinement</a:t>
            </a:r>
          </a:p>
          <a:p>
            <a:endParaRPr lang="fr-FR" baseline="0" dirty="0" smtClean="0"/>
          </a:p>
          <a:p>
            <a:r>
              <a:rPr lang="fr-FR" baseline="0" dirty="0" smtClean="0"/>
              <a:t>On démarre a un niveau , ici 3 , et on applique sur le graphe actuel la méthode des K-moyenne pour obtenir un « bon partitionnement  » pour ce graphe. Ensuite on passe au graphe de niveau 2 en désagrégeant de la </a:t>
            </a:r>
            <a:r>
              <a:rPr lang="fr-FR" baseline="0" dirty="0" err="1" smtClean="0"/>
              <a:t>meme</a:t>
            </a:r>
            <a:r>
              <a:rPr lang="fr-FR" baseline="0" dirty="0" smtClean="0"/>
              <a:t> manière qu’on était passer du graphe du niveau 2 au niveau 3 lors de l’agrégation, et on colle sur ce nouveau graphe le </a:t>
            </a:r>
            <a:r>
              <a:rPr lang="fr-FR" baseline="0" dirty="0" err="1" smtClean="0"/>
              <a:t>meme</a:t>
            </a:r>
            <a:r>
              <a:rPr lang="fr-FR" baseline="0" dirty="0" smtClean="0"/>
              <a:t> </a:t>
            </a:r>
            <a:r>
              <a:rPr lang="fr-FR" baseline="0" dirty="0" err="1" smtClean="0"/>
              <a:t>partionnement</a:t>
            </a:r>
            <a:r>
              <a:rPr lang="fr-FR" baseline="0" dirty="0" smtClean="0"/>
              <a:t> qu’on a trouvé au niveau précédents en considérant que tous les points d’un super sommet appartienne a la même classe que le </a:t>
            </a:r>
            <a:r>
              <a:rPr lang="fr-FR" baseline="0" dirty="0" err="1" smtClean="0"/>
              <a:t>supersommet</a:t>
            </a:r>
            <a:r>
              <a:rPr lang="fr-FR" baseline="0" dirty="0" smtClean="0"/>
              <a:t>. La dessus on réapplique les k-moyennes qui remodifie(mais de manière légère) le </a:t>
            </a:r>
            <a:r>
              <a:rPr lang="fr-FR" baseline="0" dirty="0" err="1" smtClean="0"/>
              <a:t>partionnement</a:t>
            </a:r>
            <a:r>
              <a:rPr lang="fr-FR" baseline="0" dirty="0" smtClean="0"/>
              <a:t> en </a:t>
            </a:r>
            <a:r>
              <a:rPr lang="fr-FR" baseline="0" dirty="0" err="1" smtClean="0"/>
              <a:t>réaffectuant</a:t>
            </a:r>
            <a:r>
              <a:rPr lang="fr-FR" baseline="0" dirty="0" smtClean="0"/>
              <a:t> les points a la meilleur classe qui lui convient. Ainsi de suite jusqu’au graphe initial.</a:t>
            </a:r>
          </a:p>
        </p:txBody>
      </p:sp>
      <p:sp>
        <p:nvSpPr>
          <p:cNvPr id="4" name="Espace réservé du numéro de diapositive 3"/>
          <p:cNvSpPr>
            <a:spLocks noGrp="1"/>
          </p:cNvSpPr>
          <p:nvPr>
            <p:ph type="sldNum" sz="quarter" idx="10"/>
          </p:nvPr>
        </p:nvSpPr>
        <p:spPr/>
        <p:txBody>
          <a:bodyPr/>
          <a:lstStyle/>
          <a:p>
            <a:fld id="{9CF81B6A-693D-4A09-9A1D-3BB859544963}" type="slidenum">
              <a:rPr lang="fr-FR" smtClean="0"/>
              <a:t>10</a:t>
            </a:fld>
            <a:endParaRPr lang="fr-FR"/>
          </a:p>
        </p:txBody>
      </p:sp>
    </p:spTree>
    <p:extLst>
      <p:ext uri="{BB962C8B-B14F-4D97-AF65-F5344CB8AC3E}">
        <p14:creationId xmlns:p14="http://schemas.microsoft.com/office/powerpoint/2010/main" val="60669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Date Placeholder 29"/>
          <p:cNvSpPr>
            <a:spLocks noGrp="1"/>
          </p:cNvSpPr>
          <p:nvPr>
            <p:ph type="dt" sz="half" idx="10"/>
          </p:nvPr>
        </p:nvSpPr>
        <p:spPr/>
        <p:txBody>
          <a:bodyPr/>
          <a:lstStyle/>
          <a:p>
            <a:fld id="{5BECF28A-961C-40F0-86FE-D4A0F2B923EB}" type="datetime1">
              <a:rPr lang="fr-FR" smtClean="0"/>
              <a:t>11/03/2013</a:t>
            </a:fld>
            <a:endParaRPr lang="fr-FR"/>
          </a:p>
        </p:txBody>
      </p:sp>
      <p:sp>
        <p:nvSpPr>
          <p:cNvPr id="19" name="Footer Placeholder 18"/>
          <p:cNvSpPr>
            <a:spLocks noGrp="1"/>
          </p:cNvSpPr>
          <p:nvPr>
            <p:ph type="ftr" sz="quarter" idx="11"/>
          </p:nvPr>
        </p:nvSpPr>
        <p:spPr/>
        <p:txBody>
          <a:bodyPr/>
          <a:lstStyle/>
          <a:p>
            <a:endParaRPr lang="fr-FR"/>
          </a:p>
        </p:txBody>
      </p:sp>
      <p:sp>
        <p:nvSpPr>
          <p:cNvPr id="27" name="Slide Number Placeholder 26"/>
          <p:cNvSpPr>
            <a:spLocks noGrp="1"/>
          </p:cNvSpPr>
          <p:nvPr>
            <p:ph type="sldNum" sz="quarter" idx="12"/>
          </p:nvPr>
        </p:nvSpPr>
        <p:spPr/>
        <p:txBody>
          <a:bodyPr/>
          <a:lstStyle/>
          <a:p>
            <a:fld id="{A6C779B1-47AE-4282-925F-478598739DA8}"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E2310903-8430-42A3-B46F-82CCB2319E4A}" type="datetime1">
              <a:rPr lang="fr-FR" smtClean="0"/>
              <a:t>11/03/2013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6C779B1-47AE-4282-925F-478598739DA8}"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fr-FR" smtClean="0"/>
              <a:t>Modifiez le style du titre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045E1E8F-362E-460D-913B-5B41815CAA38}" type="datetime1">
              <a:rPr lang="fr-FR" smtClean="0"/>
              <a:t>11/03/2013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6C779B1-47AE-4282-925F-478598739DA8}"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Modifiez le style du titre</a:t>
            </a:r>
            <a:endParaRPr kumimoji="0" lang="en-US"/>
          </a:p>
        </p:txBody>
      </p:sp>
      <p:sp>
        <p:nvSpPr>
          <p:cNvPr id="3" name="Content Placeholder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3F4A6872-72A1-4990-8DA5-AC8DCC02B2FD}" type="datetime1">
              <a:rPr lang="fr-FR" smtClean="0"/>
              <a:t>11/03/2013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6C779B1-47AE-4282-925F-478598739DA8}"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Date Placeholder 3"/>
          <p:cNvSpPr>
            <a:spLocks noGrp="1"/>
          </p:cNvSpPr>
          <p:nvPr>
            <p:ph type="dt" sz="half" idx="10"/>
          </p:nvPr>
        </p:nvSpPr>
        <p:spPr/>
        <p:txBody>
          <a:bodyPr/>
          <a:lstStyle/>
          <a:p>
            <a:fld id="{AC87282C-A0EE-4936-97ED-C33B1869C294}" type="datetime1">
              <a:rPr lang="fr-FR" smtClean="0"/>
              <a:t>11/03/2013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6C779B1-47AE-4282-925F-478598739DA8}"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fr-FR" smtClean="0"/>
              <a:t>Modifiez le style du titre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99C3405A-D10A-4026-8896-0D3B0948454F}" type="datetime1">
              <a:rPr lang="fr-FR" smtClean="0"/>
              <a:t>11/03/2013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6C779B1-47AE-4282-925F-478598739DA8}"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fr-FR" smtClean="0"/>
              <a:t>Modifiez le style du titre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Date Placeholder 6"/>
          <p:cNvSpPr>
            <a:spLocks noGrp="1"/>
          </p:cNvSpPr>
          <p:nvPr>
            <p:ph type="dt" sz="half" idx="10"/>
          </p:nvPr>
        </p:nvSpPr>
        <p:spPr/>
        <p:txBody>
          <a:bodyPr/>
          <a:lstStyle/>
          <a:p>
            <a:fld id="{F604A74B-D6CD-40A9-84C3-6A9AA6563B56}" type="datetime1">
              <a:rPr lang="fr-FR" smtClean="0"/>
              <a:t>11/03/2013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6C779B1-47AE-4282-925F-478598739DA8}"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Date Placeholder 2"/>
          <p:cNvSpPr>
            <a:spLocks noGrp="1"/>
          </p:cNvSpPr>
          <p:nvPr>
            <p:ph type="dt" sz="half" idx="10"/>
          </p:nvPr>
        </p:nvSpPr>
        <p:spPr/>
        <p:txBody>
          <a:bodyPr/>
          <a:lstStyle/>
          <a:p>
            <a:fld id="{3B1D31FE-F265-4900-8B57-8612E78ED14D}" type="datetime1">
              <a:rPr lang="fr-FR" smtClean="0"/>
              <a:t>11/03/2013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6C779B1-47AE-4282-925F-478598739DA8}"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84B46-F975-4E4E-956E-44838D900733}" type="datetime1">
              <a:rPr lang="fr-FR" smtClean="0"/>
              <a:t>11/03/2013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6C779B1-47AE-4282-925F-478598739DA8}"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Modifiez le style du titre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Modifiez les styles du texte du masque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Date Placeholder 4"/>
          <p:cNvSpPr>
            <a:spLocks noGrp="1"/>
          </p:cNvSpPr>
          <p:nvPr>
            <p:ph type="dt" sz="half" idx="10"/>
          </p:nvPr>
        </p:nvSpPr>
        <p:spPr/>
        <p:txBody>
          <a:bodyPr/>
          <a:lstStyle/>
          <a:p>
            <a:fld id="{8FA4A58C-1EEA-4F98-BA38-043E0512F7C6}" type="datetime1">
              <a:rPr lang="fr-FR" smtClean="0"/>
              <a:t>11/03/2013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6C779B1-47AE-4282-925F-478598739DA8}"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Modifiez le style du titre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Date Placeholder 4"/>
          <p:cNvSpPr>
            <a:spLocks noGrp="1"/>
          </p:cNvSpPr>
          <p:nvPr>
            <p:ph type="dt" sz="half" idx="10"/>
          </p:nvPr>
        </p:nvSpPr>
        <p:spPr/>
        <p:txBody>
          <a:bodyPr/>
          <a:lstStyle/>
          <a:p>
            <a:fld id="{F7900F7D-A084-41D0-9278-2618F8CF30C3}" type="datetime1">
              <a:rPr lang="fr-FR" smtClean="0"/>
              <a:t>11/03/2013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8077200" y="6356350"/>
            <a:ext cx="609600" cy="365125"/>
          </a:xfrm>
        </p:spPr>
        <p:txBody>
          <a:bodyPr/>
          <a:lstStyle/>
          <a:p>
            <a:fld id="{A6C779B1-47AE-4282-925F-478598739DA8}" type="slidenum">
              <a:rPr lang="fr-FR" smtClean="0"/>
              <a:t>‹N°›</a:t>
            </a:fld>
            <a:endParaRPr lang="fr-F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Modifiez le style du titre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FFDFF1-D346-4B45-99D2-B2FA1CC82298}" type="datetime1">
              <a:rPr lang="fr-FR" smtClean="0"/>
              <a:t>11/03/2013</a:t>
            </a:fld>
            <a:endParaRPr lang="fr-F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C779B1-47AE-4282-925F-478598739DA8}" type="slidenum">
              <a:rPr lang="fr-FR" smtClean="0"/>
              <a:t>‹N°›</a:t>
            </a:fld>
            <a:endParaRPr lang="fr-F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81A3"/>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39552" y="1166887"/>
            <a:ext cx="8204448" cy="2118097"/>
          </a:xfrm>
        </p:spPr>
        <p:txBody>
          <a:bodyPr>
            <a:noAutofit/>
          </a:bodyPr>
          <a:lstStyle/>
          <a:p>
            <a:pPr algn="ctr"/>
            <a:r>
              <a:rPr lang="fr-FR" sz="4000" dirty="0" smtClean="0">
                <a:latin typeface="Algerian" pitchFamily="82" charset="0"/>
              </a:rPr>
              <a:t> Implémentation d'un algorithme multi-niveaux pour le problème des k-moyennes </a:t>
            </a:r>
            <a:endParaRPr lang="fr-FR" sz="4000" dirty="0">
              <a:latin typeface="Algerian" pitchFamily="82" charset="0"/>
            </a:endParaRPr>
          </a:p>
        </p:txBody>
      </p:sp>
      <p:sp>
        <p:nvSpPr>
          <p:cNvPr id="3" name="Sous-titre 2"/>
          <p:cNvSpPr>
            <a:spLocks noGrp="1"/>
          </p:cNvSpPr>
          <p:nvPr>
            <p:ph type="subTitle" idx="1"/>
          </p:nvPr>
        </p:nvSpPr>
        <p:spPr>
          <a:xfrm>
            <a:off x="0" y="3501008"/>
            <a:ext cx="9144000" cy="985664"/>
          </a:xfrm>
        </p:spPr>
        <p:txBody>
          <a:bodyPr>
            <a:normAutofit/>
          </a:bodyPr>
          <a:lstStyle/>
          <a:p>
            <a:pPr algn="ctr"/>
            <a:r>
              <a:rPr lang="fr-FR" dirty="0" smtClean="0"/>
              <a:t>Présenté par Vincent ROGELJA et Lucas TORRENS</a:t>
            </a:r>
            <a:endParaRPr lang="fr-FR" dirty="0"/>
          </a:p>
        </p:txBody>
      </p:sp>
      <p:pic>
        <p:nvPicPr>
          <p:cNvPr id="4" name="Imag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5537" y="4434168"/>
            <a:ext cx="2664296" cy="2028717"/>
          </a:xfrm>
          <a:prstGeom prst="rect">
            <a:avLst/>
          </a:prstGeom>
        </p:spPr>
      </p:pic>
      <p:sp>
        <p:nvSpPr>
          <p:cNvPr id="5" name="Rectangle 4"/>
          <p:cNvSpPr/>
          <p:nvPr/>
        </p:nvSpPr>
        <p:spPr>
          <a:xfrm>
            <a:off x="3419872" y="4848361"/>
            <a:ext cx="5148064" cy="923330"/>
          </a:xfrm>
          <a:prstGeom prst="rect">
            <a:avLst/>
          </a:prstGeom>
        </p:spPr>
        <p:txBody>
          <a:bodyPr wrap="square">
            <a:spAutoFit/>
          </a:bodyPr>
          <a:lstStyle/>
          <a:p>
            <a:pPr algn="r"/>
            <a:r>
              <a:rPr lang="fr-FR" dirty="0" smtClean="0"/>
              <a:t>Encadré (tuteur ISIMA) par M. Philippe MAHEY  Proposé et Encadré par M. Manuel Ruiz</a:t>
            </a:r>
          </a:p>
          <a:p>
            <a:pPr algn="r"/>
            <a:r>
              <a:rPr lang="fr-FR" dirty="0" smtClean="0"/>
              <a:t>Projet de 120h </a:t>
            </a:r>
            <a:endParaRPr lang="fr-FR" dirty="0"/>
          </a:p>
        </p:txBody>
      </p:sp>
    </p:spTree>
    <p:extLst>
      <p:ext uri="{BB962C8B-B14F-4D97-AF65-F5344CB8AC3E}">
        <p14:creationId xmlns:p14="http://schemas.microsoft.com/office/powerpoint/2010/main" val="2663841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ctr"/>
            <a:r>
              <a:rPr lang="fr-FR" dirty="0" smtClean="0">
                <a:latin typeface="Algerian" pitchFamily="82" charset="0"/>
              </a:rPr>
              <a:t>Etude théorique(suite)</a:t>
            </a:r>
            <a:endParaRPr lang="fr-FR" dirty="0">
              <a:latin typeface="Algerian" pitchFamily="82" charset="0"/>
            </a:endParaRPr>
          </a:p>
        </p:txBody>
      </p:sp>
      <p:sp>
        <p:nvSpPr>
          <p:cNvPr id="3" name="Espace réservé du contenu 2"/>
          <p:cNvSpPr>
            <a:spLocks noGrp="1"/>
          </p:cNvSpPr>
          <p:nvPr>
            <p:ph idx="1"/>
          </p:nvPr>
        </p:nvSpPr>
        <p:spPr>
          <a:xfrm>
            <a:off x="457200" y="1935480"/>
            <a:ext cx="4330824" cy="629424"/>
          </a:xfrm>
        </p:spPr>
        <p:txBody>
          <a:bodyPr>
            <a:normAutofit fontScale="92500"/>
          </a:bodyPr>
          <a:lstStyle/>
          <a:p>
            <a:pPr marL="0" indent="0">
              <a:buNone/>
            </a:pPr>
            <a:r>
              <a:rPr lang="fr-FR" u="sng" dirty="0" smtClean="0"/>
              <a:t>Phase de raffinement: Principe</a:t>
            </a:r>
            <a:endParaRPr lang="fr-FR" u="sng" dirty="0"/>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10</a:t>
            </a:fld>
            <a:endParaRPr lang="fr-FR" sz="2000" dirty="0"/>
          </a:p>
        </p:txBody>
      </p:sp>
      <p:grpSp>
        <p:nvGrpSpPr>
          <p:cNvPr id="32" name="Groupe 31"/>
          <p:cNvGrpSpPr/>
          <p:nvPr/>
        </p:nvGrpSpPr>
        <p:grpSpPr>
          <a:xfrm>
            <a:off x="251520" y="2564904"/>
            <a:ext cx="8568952" cy="3430939"/>
            <a:chOff x="827584" y="2564904"/>
            <a:chExt cx="7632848" cy="3430939"/>
          </a:xfrm>
        </p:grpSpPr>
        <p:grpSp>
          <p:nvGrpSpPr>
            <p:cNvPr id="36" name="Groupe 35"/>
            <p:cNvGrpSpPr/>
            <p:nvPr/>
          </p:nvGrpSpPr>
          <p:grpSpPr>
            <a:xfrm>
              <a:off x="827584" y="2564904"/>
              <a:ext cx="7632848" cy="720080"/>
              <a:chOff x="961233" y="2420888"/>
              <a:chExt cx="7128792" cy="720080"/>
            </a:xfrm>
          </p:grpSpPr>
          <p:sp>
            <p:nvSpPr>
              <p:cNvPr id="59" name="Flèche droite 58"/>
              <p:cNvSpPr/>
              <p:nvPr/>
            </p:nvSpPr>
            <p:spPr>
              <a:xfrm>
                <a:off x="961233" y="2780928"/>
                <a:ext cx="712879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ZoneTexte 59"/>
              <p:cNvSpPr txBox="1"/>
              <p:nvPr/>
            </p:nvSpPr>
            <p:spPr>
              <a:xfrm>
                <a:off x="961233" y="2420888"/>
                <a:ext cx="6707111" cy="369332"/>
              </a:xfrm>
              <a:prstGeom prst="rect">
                <a:avLst/>
              </a:prstGeom>
              <a:noFill/>
            </p:spPr>
            <p:txBody>
              <a:bodyPr wrap="square" rtlCol="0">
                <a:spAutoFit/>
              </a:bodyPr>
              <a:lstStyle/>
              <a:p>
                <a:pPr algn="ctr"/>
                <a:r>
                  <a:rPr lang="fr-FR" dirty="0" smtClean="0"/>
                  <a:t>Restitution des données par raffinement</a:t>
                </a:r>
                <a:endParaRPr lang="fr-FR" dirty="0"/>
              </a:p>
            </p:txBody>
          </p:sp>
        </p:grpSp>
        <p:grpSp>
          <p:nvGrpSpPr>
            <p:cNvPr id="37" name="Groupe 36"/>
            <p:cNvGrpSpPr/>
            <p:nvPr/>
          </p:nvGrpSpPr>
          <p:grpSpPr>
            <a:xfrm>
              <a:off x="961233" y="5266471"/>
              <a:ext cx="7128792" cy="729372"/>
              <a:chOff x="961233" y="5331148"/>
              <a:chExt cx="5480990" cy="729372"/>
            </a:xfrm>
          </p:grpSpPr>
          <p:grpSp>
            <p:nvGrpSpPr>
              <p:cNvPr id="43" name="Groupe 42"/>
              <p:cNvGrpSpPr/>
              <p:nvPr/>
            </p:nvGrpSpPr>
            <p:grpSpPr>
              <a:xfrm>
                <a:off x="961233" y="5331148"/>
                <a:ext cx="4104871" cy="729372"/>
                <a:chOff x="1115616" y="5340440"/>
                <a:chExt cx="4104871" cy="729372"/>
              </a:xfrm>
            </p:grpSpPr>
            <p:grpSp>
              <p:nvGrpSpPr>
                <p:cNvPr id="50" name="Groupe 49"/>
                <p:cNvGrpSpPr/>
                <p:nvPr/>
              </p:nvGrpSpPr>
              <p:grpSpPr>
                <a:xfrm>
                  <a:off x="1115616" y="5349732"/>
                  <a:ext cx="1296145" cy="720080"/>
                  <a:chOff x="837949" y="2420888"/>
                  <a:chExt cx="7252076" cy="720080"/>
                </a:xfrm>
              </p:grpSpPr>
              <p:sp>
                <p:nvSpPr>
                  <p:cNvPr id="57" name="Flèche droite 56"/>
                  <p:cNvSpPr/>
                  <p:nvPr/>
                </p:nvSpPr>
                <p:spPr>
                  <a:xfrm>
                    <a:off x="961233" y="2780928"/>
                    <a:ext cx="712879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p:cNvSpPr txBox="1"/>
                  <p:nvPr/>
                </p:nvSpPr>
                <p:spPr>
                  <a:xfrm>
                    <a:off x="837949" y="2420888"/>
                    <a:ext cx="7252074" cy="369332"/>
                  </a:xfrm>
                  <a:prstGeom prst="rect">
                    <a:avLst/>
                  </a:prstGeom>
                  <a:noFill/>
                </p:spPr>
                <p:txBody>
                  <a:bodyPr wrap="square" rtlCol="0">
                    <a:spAutoFit/>
                  </a:bodyPr>
                  <a:lstStyle/>
                  <a:p>
                    <a:pPr algn="ctr"/>
                    <a:r>
                      <a:rPr lang="fr-FR" dirty="0" smtClean="0">
                        <a:latin typeface="+mj-lt"/>
                      </a:rPr>
                      <a:t>Niveau 3</a:t>
                    </a:r>
                    <a:endParaRPr lang="fr-FR" dirty="0">
                      <a:latin typeface="+mj-lt"/>
                    </a:endParaRPr>
                  </a:p>
                </p:txBody>
              </p:sp>
            </p:grpSp>
            <p:grpSp>
              <p:nvGrpSpPr>
                <p:cNvPr id="51" name="Groupe 50"/>
                <p:cNvGrpSpPr/>
                <p:nvPr/>
              </p:nvGrpSpPr>
              <p:grpSpPr>
                <a:xfrm>
                  <a:off x="2483767" y="5340440"/>
                  <a:ext cx="1296145" cy="720080"/>
                  <a:chOff x="837949" y="2420888"/>
                  <a:chExt cx="7252076" cy="720080"/>
                </a:xfrm>
              </p:grpSpPr>
              <p:sp>
                <p:nvSpPr>
                  <p:cNvPr id="55" name="Flèche droite 54"/>
                  <p:cNvSpPr/>
                  <p:nvPr/>
                </p:nvSpPr>
                <p:spPr>
                  <a:xfrm>
                    <a:off x="961233" y="2780928"/>
                    <a:ext cx="712879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p:cNvSpPr txBox="1"/>
                  <p:nvPr/>
                </p:nvSpPr>
                <p:spPr>
                  <a:xfrm>
                    <a:off x="837949" y="2420888"/>
                    <a:ext cx="7252074" cy="369332"/>
                  </a:xfrm>
                  <a:prstGeom prst="rect">
                    <a:avLst/>
                  </a:prstGeom>
                  <a:noFill/>
                </p:spPr>
                <p:txBody>
                  <a:bodyPr wrap="square" rtlCol="0">
                    <a:spAutoFit/>
                  </a:bodyPr>
                  <a:lstStyle/>
                  <a:p>
                    <a:pPr algn="ctr"/>
                    <a:r>
                      <a:rPr lang="fr-FR" dirty="0" smtClean="0">
                        <a:latin typeface="+mj-lt"/>
                      </a:rPr>
                      <a:t>Niveau 2</a:t>
                    </a:r>
                    <a:endParaRPr lang="fr-FR" dirty="0">
                      <a:latin typeface="+mj-lt"/>
                    </a:endParaRPr>
                  </a:p>
                </p:txBody>
              </p:sp>
            </p:grpSp>
            <p:grpSp>
              <p:nvGrpSpPr>
                <p:cNvPr id="52" name="Groupe 51"/>
                <p:cNvGrpSpPr/>
                <p:nvPr/>
              </p:nvGrpSpPr>
              <p:grpSpPr>
                <a:xfrm>
                  <a:off x="3877556" y="5340440"/>
                  <a:ext cx="1342931" cy="720080"/>
                  <a:chOff x="837949" y="2420888"/>
                  <a:chExt cx="7513850" cy="720080"/>
                </a:xfrm>
              </p:grpSpPr>
              <p:sp>
                <p:nvSpPr>
                  <p:cNvPr id="53" name="Flèche droite 52"/>
                  <p:cNvSpPr/>
                  <p:nvPr/>
                </p:nvSpPr>
                <p:spPr>
                  <a:xfrm>
                    <a:off x="961230" y="2780928"/>
                    <a:ext cx="7390569"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ZoneTexte 53"/>
                  <p:cNvSpPr txBox="1"/>
                  <p:nvPr/>
                </p:nvSpPr>
                <p:spPr>
                  <a:xfrm>
                    <a:off x="837949" y="2420888"/>
                    <a:ext cx="7252074" cy="369332"/>
                  </a:xfrm>
                  <a:prstGeom prst="rect">
                    <a:avLst/>
                  </a:prstGeom>
                  <a:noFill/>
                </p:spPr>
                <p:txBody>
                  <a:bodyPr wrap="square" rtlCol="0">
                    <a:spAutoFit/>
                  </a:bodyPr>
                  <a:lstStyle/>
                  <a:p>
                    <a:pPr algn="ctr"/>
                    <a:r>
                      <a:rPr lang="fr-FR" dirty="0" smtClean="0">
                        <a:latin typeface="+mj-lt"/>
                      </a:rPr>
                      <a:t>Niveau 1</a:t>
                    </a:r>
                    <a:endParaRPr lang="fr-FR" dirty="0">
                      <a:latin typeface="+mj-lt"/>
                    </a:endParaRPr>
                  </a:p>
                </p:txBody>
              </p:sp>
            </p:grpSp>
          </p:grpSp>
          <p:grpSp>
            <p:nvGrpSpPr>
              <p:cNvPr id="44" name="Groupe 43"/>
              <p:cNvGrpSpPr/>
              <p:nvPr/>
            </p:nvGrpSpPr>
            <p:grpSpPr>
              <a:xfrm>
                <a:off x="5146078" y="5331148"/>
                <a:ext cx="1296145" cy="720080"/>
                <a:chOff x="837949" y="2420888"/>
                <a:chExt cx="7252076" cy="720080"/>
              </a:xfrm>
            </p:grpSpPr>
            <p:sp>
              <p:nvSpPr>
                <p:cNvPr id="45" name="Flèche droite 44"/>
                <p:cNvSpPr/>
                <p:nvPr/>
              </p:nvSpPr>
              <p:spPr>
                <a:xfrm>
                  <a:off x="961233" y="2780928"/>
                  <a:ext cx="712879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p:cNvSpPr txBox="1"/>
                <p:nvPr/>
              </p:nvSpPr>
              <p:spPr>
                <a:xfrm>
                  <a:off x="837949" y="2420888"/>
                  <a:ext cx="7252074" cy="369332"/>
                </a:xfrm>
                <a:prstGeom prst="rect">
                  <a:avLst/>
                </a:prstGeom>
                <a:noFill/>
              </p:spPr>
              <p:txBody>
                <a:bodyPr wrap="square" rtlCol="0">
                  <a:spAutoFit/>
                </a:bodyPr>
                <a:lstStyle/>
                <a:p>
                  <a:pPr algn="ctr"/>
                  <a:r>
                    <a:rPr lang="fr-FR" dirty="0" smtClean="0">
                      <a:latin typeface="+mj-lt"/>
                    </a:rPr>
                    <a:t>Niveau 0</a:t>
                  </a:r>
                  <a:endParaRPr lang="fr-FR" dirty="0">
                    <a:latin typeface="+mj-lt"/>
                  </a:endParaRPr>
                </a:p>
              </p:txBody>
            </p:sp>
          </p:grpSp>
        </p:grpSp>
        <p:cxnSp>
          <p:nvCxnSpPr>
            <p:cNvPr id="38" name="Connecteur droit 37"/>
            <p:cNvCxnSpPr/>
            <p:nvPr/>
          </p:nvCxnSpPr>
          <p:spPr>
            <a:xfrm flipV="1">
              <a:off x="2721466" y="3203686"/>
              <a:ext cx="0" cy="2602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V="1">
              <a:off x="4519470" y="3203686"/>
              <a:ext cx="6159" cy="26121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6375000" y="3203685"/>
              <a:ext cx="0" cy="2602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899592" y="3203685"/>
              <a:ext cx="0" cy="2602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V="1">
              <a:off x="8172400" y="3203686"/>
              <a:ext cx="0" cy="2602845"/>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105" y="3470659"/>
            <a:ext cx="1809652" cy="180965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0580" y="3549533"/>
            <a:ext cx="1701981" cy="1701981"/>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0751" y="3549533"/>
            <a:ext cx="1726230" cy="1726230"/>
          </a:xfrm>
          <a:prstGeom prst="rect">
            <a:avLst/>
          </a:prstGeom>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6382" y="3519614"/>
            <a:ext cx="1731900" cy="1731900"/>
          </a:xfrm>
          <a:prstGeom prst="rect">
            <a:avLst/>
          </a:prstGeom>
        </p:spPr>
      </p:pic>
    </p:spTree>
    <p:extLst>
      <p:ext uri="{BB962C8B-B14F-4D97-AF65-F5344CB8AC3E}">
        <p14:creationId xmlns:p14="http://schemas.microsoft.com/office/powerpoint/2010/main" val="2661364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ctr"/>
            <a:r>
              <a:rPr lang="fr-FR" dirty="0" smtClean="0">
                <a:latin typeface="Algerian" pitchFamily="82" charset="0"/>
              </a:rPr>
              <a:t>Etude théorique(suite)</a:t>
            </a:r>
            <a:endParaRPr lang="fr-FR" dirty="0">
              <a:latin typeface="Algerian" pitchFamily="82" charset="0"/>
            </a:endParaRPr>
          </a:p>
        </p:txBody>
      </p:sp>
      <p:sp>
        <p:nvSpPr>
          <p:cNvPr id="3" name="Espace réservé du contenu 2"/>
          <p:cNvSpPr>
            <a:spLocks noGrp="1"/>
          </p:cNvSpPr>
          <p:nvPr>
            <p:ph idx="1"/>
          </p:nvPr>
        </p:nvSpPr>
        <p:spPr>
          <a:xfrm>
            <a:off x="457200" y="1935480"/>
            <a:ext cx="4330824" cy="629424"/>
          </a:xfrm>
        </p:spPr>
        <p:txBody>
          <a:bodyPr>
            <a:normAutofit fontScale="92500"/>
          </a:bodyPr>
          <a:lstStyle/>
          <a:p>
            <a:pPr marL="0" indent="0">
              <a:buNone/>
            </a:pPr>
            <a:r>
              <a:rPr lang="fr-FR" u="sng" dirty="0" smtClean="0"/>
              <a:t>Phase de raffinement: Principe</a:t>
            </a:r>
            <a:endParaRPr lang="fr-FR" u="sng" dirty="0"/>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11</a:t>
            </a:fld>
            <a:endParaRPr lang="fr-FR" sz="2000" dirty="0"/>
          </a:p>
        </p:txBody>
      </p:sp>
      <p:grpSp>
        <p:nvGrpSpPr>
          <p:cNvPr id="28" name="Groupe 27"/>
          <p:cNvGrpSpPr/>
          <p:nvPr/>
        </p:nvGrpSpPr>
        <p:grpSpPr>
          <a:xfrm>
            <a:off x="395536" y="2852937"/>
            <a:ext cx="7167694" cy="517086"/>
            <a:chOff x="395536" y="2204864"/>
            <a:chExt cx="5918917" cy="400110"/>
          </a:xfrm>
        </p:grpSpPr>
        <p:sp>
          <p:nvSpPr>
            <p:cNvPr id="29" name="Rectangle 28"/>
            <p:cNvSpPr/>
            <p:nvPr/>
          </p:nvSpPr>
          <p:spPr>
            <a:xfrm>
              <a:off x="395536" y="2204864"/>
              <a:ext cx="2662590" cy="400110"/>
            </a:xfrm>
            <a:prstGeom prst="rect">
              <a:avLst/>
            </a:prstGeom>
          </p:spPr>
          <p:txBody>
            <a:bodyPr wrap="none">
              <a:spAutoFit/>
            </a:bodyPr>
            <a:lstStyle/>
            <a:p>
              <a:r>
                <a:rPr lang="fr-FR" sz="2000" dirty="0" smtClean="0"/>
                <a:t>Points clés de cette phase:</a:t>
              </a:r>
            </a:p>
          </p:txBody>
        </p:sp>
        <p:sp>
          <p:nvSpPr>
            <p:cNvPr id="30" name="ZoneTexte 29"/>
            <p:cNvSpPr txBox="1"/>
            <p:nvPr/>
          </p:nvSpPr>
          <p:spPr>
            <a:xfrm>
              <a:off x="2870813" y="2236034"/>
              <a:ext cx="3443640" cy="309596"/>
            </a:xfrm>
            <a:prstGeom prst="rect">
              <a:avLst/>
            </a:prstGeom>
            <a:noFill/>
          </p:spPr>
          <p:txBody>
            <a:bodyPr wrap="none" rtlCol="0">
              <a:spAutoFit/>
            </a:bodyPr>
            <a:lstStyle/>
            <a:p>
              <a:r>
                <a:rPr lang="fr-FR" sz="2000" dirty="0" smtClean="0"/>
                <a:t>-   Dépendance forte de l’agrégation.</a:t>
              </a:r>
            </a:p>
          </p:txBody>
        </p:sp>
      </p:grpSp>
      <p:grpSp>
        <p:nvGrpSpPr>
          <p:cNvPr id="31" name="Groupe 30"/>
          <p:cNvGrpSpPr/>
          <p:nvPr/>
        </p:nvGrpSpPr>
        <p:grpSpPr>
          <a:xfrm>
            <a:off x="398263" y="4439381"/>
            <a:ext cx="7686333" cy="748169"/>
            <a:chOff x="395536" y="2204864"/>
            <a:chExt cx="6347201" cy="578918"/>
          </a:xfrm>
        </p:grpSpPr>
        <p:sp>
          <p:nvSpPr>
            <p:cNvPr id="33" name="Rectangle 32"/>
            <p:cNvSpPr/>
            <p:nvPr/>
          </p:nvSpPr>
          <p:spPr>
            <a:xfrm>
              <a:off x="395536" y="2204864"/>
              <a:ext cx="1436240" cy="309597"/>
            </a:xfrm>
            <a:prstGeom prst="rect">
              <a:avLst/>
            </a:prstGeom>
          </p:spPr>
          <p:txBody>
            <a:bodyPr wrap="none">
              <a:spAutoFit/>
            </a:bodyPr>
            <a:lstStyle/>
            <a:p>
              <a:r>
                <a:rPr lang="fr-FR" sz="2000" dirty="0" smtClean="0">
                  <a:solidFill>
                    <a:srgbClr val="FF0000"/>
                  </a:solidFill>
                </a:rPr>
                <a:t>IMPORTANT:</a:t>
              </a:r>
            </a:p>
          </p:txBody>
        </p:sp>
        <p:sp>
          <p:nvSpPr>
            <p:cNvPr id="34" name="ZoneTexte 33"/>
            <p:cNvSpPr txBox="1"/>
            <p:nvPr/>
          </p:nvSpPr>
          <p:spPr>
            <a:xfrm>
              <a:off x="2117698" y="2236034"/>
              <a:ext cx="4625039" cy="547748"/>
            </a:xfrm>
            <a:prstGeom prst="rect">
              <a:avLst/>
            </a:prstGeom>
            <a:noFill/>
          </p:spPr>
          <p:txBody>
            <a:bodyPr wrap="none" rtlCol="0">
              <a:spAutoFit/>
            </a:bodyPr>
            <a:lstStyle/>
            <a:p>
              <a:pPr marL="285750" indent="-285750">
                <a:buFontTx/>
                <a:buChar char="-"/>
              </a:pPr>
              <a:r>
                <a:rPr lang="fr-FR" sz="2000" dirty="0"/>
                <a:t>Vérifier à chaque début de niveau, qu’on utilise</a:t>
              </a:r>
            </a:p>
            <a:p>
              <a:r>
                <a:rPr lang="fr-FR" sz="2000" dirty="0"/>
                <a:t>la partition de la fin du niveau précédent</a:t>
              </a:r>
              <a:r>
                <a:rPr lang="fr-FR" sz="2000" dirty="0" smtClean="0"/>
                <a:t>.</a:t>
              </a:r>
              <a:endParaRPr lang="fr-FR" sz="2000" dirty="0"/>
            </a:p>
          </p:txBody>
        </p:sp>
      </p:grpSp>
    </p:spTree>
    <p:extLst>
      <p:ext uri="{BB962C8B-B14F-4D97-AF65-F5344CB8AC3E}">
        <p14:creationId xmlns:p14="http://schemas.microsoft.com/office/powerpoint/2010/main" val="486147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normAutofit/>
          </a:bodyPr>
          <a:lstStyle/>
          <a:p>
            <a:pPr marL="0" indent="0" algn="ctr"/>
            <a:r>
              <a:rPr lang="fr-FR" dirty="0" smtClean="0">
                <a:latin typeface="Algerian" pitchFamily="82" charset="0"/>
              </a:rPr>
              <a:t> Résultats</a:t>
            </a:r>
            <a:endParaRPr lang="fr-FR" dirty="0">
              <a:latin typeface="Algerian" pitchFamily="82" charset="0"/>
            </a:endParaRPr>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12</a:t>
            </a:fld>
            <a:endParaRPr lang="fr-FR" sz="2000" dirty="0"/>
          </a:p>
        </p:txBody>
      </p:sp>
      <p:graphicFrame>
        <p:nvGraphicFramePr>
          <p:cNvPr id="5" name="Graphique 4"/>
          <p:cNvGraphicFramePr>
            <a:graphicFrameLocks/>
          </p:cNvGraphicFramePr>
          <p:nvPr>
            <p:extLst>
              <p:ext uri="{D42A27DB-BD31-4B8C-83A1-F6EECF244321}">
                <p14:modId xmlns:p14="http://schemas.microsoft.com/office/powerpoint/2010/main" val="3191938568"/>
              </p:ext>
            </p:extLst>
          </p:nvPr>
        </p:nvGraphicFramePr>
        <p:xfrm>
          <a:off x="107504" y="1844824"/>
          <a:ext cx="9036496" cy="37188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3159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normAutofit/>
          </a:bodyPr>
          <a:lstStyle/>
          <a:p>
            <a:pPr marL="0" indent="0" algn="ctr"/>
            <a:r>
              <a:rPr lang="fr-FR" dirty="0" smtClean="0">
                <a:latin typeface="Algerian" pitchFamily="82" charset="0"/>
              </a:rPr>
              <a:t> Résultats(suite)</a:t>
            </a:r>
            <a:endParaRPr lang="fr-FR" dirty="0">
              <a:latin typeface="Algerian" pitchFamily="82" charset="0"/>
            </a:endParaRPr>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13</a:t>
            </a:fld>
            <a:endParaRPr lang="fr-FR" sz="2000" dirty="0"/>
          </a:p>
        </p:txBody>
      </p:sp>
      <p:graphicFrame>
        <p:nvGraphicFramePr>
          <p:cNvPr id="5" name="Graphique 4"/>
          <p:cNvGraphicFramePr>
            <a:graphicFrameLocks/>
          </p:cNvGraphicFramePr>
          <p:nvPr>
            <p:extLst>
              <p:ext uri="{D42A27DB-BD31-4B8C-83A1-F6EECF244321}">
                <p14:modId xmlns:p14="http://schemas.microsoft.com/office/powerpoint/2010/main" val="3347296366"/>
              </p:ext>
            </p:extLst>
          </p:nvPr>
        </p:nvGraphicFramePr>
        <p:xfrm>
          <a:off x="107504" y="1844824"/>
          <a:ext cx="9036496" cy="37188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64124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ctr"/>
            <a:r>
              <a:rPr lang="fr-FR" dirty="0" smtClean="0">
                <a:latin typeface="Algerian" pitchFamily="82" charset="0"/>
              </a:rPr>
              <a:t> </a:t>
            </a:r>
            <a:r>
              <a:rPr lang="fr-FR" dirty="0">
                <a:latin typeface="Algerian" pitchFamily="82" charset="0"/>
              </a:rPr>
              <a:t>Conclusions </a:t>
            </a:r>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14</a:t>
            </a:fld>
            <a:endParaRPr lang="fr-FR" sz="2000" dirty="0"/>
          </a:p>
        </p:txBody>
      </p:sp>
      <p:sp>
        <p:nvSpPr>
          <p:cNvPr id="3" name="ZoneTexte 2"/>
          <p:cNvSpPr txBox="1"/>
          <p:nvPr/>
        </p:nvSpPr>
        <p:spPr>
          <a:xfrm>
            <a:off x="683568" y="2267580"/>
            <a:ext cx="7848872" cy="369332"/>
          </a:xfrm>
          <a:prstGeom prst="rect">
            <a:avLst/>
          </a:prstGeom>
          <a:noFill/>
        </p:spPr>
        <p:txBody>
          <a:bodyPr wrap="square" rtlCol="0">
            <a:spAutoFit/>
          </a:bodyPr>
          <a:lstStyle/>
          <a:p>
            <a:r>
              <a:rPr lang="fr-FR" u="sng" dirty="0" smtClean="0"/>
              <a:t>Objectif:</a:t>
            </a:r>
            <a:r>
              <a:rPr lang="fr-FR" dirty="0" smtClean="0"/>
              <a:t> Confirmer l’intérêt de poursuivre les recherches sur le multi-niveaux</a:t>
            </a:r>
            <a:endParaRPr lang="fr-FR" u="sng" dirty="0"/>
          </a:p>
        </p:txBody>
      </p:sp>
      <p:grpSp>
        <p:nvGrpSpPr>
          <p:cNvPr id="6" name="Groupe 5"/>
          <p:cNvGrpSpPr/>
          <p:nvPr/>
        </p:nvGrpSpPr>
        <p:grpSpPr>
          <a:xfrm>
            <a:off x="683568" y="3082027"/>
            <a:ext cx="7776864" cy="1477328"/>
            <a:chOff x="395536" y="2204864"/>
            <a:chExt cx="5410413" cy="1477328"/>
          </a:xfrm>
        </p:grpSpPr>
        <p:sp>
          <p:nvSpPr>
            <p:cNvPr id="7" name="Rectangle 6"/>
            <p:cNvSpPr/>
            <p:nvPr/>
          </p:nvSpPr>
          <p:spPr>
            <a:xfrm>
              <a:off x="395536" y="2204864"/>
              <a:ext cx="1290603" cy="369332"/>
            </a:xfrm>
            <a:prstGeom prst="rect">
              <a:avLst/>
            </a:prstGeom>
          </p:spPr>
          <p:txBody>
            <a:bodyPr wrap="none">
              <a:spAutoFit/>
            </a:bodyPr>
            <a:lstStyle/>
            <a:p>
              <a:r>
                <a:rPr lang="fr-FR" dirty="0" smtClean="0"/>
                <a:t>Conclusions:</a:t>
              </a:r>
            </a:p>
          </p:txBody>
        </p:sp>
        <p:sp>
          <p:nvSpPr>
            <p:cNvPr id="8" name="ZoneTexte 7"/>
            <p:cNvSpPr txBox="1"/>
            <p:nvPr/>
          </p:nvSpPr>
          <p:spPr>
            <a:xfrm>
              <a:off x="1540046" y="2204864"/>
              <a:ext cx="4265903" cy="1477328"/>
            </a:xfrm>
            <a:prstGeom prst="rect">
              <a:avLst/>
            </a:prstGeom>
            <a:noFill/>
          </p:spPr>
          <p:txBody>
            <a:bodyPr wrap="square" rtlCol="0">
              <a:spAutoFit/>
            </a:bodyPr>
            <a:lstStyle/>
            <a:p>
              <a:pPr marL="285750" indent="-285750">
                <a:buFontTx/>
                <a:buChar char="-"/>
              </a:pPr>
              <a:r>
                <a:rPr lang="fr-FR" dirty="0" smtClean="0"/>
                <a:t>La courbe de tendance incite à  poursuivre les recherches</a:t>
              </a:r>
            </a:p>
            <a:p>
              <a:pPr marL="285750" indent="-285750">
                <a:buFontTx/>
                <a:buChar char="-"/>
              </a:pPr>
              <a:r>
                <a:rPr lang="fr-FR" dirty="0" smtClean="0"/>
                <a:t>La théorie =&gt; graphes creux</a:t>
              </a:r>
            </a:p>
            <a:p>
              <a:pPr marL="285750" indent="-285750">
                <a:buFontTx/>
                <a:buChar char="-"/>
              </a:pPr>
              <a:r>
                <a:rPr lang="fr-FR" dirty="0" smtClean="0"/>
                <a:t>Tests =&gt; graphes complets </a:t>
              </a:r>
            </a:p>
            <a:p>
              <a:pPr marL="285750" indent="-285750">
                <a:buFontTx/>
                <a:buChar char="-"/>
              </a:pPr>
              <a:r>
                <a:rPr lang="fr-FR" dirty="0" smtClean="0"/>
                <a:t>Le temps de l’agrégation n’est pas prise en compte</a:t>
              </a:r>
            </a:p>
            <a:p>
              <a:pPr marL="285750" indent="-285750">
                <a:buFontTx/>
                <a:buChar char="-"/>
              </a:pPr>
              <a:endParaRPr lang="fr-FR" dirty="0" smtClean="0"/>
            </a:p>
          </p:txBody>
        </p:sp>
      </p:grpSp>
    </p:spTree>
    <p:extLst>
      <p:ext uri="{BB962C8B-B14F-4D97-AF65-F5344CB8AC3E}">
        <p14:creationId xmlns:p14="http://schemas.microsoft.com/office/powerpoint/2010/main" val="1193159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ZoneTexte 4"/>
          <p:cNvSpPr txBox="1"/>
          <p:nvPr/>
        </p:nvSpPr>
        <p:spPr>
          <a:xfrm>
            <a:off x="755576" y="1987093"/>
            <a:ext cx="7632848" cy="3170099"/>
          </a:xfrm>
          <a:prstGeom prst="rect">
            <a:avLst/>
          </a:prstGeom>
          <a:noFill/>
        </p:spPr>
        <p:txBody>
          <a:bodyPr wrap="square" rtlCol="0">
            <a:spAutoFit/>
          </a:bodyPr>
          <a:lstStyle/>
          <a:p>
            <a:pPr algn="ctr"/>
            <a:r>
              <a:rPr lang="fr-FR" sz="4000" dirty="0" smtClean="0">
                <a:solidFill>
                  <a:schemeClr val="bg1"/>
                </a:solidFill>
                <a:latin typeface="Algerian" pitchFamily="82" charset="0"/>
              </a:rPr>
              <a:t>MERCI DE VOTRE ATTENTION</a:t>
            </a:r>
          </a:p>
          <a:p>
            <a:pPr algn="ctr"/>
            <a:endParaRPr lang="fr-FR" sz="4000" dirty="0">
              <a:solidFill>
                <a:schemeClr val="bg1"/>
              </a:solidFill>
              <a:latin typeface="Algerian" pitchFamily="82" charset="0"/>
            </a:endParaRPr>
          </a:p>
          <a:p>
            <a:pPr algn="ctr"/>
            <a:endParaRPr lang="fr-FR" sz="4000" dirty="0" smtClean="0">
              <a:solidFill>
                <a:schemeClr val="bg1"/>
              </a:solidFill>
              <a:latin typeface="Algerian" pitchFamily="82" charset="0"/>
            </a:endParaRPr>
          </a:p>
          <a:p>
            <a:pPr algn="ctr"/>
            <a:r>
              <a:rPr lang="fr-FR" sz="4000" dirty="0" smtClean="0">
                <a:solidFill>
                  <a:schemeClr val="bg1"/>
                </a:solidFill>
                <a:latin typeface="Algerian" pitchFamily="82" charset="0"/>
              </a:rPr>
              <a:t>SI VOUS AVEZ DES QUESTION ?</a:t>
            </a:r>
          </a:p>
          <a:p>
            <a:pPr algn="ctr"/>
            <a:endParaRPr lang="fr-FR" sz="4000" dirty="0" smtClean="0">
              <a:solidFill>
                <a:schemeClr val="bg1"/>
              </a:solidFill>
              <a:latin typeface="Algerian" pitchFamily="82" charset="0"/>
            </a:endParaRPr>
          </a:p>
        </p:txBody>
      </p:sp>
    </p:spTree>
    <p:extLst>
      <p:ext uri="{BB962C8B-B14F-4D97-AF65-F5344CB8AC3E}">
        <p14:creationId xmlns:p14="http://schemas.microsoft.com/office/powerpoint/2010/main" val="105687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476672"/>
            <a:ext cx="8229600" cy="1143000"/>
          </a:xfrm>
        </p:spPr>
        <p:txBody>
          <a:bodyPr/>
          <a:lstStyle/>
          <a:p>
            <a:pPr algn="ctr"/>
            <a:r>
              <a:rPr lang="fr-FR" dirty="0" smtClean="0">
                <a:latin typeface="Algerian" pitchFamily="82" charset="0"/>
              </a:rPr>
              <a:t>Plan</a:t>
            </a:r>
            <a:endParaRPr lang="fr-FR" dirty="0">
              <a:latin typeface="Algerian" pitchFamily="82" charset="0"/>
            </a:endParaRPr>
          </a:p>
        </p:txBody>
      </p:sp>
      <p:grpSp>
        <p:nvGrpSpPr>
          <p:cNvPr id="24" name="Groupe 23"/>
          <p:cNvGrpSpPr/>
          <p:nvPr/>
        </p:nvGrpSpPr>
        <p:grpSpPr>
          <a:xfrm>
            <a:off x="1076184" y="1760586"/>
            <a:ext cx="7200800" cy="4758658"/>
            <a:chOff x="251520" y="1700808"/>
            <a:chExt cx="7200800" cy="4758658"/>
          </a:xfrm>
        </p:grpSpPr>
        <p:pic>
          <p:nvPicPr>
            <p:cNvPr id="23" name="Imag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700808"/>
              <a:ext cx="2990088" cy="2265617"/>
            </a:xfrm>
            <a:prstGeom prst="rect">
              <a:avLst/>
            </a:prstGeom>
          </p:spPr>
        </p:pic>
        <p:grpSp>
          <p:nvGrpSpPr>
            <p:cNvPr id="22" name="Groupe 21"/>
            <p:cNvGrpSpPr/>
            <p:nvPr/>
          </p:nvGrpSpPr>
          <p:grpSpPr>
            <a:xfrm>
              <a:off x="1403648" y="2686208"/>
              <a:ext cx="6048672" cy="3773258"/>
              <a:chOff x="1806337" y="1655512"/>
              <a:chExt cx="6048672" cy="3773258"/>
            </a:xfrm>
          </p:grpSpPr>
          <p:grpSp>
            <p:nvGrpSpPr>
              <p:cNvPr id="12" name="Groupe 11"/>
              <p:cNvGrpSpPr/>
              <p:nvPr/>
            </p:nvGrpSpPr>
            <p:grpSpPr>
              <a:xfrm>
                <a:off x="1806337" y="1655512"/>
                <a:ext cx="4536504" cy="1224136"/>
                <a:chOff x="1043608" y="1655512"/>
                <a:chExt cx="4536504" cy="1224136"/>
              </a:xfrm>
            </p:grpSpPr>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1655512"/>
                  <a:ext cx="1224136" cy="1224136"/>
                </a:xfrm>
                <a:prstGeom prst="rect">
                  <a:avLst/>
                </a:prstGeom>
              </p:spPr>
            </p:pic>
            <p:sp>
              <p:nvSpPr>
                <p:cNvPr id="9" name="ZoneTexte 8"/>
                <p:cNvSpPr txBox="1"/>
                <p:nvPr/>
              </p:nvSpPr>
              <p:spPr>
                <a:xfrm>
                  <a:off x="2339752" y="2015552"/>
                  <a:ext cx="3240360" cy="369332"/>
                </a:xfrm>
                <a:prstGeom prst="rect">
                  <a:avLst/>
                </a:prstGeom>
                <a:noFill/>
              </p:spPr>
              <p:txBody>
                <a:bodyPr wrap="square" rtlCol="0">
                  <a:spAutoFit/>
                </a:bodyPr>
                <a:lstStyle/>
                <a:p>
                  <a:r>
                    <a:rPr lang="fr-FR" dirty="0" smtClean="0"/>
                    <a:t>Présentation</a:t>
                  </a:r>
                  <a:endParaRPr lang="fr-FR" dirty="0"/>
                </a:p>
              </p:txBody>
            </p:sp>
          </p:grpSp>
          <p:grpSp>
            <p:nvGrpSpPr>
              <p:cNvPr id="16" name="Groupe 15"/>
              <p:cNvGrpSpPr/>
              <p:nvPr/>
            </p:nvGrpSpPr>
            <p:grpSpPr>
              <a:xfrm>
                <a:off x="2958465" y="2554550"/>
                <a:ext cx="3957012" cy="1008112"/>
                <a:chOff x="1763688" y="2770574"/>
                <a:chExt cx="3957012" cy="1008112"/>
              </a:xfrm>
            </p:grpSpPr>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63688" y="2770574"/>
                  <a:ext cx="1008112" cy="1008112"/>
                </a:xfrm>
                <a:prstGeom prst="rect">
                  <a:avLst/>
                </a:prstGeom>
              </p:spPr>
            </p:pic>
            <p:sp>
              <p:nvSpPr>
                <p:cNvPr id="15" name="ZoneTexte 14"/>
                <p:cNvSpPr txBox="1"/>
                <p:nvPr/>
              </p:nvSpPr>
              <p:spPr>
                <a:xfrm>
                  <a:off x="2912388" y="3131676"/>
                  <a:ext cx="2808312" cy="369332"/>
                </a:xfrm>
                <a:prstGeom prst="rect">
                  <a:avLst/>
                </a:prstGeom>
                <a:noFill/>
              </p:spPr>
              <p:txBody>
                <a:bodyPr wrap="square" rtlCol="0">
                  <a:spAutoFit/>
                </a:bodyPr>
                <a:lstStyle/>
                <a:p>
                  <a:r>
                    <a:rPr lang="fr-FR" dirty="0" smtClean="0"/>
                    <a:t>Etude Théorique</a:t>
                  </a:r>
                </a:p>
              </p:txBody>
            </p:sp>
          </p:grpSp>
          <p:grpSp>
            <p:nvGrpSpPr>
              <p:cNvPr id="20" name="Groupe 19"/>
              <p:cNvGrpSpPr/>
              <p:nvPr/>
            </p:nvGrpSpPr>
            <p:grpSpPr>
              <a:xfrm>
                <a:off x="3505171" y="3626605"/>
                <a:ext cx="4349838" cy="1137295"/>
                <a:chOff x="2094370" y="3626605"/>
                <a:chExt cx="4349838" cy="1137295"/>
              </a:xfrm>
            </p:grpSpPr>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94370" y="3626605"/>
                  <a:ext cx="1516394" cy="1137295"/>
                </a:xfrm>
                <a:prstGeom prst="rect">
                  <a:avLst/>
                </a:prstGeom>
              </p:spPr>
            </p:pic>
            <p:sp>
              <p:nvSpPr>
                <p:cNvPr id="18" name="ZoneTexte 17"/>
                <p:cNvSpPr txBox="1"/>
                <p:nvPr/>
              </p:nvSpPr>
              <p:spPr>
                <a:xfrm>
                  <a:off x="3635896" y="4010586"/>
                  <a:ext cx="2808312" cy="369332"/>
                </a:xfrm>
                <a:prstGeom prst="rect">
                  <a:avLst/>
                </a:prstGeom>
                <a:noFill/>
              </p:spPr>
              <p:txBody>
                <a:bodyPr wrap="square" rtlCol="0">
                  <a:spAutoFit/>
                </a:bodyPr>
                <a:lstStyle/>
                <a:p>
                  <a:r>
                    <a:rPr lang="fr-FR" dirty="0" smtClean="0"/>
                    <a:t>Résultats</a:t>
                  </a:r>
                </a:p>
              </p:txBody>
            </p:sp>
          </p:grpSp>
          <p:pic>
            <p:nvPicPr>
              <p:cNvPr id="21" name="Imag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38906" y="4392454"/>
                <a:ext cx="1553142" cy="1036316"/>
              </a:xfrm>
              <a:prstGeom prst="rect">
                <a:avLst/>
              </a:prstGeom>
            </p:spPr>
          </p:pic>
        </p:grpSp>
      </p:grpSp>
    </p:spTree>
    <p:extLst>
      <p:ext uri="{BB962C8B-B14F-4D97-AF65-F5344CB8AC3E}">
        <p14:creationId xmlns:p14="http://schemas.microsoft.com/office/powerpoint/2010/main" val="2511136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124744"/>
            <a:ext cx="8640960" cy="648072"/>
          </a:xfrm>
        </p:spPr>
        <p:txBody>
          <a:bodyPr>
            <a:noAutofit/>
          </a:bodyPr>
          <a:lstStyle/>
          <a:p>
            <a:pPr marL="0" indent="0" algn="ctr"/>
            <a:r>
              <a:rPr lang="fr-FR" sz="4000" dirty="0" smtClean="0">
                <a:latin typeface="Algerian" pitchFamily="82" charset="0"/>
              </a:rPr>
              <a:t> Introduction</a:t>
            </a:r>
            <a:endParaRPr lang="fr-FR" sz="4000" dirty="0">
              <a:latin typeface="Algerian" pitchFamily="82" charset="0"/>
            </a:endParaRPr>
          </a:p>
        </p:txBody>
      </p:sp>
      <p:pic>
        <p:nvPicPr>
          <p:cNvPr id="11" name="Espace réservé du contenu 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3789040"/>
            <a:ext cx="7821765" cy="1944216"/>
          </a:xfrm>
        </p:spPr>
      </p:pic>
      <p:sp>
        <p:nvSpPr>
          <p:cNvPr id="4" name="Espace réservé du numéro de diapositive 3"/>
          <p:cNvSpPr>
            <a:spLocks noGrp="1"/>
          </p:cNvSpPr>
          <p:nvPr>
            <p:ph type="sldNum" sz="quarter" idx="12"/>
          </p:nvPr>
        </p:nvSpPr>
        <p:spPr/>
        <p:txBody>
          <a:bodyPr/>
          <a:lstStyle/>
          <a:p>
            <a:fld id="{A6C779B1-47AE-4282-925F-478598739DA8}" type="slidenum">
              <a:rPr lang="fr-FR" sz="2000" smtClean="0"/>
              <a:t>3</a:t>
            </a:fld>
            <a:endParaRPr lang="fr-FR" sz="2000" dirty="0"/>
          </a:p>
        </p:txBody>
      </p:sp>
      <p:grpSp>
        <p:nvGrpSpPr>
          <p:cNvPr id="9" name="Groupe 8"/>
          <p:cNvGrpSpPr/>
          <p:nvPr/>
        </p:nvGrpSpPr>
        <p:grpSpPr>
          <a:xfrm>
            <a:off x="395536" y="2204864"/>
            <a:ext cx="5140959" cy="1200329"/>
            <a:chOff x="395536" y="2204864"/>
            <a:chExt cx="5140959" cy="1200329"/>
          </a:xfrm>
        </p:grpSpPr>
        <p:sp>
          <p:nvSpPr>
            <p:cNvPr id="6" name="Rectangle 5"/>
            <p:cNvSpPr/>
            <p:nvPr/>
          </p:nvSpPr>
          <p:spPr>
            <a:xfrm>
              <a:off x="395536" y="2204864"/>
              <a:ext cx="2814681" cy="369332"/>
            </a:xfrm>
            <a:prstGeom prst="rect">
              <a:avLst/>
            </a:prstGeom>
          </p:spPr>
          <p:txBody>
            <a:bodyPr wrap="none">
              <a:spAutoFit/>
            </a:bodyPr>
            <a:lstStyle/>
            <a:p>
              <a:r>
                <a:rPr lang="fr-FR" dirty="0" smtClean="0"/>
                <a:t> Domaines d'applications: </a:t>
              </a:r>
            </a:p>
          </p:txBody>
        </p:sp>
        <p:sp>
          <p:nvSpPr>
            <p:cNvPr id="8" name="ZoneTexte 7"/>
            <p:cNvSpPr txBox="1"/>
            <p:nvPr/>
          </p:nvSpPr>
          <p:spPr>
            <a:xfrm>
              <a:off x="3210217" y="2204864"/>
              <a:ext cx="2326278" cy="1200329"/>
            </a:xfrm>
            <a:prstGeom prst="rect">
              <a:avLst/>
            </a:prstGeom>
            <a:noFill/>
          </p:spPr>
          <p:txBody>
            <a:bodyPr wrap="none" rtlCol="0">
              <a:spAutoFit/>
            </a:bodyPr>
            <a:lstStyle/>
            <a:p>
              <a:pPr marL="285750" indent="-285750">
                <a:buFontTx/>
                <a:buChar char="-"/>
              </a:pPr>
              <a:r>
                <a:rPr lang="fr-FR" dirty="0" smtClean="0"/>
                <a:t>Sociologie</a:t>
              </a:r>
            </a:p>
            <a:p>
              <a:pPr marL="285750" indent="-285750">
                <a:buFontTx/>
                <a:buChar char="-"/>
              </a:pPr>
              <a:r>
                <a:rPr lang="fr-FR" dirty="0" smtClean="0"/>
                <a:t>Imagerie</a:t>
              </a:r>
            </a:p>
            <a:p>
              <a:pPr marL="285750" indent="-285750">
                <a:buFontTx/>
                <a:buChar char="-"/>
              </a:pPr>
              <a:r>
                <a:rPr lang="fr-FR" dirty="0" smtClean="0"/>
                <a:t>Biologie</a:t>
              </a:r>
            </a:p>
            <a:p>
              <a:pPr marL="285750" indent="-285750">
                <a:buFontTx/>
                <a:buChar char="-"/>
              </a:pPr>
              <a:r>
                <a:rPr lang="fr-FR" dirty="0" smtClean="0"/>
                <a:t>Fouille de données</a:t>
              </a:r>
              <a:endParaRPr lang="fr-FR" dirty="0"/>
            </a:p>
          </p:txBody>
        </p:sp>
      </p:grpSp>
      <p:sp>
        <p:nvSpPr>
          <p:cNvPr id="12" name="ZoneTexte 11"/>
          <p:cNvSpPr txBox="1"/>
          <p:nvPr/>
        </p:nvSpPr>
        <p:spPr>
          <a:xfrm>
            <a:off x="0" y="5805264"/>
            <a:ext cx="9144000" cy="369332"/>
          </a:xfrm>
          <a:prstGeom prst="rect">
            <a:avLst/>
          </a:prstGeom>
          <a:noFill/>
        </p:spPr>
        <p:txBody>
          <a:bodyPr wrap="square" rtlCol="0">
            <a:spAutoFit/>
          </a:bodyPr>
          <a:lstStyle/>
          <a:p>
            <a:pPr algn="ctr"/>
            <a:r>
              <a:rPr lang="fr-FR" dirty="0" smtClean="0"/>
              <a:t>Exemple de partitionnement en imagerie</a:t>
            </a:r>
            <a:endParaRPr lang="fr-FR" dirty="0"/>
          </a:p>
        </p:txBody>
      </p:sp>
    </p:spTree>
    <p:extLst>
      <p:ext uri="{BB962C8B-B14F-4D97-AF65-F5344CB8AC3E}">
        <p14:creationId xmlns:p14="http://schemas.microsoft.com/office/powerpoint/2010/main" val="4215514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124744"/>
            <a:ext cx="8640960" cy="648072"/>
          </a:xfrm>
        </p:spPr>
        <p:txBody>
          <a:bodyPr>
            <a:noAutofit/>
          </a:bodyPr>
          <a:lstStyle/>
          <a:p>
            <a:pPr marL="0" indent="0" algn="ctr"/>
            <a:r>
              <a:rPr lang="fr-FR" sz="4000" dirty="0" smtClean="0">
                <a:latin typeface="Algerian" pitchFamily="82" charset="0"/>
              </a:rPr>
              <a:t>Présentation</a:t>
            </a:r>
            <a:endParaRPr lang="fr-FR" sz="4000" dirty="0">
              <a:latin typeface="Algerian" pitchFamily="82" charset="0"/>
            </a:endParaRPr>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4</a:t>
            </a:fld>
            <a:endParaRPr lang="fr-FR" sz="2000" dirty="0"/>
          </a:p>
        </p:txBody>
      </p:sp>
      <p:grpSp>
        <p:nvGrpSpPr>
          <p:cNvPr id="10" name="Groupe 9"/>
          <p:cNvGrpSpPr/>
          <p:nvPr/>
        </p:nvGrpSpPr>
        <p:grpSpPr>
          <a:xfrm>
            <a:off x="395536" y="2204864"/>
            <a:ext cx="5289084" cy="1477328"/>
            <a:chOff x="395536" y="2204864"/>
            <a:chExt cx="4661856" cy="1477328"/>
          </a:xfrm>
        </p:grpSpPr>
        <p:sp>
          <p:nvSpPr>
            <p:cNvPr id="13" name="Rectangle 12"/>
            <p:cNvSpPr/>
            <p:nvPr/>
          </p:nvSpPr>
          <p:spPr>
            <a:xfrm>
              <a:off x="395536" y="2204864"/>
              <a:ext cx="2900538" cy="369332"/>
            </a:xfrm>
            <a:prstGeom prst="rect">
              <a:avLst/>
            </a:prstGeom>
          </p:spPr>
          <p:txBody>
            <a:bodyPr wrap="none">
              <a:spAutoFit/>
            </a:bodyPr>
            <a:lstStyle/>
            <a:p>
              <a:r>
                <a:rPr lang="fr-FR" dirty="0" smtClean="0"/>
                <a:t>Les particularités du projet </a:t>
              </a:r>
            </a:p>
          </p:txBody>
        </p:sp>
        <p:sp>
          <p:nvSpPr>
            <p:cNvPr id="14" name="ZoneTexte 13"/>
            <p:cNvSpPr txBox="1"/>
            <p:nvPr/>
          </p:nvSpPr>
          <p:spPr>
            <a:xfrm>
              <a:off x="3210217" y="2204864"/>
              <a:ext cx="1847175" cy="1477328"/>
            </a:xfrm>
            <a:prstGeom prst="rect">
              <a:avLst/>
            </a:prstGeom>
            <a:noFill/>
          </p:spPr>
          <p:txBody>
            <a:bodyPr wrap="none" rtlCol="0">
              <a:spAutoFit/>
            </a:bodyPr>
            <a:lstStyle/>
            <a:p>
              <a:pPr marL="285750" indent="-285750">
                <a:buFontTx/>
                <a:buChar char="-"/>
              </a:pPr>
              <a:r>
                <a:rPr lang="fr-FR" dirty="0" smtClean="0"/>
                <a:t>C++ V</a:t>
              </a:r>
              <a:r>
                <a:rPr lang="fr-FR" dirty="0" smtClean="0">
                  <a:latin typeface="+mj-lt"/>
                </a:rPr>
                <a:t>11</a:t>
              </a:r>
              <a:endParaRPr lang="fr-FR" dirty="0" smtClean="0"/>
            </a:p>
            <a:p>
              <a:pPr marL="285750" indent="-285750">
                <a:buFontTx/>
                <a:buChar char="-"/>
              </a:pPr>
              <a:r>
                <a:rPr lang="fr-FR" dirty="0" smtClean="0"/>
                <a:t>K-moyenne</a:t>
              </a:r>
            </a:p>
            <a:p>
              <a:pPr marL="285750" indent="-285750">
                <a:buFontTx/>
                <a:buChar char="-"/>
              </a:pPr>
              <a:r>
                <a:rPr lang="fr-FR" dirty="0" smtClean="0"/>
                <a:t>Multi-niveaux</a:t>
              </a:r>
            </a:p>
            <a:p>
              <a:pPr marL="285750" indent="-285750">
                <a:buFontTx/>
                <a:buChar char="-"/>
              </a:pPr>
              <a:r>
                <a:rPr lang="fr-FR" dirty="0" smtClean="0"/>
                <a:t>Heuristique</a:t>
              </a:r>
            </a:p>
            <a:p>
              <a:pPr marL="285750" indent="-285750">
                <a:buFontTx/>
                <a:buChar char="-"/>
              </a:pPr>
              <a:r>
                <a:rPr lang="fr-FR" dirty="0" smtClean="0"/>
                <a:t>Données réelles </a:t>
              </a:r>
            </a:p>
          </p:txBody>
        </p:sp>
      </p:gr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931" y="4075733"/>
            <a:ext cx="4536504" cy="2268252"/>
          </a:xfrm>
          <a:prstGeom prst="rect">
            <a:avLst/>
          </a:prstGeom>
        </p:spPr>
      </p:pic>
    </p:spTree>
    <p:extLst>
      <p:ext uri="{BB962C8B-B14F-4D97-AF65-F5344CB8AC3E}">
        <p14:creationId xmlns:p14="http://schemas.microsoft.com/office/powerpoint/2010/main" val="76783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6C779B1-47AE-4282-925F-478598739DA8}" type="slidenum">
              <a:rPr lang="fr-FR" smtClean="0"/>
              <a:t>5</a:t>
            </a:fld>
            <a:endParaRPr lang="fr-FR"/>
          </a:p>
        </p:txBody>
      </p:sp>
      <p:sp>
        <p:nvSpPr>
          <p:cNvPr id="5" name="Titre 1"/>
          <p:cNvSpPr>
            <a:spLocks noGrp="1"/>
          </p:cNvSpPr>
          <p:nvPr>
            <p:ph type="title"/>
          </p:nvPr>
        </p:nvSpPr>
        <p:spPr/>
        <p:txBody>
          <a:bodyPr>
            <a:noAutofit/>
          </a:bodyPr>
          <a:lstStyle/>
          <a:p>
            <a:pPr marL="0" indent="0" algn="ctr"/>
            <a:r>
              <a:rPr lang="fr-FR" sz="4000" dirty="0" smtClean="0">
                <a:latin typeface="Algerian" pitchFamily="82" charset="0"/>
              </a:rPr>
              <a:t>Objectif</a:t>
            </a:r>
            <a:endParaRPr lang="fr-FR" sz="4000" dirty="0">
              <a:latin typeface="Algerian" pitchFamily="82" charset="0"/>
            </a:endParaRPr>
          </a:p>
        </p:txBody>
      </p:sp>
      <p:sp>
        <p:nvSpPr>
          <p:cNvPr id="7" name="ZoneTexte 6"/>
          <p:cNvSpPr txBox="1"/>
          <p:nvPr/>
        </p:nvSpPr>
        <p:spPr>
          <a:xfrm>
            <a:off x="179512" y="2780928"/>
            <a:ext cx="8820472" cy="1477328"/>
          </a:xfrm>
          <a:prstGeom prst="rect">
            <a:avLst/>
          </a:prstGeom>
          <a:noFill/>
        </p:spPr>
        <p:txBody>
          <a:bodyPr wrap="square" rtlCol="0">
            <a:spAutoFit/>
          </a:bodyPr>
          <a:lstStyle/>
          <a:p>
            <a:pPr algn="ctr"/>
            <a:r>
              <a:rPr lang="fr-FR" sz="3000" b="1" dirty="0" smtClean="0">
                <a:solidFill>
                  <a:srgbClr val="FF0000"/>
                </a:solidFill>
              </a:rPr>
              <a:t>Valider l’utilisation de la méthode Multi-niveau pour le partitionnement de </a:t>
            </a:r>
          </a:p>
          <a:p>
            <a:pPr algn="ctr"/>
            <a:r>
              <a:rPr lang="fr-FR" sz="3000" b="1" dirty="0" smtClean="0">
                <a:solidFill>
                  <a:srgbClr val="FF0000"/>
                </a:solidFill>
              </a:rPr>
              <a:t>données</a:t>
            </a:r>
            <a:endParaRPr lang="fr-FR" sz="3000" b="1" dirty="0">
              <a:solidFill>
                <a:srgbClr val="FF0000"/>
              </a:solidFill>
            </a:endParaRPr>
          </a:p>
        </p:txBody>
      </p:sp>
    </p:spTree>
    <p:extLst>
      <p:ext uri="{BB962C8B-B14F-4D97-AF65-F5344CB8AC3E}">
        <p14:creationId xmlns:p14="http://schemas.microsoft.com/office/powerpoint/2010/main" val="4191206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ctr"/>
            <a:r>
              <a:rPr lang="fr-FR" dirty="0" smtClean="0">
                <a:latin typeface="Algerian" pitchFamily="82" charset="0"/>
              </a:rPr>
              <a:t> Etude </a:t>
            </a:r>
            <a:r>
              <a:rPr lang="fr-FR" dirty="0">
                <a:latin typeface="Algerian" pitchFamily="82" charset="0"/>
              </a:rPr>
              <a:t>théorique</a:t>
            </a:r>
          </a:p>
        </p:txBody>
      </p:sp>
      <p:sp>
        <p:nvSpPr>
          <p:cNvPr id="3" name="Espace réservé du contenu 2"/>
          <p:cNvSpPr>
            <a:spLocks noGrp="1"/>
          </p:cNvSpPr>
          <p:nvPr>
            <p:ph idx="1"/>
          </p:nvPr>
        </p:nvSpPr>
        <p:spPr>
          <a:xfrm>
            <a:off x="457200" y="1935480"/>
            <a:ext cx="4330824" cy="629424"/>
          </a:xfrm>
        </p:spPr>
        <p:txBody>
          <a:bodyPr>
            <a:normAutofit/>
          </a:bodyPr>
          <a:lstStyle/>
          <a:p>
            <a:pPr marL="0" indent="0">
              <a:buNone/>
            </a:pPr>
            <a:r>
              <a:rPr lang="fr-FR" u="sng" dirty="0" smtClean="0"/>
              <a:t>Phase d’agrégation: Principe</a:t>
            </a:r>
            <a:endParaRPr lang="fr-FR" u="sng" dirty="0"/>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6</a:t>
            </a:fld>
            <a:endParaRPr lang="fr-FR" sz="2000" dirty="0"/>
          </a:p>
        </p:txBody>
      </p:sp>
      <p:grpSp>
        <p:nvGrpSpPr>
          <p:cNvPr id="49" name="Groupe 48"/>
          <p:cNvGrpSpPr/>
          <p:nvPr/>
        </p:nvGrpSpPr>
        <p:grpSpPr>
          <a:xfrm>
            <a:off x="395536" y="2564904"/>
            <a:ext cx="8448464" cy="3430939"/>
            <a:chOff x="827584" y="2564904"/>
            <a:chExt cx="7632848" cy="3430939"/>
          </a:xfrm>
        </p:grpSpPr>
        <p:grpSp>
          <p:nvGrpSpPr>
            <p:cNvPr id="7" name="Groupe 6"/>
            <p:cNvGrpSpPr/>
            <p:nvPr/>
          </p:nvGrpSpPr>
          <p:grpSpPr>
            <a:xfrm>
              <a:off x="827584" y="2564904"/>
              <a:ext cx="7632848" cy="720080"/>
              <a:chOff x="961233" y="2420888"/>
              <a:chExt cx="7128792" cy="720080"/>
            </a:xfrm>
          </p:grpSpPr>
          <p:sp>
            <p:nvSpPr>
              <p:cNvPr id="5" name="Flèche droite 4"/>
              <p:cNvSpPr/>
              <p:nvPr/>
            </p:nvSpPr>
            <p:spPr>
              <a:xfrm>
                <a:off x="961233" y="2780928"/>
                <a:ext cx="712879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961233" y="2420888"/>
                <a:ext cx="6707111" cy="369332"/>
              </a:xfrm>
              <a:prstGeom prst="rect">
                <a:avLst/>
              </a:prstGeom>
              <a:noFill/>
            </p:spPr>
            <p:txBody>
              <a:bodyPr wrap="square" rtlCol="0">
                <a:spAutoFit/>
              </a:bodyPr>
              <a:lstStyle/>
              <a:p>
                <a:pPr algn="ctr"/>
                <a:r>
                  <a:rPr lang="fr-FR" dirty="0" smtClean="0"/>
                  <a:t>Réduction des données par agrégation</a:t>
                </a:r>
                <a:endParaRPr lang="fr-FR" dirty="0"/>
              </a:p>
            </p:txBody>
          </p:sp>
        </p:grpSp>
        <p:grpSp>
          <p:nvGrpSpPr>
            <p:cNvPr id="31" name="Groupe 30"/>
            <p:cNvGrpSpPr/>
            <p:nvPr/>
          </p:nvGrpSpPr>
          <p:grpSpPr>
            <a:xfrm>
              <a:off x="961233" y="5266471"/>
              <a:ext cx="7128792" cy="729372"/>
              <a:chOff x="961233" y="5331148"/>
              <a:chExt cx="5480990" cy="729372"/>
            </a:xfrm>
          </p:grpSpPr>
          <p:grpSp>
            <p:nvGrpSpPr>
              <p:cNvPr id="20" name="Groupe 19"/>
              <p:cNvGrpSpPr/>
              <p:nvPr/>
            </p:nvGrpSpPr>
            <p:grpSpPr>
              <a:xfrm>
                <a:off x="961233" y="5331148"/>
                <a:ext cx="4104871" cy="729372"/>
                <a:chOff x="1115616" y="5340440"/>
                <a:chExt cx="4104871" cy="729372"/>
              </a:xfrm>
            </p:grpSpPr>
            <p:grpSp>
              <p:nvGrpSpPr>
                <p:cNvPr id="8" name="Groupe 7"/>
                <p:cNvGrpSpPr/>
                <p:nvPr/>
              </p:nvGrpSpPr>
              <p:grpSpPr>
                <a:xfrm>
                  <a:off x="1115616" y="5349732"/>
                  <a:ext cx="1296145" cy="720080"/>
                  <a:chOff x="837949" y="2420888"/>
                  <a:chExt cx="7252076" cy="720080"/>
                </a:xfrm>
              </p:grpSpPr>
              <p:sp>
                <p:nvSpPr>
                  <p:cNvPr id="9" name="Flèche droite 8"/>
                  <p:cNvSpPr/>
                  <p:nvPr/>
                </p:nvSpPr>
                <p:spPr>
                  <a:xfrm>
                    <a:off x="961233" y="2780928"/>
                    <a:ext cx="712879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837949" y="2420888"/>
                    <a:ext cx="7252074" cy="369332"/>
                  </a:xfrm>
                  <a:prstGeom prst="rect">
                    <a:avLst/>
                  </a:prstGeom>
                  <a:noFill/>
                </p:spPr>
                <p:txBody>
                  <a:bodyPr wrap="square" rtlCol="0">
                    <a:spAutoFit/>
                  </a:bodyPr>
                  <a:lstStyle/>
                  <a:p>
                    <a:pPr algn="ctr"/>
                    <a:r>
                      <a:rPr lang="fr-FR" dirty="0" smtClean="0">
                        <a:latin typeface="+mj-lt"/>
                      </a:rPr>
                      <a:t>Niveau 0</a:t>
                    </a:r>
                    <a:endParaRPr lang="fr-FR" dirty="0">
                      <a:latin typeface="+mj-lt"/>
                    </a:endParaRPr>
                  </a:p>
                </p:txBody>
              </p:sp>
            </p:grpSp>
            <p:grpSp>
              <p:nvGrpSpPr>
                <p:cNvPr id="14" name="Groupe 13"/>
                <p:cNvGrpSpPr/>
                <p:nvPr/>
              </p:nvGrpSpPr>
              <p:grpSpPr>
                <a:xfrm>
                  <a:off x="2483767" y="5340440"/>
                  <a:ext cx="1296145" cy="720080"/>
                  <a:chOff x="837949" y="2420888"/>
                  <a:chExt cx="7252076" cy="720080"/>
                </a:xfrm>
              </p:grpSpPr>
              <p:sp>
                <p:nvSpPr>
                  <p:cNvPr id="15" name="Flèche droite 14"/>
                  <p:cNvSpPr/>
                  <p:nvPr/>
                </p:nvSpPr>
                <p:spPr>
                  <a:xfrm>
                    <a:off x="961233" y="2780928"/>
                    <a:ext cx="712879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837949" y="2420888"/>
                    <a:ext cx="7252074" cy="369332"/>
                  </a:xfrm>
                  <a:prstGeom prst="rect">
                    <a:avLst/>
                  </a:prstGeom>
                  <a:noFill/>
                </p:spPr>
                <p:txBody>
                  <a:bodyPr wrap="square" rtlCol="0">
                    <a:spAutoFit/>
                  </a:bodyPr>
                  <a:lstStyle/>
                  <a:p>
                    <a:pPr algn="ctr"/>
                    <a:r>
                      <a:rPr lang="fr-FR" dirty="0" smtClean="0">
                        <a:latin typeface="+mj-lt"/>
                      </a:rPr>
                      <a:t>Niveau 1</a:t>
                    </a:r>
                    <a:endParaRPr lang="fr-FR" dirty="0">
                      <a:latin typeface="+mj-lt"/>
                    </a:endParaRPr>
                  </a:p>
                </p:txBody>
              </p:sp>
            </p:grpSp>
            <p:grpSp>
              <p:nvGrpSpPr>
                <p:cNvPr id="17" name="Groupe 16"/>
                <p:cNvGrpSpPr/>
                <p:nvPr/>
              </p:nvGrpSpPr>
              <p:grpSpPr>
                <a:xfrm>
                  <a:off x="3877556" y="5340440"/>
                  <a:ext cx="1342931" cy="720080"/>
                  <a:chOff x="837949" y="2420888"/>
                  <a:chExt cx="7513850" cy="720080"/>
                </a:xfrm>
              </p:grpSpPr>
              <p:sp>
                <p:nvSpPr>
                  <p:cNvPr id="18" name="Flèche droite 17"/>
                  <p:cNvSpPr/>
                  <p:nvPr/>
                </p:nvSpPr>
                <p:spPr>
                  <a:xfrm>
                    <a:off x="961230" y="2780928"/>
                    <a:ext cx="7390569"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837949" y="2420888"/>
                    <a:ext cx="7252074" cy="369332"/>
                  </a:xfrm>
                  <a:prstGeom prst="rect">
                    <a:avLst/>
                  </a:prstGeom>
                  <a:noFill/>
                </p:spPr>
                <p:txBody>
                  <a:bodyPr wrap="square" rtlCol="0">
                    <a:spAutoFit/>
                  </a:bodyPr>
                  <a:lstStyle/>
                  <a:p>
                    <a:pPr algn="ctr"/>
                    <a:r>
                      <a:rPr lang="fr-FR" dirty="0" smtClean="0">
                        <a:latin typeface="+mj-lt"/>
                      </a:rPr>
                      <a:t>Niveau 2</a:t>
                    </a:r>
                    <a:endParaRPr lang="fr-FR" dirty="0">
                      <a:latin typeface="+mj-lt"/>
                    </a:endParaRPr>
                  </a:p>
                </p:txBody>
              </p:sp>
            </p:grpSp>
          </p:grpSp>
          <p:grpSp>
            <p:nvGrpSpPr>
              <p:cNvPr id="22" name="Groupe 21"/>
              <p:cNvGrpSpPr/>
              <p:nvPr/>
            </p:nvGrpSpPr>
            <p:grpSpPr>
              <a:xfrm>
                <a:off x="5146078" y="5331148"/>
                <a:ext cx="1296145" cy="720080"/>
                <a:chOff x="837949" y="2420888"/>
                <a:chExt cx="7252076" cy="720080"/>
              </a:xfrm>
            </p:grpSpPr>
            <p:sp>
              <p:nvSpPr>
                <p:cNvPr id="29" name="Flèche droite 28"/>
                <p:cNvSpPr/>
                <p:nvPr/>
              </p:nvSpPr>
              <p:spPr>
                <a:xfrm>
                  <a:off x="961233" y="2780928"/>
                  <a:ext cx="712879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837949" y="2420888"/>
                  <a:ext cx="7252074" cy="369332"/>
                </a:xfrm>
                <a:prstGeom prst="rect">
                  <a:avLst/>
                </a:prstGeom>
                <a:noFill/>
              </p:spPr>
              <p:txBody>
                <a:bodyPr wrap="square" rtlCol="0">
                  <a:spAutoFit/>
                </a:bodyPr>
                <a:lstStyle/>
                <a:p>
                  <a:pPr algn="ctr"/>
                  <a:r>
                    <a:rPr lang="fr-FR" dirty="0" smtClean="0">
                      <a:latin typeface="+mj-lt"/>
                    </a:rPr>
                    <a:t>Niveau 3</a:t>
                  </a:r>
                  <a:endParaRPr lang="fr-FR" dirty="0">
                    <a:latin typeface="+mj-lt"/>
                  </a:endParaRPr>
                </a:p>
              </p:txBody>
            </p:sp>
          </p:grpSp>
        </p:grpSp>
        <p:cxnSp>
          <p:nvCxnSpPr>
            <p:cNvPr id="33" name="Connecteur droit 32"/>
            <p:cNvCxnSpPr/>
            <p:nvPr/>
          </p:nvCxnSpPr>
          <p:spPr>
            <a:xfrm flipV="1">
              <a:off x="2721466" y="3203686"/>
              <a:ext cx="0" cy="2602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flipV="1">
              <a:off x="4519470" y="3203686"/>
              <a:ext cx="6159" cy="26121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V="1">
              <a:off x="6375000" y="3203685"/>
              <a:ext cx="0" cy="2602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V="1">
              <a:off x="899592" y="3203685"/>
              <a:ext cx="0" cy="2602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V="1">
              <a:off x="8172400" y="3203686"/>
              <a:ext cx="0" cy="2602845"/>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107" y="3511050"/>
            <a:ext cx="1718315" cy="1718315"/>
          </a:xfrm>
          <a:prstGeom prst="rect">
            <a:avLst/>
          </a:prstGeom>
        </p:spPr>
      </p:pic>
      <p:pic>
        <p:nvPicPr>
          <p:cNvPr id="12" name="Imag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7268" y="3396129"/>
            <a:ext cx="1862261" cy="1862261"/>
          </a:xfrm>
          <a:prstGeom prst="rect">
            <a:avLst/>
          </a:prstGeom>
        </p:spPr>
      </p:pic>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0663" y="3471130"/>
            <a:ext cx="1712261" cy="1712261"/>
          </a:xfrm>
          <a:prstGeom prst="rect">
            <a:avLst/>
          </a:prstGeom>
        </p:spPr>
      </p:pic>
      <p:pic>
        <p:nvPicPr>
          <p:cNvPr id="21" name="Imag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87137" y="3471130"/>
            <a:ext cx="1686061" cy="1686061"/>
          </a:xfrm>
          <a:prstGeom prst="rect">
            <a:avLst/>
          </a:prstGeom>
        </p:spPr>
      </p:pic>
    </p:spTree>
    <p:extLst>
      <p:ext uri="{BB962C8B-B14F-4D97-AF65-F5344CB8AC3E}">
        <p14:creationId xmlns:p14="http://schemas.microsoft.com/office/powerpoint/2010/main" val="2325813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ctr"/>
            <a:r>
              <a:rPr lang="fr-FR" dirty="0" smtClean="0">
                <a:latin typeface="Algerian" pitchFamily="82" charset="0"/>
              </a:rPr>
              <a:t> Etude théorique(suite)</a:t>
            </a:r>
            <a:endParaRPr lang="fr-FR" dirty="0">
              <a:latin typeface="Algerian" pitchFamily="82" charset="0"/>
            </a:endParaRPr>
          </a:p>
        </p:txBody>
      </p:sp>
      <p:sp>
        <p:nvSpPr>
          <p:cNvPr id="3" name="Espace réservé du contenu 2"/>
          <p:cNvSpPr>
            <a:spLocks noGrp="1"/>
          </p:cNvSpPr>
          <p:nvPr>
            <p:ph idx="1"/>
          </p:nvPr>
        </p:nvSpPr>
        <p:spPr>
          <a:xfrm>
            <a:off x="457200" y="2151504"/>
            <a:ext cx="4762872" cy="629424"/>
          </a:xfrm>
        </p:spPr>
        <p:txBody>
          <a:bodyPr>
            <a:normAutofit/>
          </a:bodyPr>
          <a:lstStyle/>
          <a:p>
            <a:pPr marL="0" indent="0">
              <a:buNone/>
            </a:pPr>
            <a:r>
              <a:rPr lang="fr-FR" u="sng" dirty="0" smtClean="0"/>
              <a:t>Phase d’agrégation: Propriétés</a:t>
            </a:r>
            <a:endParaRPr lang="fr-FR" u="sng" dirty="0"/>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7</a:t>
            </a:fld>
            <a:endParaRPr lang="fr-FR" sz="2000" dirty="0"/>
          </a:p>
        </p:txBody>
      </p:sp>
      <p:grpSp>
        <p:nvGrpSpPr>
          <p:cNvPr id="32" name="Groupe 31"/>
          <p:cNvGrpSpPr/>
          <p:nvPr/>
        </p:nvGrpSpPr>
        <p:grpSpPr>
          <a:xfrm>
            <a:off x="395536" y="2852936"/>
            <a:ext cx="8127891" cy="1363722"/>
            <a:chOff x="395536" y="2204864"/>
            <a:chExt cx="6711826" cy="1055219"/>
          </a:xfrm>
        </p:grpSpPr>
        <p:sp>
          <p:nvSpPr>
            <p:cNvPr id="36" name="Rectangle 35"/>
            <p:cNvSpPr/>
            <p:nvPr/>
          </p:nvSpPr>
          <p:spPr>
            <a:xfrm>
              <a:off x="395536" y="2204864"/>
              <a:ext cx="2662590" cy="400110"/>
            </a:xfrm>
            <a:prstGeom prst="rect">
              <a:avLst/>
            </a:prstGeom>
          </p:spPr>
          <p:txBody>
            <a:bodyPr wrap="none">
              <a:spAutoFit/>
            </a:bodyPr>
            <a:lstStyle/>
            <a:p>
              <a:r>
                <a:rPr lang="fr-FR" sz="2000" dirty="0" smtClean="0"/>
                <a:t>Points clés de cette phase:</a:t>
              </a:r>
            </a:p>
          </p:txBody>
        </p:sp>
        <p:sp>
          <p:nvSpPr>
            <p:cNvPr id="37" name="ZoneTexte 36"/>
            <p:cNvSpPr txBox="1"/>
            <p:nvPr/>
          </p:nvSpPr>
          <p:spPr>
            <a:xfrm>
              <a:off x="2870813" y="2236034"/>
              <a:ext cx="4236549" cy="1024049"/>
            </a:xfrm>
            <a:prstGeom prst="rect">
              <a:avLst/>
            </a:prstGeom>
            <a:noFill/>
          </p:spPr>
          <p:txBody>
            <a:bodyPr wrap="none" rtlCol="0">
              <a:spAutoFit/>
            </a:bodyPr>
            <a:lstStyle/>
            <a:p>
              <a:pPr marL="285750" indent="-285750">
                <a:buFontTx/>
                <a:buChar char="-"/>
              </a:pPr>
              <a:r>
                <a:rPr lang="fr-FR" sz="2000" dirty="0" smtClean="0"/>
                <a:t>Distance euclidienne.</a:t>
              </a:r>
            </a:p>
            <a:p>
              <a:pPr marL="285750" indent="-285750">
                <a:buFontTx/>
                <a:buChar char="-"/>
              </a:pPr>
              <a:r>
                <a:rPr lang="fr-FR" sz="2000" dirty="0" smtClean="0"/>
                <a:t>Sélection des </a:t>
              </a:r>
              <a:r>
                <a:rPr lang="fr-FR" sz="2000" dirty="0"/>
                <a:t>H</a:t>
              </a:r>
              <a:r>
                <a:rPr lang="fr-FR" sz="2000" dirty="0" smtClean="0"/>
                <a:t> plus proches voisins.</a:t>
              </a:r>
            </a:p>
            <a:p>
              <a:pPr marL="285750" indent="-285750">
                <a:buFontTx/>
                <a:buChar char="-"/>
              </a:pPr>
              <a:r>
                <a:rPr lang="fr-FR" sz="2000" dirty="0" smtClean="0"/>
                <a:t>Arrêt à K * </a:t>
              </a:r>
              <a:r>
                <a:rPr lang="fr-FR" sz="2000" dirty="0" err="1" smtClean="0"/>
                <a:t>NB_de_classes</a:t>
              </a:r>
              <a:r>
                <a:rPr lang="fr-FR" sz="2000" dirty="0" smtClean="0"/>
                <a:t>.</a:t>
              </a:r>
            </a:p>
            <a:p>
              <a:pPr marL="285750" indent="-285750">
                <a:buFontTx/>
                <a:buChar char="-"/>
              </a:pPr>
              <a:r>
                <a:rPr lang="fr-FR" sz="2000" dirty="0" err="1" smtClean="0"/>
                <a:t>Nb_d’observations</a:t>
              </a:r>
              <a:r>
                <a:rPr lang="fr-FR" sz="2000" dirty="0" smtClean="0"/>
                <a:t>/2 par Niveau construit.</a:t>
              </a:r>
            </a:p>
          </p:txBody>
        </p:sp>
      </p:grpSp>
      <p:grpSp>
        <p:nvGrpSpPr>
          <p:cNvPr id="38" name="Groupe 37"/>
          <p:cNvGrpSpPr/>
          <p:nvPr/>
        </p:nvGrpSpPr>
        <p:grpSpPr>
          <a:xfrm>
            <a:off x="398263" y="4439381"/>
            <a:ext cx="7985516" cy="748169"/>
            <a:chOff x="395536" y="2204864"/>
            <a:chExt cx="6594260" cy="578918"/>
          </a:xfrm>
        </p:grpSpPr>
        <p:sp>
          <p:nvSpPr>
            <p:cNvPr id="39" name="Rectangle 38"/>
            <p:cNvSpPr/>
            <p:nvPr/>
          </p:nvSpPr>
          <p:spPr>
            <a:xfrm>
              <a:off x="395536" y="2204864"/>
              <a:ext cx="1436240" cy="309597"/>
            </a:xfrm>
            <a:prstGeom prst="rect">
              <a:avLst/>
            </a:prstGeom>
          </p:spPr>
          <p:txBody>
            <a:bodyPr wrap="none">
              <a:spAutoFit/>
            </a:bodyPr>
            <a:lstStyle/>
            <a:p>
              <a:r>
                <a:rPr lang="fr-FR" sz="2000" dirty="0" smtClean="0">
                  <a:solidFill>
                    <a:srgbClr val="FF0000"/>
                  </a:solidFill>
                </a:rPr>
                <a:t>IMPORTANT:</a:t>
              </a:r>
            </a:p>
          </p:txBody>
        </p:sp>
        <p:sp>
          <p:nvSpPr>
            <p:cNvPr id="40" name="ZoneTexte 39"/>
            <p:cNvSpPr txBox="1"/>
            <p:nvPr/>
          </p:nvSpPr>
          <p:spPr>
            <a:xfrm>
              <a:off x="2117698" y="2236034"/>
              <a:ext cx="4872098" cy="547748"/>
            </a:xfrm>
            <a:prstGeom prst="rect">
              <a:avLst/>
            </a:prstGeom>
            <a:noFill/>
          </p:spPr>
          <p:txBody>
            <a:bodyPr wrap="none" rtlCol="0">
              <a:spAutoFit/>
            </a:bodyPr>
            <a:lstStyle/>
            <a:p>
              <a:pPr marL="285750" indent="-285750">
                <a:buFontTx/>
                <a:buChar char="-"/>
              </a:pPr>
              <a:r>
                <a:rPr lang="fr-FR" sz="2000" dirty="0" smtClean="0"/>
                <a:t>Nb niveau ni trop élevés, ni trop faible.</a:t>
              </a:r>
            </a:p>
            <a:p>
              <a:pPr marL="285750" indent="-285750">
                <a:buFontTx/>
                <a:buChar char="-"/>
              </a:pPr>
              <a:r>
                <a:rPr lang="fr-FR" sz="2000" dirty="0" smtClean="0"/>
                <a:t>Préférer peu de niveau à une mauvaise agrégation</a:t>
              </a:r>
            </a:p>
          </p:txBody>
        </p:sp>
      </p:grpSp>
    </p:spTree>
    <p:extLst>
      <p:ext uri="{BB962C8B-B14F-4D97-AF65-F5344CB8AC3E}">
        <p14:creationId xmlns:p14="http://schemas.microsoft.com/office/powerpoint/2010/main" val="3092538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ctr"/>
            <a:r>
              <a:rPr lang="fr-FR" dirty="0" smtClean="0">
                <a:latin typeface="Algerian" pitchFamily="82" charset="0"/>
              </a:rPr>
              <a:t> Etude théorique(suite)</a:t>
            </a:r>
            <a:endParaRPr lang="fr-FR" dirty="0">
              <a:latin typeface="Algerian" pitchFamily="82" charset="0"/>
            </a:endParaRPr>
          </a:p>
        </p:txBody>
      </p:sp>
      <p:sp>
        <p:nvSpPr>
          <p:cNvPr id="3" name="Espace réservé du contenu 2"/>
          <p:cNvSpPr>
            <a:spLocks noGrp="1"/>
          </p:cNvSpPr>
          <p:nvPr>
            <p:ph idx="1"/>
          </p:nvPr>
        </p:nvSpPr>
        <p:spPr>
          <a:xfrm>
            <a:off x="457200" y="1935480"/>
            <a:ext cx="4546848" cy="629424"/>
          </a:xfrm>
        </p:spPr>
        <p:txBody>
          <a:bodyPr>
            <a:normAutofit fontScale="85000" lnSpcReduction="10000"/>
          </a:bodyPr>
          <a:lstStyle/>
          <a:p>
            <a:pPr marL="0" indent="0">
              <a:buNone/>
            </a:pPr>
            <a:r>
              <a:rPr lang="fr-FR" u="sng" dirty="0" smtClean="0"/>
              <a:t>Premier partitionnement: Aléatoire</a:t>
            </a:r>
            <a:endParaRPr lang="fr-FR" u="sng" dirty="0"/>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8</a:t>
            </a:fld>
            <a:endParaRPr lang="fr-FR" sz="20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2708920"/>
            <a:ext cx="3096344" cy="3167524"/>
          </a:xfrm>
          <a:prstGeom prst="rect">
            <a:avLst/>
          </a:prstGeom>
        </p:spPr>
      </p:pic>
    </p:spTree>
    <p:extLst>
      <p:ext uri="{BB962C8B-B14F-4D97-AF65-F5344CB8AC3E}">
        <p14:creationId xmlns:p14="http://schemas.microsoft.com/office/powerpoint/2010/main" val="1587684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ctr"/>
            <a:r>
              <a:rPr lang="fr-FR" dirty="0" smtClean="0">
                <a:latin typeface="Algerian" pitchFamily="82" charset="0"/>
              </a:rPr>
              <a:t> Etude théorique(suite)</a:t>
            </a:r>
            <a:endParaRPr lang="fr-FR" dirty="0">
              <a:latin typeface="Algerian" pitchFamily="82" charset="0"/>
            </a:endParaRPr>
          </a:p>
        </p:txBody>
      </p:sp>
      <p:sp>
        <p:nvSpPr>
          <p:cNvPr id="3" name="Espace réservé du contenu 2"/>
          <p:cNvSpPr>
            <a:spLocks noGrp="1"/>
          </p:cNvSpPr>
          <p:nvPr>
            <p:ph idx="1"/>
          </p:nvPr>
        </p:nvSpPr>
        <p:spPr>
          <a:xfrm>
            <a:off x="457200" y="1935480"/>
            <a:ext cx="4834880" cy="629424"/>
          </a:xfrm>
        </p:spPr>
        <p:txBody>
          <a:bodyPr>
            <a:normAutofit fontScale="85000" lnSpcReduction="10000"/>
          </a:bodyPr>
          <a:lstStyle/>
          <a:p>
            <a:pPr marL="0" indent="0">
              <a:buNone/>
            </a:pPr>
            <a:r>
              <a:rPr lang="fr-FR" u="sng" dirty="0" smtClean="0"/>
              <a:t>Premier partitionnement:  Propriétés</a:t>
            </a:r>
            <a:endParaRPr lang="fr-FR" u="sng" dirty="0"/>
          </a:p>
        </p:txBody>
      </p:sp>
      <p:sp>
        <p:nvSpPr>
          <p:cNvPr id="4" name="Espace réservé du numéro de diapositive 3"/>
          <p:cNvSpPr>
            <a:spLocks noGrp="1"/>
          </p:cNvSpPr>
          <p:nvPr>
            <p:ph type="sldNum" sz="quarter" idx="12"/>
          </p:nvPr>
        </p:nvSpPr>
        <p:spPr/>
        <p:txBody>
          <a:bodyPr/>
          <a:lstStyle/>
          <a:p>
            <a:fld id="{A6C779B1-47AE-4282-925F-478598739DA8}" type="slidenum">
              <a:rPr lang="fr-FR" sz="2000" smtClean="0"/>
              <a:t>9</a:t>
            </a:fld>
            <a:endParaRPr lang="fr-FR" sz="2000" dirty="0"/>
          </a:p>
        </p:txBody>
      </p:sp>
      <p:grpSp>
        <p:nvGrpSpPr>
          <p:cNvPr id="6" name="Groupe 5"/>
          <p:cNvGrpSpPr/>
          <p:nvPr/>
        </p:nvGrpSpPr>
        <p:grpSpPr>
          <a:xfrm>
            <a:off x="363239" y="2924944"/>
            <a:ext cx="7956664" cy="748169"/>
            <a:chOff x="395536" y="2204864"/>
            <a:chExt cx="6570432" cy="578918"/>
          </a:xfrm>
        </p:grpSpPr>
        <p:sp>
          <p:nvSpPr>
            <p:cNvPr id="7" name="Rectangle 6"/>
            <p:cNvSpPr/>
            <p:nvPr/>
          </p:nvSpPr>
          <p:spPr>
            <a:xfrm>
              <a:off x="395536" y="2204864"/>
              <a:ext cx="1436240" cy="309597"/>
            </a:xfrm>
            <a:prstGeom prst="rect">
              <a:avLst/>
            </a:prstGeom>
          </p:spPr>
          <p:txBody>
            <a:bodyPr wrap="none">
              <a:spAutoFit/>
            </a:bodyPr>
            <a:lstStyle/>
            <a:p>
              <a:r>
                <a:rPr lang="fr-FR" sz="2000" dirty="0" smtClean="0">
                  <a:solidFill>
                    <a:srgbClr val="FF0000"/>
                  </a:solidFill>
                </a:rPr>
                <a:t>IMPORTANT:</a:t>
              </a:r>
            </a:p>
          </p:txBody>
        </p:sp>
        <p:sp>
          <p:nvSpPr>
            <p:cNvPr id="8" name="ZoneTexte 7"/>
            <p:cNvSpPr txBox="1"/>
            <p:nvPr/>
          </p:nvSpPr>
          <p:spPr>
            <a:xfrm>
              <a:off x="2117698" y="2236034"/>
              <a:ext cx="4848270" cy="547748"/>
            </a:xfrm>
            <a:prstGeom prst="rect">
              <a:avLst/>
            </a:prstGeom>
            <a:noFill/>
          </p:spPr>
          <p:txBody>
            <a:bodyPr wrap="none" rtlCol="0">
              <a:spAutoFit/>
            </a:bodyPr>
            <a:lstStyle/>
            <a:p>
              <a:pPr marL="285750" indent="-285750">
                <a:buFontTx/>
                <a:buChar char="-"/>
              </a:pPr>
              <a:r>
                <a:rPr lang="fr-FR" sz="2000" dirty="0" smtClean="0"/>
                <a:t>Conserver la MÊME première partition.</a:t>
              </a:r>
            </a:p>
            <a:p>
              <a:pPr marL="285750" indent="-285750">
                <a:buFontTx/>
                <a:buChar char="-"/>
              </a:pPr>
              <a:r>
                <a:rPr lang="fr-FR" sz="2000" dirty="0" smtClean="0"/>
                <a:t>Faire varier le partitionnement pour chaque </a:t>
              </a:r>
              <a:r>
                <a:rPr lang="fr-FR" sz="2000" dirty="0" err="1" smtClean="0"/>
                <a:t>run</a:t>
              </a:r>
              <a:r>
                <a:rPr lang="fr-FR" sz="2000" dirty="0" smtClean="0"/>
                <a:t>.</a:t>
              </a:r>
            </a:p>
          </p:txBody>
        </p:sp>
      </p:grpSp>
    </p:spTree>
    <p:extLst>
      <p:ext uri="{BB962C8B-B14F-4D97-AF65-F5344CB8AC3E}">
        <p14:creationId xmlns:p14="http://schemas.microsoft.com/office/powerpoint/2010/main" val="2355626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320</TotalTime>
  <Words>1379</Words>
  <Application>Microsoft Office PowerPoint</Application>
  <PresentationFormat>Affichage à l'écran (4:3)</PresentationFormat>
  <Paragraphs>140</Paragraphs>
  <Slides>15</Slides>
  <Notes>13</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Débit</vt:lpstr>
      <vt:lpstr> Implémentation d'un algorithme multi-niveaux pour le problème des k-moyennes </vt:lpstr>
      <vt:lpstr>Plan</vt:lpstr>
      <vt:lpstr> Introduction</vt:lpstr>
      <vt:lpstr>Présentation</vt:lpstr>
      <vt:lpstr>Objectif</vt:lpstr>
      <vt:lpstr> Etude théorique</vt:lpstr>
      <vt:lpstr> Etude théorique(suite)</vt:lpstr>
      <vt:lpstr> Etude théorique(suite)</vt:lpstr>
      <vt:lpstr> Etude théorique(suite)</vt:lpstr>
      <vt:lpstr>Etude théorique(suite)</vt:lpstr>
      <vt:lpstr>Etude théorique(suite)</vt:lpstr>
      <vt:lpstr> Résultats</vt:lpstr>
      <vt:lpstr> Résultats(suite)</vt:lpstr>
      <vt:lpstr> Conclusions </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vinc</dc:creator>
  <cp:lastModifiedBy>vinc</cp:lastModifiedBy>
  <cp:revision>57</cp:revision>
  <dcterms:created xsi:type="dcterms:W3CDTF">2013-03-06T14:48:14Z</dcterms:created>
  <dcterms:modified xsi:type="dcterms:W3CDTF">2013-03-11T20:46:04Z</dcterms:modified>
</cp:coreProperties>
</file>