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530" r:id="rId5"/>
    <p:sldId id="531" r:id="rId6"/>
    <p:sldId id="533" r:id="rId7"/>
    <p:sldId id="534" r:id="rId8"/>
    <p:sldId id="535" r:id="rId9"/>
    <p:sldId id="536" r:id="rId10"/>
    <p:sldId id="537" r:id="rId11"/>
    <p:sldId id="546" r:id="rId12"/>
    <p:sldId id="547" r:id="rId13"/>
    <p:sldId id="548" r:id="rId14"/>
    <p:sldId id="549" r:id="rId15"/>
    <p:sldId id="550" r:id="rId16"/>
    <p:sldId id="551" r:id="rId17"/>
    <p:sldId id="553" r:id="rId18"/>
    <p:sldId id="552" r:id="rId19"/>
    <p:sldId id="538" r:id="rId20"/>
    <p:sldId id="543" r:id="rId21"/>
    <p:sldId id="539" r:id="rId22"/>
    <p:sldId id="54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73FC7F-EB58-4BAE-9F4C-275CD5268782}" v="307" dt="2024-07-08T20:34:38.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7" autoAdjust="0"/>
    <p:restoredTop sz="94422"/>
  </p:normalViewPr>
  <p:slideViewPr>
    <p:cSldViewPr snapToGrid="0">
      <p:cViewPr varScale="1">
        <p:scale>
          <a:sx n="106" d="100"/>
          <a:sy n="106" d="100"/>
        </p:scale>
        <p:origin x="14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umuc365-my.sharepoint.com/personal/cmbakop_student_umgc_edu/Documents/Vehicle%20Data%20Albuquerqu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muc365-my.sharepoint.com/personal/cmbakop_student_umgc_edu/Documents/Vehicle%20Data%20Albuquerqu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muc365-my.sharepoint.com/personal/cmbakop_student_umgc_edu/Documents/Vehicle%20Data%20Albuquerqu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muc365-my.sharepoint.com/personal/cmbakop_student_umgc_edu/Documents/Vehicle%20Data%20Albuquerqu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umuc365-my.sharepoint.com/personal/cmbakop_student_umgc_edu/Documents/Vehicle%20Data%20Albuquerqu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umuc365-my.sharepoint.com/personal/cmbakop_student_umgc_edu/Documents/Vehicle%20Data%20Albuquerqu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umuc365-my.sharepoint.com/personal/cmbakop_student_umgc_edu/Documents/Vehicle%20Data%20Albuquerqu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umuc365-my.sharepoint.com/personal/cmbakop_student_umgc_edu/Documents/Vehicle%20Data%20Albuquerque.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Analysis Project 2024 - Charles Mbakop .xlsx]Good Condition By Price - Chart!PivotTable3</c:name>
    <c:fmtId val="16"/>
  </c:pivotSource>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pivotFmt>
      <c:pivotFmt>
        <c:idx val="2"/>
        <c:spPr>
          <a:solidFill>
            <a:schemeClr val="accent6"/>
          </a:solidFill>
          <a:ln w="19050">
            <a:solidFill>
              <a:schemeClr val="lt1"/>
            </a:solidFill>
          </a:ln>
          <a:effectLst/>
        </c:spPr>
      </c:pivotFmt>
      <c:pivotFmt>
        <c:idx val="3"/>
        <c:spPr>
          <a:solidFill>
            <a:schemeClr val="accent6"/>
          </a:solidFill>
          <a:ln w="19050">
            <a:solidFill>
              <a:schemeClr val="lt1"/>
            </a:solidFill>
          </a:ln>
          <a:effectLst/>
        </c:spPr>
      </c:pivotFmt>
      <c:pivotFmt>
        <c:idx val="4"/>
        <c:spPr>
          <a:solidFill>
            <a:schemeClr val="accent6"/>
          </a:solidFill>
          <a:ln w="19050">
            <a:solidFill>
              <a:schemeClr val="lt1"/>
            </a:solidFill>
          </a:ln>
          <a:effectLst/>
        </c:spPr>
      </c:pivotFmt>
      <c:pivotFmt>
        <c:idx val="5"/>
        <c:spPr>
          <a:solidFill>
            <a:schemeClr val="accent6"/>
          </a:solidFill>
          <a:ln w="19050">
            <a:solidFill>
              <a:schemeClr val="lt1"/>
            </a:solidFill>
          </a:ln>
          <a:effectLst/>
        </c:spPr>
      </c:pivotFmt>
      <c:pivotFmt>
        <c:idx val="6"/>
        <c:spPr>
          <a:solidFill>
            <a:schemeClr val="accent6"/>
          </a:solidFill>
          <a:ln w="19050">
            <a:solidFill>
              <a:schemeClr val="lt1"/>
            </a:solidFill>
          </a:ln>
          <a:effectLst/>
        </c:spPr>
      </c:pivotFmt>
      <c:pivotFmt>
        <c:idx val="7"/>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a:solidFill>
              <a:schemeClr val="lt1"/>
            </a:solidFill>
          </a:ln>
          <a:effectLst/>
        </c:spPr>
      </c:pivotFmt>
      <c:pivotFmt>
        <c:idx val="9"/>
        <c:spPr>
          <a:solidFill>
            <a:schemeClr val="accent6"/>
          </a:solidFill>
          <a:ln w="19050">
            <a:solidFill>
              <a:schemeClr val="lt1"/>
            </a:solidFill>
          </a:ln>
          <a:effectLst/>
        </c:spPr>
      </c:pivotFmt>
      <c:pivotFmt>
        <c:idx val="10"/>
        <c:spPr>
          <a:solidFill>
            <a:schemeClr val="accent6"/>
          </a:solidFill>
          <a:ln w="19050">
            <a:solidFill>
              <a:schemeClr val="lt1"/>
            </a:solidFill>
          </a:ln>
          <a:effectLst/>
        </c:spPr>
      </c:pivotFmt>
      <c:pivotFmt>
        <c:idx val="11"/>
        <c:spPr>
          <a:solidFill>
            <a:schemeClr val="accent6"/>
          </a:solidFill>
          <a:ln w="19050">
            <a:solidFill>
              <a:schemeClr val="lt1"/>
            </a:solidFill>
          </a:ln>
          <a:effectLst/>
        </c:spPr>
      </c:pivotFmt>
      <c:pivotFmt>
        <c:idx val="12"/>
        <c:spPr>
          <a:solidFill>
            <a:schemeClr val="accent6"/>
          </a:solidFill>
          <a:ln w="19050">
            <a:solidFill>
              <a:schemeClr val="lt1"/>
            </a:solidFill>
          </a:ln>
          <a:effectLst/>
        </c:spPr>
      </c:pivotFmt>
      <c:pivotFmt>
        <c:idx val="13"/>
        <c:spPr>
          <a:solidFill>
            <a:schemeClr val="accent6"/>
          </a:solidFill>
          <a:ln w="19050">
            <a:solidFill>
              <a:schemeClr val="lt1"/>
            </a:solidFill>
          </a:ln>
          <a:effectLst/>
        </c:spPr>
      </c:pivotFmt>
      <c:pivotFmt>
        <c:idx val="14"/>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a:solidFill>
              <a:schemeClr val="lt1"/>
            </a:solidFill>
          </a:ln>
          <a:effectLst/>
        </c:spPr>
      </c:pivotFmt>
      <c:pivotFmt>
        <c:idx val="16"/>
        <c:spPr>
          <a:solidFill>
            <a:schemeClr val="accent6"/>
          </a:solidFill>
          <a:ln w="19050">
            <a:solidFill>
              <a:schemeClr val="lt1"/>
            </a:solidFill>
          </a:ln>
          <a:effectLst/>
        </c:spPr>
      </c:pivotFmt>
      <c:pivotFmt>
        <c:idx val="17"/>
        <c:spPr>
          <a:solidFill>
            <a:schemeClr val="accent6"/>
          </a:solidFill>
          <a:ln w="19050">
            <a:solidFill>
              <a:schemeClr val="lt1"/>
            </a:solidFill>
          </a:ln>
          <a:effectLst/>
        </c:spPr>
      </c:pivotFmt>
      <c:pivotFmt>
        <c:idx val="18"/>
        <c:spPr>
          <a:solidFill>
            <a:schemeClr val="accent6"/>
          </a:solidFill>
          <a:ln w="19050">
            <a:solidFill>
              <a:schemeClr val="lt1"/>
            </a:solidFill>
          </a:ln>
          <a:effectLst/>
        </c:spPr>
      </c:pivotFmt>
      <c:pivotFmt>
        <c:idx val="19"/>
        <c:spPr>
          <a:solidFill>
            <a:schemeClr val="accent6"/>
          </a:solidFill>
          <a:ln w="19050">
            <a:solidFill>
              <a:schemeClr val="lt1"/>
            </a:solidFill>
          </a:ln>
          <a:effectLst/>
        </c:spPr>
      </c:pivotFmt>
      <c:pivotFmt>
        <c:idx val="20"/>
        <c:spPr>
          <a:solidFill>
            <a:schemeClr val="accent6"/>
          </a:solidFill>
          <a:ln w="19050">
            <a:solidFill>
              <a:schemeClr val="lt1"/>
            </a:solidFill>
          </a:ln>
          <a:effectLst/>
        </c:spPr>
      </c:pivotFmt>
    </c:pivotFmts>
    <c:plotArea>
      <c:layout/>
      <c:pieChart>
        <c:varyColors val="1"/>
        <c:ser>
          <c:idx val="0"/>
          <c:order val="0"/>
          <c:tx>
            <c:strRef>
              <c:f>'Good Condition By Price - Chart'!$B$2</c:f>
              <c:strCache>
                <c:ptCount val="1"/>
                <c:pt idx="0">
                  <c:v>Total</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B5A3-4B1A-AC20-FFB3032B703A}"/>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B5A3-4B1A-AC20-FFB3032B703A}"/>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B5A3-4B1A-AC20-FFB3032B703A}"/>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B5A3-4B1A-AC20-FFB3032B703A}"/>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9-B5A3-4B1A-AC20-FFB3032B703A}"/>
              </c:ext>
            </c:extLst>
          </c:dPt>
          <c:dPt>
            <c:idx val="5"/>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B-B5A3-4B1A-AC20-FFB3032B703A}"/>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'Good Condition By Price - Chart'!$A$3:$A$9</c:f>
              <c:strCache>
                <c:ptCount val="6"/>
                <c:pt idx="0">
                  <c:v>good</c:v>
                </c:pt>
                <c:pt idx="1">
                  <c:v>excellent</c:v>
                </c:pt>
                <c:pt idx="2">
                  <c:v>like new</c:v>
                </c:pt>
                <c:pt idx="3">
                  <c:v>new</c:v>
                </c:pt>
                <c:pt idx="4">
                  <c:v>fair</c:v>
                </c:pt>
                <c:pt idx="5">
                  <c:v>salvage</c:v>
                </c:pt>
              </c:strCache>
            </c:strRef>
          </c:cat>
          <c:val>
            <c:numRef>
              <c:f>'Good Condition By Price - Chart'!$B$3:$B$9</c:f>
              <c:numCache>
                <c:formatCode>"$"#,##0</c:formatCode>
                <c:ptCount val="6"/>
                <c:pt idx="0">
                  <c:v>22563485</c:v>
                </c:pt>
                <c:pt idx="1">
                  <c:v>7176602</c:v>
                </c:pt>
                <c:pt idx="2">
                  <c:v>3060880</c:v>
                </c:pt>
                <c:pt idx="3">
                  <c:v>1499268</c:v>
                </c:pt>
                <c:pt idx="4">
                  <c:v>179654</c:v>
                </c:pt>
                <c:pt idx="5">
                  <c:v>50000</c:v>
                </c:pt>
              </c:numCache>
            </c:numRef>
          </c:val>
          <c:extLst>
            <c:ext xmlns:c16="http://schemas.microsoft.com/office/drawing/2014/chart" uri="{C3380CC4-5D6E-409C-BE32-E72D297353CC}">
              <c16:uniqueId val="{0000000C-B5A3-4B1A-AC20-FFB3032B703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Analysis Project 2024 - Charles Mbakop .xlsx]Good Condition By Price - Chart!PivotTable3</c:name>
    <c:fmtId val="19"/>
  </c:pivotSource>
  <c:chart>
    <c:title>
      <c:tx>
        <c:rich>
          <a:bodyPr rot="0" spcFirstLastPara="1" vertOverflow="ellipsis" vert="horz" wrap="square" anchor="ctr" anchorCtr="1"/>
          <a:lstStyle/>
          <a:p>
            <a:pPr>
              <a:defRPr sz="1800" b="0" i="0" u="none" strike="noStrike" kern="1200" spc="0" baseline="0">
                <a:solidFill>
                  <a:schemeClr val="bg1"/>
                </a:solidFill>
                <a:latin typeface="+mn-lt"/>
                <a:ea typeface="+mn-ea"/>
                <a:cs typeface="+mn-cs"/>
              </a:defRPr>
            </a:pPr>
            <a:r>
              <a:rPr lang="en-US" sz="1800">
                <a:solidFill>
                  <a:schemeClr val="bg1"/>
                </a:solidFill>
              </a:rPr>
              <a:t>'Condition': good accounts for the majority of 'Price'.</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s>
    <c:plotArea>
      <c:layout/>
      <c:barChart>
        <c:barDir val="col"/>
        <c:grouping val="clustered"/>
        <c:varyColors val="0"/>
        <c:ser>
          <c:idx val="0"/>
          <c:order val="0"/>
          <c:tx>
            <c:strRef>
              <c:f>'Good Condition By Price - Chart'!$B$2</c:f>
              <c:strCache>
                <c:ptCount val="1"/>
                <c:pt idx="0">
                  <c:v>Total</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4F57-4CE0-8DBA-A15356C8DCDB}"/>
              </c:ext>
            </c:extLst>
          </c:dPt>
          <c:cat>
            <c:strRef>
              <c:f>'Good Condition By Price - Chart'!$A$3:$A$9</c:f>
              <c:strCache>
                <c:ptCount val="6"/>
                <c:pt idx="0">
                  <c:v>good</c:v>
                </c:pt>
                <c:pt idx="1">
                  <c:v>excellent</c:v>
                </c:pt>
                <c:pt idx="2">
                  <c:v>like new</c:v>
                </c:pt>
                <c:pt idx="3">
                  <c:v>new</c:v>
                </c:pt>
                <c:pt idx="4">
                  <c:v>fair</c:v>
                </c:pt>
                <c:pt idx="5">
                  <c:v>salvage</c:v>
                </c:pt>
              </c:strCache>
            </c:strRef>
          </c:cat>
          <c:val>
            <c:numRef>
              <c:f>'Good Condition By Price - Chart'!$B$3:$B$9</c:f>
              <c:numCache>
                <c:formatCode>"$"#,##0</c:formatCode>
                <c:ptCount val="6"/>
                <c:pt idx="0">
                  <c:v>22563485</c:v>
                </c:pt>
                <c:pt idx="1">
                  <c:v>7176602</c:v>
                </c:pt>
                <c:pt idx="2">
                  <c:v>3060880</c:v>
                </c:pt>
                <c:pt idx="3">
                  <c:v>1499268</c:v>
                </c:pt>
                <c:pt idx="4">
                  <c:v>179654</c:v>
                </c:pt>
                <c:pt idx="5">
                  <c:v>50000</c:v>
                </c:pt>
              </c:numCache>
            </c:numRef>
          </c:val>
          <c:extLst>
            <c:ext xmlns:c16="http://schemas.microsoft.com/office/drawing/2014/chart" uri="{C3380CC4-5D6E-409C-BE32-E72D297353CC}">
              <c16:uniqueId val="{00000002-4F57-4CE0-8DBA-A15356C8DCDB}"/>
            </c:ext>
          </c:extLst>
        </c:ser>
        <c:dLbls>
          <c:showLegendKey val="0"/>
          <c:showVal val="0"/>
          <c:showCatName val="0"/>
          <c:showSerName val="0"/>
          <c:showPercent val="0"/>
          <c:showBubbleSize val="0"/>
        </c:dLbls>
        <c:gapWidth val="150"/>
        <c:axId val="1475154848"/>
        <c:axId val="1475156768"/>
      </c:barChart>
      <c:valAx>
        <c:axId val="14751567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475154848"/>
        <c:crosses val="autoZero"/>
        <c:crossBetween val="between"/>
      </c:valAx>
      <c:catAx>
        <c:axId val="14751548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475156768"/>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Analysis Project 2024 - Charles Mbakop .xlsx]Type Per Count - Chart!PivotTable3</c:name>
    <c:fmtId val="29"/>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'Type Per Count - Chart'!$B$3:$B$4</c:f>
              <c:strCache>
                <c:ptCount val="1"/>
                <c:pt idx="0">
                  <c:v>diesel</c:v>
                </c:pt>
              </c:strCache>
            </c:strRef>
          </c:tx>
          <c:spPr>
            <a:solidFill>
              <a:schemeClr val="accent2"/>
            </a:solidFill>
            <a:ln>
              <a:noFill/>
            </a:ln>
            <a:effectLst/>
          </c:spPr>
          <c:invertIfNegative val="0"/>
          <c:cat>
            <c:strRef>
              <c:f>'Type Per Count - Chart'!$A$5:$A$8</c:f>
              <c:strCache>
                <c:ptCount val="3"/>
                <c:pt idx="0">
                  <c:v>4wd</c:v>
                </c:pt>
                <c:pt idx="1">
                  <c:v>fwd</c:v>
                </c:pt>
                <c:pt idx="2">
                  <c:v>rwd</c:v>
                </c:pt>
              </c:strCache>
            </c:strRef>
          </c:cat>
          <c:val>
            <c:numRef>
              <c:f>'Type Per Count - Chart'!$B$5:$B$8</c:f>
              <c:numCache>
                <c:formatCode>General</c:formatCode>
                <c:ptCount val="3"/>
                <c:pt idx="0">
                  <c:v>63</c:v>
                </c:pt>
                <c:pt idx="1">
                  <c:v>10</c:v>
                </c:pt>
                <c:pt idx="2">
                  <c:v>20</c:v>
                </c:pt>
              </c:numCache>
            </c:numRef>
          </c:val>
          <c:extLst>
            <c:ext xmlns:c16="http://schemas.microsoft.com/office/drawing/2014/chart" uri="{C3380CC4-5D6E-409C-BE32-E72D297353CC}">
              <c16:uniqueId val="{00000000-BFB5-4D29-AB09-C6CA3A579351}"/>
            </c:ext>
          </c:extLst>
        </c:ser>
        <c:ser>
          <c:idx val="1"/>
          <c:order val="1"/>
          <c:tx>
            <c:strRef>
              <c:f>'Type Per Count - Chart'!$C$3:$C$4</c:f>
              <c:strCache>
                <c:ptCount val="1"/>
                <c:pt idx="0">
                  <c:v>electric</c:v>
                </c:pt>
              </c:strCache>
            </c:strRef>
          </c:tx>
          <c:spPr>
            <a:solidFill>
              <a:schemeClr val="accent4"/>
            </a:solidFill>
            <a:ln>
              <a:noFill/>
            </a:ln>
            <a:effectLst/>
          </c:spPr>
          <c:invertIfNegative val="0"/>
          <c:cat>
            <c:strRef>
              <c:f>'Type Per Count - Chart'!$A$5:$A$8</c:f>
              <c:strCache>
                <c:ptCount val="3"/>
                <c:pt idx="0">
                  <c:v>4wd</c:v>
                </c:pt>
                <c:pt idx="1">
                  <c:v>fwd</c:v>
                </c:pt>
                <c:pt idx="2">
                  <c:v>rwd</c:v>
                </c:pt>
              </c:strCache>
            </c:strRef>
          </c:cat>
          <c:val>
            <c:numRef>
              <c:f>'Type Per Count - Chart'!$C$5:$C$8</c:f>
              <c:numCache>
                <c:formatCode>General</c:formatCode>
                <c:ptCount val="3"/>
                <c:pt idx="0">
                  <c:v>1</c:v>
                </c:pt>
                <c:pt idx="1">
                  <c:v>11</c:v>
                </c:pt>
                <c:pt idx="2">
                  <c:v>3</c:v>
                </c:pt>
              </c:numCache>
            </c:numRef>
          </c:val>
          <c:extLst>
            <c:ext xmlns:c16="http://schemas.microsoft.com/office/drawing/2014/chart" uri="{C3380CC4-5D6E-409C-BE32-E72D297353CC}">
              <c16:uniqueId val="{00000001-BFB5-4D29-AB09-C6CA3A579351}"/>
            </c:ext>
          </c:extLst>
        </c:ser>
        <c:ser>
          <c:idx val="2"/>
          <c:order val="2"/>
          <c:tx>
            <c:strRef>
              <c:f>'Type Per Count - Chart'!$D$3:$D$4</c:f>
              <c:strCache>
                <c:ptCount val="1"/>
                <c:pt idx="0">
                  <c:v>gas</c:v>
                </c:pt>
              </c:strCache>
            </c:strRef>
          </c:tx>
          <c:spPr>
            <a:solidFill>
              <a:schemeClr val="accent6"/>
            </a:solidFill>
            <a:ln>
              <a:noFill/>
            </a:ln>
            <a:effectLst/>
          </c:spPr>
          <c:invertIfNegative val="0"/>
          <c:cat>
            <c:strRef>
              <c:f>'Type Per Count - Chart'!$A$5:$A$8</c:f>
              <c:strCache>
                <c:ptCount val="3"/>
                <c:pt idx="0">
                  <c:v>4wd</c:v>
                </c:pt>
                <c:pt idx="1">
                  <c:v>fwd</c:v>
                </c:pt>
                <c:pt idx="2">
                  <c:v>rwd</c:v>
                </c:pt>
              </c:strCache>
            </c:strRef>
          </c:cat>
          <c:val>
            <c:numRef>
              <c:f>'Type Per Count - Chart'!$D$5:$D$8</c:f>
              <c:numCache>
                <c:formatCode>General</c:formatCode>
                <c:ptCount val="3"/>
                <c:pt idx="0">
                  <c:v>315</c:v>
                </c:pt>
                <c:pt idx="1">
                  <c:v>454</c:v>
                </c:pt>
                <c:pt idx="2">
                  <c:v>258</c:v>
                </c:pt>
              </c:numCache>
            </c:numRef>
          </c:val>
          <c:extLst>
            <c:ext xmlns:c16="http://schemas.microsoft.com/office/drawing/2014/chart" uri="{C3380CC4-5D6E-409C-BE32-E72D297353CC}">
              <c16:uniqueId val="{00000002-BFB5-4D29-AB09-C6CA3A579351}"/>
            </c:ext>
          </c:extLst>
        </c:ser>
        <c:ser>
          <c:idx val="3"/>
          <c:order val="3"/>
          <c:tx>
            <c:strRef>
              <c:f>'Type Per Count - Chart'!$E$3:$E$4</c:f>
              <c:strCache>
                <c:ptCount val="1"/>
                <c:pt idx="0">
                  <c:v>hybrid</c:v>
                </c:pt>
              </c:strCache>
            </c:strRef>
          </c:tx>
          <c:spPr>
            <a:solidFill>
              <a:schemeClr val="accent2">
                <a:lumMod val="60000"/>
              </a:schemeClr>
            </a:solidFill>
            <a:ln>
              <a:noFill/>
            </a:ln>
            <a:effectLst/>
          </c:spPr>
          <c:invertIfNegative val="0"/>
          <c:cat>
            <c:strRef>
              <c:f>'Type Per Count - Chart'!$A$5:$A$8</c:f>
              <c:strCache>
                <c:ptCount val="3"/>
                <c:pt idx="0">
                  <c:v>4wd</c:v>
                </c:pt>
                <c:pt idx="1">
                  <c:v>fwd</c:v>
                </c:pt>
                <c:pt idx="2">
                  <c:v>rwd</c:v>
                </c:pt>
              </c:strCache>
            </c:strRef>
          </c:cat>
          <c:val>
            <c:numRef>
              <c:f>'Type Per Count - Chart'!$E$5:$E$8</c:f>
              <c:numCache>
                <c:formatCode>General</c:formatCode>
                <c:ptCount val="3"/>
                <c:pt idx="0">
                  <c:v>7</c:v>
                </c:pt>
                <c:pt idx="1">
                  <c:v>26</c:v>
                </c:pt>
                <c:pt idx="2">
                  <c:v>1</c:v>
                </c:pt>
              </c:numCache>
            </c:numRef>
          </c:val>
          <c:extLst>
            <c:ext xmlns:c16="http://schemas.microsoft.com/office/drawing/2014/chart" uri="{C3380CC4-5D6E-409C-BE32-E72D297353CC}">
              <c16:uniqueId val="{00000003-BFB5-4D29-AB09-C6CA3A579351}"/>
            </c:ext>
          </c:extLst>
        </c:ser>
        <c:dLbls>
          <c:showLegendKey val="0"/>
          <c:showVal val="0"/>
          <c:showCatName val="0"/>
          <c:showSerName val="0"/>
          <c:showPercent val="0"/>
          <c:showBubbleSize val="0"/>
        </c:dLbls>
        <c:gapWidth val="182"/>
        <c:axId val="22985168"/>
        <c:axId val="1117967936"/>
      </c:barChart>
      <c:catAx>
        <c:axId val="22985168"/>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US" sz="1800" dirty="0">
                    <a:solidFill>
                      <a:schemeClr val="bg1"/>
                    </a:solidFill>
                  </a:rPr>
                  <a:t>Drive Type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117967936"/>
        <c:crosses val="autoZero"/>
        <c:auto val="1"/>
        <c:lblAlgn val="ctr"/>
        <c:lblOffset val="100"/>
        <c:noMultiLvlLbl val="0"/>
      </c:catAx>
      <c:valAx>
        <c:axId val="11179679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US" sz="1800" dirty="0">
                    <a:solidFill>
                      <a:schemeClr val="bg1"/>
                    </a:solidFill>
                  </a:rPr>
                  <a:t>Frequency</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298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Analysis Project 2024 - Charles Mbakop .xlsx]Color Per Count - Chart!PivotTable1</c:name>
    <c:fmtId val="46"/>
  </c:pivotSource>
  <c:chart>
    <c:title>
      <c:tx>
        <c:rich>
          <a:bodyPr rot="0" spcFirstLastPara="1" vertOverflow="ellipsis" vert="horz" wrap="square" anchor="ctr" anchorCtr="1"/>
          <a:lstStyle/>
          <a:p>
            <a:pPr>
              <a:defRPr sz="1800" b="0" i="0" u="none" strike="noStrike" kern="1200" spc="0" baseline="0">
                <a:solidFill>
                  <a:schemeClr val="bg1"/>
                </a:solidFill>
                <a:latin typeface="+mn-lt"/>
                <a:ea typeface="+mn-ea"/>
                <a:cs typeface="+mn-cs"/>
              </a:defRPr>
            </a:pPr>
            <a:r>
              <a:rPr lang="en-US" sz="1800" b="0" i="0" u="none" strike="noStrike" baseline="0">
                <a:solidFill>
                  <a:schemeClr val="bg1"/>
                </a:solidFill>
              </a:rPr>
              <a:t>Frequency of Colors by Percentage </a:t>
            </a:r>
            <a:endParaRPr lang="en-US" sz="1800">
              <a:solidFill>
                <a:schemeClr val="bg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'Color Per Count - Chart'!$B$2</c:f>
              <c:strCache>
                <c:ptCount val="1"/>
                <c:pt idx="0">
                  <c:v>Total</c:v>
                </c:pt>
              </c:strCache>
            </c:strRef>
          </c:tx>
          <c:spPr>
            <a:solidFill>
              <a:schemeClr val="accent1"/>
            </a:solidFill>
            <a:ln>
              <a:noFill/>
            </a:ln>
            <a:effectLst/>
          </c:spPr>
          <c:invertIfNegative val="0"/>
          <c:cat>
            <c:strRef>
              <c:f>'Color Per Count - Chart'!$A$3:$A$15</c:f>
              <c:strCache>
                <c:ptCount val="12"/>
                <c:pt idx="0">
                  <c:v>purple</c:v>
                </c:pt>
                <c:pt idx="1">
                  <c:v>orange</c:v>
                </c:pt>
                <c:pt idx="2">
                  <c:v>yellow</c:v>
                </c:pt>
                <c:pt idx="3">
                  <c:v>green</c:v>
                </c:pt>
                <c:pt idx="4">
                  <c:v>brown</c:v>
                </c:pt>
                <c:pt idx="5">
                  <c:v>custom</c:v>
                </c:pt>
                <c:pt idx="6">
                  <c:v>grey</c:v>
                </c:pt>
                <c:pt idx="7">
                  <c:v>blue</c:v>
                </c:pt>
                <c:pt idx="8">
                  <c:v>red</c:v>
                </c:pt>
                <c:pt idx="9">
                  <c:v>silver</c:v>
                </c:pt>
                <c:pt idx="10">
                  <c:v>black</c:v>
                </c:pt>
                <c:pt idx="11">
                  <c:v>white</c:v>
                </c:pt>
              </c:strCache>
            </c:strRef>
          </c:cat>
          <c:val>
            <c:numRef>
              <c:f>'Color Per Count - Chart'!$B$3:$B$15</c:f>
              <c:numCache>
                <c:formatCode>0.00%</c:formatCode>
                <c:ptCount val="12"/>
                <c:pt idx="0">
                  <c:v>1.4958863126402393E-3</c:v>
                </c:pt>
                <c:pt idx="1">
                  <c:v>5.9835452505609572E-3</c:v>
                </c:pt>
                <c:pt idx="2">
                  <c:v>8.9753178758414359E-3</c:v>
                </c:pt>
                <c:pt idx="3">
                  <c:v>2.7673896783844427E-2</c:v>
                </c:pt>
                <c:pt idx="4">
                  <c:v>2.7673896783844427E-2</c:v>
                </c:pt>
                <c:pt idx="5">
                  <c:v>3.0665669409124907E-2</c:v>
                </c:pt>
                <c:pt idx="6">
                  <c:v>5.7591623036649213E-2</c:v>
                </c:pt>
                <c:pt idx="7">
                  <c:v>7.4046372475691846E-2</c:v>
                </c:pt>
                <c:pt idx="8">
                  <c:v>9.947643979057591E-2</c:v>
                </c:pt>
                <c:pt idx="9">
                  <c:v>0.15856394913986538</c:v>
                </c:pt>
                <c:pt idx="10">
                  <c:v>0.22363500373971579</c:v>
                </c:pt>
                <c:pt idx="11">
                  <c:v>0.28421839940164545</c:v>
                </c:pt>
              </c:numCache>
            </c:numRef>
          </c:val>
          <c:extLst>
            <c:ext xmlns:c16="http://schemas.microsoft.com/office/drawing/2014/chart" uri="{C3380CC4-5D6E-409C-BE32-E72D297353CC}">
              <c16:uniqueId val="{00000000-9443-410F-AD66-50860E7633FB}"/>
            </c:ext>
          </c:extLst>
        </c:ser>
        <c:dLbls>
          <c:showLegendKey val="0"/>
          <c:showVal val="0"/>
          <c:showCatName val="0"/>
          <c:showSerName val="0"/>
          <c:showPercent val="0"/>
          <c:showBubbleSize val="0"/>
        </c:dLbls>
        <c:gapWidth val="182"/>
        <c:axId val="67852943"/>
        <c:axId val="67843343"/>
      </c:barChart>
      <c:catAx>
        <c:axId val="678529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67843343"/>
        <c:crosses val="autoZero"/>
        <c:auto val="1"/>
        <c:lblAlgn val="ctr"/>
        <c:lblOffset val="100"/>
        <c:noMultiLvlLbl val="0"/>
      </c:catAx>
      <c:valAx>
        <c:axId val="67843343"/>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67852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sz="1800" b="1" i="0" u="none" strike="noStrike" cap="all" normalizeH="0" baseline="0" dirty="0"/>
              <a:t>Number of Posts by Car Model Year</a:t>
            </a:r>
            <a:endParaRPr lang="en-US" sz="1800" b="1" dirty="0"/>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'Best Mileage &amp; Transmission'!$I$1</c:f>
              <c:strCache>
                <c:ptCount val="1"/>
                <c:pt idx="0">
                  <c:v>Frequency</c:v>
                </c:pt>
              </c:strCache>
            </c:strRef>
          </c:tx>
          <c:spPr>
            <a:ln w="34925" cap="rnd">
              <a:solidFill>
                <a:schemeClr val="lt1"/>
              </a:solidFill>
              <a:round/>
            </a:ln>
            <a:effectLst>
              <a:outerShdw dist="25400" dir="2700000" algn="tl" rotWithShape="0">
                <a:schemeClr val="accent1"/>
              </a:outerShdw>
            </a:effectLst>
          </c:spPr>
          <c:marker>
            <c:symbol val="none"/>
          </c:marker>
          <c:cat>
            <c:numRef>
              <c:f>'Best Mileage &amp; Transmission'!$H$2:$H$14</c:f>
              <c:numCache>
                <c:formatCode>General</c:formatCode>
                <c:ptCount val="13"/>
                <c:pt idx="0">
                  <c:v>2004</c:v>
                </c:pt>
                <c:pt idx="1">
                  <c:v>2006</c:v>
                </c:pt>
                <c:pt idx="2">
                  <c:v>2007</c:v>
                </c:pt>
                <c:pt idx="3">
                  <c:v>2008</c:v>
                </c:pt>
                <c:pt idx="4">
                  <c:v>2011</c:v>
                </c:pt>
                <c:pt idx="5">
                  <c:v>2012</c:v>
                </c:pt>
                <c:pt idx="6">
                  <c:v>2013</c:v>
                </c:pt>
                <c:pt idx="7">
                  <c:v>2014</c:v>
                </c:pt>
                <c:pt idx="8">
                  <c:v>2015</c:v>
                </c:pt>
                <c:pt idx="9">
                  <c:v>2016</c:v>
                </c:pt>
                <c:pt idx="10">
                  <c:v>2017</c:v>
                </c:pt>
                <c:pt idx="11">
                  <c:v>2018</c:v>
                </c:pt>
                <c:pt idx="12">
                  <c:v>2021</c:v>
                </c:pt>
              </c:numCache>
            </c:numRef>
          </c:cat>
          <c:val>
            <c:numRef>
              <c:f>'Best Mileage &amp; Transmission'!$I$2:$I$14</c:f>
              <c:numCache>
                <c:formatCode>_(* #,##0_);_(* \(#,##0\);_(* "-"??_);_(@_)</c:formatCode>
                <c:ptCount val="13"/>
                <c:pt idx="0">
                  <c:v>31</c:v>
                </c:pt>
                <c:pt idx="1">
                  <c:v>34</c:v>
                </c:pt>
                <c:pt idx="2">
                  <c:v>33</c:v>
                </c:pt>
                <c:pt idx="3">
                  <c:v>50</c:v>
                </c:pt>
                <c:pt idx="4">
                  <c:v>50</c:v>
                </c:pt>
                <c:pt idx="5">
                  <c:v>44</c:v>
                </c:pt>
                <c:pt idx="6">
                  <c:v>70</c:v>
                </c:pt>
                <c:pt idx="7">
                  <c:v>50</c:v>
                </c:pt>
                <c:pt idx="8">
                  <c:v>74</c:v>
                </c:pt>
                <c:pt idx="9">
                  <c:v>59</c:v>
                </c:pt>
                <c:pt idx="10">
                  <c:v>51</c:v>
                </c:pt>
                <c:pt idx="11">
                  <c:v>60</c:v>
                </c:pt>
                <c:pt idx="12">
                  <c:v>29</c:v>
                </c:pt>
              </c:numCache>
            </c:numRef>
          </c:val>
          <c:smooth val="0"/>
          <c:extLst>
            <c:ext xmlns:c16="http://schemas.microsoft.com/office/drawing/2014/chart" uri="{C3380CC4-5D6E-409C-BE32-E72D297353CC}">
              <c16:uniqueId val="{00000000-CC10-42A1-BF28-6FA91A17ED2F}"/>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2137775312"/>
        <c:axId val="2137773872"/>
      </c:lineChart>
      <c:catAx>
        <c:axId val="2137775312"/>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r>
                  <a:rPr lang="en-US" sz="1400" dirty="0"/>
                  <a:t>Year</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200" b="0" i="0" u="none" strike="noStrike" kern="1200" spc="100" baseline="0">
                <a:solidFill>
                  <a:schemeClr val="lt1"/>
                </a:solidFill>
                <a:latin typeface="+mn-lt"/>
                <a:ea typeface="+mn-ea"/>
                <a:cs typeface="+mn-cs"/>
              </a:defRPr>
            </a:pPr>
            <a:endParaRPr lang="en-US"/>
          </a:p>
        </c:txPr>
        <c:crossAx val="2137773872"/>
        <c:crosses val="autoZero"/>
        <c:auto val="1"/>
        <c:lblAlgn val="ctr"/>
        <c:lblOffset val="100"/>
        <c:noMultiLvlLbl val="0"/>
      </c:catAx>
      <c:valAx>
        <c:axId val="2137773872"/>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lt1"/>
                    </a:solidFill>
                    <a:latin typeface="+mn-lt"/>
                    <a:ea typeface="+mn-ea"/>
                    <a:cs typeface="+mn-cs"/>
                  </a:defRPr>
                </a:pPr>
                <a:r>
                  <a:rPr lang="en-US" sz="1400"/>
                  <a:t>Posts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lt1"/>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solidFill>
                <a:latin typeface="+mn-lt"/>
                <a:ea typeface="+mn-ea"/>
                <a:cs typeface="+mn-cs"/>
              </a:defRPr>
            </a:pPr>
            <a:endParaRPr lang="en-US"/>
          </a:p>
        </c:txPr>
        <c:crossAx val="2137775312"/>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r>
              <a:rPr lang="en-US" sz="2400" dirty="0">
                <a:solidFill>
                  <a:schemeClr val="bg1"/>
                </a:solidFill>
              </a:rPr>
              <a:t>Frequency Per Transmission Type</a:t>
            </a:r>
          </a:p>
        </c:rich>
      </c:tx>
      <c:overlay val="0"/>
      <c:spPr>
        <a:noFill/>
        <a:ln>
          <a:noFill/>
        </a:ln>
        <a:effectLst/>
      </c:spPr>
      <c:txPr>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7711524027831309E-2"/>
          <c:y val="0.20213437057719891"/>
          <c:w val="0.95008570501247536"/>
          <c:h val="0.69058731917524907"/>
        </c:manualLayout>
      </c:layout>
      <c:barChart>
        <c:barDir val="col"/>
        <c:grouping val="clustered"/>
        <c:varyColors val="0"/>
        <c:ser>
          <c:idx val="0"/>
          <c:order val="0"/>
          <c:tx>
            <c:strRef>
              <c:f>'Best Mileage &amp; Transmission'!$F$2</c:f>
              <c:strCache>
                <c:ptCount val="1"/>
                <c:pt idx="0">
                  <c:v>Frequency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'Best Mileage &amp; Transmission'!$E$3:$E$5</c:f>
              <c:strCache>
                <c:ptCount val="3"/>
                <c:pt idx="0">
                  <c:v>automatic</c:v>
                </c:pt>
                <c:pt idx="1">
                  <c:v>other</c:v>
                </c:pt>
                <c:pt idx="2">
                  <c:v>manual</c:v>
                </c:pt>
              </c:strCache>
            </c:strRef>
          </c:cat>
          <c:val>
            <c:numRef>
              <c:f>'Best Mileage &amp; Transmission'!$F$3:$F$5</c:f>
              <c:numCache>
                <c:formatCode>_(* #,##0_);_(* \(#,##0\);_(* "-"??_);_(@_)</c:formatCode>
                <c:ptCount val="3"/>
                <c:pt idx="0">
                  <c:v>908</c:v>
                </c:pt>
                <c:pt idx="1">
                  <c:v>626</c:v>
                </c:pt>
                <c:pt idx="2">
                  <c:v>109</c:v>
                </c:pt>
              </c:numCache>
            </c:numRef>
          </c:val>
          <c:extLst>
            <c:ext xmlns:c16="http://schemas.microsoft.com/office/drawing/2014/chart" uri="{C3380CC4-5D6E-409C-BE32-E72D297353CC}">
              <c16:uniqueId val="{00000000-6C2A-42EC-B701-4A460A034BB1}"/>
            </c:ext>
          </c:extLst>
        </c:ser>
        <c:dLbls>
          <c:dLblPos val="outEnd"/>
          <c:showLegendKey val="0"/>
          <c:showVal val="1"/>
          <c:showCatName val="0"/>
          <c:showSerName val="0"/>
          <c:showPercent val="0"/>
          <c:showBubbleSize val="0"/>
        </c:dLbls>
        <c:gapWidth val="444"/>
        <c:overlap val="-90"/>
        <c:axId val="1788029568"/>
        <c:axId val="1788030048"/>
      </c:barChart>
      <c:catAx>
        <c:axId val="17880295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bg1"/>
                </a:solidFill>
                <a:latin typeface="+mn-lt"/>
                <a:ea typeface="+mn-ea"/>
                <a:cs typeface="+mn-cs"/>
              </a:defRPr>
            </a:pPr>
            <a:endParaRPr lang="en-US"/>
          </a:p>
        </c:txPr>
        <c:crossAx val="1788030048"/>
        <c:crosses val="autoZero"/>
        <c:auto val="1"/>
        <c:lblAlgn val="ctr"/>
        <c:lblOffset val="100"/>
        <c:noMultiLvlLbl val="0"/>
      </c:catAx>
      <c:valAx>
        <c:axId val="1788030048"/>
        <c:scaling>
          <c:orientation val="minMax"/>
        </c:scaling>
        <c:delete val="1"/>
        <c:axPos val="l"/>
        <c:numFmt formatCode="_(* #,##0_);_(* \(#,##0\);_(* &quot;-&quot;??_);_(@_)" sourceLinked="1"/>
        <c:majorTickMark val="none"/>
        <c:minorTickMark val="none"/>
        <c:tickLblPos val="nextTo"/>
        <c:crossAx val="1788029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Frequency by Listing Price</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'Most Common Price Points'!$E$1</c:f>
              <c:strCache>
                <c:ptCount val="1"/>
                <c:pt idx="0">
                  <c:v>Frequency</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'Most Common Price Points'!$D$2:$D$443</c:f>
              <c:numCache>
                <c:formatCode>"$"#,##0</c:formatCode>
                <c:ptCount val="442"/>
                <c:pt idx="0">
                  <c:v>17990</c:v>
                </c:pt>
                <c:pt idx="1">
                  <c:v>15590</c:v>
                </c:pt>
                <c:pt idx="2">
                  <c:v>25990</c:v>
                </c:pt>
                <c:pt idx="3">
                  <c:v>19990</c:v>
                </c:pt>
                <c:pt idx="4">
                  <c:v>24990</c:v>
                </c:pt>
                <c:pt idx="5">
                  <c:v>17590</c:v>
                </c:pt>
                <c:pt idx="6">
                  <c:v>16990</c:v>
                </c:pt>
                <c:pt idx="7">
                  <c:v>15990</c:v>
                </c:pt>
                <c:pt idx="8">
                  <c:v>34990</c:v>
                </c:pt>
                <c:pt idx="9">
                  <c:v>6500</c:v>
                </c:pt>
                <c:pt idx="10">
                  <c:v>26990</c:v>
                </c:pt>
                <c:pt idx="11">
                  <c:v>28990</c:v>
                </c:pt>
                <c:pt idx="12">
                  <c:v>29990</c:v>
                </c:pt>
                <c:pt idx="13">
                  <c:v>5000</c:v>
                </c:pt>
                <c:pt idx="14">
                  <c:v>20990</c:v>
                </c:pt>
                <c:pt idx="15">
                  <c:v>8500</c:v>
                </c:pt>
                <c:pt idx="16">
                  <c:v>30990</c:v>
                </c:pt>
                <c:pt idx="17">
                  <c:v>21990</c:v>
                </c:pt>
                <c:pt idx="18">
                  <c:v>16590</c:v>
                </c:pt>
                <c:pt idx="19">
                  <c:v>31990</c:v>
                </c:pt>
                <c:pt idx="20">
                  <c:v>18990</c:v>
                </c:pt>
                <c:pt idx="21">
                  <c:v>28590</c:v>
                </c:pt>
                <c:pt idx="22">
                  <c:v>22990</c:v>
                </c:pt>
                <c:pt idx="23">
                  <c:v>20590</c:v>
                </c:pt>
                <c:pt idx="24">
                  <c:v>27990</c:v>
                </c:pt>
                <c:pt idx="25">
                  <c:v>8950</c:v>
                </c:pt>
                <c:pt idx="26">
                  <c:v>23590</c:v>
                </c:pt>
                <c:pt idx="27">
                  <c:v>19590</c:v>
                </c:pt>
                <c:pt idx="28">
                  <c:v>7500</c:v>
                </c:pt>
                <c:pt idx="29">
                  <c:v>34590</c:v>
                </c:pt>
                <c:pt idx="30">
                  <c:v>23990</c:v>
                </c:pt>
                <c:pt idx="31">
                  <c:v>18590</c:v>
                </c:pt>
                <c:pt idx="32">
                  <c:v>33590</c:v>
                </c:pt>
                <c:pt idx="33">
                  <c:v>22590</c:v>
                </c:pt>
                <c:pt idx="34">
                  <c:v>5500</c:v>
                </c:pt>
                <c:pt idx="35">
                  <c:v>24590</c:v>
                </c:pt>
                <c:pt idx="36">
                  <c:v>7000</c:v>
                </c:pt>
                <c:pt idx="37">
                  <c:v>35990</c:v>
                </c:pt>
                <c:pt idx="38">
                  <c:v>35590</c:v>
                </c:pt>
                <c:pt idx="39">
                  <c:v>36990</c:v>
                </c:pt>
                <c:pt idx="40">
                  <c:v>32990</c:v>
                </c:pt>
                <c:pt idx="41">
                  <c:v>37990</c:v>
                </c:pt>
                <c:pt idx="42">
                  <c:v>38590</c:v>
                </c:pt>
                <c:pt idx="43">
                  <c:v>31590</c:v>
                </c:pt>
                <c:pt idx="44">
                  <c:v>4000</c:v>
                </c:pt>
                <c:pt idx="45">
                  <c:v>39590</c:v>
                </c:pt>
                <c:pt idx="46">
                  <c:v>25590</c:v>
                </c:pt>
                <c:pt idx="47">
                  <c:v>10000</c:v>
                </c:pt>
                <c:pt idx="48">
                  <c:v>9000</c:v>
                </c:pt>
                <c:pt idx="49">
                  <c:v>20000</c:v>
                </c:pt>
                <c:pt idx="50">
                  <c:v>7900</c:v>
                </c:pt>
                <c:pt idx="51">
                  <c:v>23995</c:v>
                </c:pt>
                <c:pt idx="52">
                  <c:v>6995</c:v>
                </c:pt>
                <c:pt idx="53">
                  <c:v>4500</c:v>
                </c:pt>
                <c:pt idx="54">
                  <c:v>38990</c:v>
                </c:pt>
                <c:pt idx="55">
                  <c:v>37590</c:v>
                </c:pt>
                <c:pt idx="56">
                  <c:v>30590</c:v>
                </c:pt>
                <c:pt idx="57">
                  <c:v>21590</c:v>
                </c:pt>
                <c:pt idx="58">
                  <c:v>10950</c:v>
                </c:pt>
                <c:pt idx="59">
                  <c:v>3500</c:v>
                </c:pt>
                <c:pt idx="60">
                  <c:v>10500</c:v>
                </c:pt>
                <c:pt idx="61">
                  <c:v>6000</c:v>
                </c:pt>
                <c:pt idx="62">
                  <c:v>26590</c:v>
                </c:pt>
                <c:pt idx="63">
                  <c:v>12900</c:v>
                </c:pt>
                <c:pt idx="64">
                  <c:v>11995</c:v>
                </c:pt>
                <c:pt idx="65">
                  <c:v>9500</c:v>
                </c:pt>
                <c:pt idx="66">
                  <c:v>32590</c:v>
                </c:pt>
                <c:pt idx="67">
                  <c:v>15000</c:v>
                </c:pt>
                <c:pt idx="68">
                  <c:v>39990</c:v>
                </c:pt>
                <c:pt idx="69">
                  <c:v>20995</c:v>
                </c:pt>
                <c:pt idx="70">
                  <c:v>3000</c:v>
                </c:pt>
                <c:pt idx="71">
                  <c:v>6950</c:v>
                </c:pt>
                <c:pt idx="72">
                  <c:v>14000</c:v>
                </c:pt>
                <c:pt idx="73">
                  <c:v>3800</c:v>
                </c:pt>
                <c:pt idx="74">
                  <c:v>27590</c:v>
                </c:pt>
                <c:pt idx="75">
                  <c:v>16995</c:v>
                </c:pt>
                <c:pt idx="76">
                  <c:v>9900</c:v>
                </c:pt>
                <c:pt idx="77">
                  <c:v>5900</c:v>
                </c:pt>
                <c:pt idx="78">
                  <c:v>2000</c:v>
                </c:pt>
                <c:pt idx="79">
                  <c:v>6900</c:v>
                </c:pt>
                <c:pt idx="80">
                  <c:v>33990</c:v>
                </c:pt>
                <c:pt idx="81">
                  <c:v>29995</c:v>
                </c:pt>
                <c:pt idx="82">
                  <c:v>9950</c:v>
                </c:pt>
                <c:pt idx="83">
                  <c:v>30000</c:v>
                </c:pt>
                <c:pt idx="84">
                  <c:v>3200</c:v>
                </c:pt>
                <c:pt idx="85">
                  <c:v>14950</c:v>
                </c:pt>
                <c:pt idx="86">
                  <c:v>4800</c:v>
                </c:pt>
                <c:pt idx="87">
                  <c:v>6200</c:v>
                </c:pt>
                <c:pt idx="88">
                  <c:v>12950</c:v>
                </c:pt>
                <c:pt idx="89">
                  <c:v>7995</c:v>
                </c:pt>
                <c:pt idx="90">
                  <c:v>17500</c:v>
                </c:pt>
                <c:pt idx="91">
                  <c:v>8000</c:v>
                </c:pt>
                <c:pt idx="92">
                  <c:v>15995</c:v>
                </c:pt>
                <c:pt idx="93">
                  <c:v>14990</c:v>
                </c:pt>
                <c:pt idx="94">
                  <c:v>13950</c:v>
                </c:pt>
                <c:pt idx="95">
                  <c:v>29590</c:v>
                </c:pt>
                <c:pt idx="96">
                  <c:v>8900</c:v>
                </c:pt>
                <c:pt idx="97">
                  <c:v>13500</c:v>
                </c:pt>
                <c:pt idx="98">
                  <c:v>14500</c:v>
                </c:pt>
                <c:pt idx="99">
                  <c:v>12500</c:v>
                </c:pt>
                <c:pt idx="100">
                  <c:v>12000</c:v>
                </c:pt>
                <c:pt idx="101">
                  <c:v>31995</c:v>
                </c:pt>
                <c:pt idx="102">
                  <c:v>17000</c:v>
                </c:pt>
                <c:pt idx="103">
                  <c:v>16000</c:v>
                </c:pt>
                <c:pt idx="104">
                  <c:v>14995</c:v>
                </c:pt>
                <c:pt idx="105">
                  <c:v>47999</c:v>
                </c:pt>
                <c:pt idx="106">
                  <c:v>5800</c:v>
                </c:pt>
                <c:pt idx="107">
                  <c:v>12995</c:v>
                </c:pt>
                <c:pt idx="108">
                  <c:v>26995</c:v>
                </c:pt>
                <c:pt idx="109">
                  <c:v>13000</c:v>
                </c:pt>
                <c:pt idx="110">
                  <c:v>7200</c:v>
                </c:pt>
                <c:pt idx="111">
                  <c:v>22995</c:v>
                </c:pt>
                <c:pt idx="112">
                  <c:v>9995</c:v>
                </c:pt>
                <c:pt idx="113">
                  <c:v>7950</c:v>
                </c:pt>
                <c:pt idx="114">
                  <c:v>55999</c:v>
                </c:pt>
                <c:pt idx="115">
                  <c:v>13550</c:v>
                </c:pt>
                <c:pt idx="116">
                  <c:v>36590</c:v>
                </c:pt>
                <c:pt idx="117">
                  <c:v>8995</c:v>
                </c:pt>
                <c:pt idx="118">
                  <c:v>19995</c:v>
                </c:pt>
                <c:pt idx="119">
                  <c:v>13995</c:v>
                </c:pt>
                <c:pt idx="120">
                  <c:v>15500</c:v>
                </c:pt>
                <c:pt idx="121">
                  <c:v>3750</c:v>
                </c:pt>
                <c:pt idx="122">
                  <c:v>6750</c:v>
                </c:pt>
                <c:pt idx="123">
                  <c:v>17995</c:v>
                </c:pt>
                <c:pt idx="124">
                  <c:v>45995</c:v>
                </c:pt>
                <c:pt idx="125">
                  <c:v>10995</c:v>
                </c:pt>
                <c:pt idx="126">
                  <c:v>52995</c:v>
                </c:pt>
                <c:pt idx="127">
                  <c:v>11900</c:v>
                </c:pt>
                <c:pt idx="128">
                  <c:v>9200</c:v>
                </c:pt>
                <c:pt idx="129">
                  <c:v>16500</c:v>
                </c:pt>
                <c:pt idx="130">
                  <c:v>56750</c:v>
                </c:pt>
                <c:pt idx="131">
                  <c:v>5200</c:v>
                </c:pt>
                <c:pt idx="132">
                  <c:v>8600</c:v>
                </c:pt>
                <c:pt idx="133">
                  <c:v>19950</c:v>
                </c:pt>
                <c:pt idx="134">
                  <c:v>18000</c:v>
                </c:pt>
                <c:pt idx="135">
                  <c:v>10900</c:v>
                </c:pt>
                <c:pt idx="136">
                  <c:v>2500</c:v>
                </c:pt>
                <c:pt idx="137">
                  <c:v>21000</c:v>
                </c:pt>
                <c:pt idx="138">
                  <c:v>15950</c:v>
                </c:pt>
                <c:pt idx="139">
                  <c:v>3600</c:v>
                </c:pt>
                <c:pt idx="140">
                  <c:v>5700</c:v>
                </c:pt>
                <c:pt idx="141">
                  <c:v>22000</c:v>
                </c:pt>
                <c:pt idx="142">
                  <c:v>18900</c:v>
                </c:pt>
                <c:pt idx="143">
                  <c:v>11500</c:v>
                </c:pt>
                <c:pt idx="144">
                  <c:v>4600</c:v>
                </c:pt>
                <c:pt idx="145">
                  <c:v>6800</c:v>
                </c:pt>
                <c:pt idx="146">
                  <c:v>4900</c:v>
                </c:pt>
                <c:pt idx="147">
                  <c:v>3950</c:v>
                </c:pt>
                <c:pt idx="148">
                  <c:v>15900</c:v>
                </c:pt>
                <c:pt idx="149">
                  <c:v>4250</c:v>
                </c:pt>
                <c:pt idx="150">
                  <c:v>8700</c:v>
                </c:pt>
                <c:pt idx="151">
                  <c:v>7600</c:v>
                </c:pt>
                <c:pt idx="152">
                  <c:v>1000</c:v>
                </c:pt>
                <c:pt idx="153">
                  <c:v>7750</c:v>
                </c:pt>
                <c:pt idx="154">
                  <c:v>37000</c:v>
                </c:pt>
                <c:pt idx="155">
                  <c:v>7800</c:v>
                </c:pt>
                <c:pt idx="156">
                  <c:v>9800</c:v>
                </c:pt>
                <c:pt idx="157">
                  <c:v>27500</c:v>
                </c:pt>
                <c:pt idx="158">
                  <c:v>18995</c:v>
                </c:pt>
                <c:pt idx="159">
                  <c:v>4300</c:v>
                </c:pt>
                <c:pt idx="160">
                  <c:v>27995</c:v>
                </c:pt>
                <c:pt idx="161">
                  <c:v>66995</c:v>
                </c:pt>
                <c:pt idx="162">
                  <c:v>1950</c:v>
                </c:pt>
                <c:pt idx="163">
                  <c:v>3300</c:v>
                </c:pt>
                <c:pt idx="164">
                  <c:v>37995</c:v>
                </c:pt>
                <c:pt idx="165">
                  <c:v>19800</c:v>
                </c:pt>
                <c:pt idx="166">
                  <c:v>56900</c:v>
                </c:pt>
                <c:pt idx="167">
                  <c:v>19900</c:v>
                </c:pt>
                <c:pt idx="168">
                  <c:v>1200</c:v>
                </c:pt>
                <c:pt idx="169">
                  <c:v>21400</c:v>
                </c:pt>
                <c:pt idx="170">
                  <c:v>1995</c:v>
                </c:pt>
                <c:pt idx="171">
                  <c:v>26999</c:v>
                </c:pt>
                <c:pt idx="172">
                  <c:v>53990</c:v>
                </c:pt>
                <c:pt idx="173">
                  <c:v>27000</c:v>
                </c:pt>
                <c:pt idx="174">
                  <c:v>25995</c:v>
                </c:pt>
                <c:pt idx="175">
                  <c:v>21460</c:v>
                </c:pt>
                <c:pt idx="176">
                  <c:v>36000</c:v>
                </c:pt>
                <c:pt idx="177">
                  <c:v>6250</c:v>
                </c:pt>
                <c:pt idx="178">
                  <c:v>9700</c:v>
                </c:pt>
                <c:pt idx="179">
                  <c:v>600</c:v>
                </c:pt>
                <c:pt idx="180">
                  <c:v>24900</c:v>
                </c:pt>
                <c:pt idx="181">
                  <c:v>5950</c:v>
                </c:pt>
                <c:pt idx="182">
                  <c:v>45000</c:v>
                </c:pt>
                <c:pt idx="183">
                  <c:v>28000</c:v>
                </c:pt>
                <c:pt idx="184">
                  <c:v>48999</c:v>
                </c:pt>
                <c:pt idx="185">
                  <c:v>5995</c:v>
                </c:pt>
                <c:pt idx="186">
                  <c:v>19000</c:v>
                </c:pt>
                <c:pt idx="187">
                  <c:v>3450</c:v>
                </c:pt>
                <c:pt idx="188">
                  <c:v>61995</c:v>
                </c:pt>
                <c:pt idx="189">
                  <c:v>63750</c:v>
                </c:pt>
                <c:pt idx="190">
                  <c:v>9025</c:v>
                </c:pt>
                <c:pt idx="191">
                  <c:v>19500</c:v>
                </c:pt>
                <c:pt idx="192">
                  <c:v>35995</c:v>
                </c:pt>
                <c:pt idx="193">
                  <c:v>3700</c:v>
                </c:pt>
                <c:pt idx="194">
                  <c:v>9400</c:v>
                </c:pt>
                <c:pt idx="195">
                  <c:v>1500</c:v>
                </c:pt>
                <c:pt idx="196">
                  <c:v>10800</c:v>
                </c:pt>
                <c:pt idx="197">
                  <c:v>23500</c:v>
                </c:pt>
                <c:pt idx="198">
                  <c:v>9750</c:v>
                </c:pt>
                <c:pt idx="199">
                  <c:v>6850</c:v>
                </c:pt>
                <c:pt idx="200">
                  <c:v>17999</c:v>
                </c:pt>
                <c:pt idx="201">
                  <c:v>23695</c:v>
                </c:pt>
                <c:pt idx="202">
                  <c:v>18500</c:v>
                </c:pt>
                <c:pt idx="203">
                  <c:v>4950</c:v>
                </c:pt>
                <c:pt idx="204">
                  <c:v>41995</c:v>
                </c:pt>
                <c:pt idx="205">
                  <c:v>2600</c:v>
                </c:pt>
                <c:pt idx="206">
                  <c:v>25000</c:v>
                </c:pt>
                <c:pt idx="207">
                  <c:v>16335</c:v>
                </c:pt>
                <c:pt idx="208">
                  <c:v>48460</c:v>
                </c:pt>
                <c:pt idx="209">
                  <c:v>87999</c:v>
                </c:pt>
                <c:pt idx="210">
                  <c:v>4200</c:v>
                </c:pt>
                <c:pt idx="211">
                  <c:v>16525</c:v>
                </c:pt>
                <c:pt idx="212">
                  <c:v>55000</c:v>
                </c:pt>
                <c:pt idx="213">
                  <c:v>33950</c:v>
                </c:pt>
                <c:pt idx="214">
                  <c:v>10850</c:v>
                </c:pt>
                <c:pt idx="215">
                  <c:v>23900</c:v>
                </c:pt>
                <c:pt idx="216">
                  <c:v>56995</c:v>
                </c:pt>
                <c:pt idx="217">
                  <c:v>34000</c:v>
                </c:pt>
                <c:pt idx="218">
                  <c:v>62825</c:v>
                </c:pt>
                <c:pt idx="219">
                  <c:v>16900</c:v>
                </c:pt>
                <c:pt idx="220">
                  <c:v>1750</c:v>
                </c:pt>
                <c:pt idx="221">
                  <c:v>8200</c:v>
                </c:pt>
                <c:pt idx="222">
                  <c:v>8400</c:v>
                </c:pt>
                <c:pt idx="223">
                  <c:v>17750</c:v>
                </c:pt>
                <c:pt idx="224">
                  <c:v>5250</c:v>
                </c:pt>
                <c:pt idx="225">
                  <c:v>5850</c:v>
                </c:pt>
                <c:pt idx="226">
                  <c:v>800</c:v>
                </c:pt>
                <c:pt idx="227">
                  <c:v>18325</c:v>
                </c:pt>
                <c:pt idx="228">
                  <c:v>32950</c:v>
                </c:pt>
                <c:pt idx="229">
                  <c:v>9850</c:v>
                </c:pt>
                <c:pt idx="230">
                  <c:v>39255</c:v>
                </c:pt>
                <c:pt idx="231">
                  <c:v>3850</c:v>
                </c:pt>
                <c:pt idx="232">
                  <c:v>49130</c:v>
                </c:pt>
                <c:pt idx="233">
                  <c:v>3900</c:v>
                </c:pt>
                <c:pt idx="234">
                  <c:v>75000</c:v>
                </c:pt>
                <c:pt idx="235">
                  <c:v>9987</c:v>
                </c:pt>
                <c:pt idx="236">
                  <c:v>3400</c:v>
                </c:pt>
                <c:pt idx="237">
                  <c:v>6300</c:v>
                </c:pt>
                <c:pt idx="238">
                  <c:v>8499</c:v>
                </c:pt>
                <c:pt idx="239">
                  <c:v>18999</c:v>
                </c:pt>
                <c:pt idx="240">
                  <c:v>5695</c:v>
                </c:pt>
                <c:pt idx="241">
                  <c:v>9998</c:v>
                </c:pt>
                <c:pt idx="242">
                  <c:v>46998</c:v>
                </c:pt>
                <c:pt idx="243">
                  <c:v>19250</c:v>
                </c:pt>
                <c:pt idx="244">
                  <c:v>53706</c:v>
                </c:pt>
                <c:pt idx="245">
                  <c:v>9999</c:v>
                </c:pt>
                <c:pt idx="246">
                  <c:v>17950</c:v>
                </c:pt>
                <c:pt idx="247">
                  <c:v>1600</c:v>
                </c:pt>
                <c:pt idx="248">
                  <c:v>32260</c:v>
                </c:pt>
                <c:pt idx="249">
                  <c:v>10400</c:v>
                </c:pt>
                <c:pt idx="250">
                  <c:v>3350</c:v>
                </c:pt>
                <c:pt idx="251">
                  <c:v>19898</c:v>
                </c:pt>
                <c:pt idx="252">
                  <c:v>35500</c:v>
                </c:pt>
                <c:pt idx="253">
                  <c:v>10499</c:v>
                </c:pt>
                <c:pt idx="254">
                  <c:v>36999</c:v>
                </c:pt>
                <c:pt idx="255">
                  <c:v>6700</c:v>
                </c:pt>
                <c:pt idx="256">
                  <c:v>1075</c:v>
                </c:pt>
                <c:pt idx="257">
                  <c:v>19960</c:v>
                </c:pt>
                <c:pt idx="258">
                  <c:v>16580</c:v>
                </c:pt>
                <c:pt idx="259">
                  <c:v>10600</c:v>
                </c:pt>
                <c:pt idx="260">
                  <c:v>43499</c:v>
                </c:pt>
                <c:pt idx="261">
                  <c:v>10695</c:v>
                </c:pt>
                <c:pt idx="262">
                  <c:v>46000</c:v>
                </c:pt>
                <c:pt idx="263">
                  <c:v>19999</c:v>
                </c:pt>
                <c:pt idx="264">
                  <c:v>47995</c:v>
                </c:pt>
                <c:pt idx="265">
                  <c:v>10700</c:v>
                </c:pt>
                <c:pt idx="266">
                  <c:v>51000</c:v>
                </c:pt>
                <c:pt idx="267">
                  <c:v>20312</c:v>
                </c:pt>
                <c:pt idx="268">
                  <c:v>54000</c:v>
                </c:pt>
                <c:pt idx="269">
                  <c:v>10750</c:v>
                </c:pt>
                <c:pt idx="270">
                  <c:v>61590</c:v>
                </c:pt>
                <c:pt idx="271">
                  <c:v>20858</c:v>
                </c:pt>
                <c:pt idx="272">
                  <c:v>830</c:v>
                </c:pt>
                <c:pt idx="273">
                  <c:v>20900</c:v>
                </c:pt>
                <c:pt idx="274">
                  <c:v>89000</c:v>
                </c:pt>
                <c:pt idx="275">
                  <c:v>2700</c:v>
                </c:pt>
                <c:pt idx="276">
                  <c:v>32800</c:v>
                </c:pt>
                <c:pt idx="277">
                  <c:v>2795</c:v>
                </c:pt>
                <c:pt idx="278">
                  <c:v>32999</c:v>
                </c:pt>
                <c:pt idx="279">
                  <c:v>2800</c:v>
                </c:pt>
                <c:pt idx="280">
                  <c:v>14987</c:v>
                </c:pt>
                <c:pt idx="281">
                  <c:v>2900</c:v>
                </c:pt>
                <c:pt idx="282">
                  <c:v>14999</c:v>
                </c:pt>
                <c:pt idx="283">
                  <c:v>10975</c:v>
                </c:pt>
                <c:pt idx="284">
                  <c:v>15450</c:v>
                </c:pt>
                <c:pt idx="285">
                  <c:v>21500</c:v>
                </c:pt>
                <c:pt idx="286">
                  <c:v>8250</c:v>
                </c:pt>
                <c:pt idx="287">
                  <c:v>10987</c:v>
                </c:pt>
                <c:pt idx="288">
                  <c:v>8450</c:v>
                </c:pt>
                <c:pt idx="289">
                  <c:v>21750</c:v>
                </c:pt>
                <c:pt idx="290">
                  <c:v>37996</c:v>
                </c:pt>
                <c:pt idx="291">
                  <c:v>1700</c:v>
                </c:pt>
                <c:pt idx="292">
                  <c:v>38950</c:v>
                </c:pt>
                <c:pt idx="293">
                  <c:v>21995</c:v>
                </c:pt>
                <c:pt idx="294">
                  <c:v>5650</c:v>
                </c:pt>
                <c:pt idx="295">
                  <c:v>10999</c:v>
                </c:pt>
                <c:pt idx="296">
                  <c:v>39999</c:v>
                </c:pt>
                <c:pt idx="297">
                  <c:v>22014</c:v>
                </c:pt>
                <c:pt idx="298">
                  <c:v>43001</c:v>
                </c:pt>
                <c:pt idx="299">
                  <c:v>22475</c:v>
                </c:pt>
                <c:pt idx="300">
                  <c:v>43995</c:v>
                </c:pt>
                <c:pt idx="301">
                  <c:v>22500</c:v>
                </c:pt>
                <c:pt idx="302">
                  <c:v>45890</c:v>
                </c:pt>
                <c:pt idx="303">
                  <c:v>11000</c:v>
                </c:pt>
                <c:pt idx="304">
                  <c:v>46659</c:v>
                </c:pt>
                <c:pt idx="305">
                  <c:v>22641</c:v>
                </c:pt>
                <c:pt idx="306">
                  <c:v>47550</c:v>
                </c:pt>
                <c:pt idx="307">
                  <c:v>11200</c:v>
                </c:pt>
                <c:pt idx="308">
                  <c:v>3550</c:v>
                </c:pt>
                <c:pt idx="309">
                  <c:v>11300</c:v>
                </c:pt>
                <c:pt idx="310">
                  <c:v>49735</c:v>
                </c:pt>
                <c:pt idx="311">
                  <c:v>23000</c:v>
                </c:pt>
                <c:pt idx="312">
                  <c:v>9100</c:v>
                </c:pt>
                <c:pt idx="313">
                  <c:v>23430</c:v>
                </c:pt>
                <c:pt idx="314">
                  <c:v>17080</c:v>
                </c:pt>
                <c:pt idx="315">
                  <c:v>6975</c:v>
                </c:pt>
                <c:pt idx="316">
                  <c:v>54900</c:v>
                </c:pt>
                <c:pt idx="317">
                  <c:v>11650</c:v>
                </c:pt>
                <c:pt idx="318">
                  <c:v>95000</c:v>
                </c:pt>
                <c:pt idx="319">
                  <c:v>11795</c:v>
                </c:pt>
                <c:pt idx="320">
                  <c:v>17930</c:v>
                </c:pt>
                <c:pt idx="321">
                  <c:v>23707</c:v>
                </c:pt>
                <c:pt idx="322">
                  <c:v>2359</c:v>
                </c:pt>
                <c:pt idx="323">
                  <c:v>11800</c:v>
                </c:pt>
                <c:pt idx="324">
                  <c:v>68829</c:v>
                </c:pt>
                <c:pt idx="325">
                  <c:v>4550</c:v>
                </c:pt>
                <c:pt idx="326">
                  <c:v>86999</c:v>
                </c:pt>
                <c:pt idx="327">
                  <c:v>11950</c:v>
                </c:pt>
                <c:pt idx="328">
                  <c:v>14590</c:v>
                </c:pt>
                <c:pt idx="329">
                  <c:v>24000</c:v>
                </c:pt>
                <c:pt idx="330">
                  <c:v>14800</c:v>
                </c:pt>
                <c:pt idx="331">
                  <c:v>24250</c:v>
                </c:pt>
                <c:pt idx="332">
                  <c:v>32900</c:v>
                </c:pt>
                <c:pt idx="333">
                  <c:v>3099</c:v>
                </c:pt>
                <c:pt idx="334">
                  <c:v>14900</c:v>
                </c:pt>
                <c:pt idx="335">
                  <c:v>11998</c:v>
                </c:pt>
                <c:pt idx="336">
                  <c:v>33369</c:v>
                </c:pt>
                <c:pt idx="337">
                  <c:v>11999</c:v>
                </c:pt>
                <c:pt idx="338">
                  <c:v>33900</c:v>
                </c:pt>
                <c:pt idx="339">
                  <c:v>24995</c:v>
                </c:pt>
                <c:pt idx="340">
                  <c:v>5100</c:v>
                </c:pt>
                <c:pt idx="341">
                  <c:v>7100</c:v>
                </c:pt>
                <c:pt idx="342">
                  <c:v>34050</c:v>
                </c:pt>
                <c:pt idx="343">
                  <c:v>25500</c:v>
                </c:pt>
                <c:pt idx="344">
                  <c:v>7999</c:v>
                </c:pt>
                <c:pt idx="345">
                  <c:v>25545</c:v>
                </c:pt>
                <c:pt idx="346">
                  <c:v>15400</c:v>
                </c:pt>
                <c:pt idx="347">
                  <c:v>12250</c:v>
                </c:pt>
                <c:pt idx="348">
                  <c:v>15495</c:v>
                </c:pt>
                <c:pt idx="349">
                  <c:v>25900</c:v>
                </c:pt>
                <c:pt idx="350">
                  <c:v>5300</c:v>
                </c:pt>
                <c:pt idx="351">
                  <c:v>25945</c:v>
                </c:pt>
                <c:pt idx="352">
                  <c:v>36995</c:v>
                </c:pt>
                <c:pt idx="353">
                  <c:v>25950</c:v>
                </c:pt>
                <c:pt idx="354">
                  <c:v>5400</c:v>
                </c:pt>
                <c:pt idx="355">
                  <c:v>3100</c:v>
                </c:pt>
                <c:pt idx="356">
                  <c:v>37900</c:v>
                </c:pt>
                <c:pt idx="357">
                  <c:v>12550</c:v>
                </c:pt>
                <c:pt idx="358">
                  <c:v>5450</c:v>
                </c:pt>
                <c:pt idx="359">
                  <c:v>26500</c:v>
                </c:pt>
                <c:pt idx="360">
                  <c:v>38200</c:v>
                </c:pt>
                <c:pt idx="361">
                  <c:v>26572</c:v>
                </c:pt>
                <c:pt idx="362">
                  <c:v>38900</c:v>
                </c:pt>
                <c:pt idx="363">
                  <c:v>7250</c:v>
                </c:pt>
                <c:pt idx="364">
                  <c:v>5599</c:v>
                </c:pt>
                <c:pt idx="365">
                  <c:v>26622</c:v>
                </c:pt>
                <c:pt idx="366">
                  <c:v>39500</c:v>
                </c:pt>
                <c:pt idx="367">
                  <c:v>26750</c:v>
                </c:pt>
                <c:pt idx="368">
                  <c:v>39800</c:v>
                </c:pt>
                <c:pt idx="369">
                  <c:v>26900</c:v>
                </c:pt>
                <c:pt idx="370">
                  <c:v>39995</c:v>
                </c:pt>
                <c:pt idx="371">
                  <c:v>26950</c:v>
                </c:pt>
                <c:pt idx="372">
                  <c:v>40590</c:v>
                </c:pt>
                <c:pt idx="373">
                  <c:v>7300</c:v>
                </c:pt>
                <c:pt idx="374">
                  <c:v>42500</c:v>
                </c:pt>
                <c:pt idx="375">
                  <c:v>12987</c:v>
                </c:pt>
                <c:pt idx="376">
                  <c:v>43380</c:v>
                </c:pt>
                <c:pt idx="377">
                  <c:v>7400</c:v>
                </c:pt>
                <c:pt idx="378">
                  <c:v>43990</c:v>
                </c:pt>
                <c:pt idx="379">
                  <c:v>12998</c:v>
                </c:pt>
                <c:pt idx="380">
                  <c:v>44999</c:v>
                </c:pt>
                <c:pt idx="381">
                  <c:v>27495</c:v>
                </c:pt>
                <c:pt idx="382">
                  <c:v>45040</c:v>
                </c:pt>
                <c:pt idx="383">
                  <c:v>12999</c:v>
                </c:pt>
                <c:pt idx="384">
                  <c:v>16950</c:v>
                </c:pt>
                <c:pt idx="385">
                  <c:v>7450</c:v>
                </c:pt>
                <c:pt idx="386">
                  <c:v>46095</c:v>
                </c:pt>
                <c:pt idx="387">
                  <c:v>27698</c:v>
                </c:pt>
                <c:pt idx="388">
                  <c:v>46995</c:v>
                </c:pt>
                <c:pt idx="389">
                  <c:v>27800</c:v>
                </c:pt>
                <c:pt idx="390">
                  <c:v>47000</c:v>
                </c:pt>
                <c:pt idx="391">
                  <c:v>13250</c:v>
                </c:pt>
                <c:pt idx="392">
                  <c:v>47990</c:v>
                </c:pt>
                <c:pt idx="393">
                  <c:v>13375</c:v>
                </c:pt>
                <c:pt idx="394">
                  <c:v>5750</c:v>
                </c:pt>
                <c:pt idx="395">
                  <c:v>27998</c:v>
                </c:pt>
                <c:pt idx="396">
                  <c:v>16999</c:v>
                </c:pt>
                <c:pt idx="397">
                  <c:v>27999</c:v>
                </c:pt>
                <c:pt idx="398">
                  <c:v>49495</c:v>
                </c:pt>
                <c:pt idx="399">
                  <c:v>13495</c:v>
                </c:pt>
                <c:pt idx="400">
                  <c:v>49950</c:v>
                </c:pt>
                <c:pt idx="401">
                  <c:v>28500</c:v>
                </c:pt>
                <c:pt idx="402">
                  <c:v>51991</c:v>
                </c:pt>
                <c:pt idx="403">
                  <c:v>900</c:v>
                </c:pt>
                <c:pt idx="404">
                  <c:v>53590</c:v>
                </c:pt>
                <c:pt idx="405">
                  <c:v>28750</c:v>
                </c:pt>
                <c:pt idx="406">
                  <c:v>53810</c:v>
                </c:pt>
                <c:pt idx="407">
                  <c:v>700</c:v>
                </c:pt>
                <c:pt idx="408">
                  <c:v>53995</c:v>
                </c:pt>
                <c:pt idx="409">
                  <c:v>28995</c:v>
                </c:pt>
                <c:pt idx="410">
                  <c:v>54590</c:v>
                </c:pt>
                <c:pt idx="411">
                  <c:v>28999</c:v>
                </c:pt>
                <c:pt idx="412">
                  <c:v>17495</c:v>
                </c:pt>
                <c:pt idx="413">
                  <c:v>29000</c:v>
                </c:pt>
                <c:pt idx="414">
                  <c:v>2200</c:v>
                </c:pt>
                <c:pt idx="415">
                  <c:v>13800</c:v>
                </c:pt>
                <c:pt idx="416">
                  <c:v>120000</c:v>
                </c:pt>
                <c:pt idx="417">
                  <c:v>29900</c:v>
                </c:pt>
                <c:pt idx="418">
                  <c:v>61750</c:v>
                </c:pt>
                <c:pt idx="419">
                  <c:v>13900</c:v>
                </c:pt>
                <c:pt idx="420">
                  <c:v>62000</c:v>
                </c:pt>
                <c:pt idx="421">
                  <c:v>7650</c:v>
                </c:pt>
                <c:pt idx="422">
                  <c:v>62940</c:v>
                </c:pt>
                <c:pt idx="423">
                  <c:v>29998</c:v>
                </c:pt>
                <c:pt idx="424">
                  <c:v>65000</c:v>
                </c:pt>
                <c:pt idx="425">
                  <c:v>7695</c:v>
                </c:pt>
                <c:pt idx="426">
                  <c:v>67000</c:v>
                </c:pt>
                <c:pt idx="427">
                  <c:v>13998</c:v>
                </c:pt>
                <c:pt idx="428">
                  <c:v>74995</c:v>
                </c:pt>
                <c:pt idx="429">
                  <c:v>4995</c:v>
                </c:pt>
                <c:pt idx="430">
                  <c:v>81999</c:v>
                </c:pt>
                <c:pt idx="431">
                  <c:v>31000</c:v>
                </c:pt>
                <c:pt idx="432">
                  <c:v>2595</c:v>
                </c:pt>
                <c:pt idx="433">
                  <c:v>14100</c:v>
                </c:pt>
                <c:pt idx="434">
                  <c:v>6100</c:v>
                </c:pt>
                <c:pt idx="435">
                  <c:v>4999</c:v>
                </c:pt>
                <c:pt idx="436">
                  <c:v>120706</c:v>
                </c:pt>
                <c:pt idx="437">
                  <c:v>500</c:v>
                </c:pt>
                <c:pt idx="438">
                  <c:v>17900</c:v>
                </c:pt>
                <c:pt idx="439">
                  <c:v>10477</c:v>
                </c:pt>
                <c:pt idx="440">
                  <c:v>22477</c:v>
                </c:pt>
                <c:pt idx="441">
                  <c:v>14712</c:v>
                </c:pt>
              </c:numCache>
            </c:numRef>
          </c:xVal>
          <c:yVal>
            <c:numRef>
              <c:f>'Most Common Price Points'!$E$2:$E$443</c:f>
              <c:numCache>
                <c:formatCode>General</c:formatCode>
                <c:ptCount val="442"/>
                <c:pt idx="0">
                  <c:v>31</c:v>
                </c:pt>
                <c:pt idx="1">
                  <c:v>28</c:v>
                </c:pt>
                <c:pt idx="2">
                  <c:v>26</c:v>
                </c:pt>
                <c:pt idx="3">
                  <c:v>25</c:v>
                </c:pt>
                <c:pt idx="4">
                  <c:v>23</c:v>
                </c:pt>
                <c:pt idx="5">
                  <c:v>22</c:v>
                </c:pt>
                <c:pt idx="6">
                  <c:v>22</c:v>
                </c:pt>
                <c:pt idx="7">
                  <c:v>20</c:v>
                </c:pt>
                <c:pt idx="8">
                  <c:v>20</c:v>
                </c:pt>
                <c:pt idx="9">
                  <c:v>19</c:v>
                </c:pt>
                <c:pt idx="10">
                  <c:v>18</c:v>
                </c:pt>
                <c:pt idx="11">
                  <c:v>16</c:v>
                </c:pt>
                <c:pt idx="12">
                  <c:v>16</c:v>
                </c:pt>
                <c:pt idx="13">
                  <c:v>16</c:v>
                </c:pt>
                <c:pt idx="14">
                  <c:v>16</c:v>
                </c:pt>
                <c:pt idx="15">
                  <c:v>15</c:v>
                </c:pt>
                <c:pt idx="16">
                  <c:v>15</c:v>
                </c:pt>
                <c:pt idx="17">
                  <c:v>15</c:v>
                </c:pt>
                <c:pt idx="18">
                  <c:v>15</c:v>
                </c:pt>
                <c:pt idx="19">
                  <c:v>15</c:v>
                </c:pt>
                <c:pt idx="20">
                  <c:v>15</c:v>
                </c:pt>
                <c:pt idx="21">
                  <c:v>15</c:v>
                </c:pt>
                <c:pt idx="22">
                  <c:v>14</c:v>
                </c:pt>
                <c:pt idx="23">
                  <c:v>14</c:v>
                </c:pt>
                <c:pt idx="24">
                  <c:v>13</c:v>
                </c:pt>
                <c:pt idx="25">
                  <c:v>13</c:v>
                </c:pt>
                <c:pt idx="26">
                  <c:v>13</c:v>
                </c:pt>
                <c:pt idx="27">
                  <c:v>13</c:v>
                </c:pt>
                <c:pt idx="28">
                  <c:v>13</c:v>
                </c:pt>
                <c:pt idx="29">
                  <c:v>12</c:v>
                </c:pt>
                <c:pt idx="30">
                  <c:v>12</c:v>
                </c:pt>
                <c:pt idx="31">
                  <c:v>12</c:v>
                </c:pt>
                <c:pt idx="32">
                  <c:v>12</c:v>
                </c:pt>
                <c:pt idx="33">
                  <c:v>12</c:v>
                </c:pt>
                <c:pt idx="34">
                  <c:v>12</c:v>
                </c:pt>
                <c:pt idx="35">
                  <c:v>12</c:v>
                </c:pt>
                <c:pt idx="36">
                  <c:v>11</c:v>
                </c:pt>
                <c:pt idx="37">
                  <c:v>11</c:v>
                </c:pt>
                <c:pt idx="38">
                  <c:v>11</c:v>
                </c:pt>
                <c:pt idx="39">
                  <c:v>11</c:v>
                </c:pt>
                <c:pt idx="40">
                  <c:v>11</c:v>
                </c:pt>
                <c:pt idx="41">
                  <c:v>11</c:v>
                </c:pt>
                <c:pt idx="42">
                  <c:v>10</c:v>
                </c:pt>
                <c:pt idx="43">
                  <c:v>10</c:v>
                </c:pt>
                <c:pt idx="44">
                  <c:v>10</c:v>
                </c:pt>
                <c:pt idx="45">
                  <c:v>10</c:v>
                </c:pt>
                <c:pt idx="46">
                  <c:v>10</c:v>
                </c:pt>
                <c:pt idx="47">
                  <c:v>10</c:v>
                </c:pt>
                <c:pt idx="48">
                  <c:v>10</c:v>
                </c:pt>
                <c:pt idx="49">
                  <c:v>9</c:v>
                </c:pt>
                <c:pt idx="50">
                  <c:v>9</c:v>
                </c:pt>
                <c:pt idx="51">
                  <c:v>9</c:v>
                </c:pt>
                <c:pt idx="52">
                  <c:v>9</c:v>
                </c:pt>
                <c:pt idx="53">
                  <c:v>9</c:v>
                </c:pt>
                <c:pt idx="54">
                  <c:v>9</c:v>
                </c:pt>
                <c:pt idx="55">
                  <c:v>9</c:v>
                </c:pt>
                <c:pt idx="56">
                  <c:v>9</c:v>
                </c:pt>
                <c:pt idx="57">
                  <c:v>9</c:v>
                </c:pt>
                <c:pt idx="58">
                  <c:v>9</c:v>
                </c:pt>
                <c:pt idx="59">
                  <c:v>8</c:v>
                </c:pt>
                <c:pt idx="60">
                  <c:v>8</c:v>
                </c:pt>
                <c:pt idx="61">
                  <c:v>8</c:v>
                </c:pt>
                <c:pt idx="62">
                  <c:v>8</c:v>
                </c:pt>
                <c:pt idx="63">
                  <c:v>8</c:v>
                </c:pt>
                <c:pt idx="64">
                  <c:v>8</c:v>
                </c:pt>
                <c:pt idx="65">
                  <c:v>8</c:v>
                </c:pt>
                <c:pt idx="66">
                  <c:v>8</c:v>
                </c:pt>
                <c:pt idx="67">
                  <c:v>8</c:v>
                </c:pt>
                <c:pt idx="68">
                  <c:v>7</c:v>
                </c:pt>
                <c:pt idx="69">
                  <c:v>7</c:v>
                </c:pt>
                <c:pt idx="70">
                  <c:v>7</c:v>
                </c:pt>
                <c:pt idx="71">
                  <c:v>7</c:v>
                </c:pt>
                <c:pt idx="72">
                  <c:v>7</c:v>
                </c:pt>
                <c:pt idx="73">
                  <c:v>7</c:v>
                </c:pt>
                <c:pt idx="74">
                  <c:v>7</c:v>
                </c:pt>
                <c:pt idx="75">
                  <c:v>7</c:v>
                </c:pt>
                <c:pt idx="76">
                  <c:v>6</c:v>
                </c:pt>
                <c:pt idx="77">
                  <c:v>6</c:v>
                </c:pt>
                <c:pt idx="78">
                  <c:v>6</c:v>
                </c:pt>
                <c:pt idx="79">
                  <c:v>6</c:v>
                </c:pt>
                <c:pt idx="80">
                  <c:v>6</c:v>
                </c:pt>
                <c:pt idx="81">
                  <c:v>6</c:v>
                </c:pt>
                <c:pt idx="82">
                  <c:v>6</c:v>
                </c:pt>
                <c:pt idx="83">
                  <c:v>6</c:v>
                </c:pt>
                <c:pt idx="84">
                  <c:v>6</c:v>
                </c:pt>
                <c:pt idx="85">
                  <c:v>6</c:v>
                </c:pt>
                <c:pt idx="86">
                  <c:v>5</c:v>
                </c:pt>
                <c:pt idx="87">
                  <c:v>5</c:v>
                </c:pt>
                <c:pt idx="88">
                  <c:v>5</c:v>
                </c:pt>
                <c:pt idx="89">
                  <c:v>5</c:v>
                </c:pt>
                <c:pt idx="90">
                  <c:v>5</c:v>
                </c:pt>
                <c:pt idx="91">
                  <c:v>5</c:v>
                </c:pt>
                <c:pt idx="92">
                  <c:v>5</c:v>
                </c:pt>
                <c:pt idx="93">
                  <c:v>5</c:v>
                </c:pt>
                <c:pt idx="94">
                  <c:v>5</c:v>
                </c:pt>
                <c:pt idx="95">
                  <c:v>5</c:v>
                </c:pt>
                <c:pt idx="96">
                  <c:v>5</c:v>
                </c:pt>
                <c:pt idx="97">
                  <c:v>5</c:v>
                </c:pt>
                <c:pt idx="98">
                  <c:v>5</c:v>
                </c:pt>
                <c:pt idx="99">
                  <c:v>5</c:v>
                </c:pt>
                <c:pt idx="100">
                  <c:v>5</c:v>
                </c:pt>
                <c:pt idx="101">
                  <c:v>5</c:v>
                </c:pt>
                <c:pt idx="102">
                  <c:v>5</c:v>
                </c:pt>
                <c:pt idx="103">
                  <c:v>5</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4</c:v>
                </c:pt>
                <c:pt idx="125">
                  <c:v>4</c:v>
                </c:pt>
                <c:pt idx="126">
                  <c:v>4</c:v>
                </c:pt>
                <c:pt idx="127">
                  <c:v>4</c:v>
                </c:pt>
                <c:pt idx="128">
                  <c:v>4</c:v>
                </c:pt>
                <c:pt idx="129">
                  <c:v>4</c:v>
                </c:pt>
                <c:pt idx="130">
                  <c:v>3</c:v>
                </c:pt>
                <c:pt idx="131">
                  <c:v>3</c:v>
                </c:pt>
                <c:pt idx="132">
                  <c:v>3</c:v>
                </c:pt>
                <c:pt idx="133">
                  <c:v>3</c:v>
                </c:pt>
                <c:pt idx="134">
                  <c:v>3</c:v>
                </c:pt>
                <c:pt idx="135">
                  <c:v>3</c:v>
                </c:pt>
                <c:pt idx="136">
                  <c:v>3</c:v>
                </c:pt>
                <c:pt idx="137">
                  <c:v>3</c:v>
                </c:pt>
                <c:pt idx="138">
                  <c:v>3</c:v>
                </c:pt>
                <c:pt idx="139">
                  <c:v>3</c:v>
                </c:pt>
                <c:pt idx="140">
                  <c:v>3</c:v>
                </c:pt>
                <c:pt idx="141">
                  <c:v>3</c:v>
                </c:pt>
                <c:pt idx="142">
                  <c:v>3</c:v>
                </c:pt>
                <c:pt idx="143">
                  <c:v>3</c:v>
                </c:pt>
                <c:pt idx="144">
                  <c:v>3</c:v>
                </c:pt>
                <c:pt idx="145">
                  <c:v>3</c:v>
                </c:pt>
                <c:pt idx="146">
                  <c:v>3</c:v>
                </c:pt>
                <c:pt idx="147">
                  <c:v>3</c:v>
                </c:pt>
                <c:pt idx="148">
                  <c:v>3</c:v>
                </c:pt>
                <c:pt idx="149">
                  <c:v>3</c:v>
                </c:pt>
                <c:pt idx="150">
                  <c:v>3</c:v>
                </c:pt>
                <c:pt idx="151">
                  <c:v>3</c:v>
                </c:pt>
                <c:pt idx="152">
                  <c:v>3</c:v>
                </c:pt>
                <c:pt idx="153">
                  <c:v>3</c:v>
                </c:pt>
                <c:pt idx="154">
                  <c:v>3</c:v>
                </c:pt>
                <c:pt idx="155">
                  <c:v>3</c:v>
                </c:pt>
                <c:pt idx="156">
                  <c:v>3</c:v>
                </c:pt>
                <c:pt idx="157">
                  <c:v>3</c:v>
                </c:pt>
                <c:pt idx="158">
                  <c:v>3</c:v>
                </c:pt>
                <c:pt idx="159">
                  <c:v>3</c:v>
                </c:pt>
                <c:pt idx="160">
                  <c:v>3</c:v>
                </c:pt>
                <c:pt idx="161">
                  <c:v>3</c:v>
                </c:pt>
                <c:pt idx="162">
                  <c:v>2</c:v>
                </c:pt>
                <c:pt idx="163">
                  <c:v>2</c:v>
                </c:pt>
                <c:pt idx="164">
                  <c:v>2</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2</c:v>
                </c:pt>
                <c:pt idx="179">
                  <c:v>2</c:v>
                </c:pt>
                <c:pt idx="180">
                  <c:v>2</c:v>
                </c:pt>
                <c:pt idx="181">
                  <c:v>2</c:v>
                </c:pt>
                <c:pt idx="182">
                  <c:v>2</c:v>
                </c:pt>
                <c:pt idx="183">
                  <c:v>2</c:v>
                </c:pt>
                <c:pt idx="184">
                  <c:v>2</c:v>
                </c:pt>
                <c:pt idx="185">
                  <c:v>2</c:v>
                </c:pt>
                <c:pt idx="186">
                  <c:v>2</c:v>
                </c:pt>
                <c:pt idx="187">
                  <c:v>2</c:v>
                </c:pt>
                <c:pt idx="188">
                  <c:v>2</c:v>
                </c:pt>
                <c:pt idx="189">
                  <c:v>2</c:v>
                </c:pt>
                <c:pt idx="190">
                  <c:v>2</c:v>
                </c:pt>
                <c:pt idx="191">
                  <c:v>2</c:v>
                </c:pt>
                <c:pt idx="192">
                  <c:v>2</c:v>
                </c:pt>
                <c:pt idx="193">
                  <c:v>2</c:v>
                </c:pt>
                <c:pt idx="194">
                  <c:v>2</c:v>
                </c:pt>
                <c:pt idx="195">
                  <c:v>2</c:v>
                </c:pt>
                <c:pt idx="196">
                  <c:v>2</c:v>
                </c:pt>
                <c:pt idx="197">
                  <c:v>2</c:v>
                </c:pt>
                <c:pt idx="198">
                  <c:v>2</c:v>
                </c:pt>
                <c:pt idx="199">
                  <c:v>2</c:v>
                </c:pt>
                <c:pt idx="200">
                  <c:v>2</c:v>
                </c:pt>
                <c:pt idx="201">
                  <c:v>2</c:v>
                </c:pt>
                <c:pt idx="202">
                  <c:v>2</c:v>
                </c:pt>
                <c:pt idx="203">
                  <c:v>2</c:v>
                </c:pt>
                <c:pt idx="204">
                  <c:v>2</c:v>
                </c:pt>
                <c:pt idx="205">
                  <c:v>2</c:v>
                </c:pt>
                <c:pt idx="206">
                  <c:v>2</c:v>
                </c:pt>
                <c:pt idx="207">
                  <c:v>2</c:v>
                </c:pt>
                <c:pt idx="208">
                  <c:v>2</c:v>
                </c:pt>
                <c:pt idx="209">
                  <c:v>2</c:v>
                </c:pt>
                <c:pt idx="210">
                  <c:v>2</c:v>
                </c:pt>
                <c:pt idx="211">
                  <c:v>2</c:v>
                </c:pt>
                <c:pt idx="212">
                  <c:v>2</c:v>
                </c:pt>
                <c:pt idx="213">
                  <c:v>2</c:v>
                </c:pt>
                <c:pt idx="214">
                  <c:v>2</c:v>
                </c:pt>
                <c:pt idx="215">
                  <c:v>2</c:v>
                </c:pt>
                <c:pt idx="216">
                  <c:v>2</c:v>
                </c:pt>
                <c:pt idx="217">
                  <c:v>2</c:v>
                </c:pt>
                <c:pt idx="218">
                  <c:v>2</c:v>
                </c:pt>
                <c:pt idx="219">
                  <c:v>2</c:v>
                </c:pt>
                <c:pt idx="220">
                  <c:v>2</c:v>
                </c:pt>
                <c:pt idx="221">
                  <c:v>2</c:v>
                </c:pt>
                <c:pt idx="222">
                  <c:v>2</c:v>
                </c:pt>
                <c:pt idx="223">
                  <c:v>2</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1</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numCache>
            </c:numRef>
          </c:yVal>
          <c:smooth val="0"/>
          <c:extLst>
            <c:ext xmlns:c16="http://schemas.microsoft.com/office/drawing/2014/chart" uri="{C3380CC4-5D6E-409C-BE32-E72D297353CC}">
              <c16:uniqueId val="{00000000-1593-4B98-9BAE-A5323F29D839}"/>
            </c:ext>
          </c:extLst>
        </c:ser>
        <c:dLbls>
          <c:showLegendKey val="0"/>
          <c:showVal val="0"/>
          <c:showCatName val="0"/>
          <c:showSerName val="0"/>
          <c:showPercent val="0"/>
          <c:showBubbleSize val="0"/>
        </c:dLbls>
        <c:axId val="322946000"/>
        <c:axId val="322952240"/>
      </c:scatterChart>
      <c:valAx>
        <c:axId val="322946000"/>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r>
                  <a:rPr lang="en-US" sz="1800" b="1" dirty="0"/>
                  <a:t>Price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endParaRPr lang="en-US"/>
            </a:p>
          </c:txPr>
        </c:title>
        <c:numFmt formatCode="&quot;$&quot;#,##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mn-lt"/>
                <a:ea typeface="+mn-ea"/>
                <a:cs typeface="+mn-cs"/>
              </a:defRPr>
            </a:pPr>
            <a:endParaRPr lang="en-US"/>
          </a:p>
        </c:txPr>
        <c:crossAx val="322952240"/>
        <c:crosses val="autoZero"/>
        <c:crossBetween val="midCat"/>
      </c:valAx>
      <c:valAx>
        <c:axId val="322952240"/>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sz="1800" dirty="0"/>
                  <a:t>Frequency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mn-lt"/>
                <a:ea typeface="+mn-ea"/>
                <a:cs typeface="+mn-cs"/>
              </a:defRPr>
            </a:pPr>
            <a:endParaRPr lang="en-US"/>
          </a:p>
        </c:txPr>
        <c:crossAx val="3229460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b="1" dirty="0"/>
              <a:t>FORD Frequency by</a:t>
            </a:r>
            <a:r>
              <a:rPr lang="en-US" b="1" baseline="0" dirty="0"/>
              <a:t> </a:t>
            </a:r>
            <a:r>
              <a:rPr lang="en-US" b="1" dirty="0"/>
              <a:t>Car Model</a:t>
            </a:r>
            <a:r>
              <a:rPr lang="en-US" b="1" baseline="0" dirty="0"/>
              <a:t> Year</a:t>
            </a:r>
            <a:endParaRPr lang="en-US" b="1" dirty="0"/>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'Best Car Model &amp; Year'!$G$4</c:f>
              <c:strCache>
                <c:ptCount val="1"/>
                <c:pt idx="0">
                  <c:v>Count</c:v>
                </c:pt>
              </c:strCache>
            </c:strRef>
          </c:tx>
          <c:spPr>
            <a:ln w="25400" cap="rnd">
              <a:noFill/>
              <a:round/>
            </a:ln>
            <a:effectLst>
              <a:outerShdw dist="25400" dir="2700000" algn="tl" rotWithShape="0">
                <a:schemeClr val="accent4"/>
              </a:outerShdw>
            </a:effectLst>
          </c:spPr>
          <c:marker>
            <c:symbol val="circle"/>
            <c:size val="6"/>
            <c:spPr>
              <a:solidFill>
                <a:schemeClr val="accent4"/>
              </a:solidFill>
              <a:ln w="22225">
                <a:solidFill>
                  <a:schemeClr val="lt1"/>
                </a:solidFill>
                <a:round/>
              </a:ln>
              <a:effectLst/>
            </c:spPr>
          </c:marker>
          <c:xVal>
            <c:numRef>
              <c:f>'Best Car Model &amp; Year'!$F$5:$F$13</c:f>
              <c:numCache>
                <c:formatCode>General</c:formatCode>
                <c:ptCount val="9"/>
                <c:pt idx="0">
                  <c:v>2016</c:v>
                </c:pt>
                <c:pt idx="1">
                  <c:v>2015</c:v>
                </c:pt>
                <c:pt idx="2">
                  <c:v>2017</c:v>
                </c:pt>
                <c:pt idx="3">
                  <c:v>2018</c:v>
                </c:pt>
                <c:pt idx="4">
                  <c:v>2008</c:v>
                </c:pt>
                <c:pt idx="5">
                  <c:v>2013</c:v>
                </c:pt>
                <c:pt idx="6">
                  <c:v>2012</c:v>
                </c:pt>
                <c:pt idx="7">
                  <c:v>2019</c:v>
                </c:pt>
                <c:pt idx="8">
                  <c:v>2006</c:v>
                </c:pt>
              </c:numCache>
            </c:numRef>
          </c:xVal>
          <c:yVal>
            <c:numRef>
              <c:f>'Best Car Model &amp; Year'!$G$5:$G$13</c:f>
              <c:numCache>
                <c:formatCode>General</c:formatCode>
                <c:ptCount val="9"/>
                <c:pt idx="0">
                  <c:v>18</c:v>
                </c:pt>
                <c:pt idx="1">
                  <c:v>18</c:v>
                </c:pt>
                <c:pt idx="2">
                  <c:v>18</c:v>
                </c:pt>
                <c:pt idx="3">
                  <c:v>18</c:v>
                </c:pt>
                <c:pt idx="4">
                  <c:v>13</c:v>
                </c:pt>
                <c:pt idx="5">
                  <c:v>12</c:v>
                </c:pt>
                <c:pt idx="6">
                  <c:v>11</c:v>
                </c:pt>
                <c:pt idx="7">
                  <c:v>10</c:v>
                </c:pt>
                <c:pt idx="8">
                  <c:v>10</c:v>
                </c:pt>
              </c:numCache>
            </c:numRef>
          </c:yVal>
          <c:smooth val="0"/>
          <c:extLst>
            <c:ext xmlns:c16="http://schemas.microsoft.com/office/drawing/2014/chart" uri="{C3380CC4-5D6E-409C-BE32-E72D297353CC}">
              <c16:uniqueId val="{00000000-A8DA-46BB-8A01-75DEADCD9335}"/>
            </c:ext>
          </c:extLst>
        </c:ser>
        <c:dLbls>
          <c:showLegendKey val="0"/>
          <c:showVal val="0"/>
          <c:showCatName val="0"/>
          <c:showSerName val="0"/>
          <c:showPercent val="0"/>
          <c:showBubbleSize val="0"/>
        </c:dLbls>
        <c:axId val="1749242624"/>
        <c:axId val="1749243104"/>
      </c:scatterChart>
      <c:valAx>
        <c:axId val="1749242624"/>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r>
                  <a:rPr lang="en-US" sz="1800"/>
                  <a:t>Year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solidFill>
                <a:latin typeface="+mn-lt"/>
                <a:ea typeface="+mn-ea"/>
                <a:cs typeface="+mn-cs"/>
              </a:defRPr>
            </a:pPr>
            <a:endParaRPr lang="en-US"/>
          </a:p>
        </c:txPr>
        <c:crossAx val="1749243104"/>
        <c:crosses val="autoZero"/>
        <c:crossBetween val="midCat"/>
      </c:valAx>
      <c:valAx>
        <c:axId val="1749243104"/>
        <c:scaling>
          <c:orientation val="minMax"/>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lt1"/>
                    </a:solidFill>
                    <a:latin typeface="+mn-lt"/>
                    <a:ea typeface="+mn-ea"/>
                    <a:cs typeface="+mn-cs"/>
                  </a:defRPr>
                </a:pPr>
                <a:r>
                  <a:rPr lang="en-US" sz="1800" dirty="0"/>
                  <a:t>Frequency</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749242624"/>
        <c:crosses val="autoZero"/>
        <c:crossBetween val="midCat"/>
      </c:valAx>
      <c:spPr>
        <a:noFill/>
        <a:ln>
          <a:noFill/>
        </a:ln>
        <a:effectLst/>
      </c:spPr>
    </c:plotArea>
    <c:plotVisOnly val="1"/>
    <c:dispBlanksAs val="gap"/>
    <c:showDLblsOverMax val="0"/>
  </c:chart>
  <c:spPr>
    <a:solidFill>
      <a:schemeClr val="accent4"/>
    </a:solidFill>
    <a:ln w="9525" cap="flat" cmpd="sng" algn="ctr">
      <a:solidFill>
        <a:schemeClr val="accent4"/>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prevalence is likely due to consumer preferences for vehicles that balance affordability with reliability, making cars in good condition a popular choice among buyers."</a:t>
            </a:r>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6644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Gasoline engines are more widely known and available, making them a familiar choice for consumers, while FWD vehicles generally offer better fuel efficiency and lower manufacturing costs, making them an economical option for both manufacturers and buyers.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3746852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preference for white could be due to its ability to reflect sunlight, keeping the car cooler in warm climates, and its association with cleanliness and maintenance ease, making it a popular choice among buyers.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Black followed closely at 22%, likely due to its sleek and timeless appeal, which makes vehicles appear more luxurious and stylish.</a:t>
            </a:r>
          </a:p>
        </p:txBody>
      </p:sp>
      <p:sp>
        <p:nvSpPr>
          <p:cNvPr id="4" name="Slide Number Placeholder 3"/>
          <p:cNvSpPr>
            <a:spLocks noGrp="1"/>
          </p:cNvSpPr>
          <p:nvPr>
            <p:ph type="sldNum" sz="quarter" idx="5"/>
          </p:nvPr>
        </p:nvSpPr>
        <p:spPr/>
        <p:txBody>
          <a:bodyPr/>
          <a:lstStyle/>
          <a:p>
            <a:fld id="{23C058E0-0852-DB43-83D6-BD76659FF1D8}" type="slidenum">
              <a:rPr lang="en-US" smtClean="0"/>
              <a:t>10</a:t>
            </a:fld>
            <a:endParaRPr lang="en-US" dirty="0"/>
          </a:p>
        </p:txBody>
      </p:sp>
    </p:spTree>
    <p:extLst>
      <p:ext uri="{BB962C8B-B14F-4D97-AF65-F5344CB8AC3E}">
        <p14:creationId xmlns:p14="http://schemas.microsoft.com/office/powerpoint/2010/main" val="3287434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Popularity could stem from the cars reaching an optimal balance of being recent enough to have modern features while also having depreciated enough to be more affordable than newer models.</a:t>
            </a:r>
          </a:p>
        </p:txBody>
      </p:sp>
      <p:sp>
        <p:nvSpPr>
          <p:cNvPr id="4" name="Slide Number Placeholder 3"/>
          <p:cNvSpPr>
            <a:spLocks noGrp="1"/>
          </p:cNvSpPr>
          <p:nvPr>
            <p:ph type="sldNum" sz="quarter" idx="5"/>
          </p:nvPr>
        </p:nvSpPr>
        <p:spPr/>
        <p:txBody>
          <a:bodyPr/>
          <a:lstStyle/>
          <a:p>
            <a:fld id="{23C058E0-0852-DB43-83D6-BD76659FF1D8}" type="slidenum">
              <a:rPr lang="en-US" smtClean="0"/>
              <a:t>11</a:t>
            </a:fld>
            <a:endParaRPr lang="en-US" dirty="0"/>
          </a:p>
        </p:txBody>
      </p:sp>
    </p:spTree>
    <p:extLst>
      <p:ext uri="{BB962C8B-B14F-4D97-AF65-F5344CB8AC3E}">
        <p14:creationId xmlns:p14="http://schemas.microsoft.com/office/powerpoint/2010/main" val="2284988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could be because automatic transmission vehicles are more common and easier to drive. </a:t>
            </a:r>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3413997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many buyers gravitated towards more economically priced vehicles, the presence of higher-priced options like 2021 Chevrolet Corvette models elevated the overall average price.</a:t>
            </a:r>
          </a:p>
        </p:txBody>
      </p:sp>
      <p:sp>
        <p:nvSpPr>
          <p:cNvPr id="4" name="Slide Number Placeholder 3"/>
          <p:cNvSpPr>
            <a:spLocks noGrp="1"/>
          </p:cNvSpPr>
          <p:nvPr>
            <p:ph type="sldNum" sz="quarter" idx="5"/>
          </p:nvPr>
        </p:nvSpPr>
        <p:spPr/>
        <p:txBody>
          <a:bodyPr/>
          <a:lstStyle/>
          <a:p>
            <a:fld id="{23C058E0-0852-DB43-83D6-BD76659FF1D8}" type="slidenum">
              <a:rPr lang="en-US" smtClean="0"/>
              <a:t>13</a:t>
            </a:fld>
            <a:endParaRPr lang="en-US" dirty="0"/>
          </a:p>
        </p:txBody>
      </p:sp>
    </p:spTree>
    <p:extLst>
      <p:ext uri="{BB962C8B-B14F-4D97-AF65-F5344CB8AC3E}">
        <p14:creationId xmlns:p14="http://schemas.microsoft.com/office/powerpoint/2010/main" val="3147224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trend likely reflects Ford's reputation within the U.S. for reliability and the appeal of its models within that timeframe, which are recent enough to offer modern features yet sufficiently depreciated to attract cost-conscious buyers.</a:t>
            </a:r>
          </a:p>
        </p:txBody>
      </p:sp>
      <p:sp>
        <p:nvSpPr>
          <p:cNvPr id="4" name="Slide Number Placeholder 3"/>
          <p:cNvSpPr>
            <a:spLocks noGrp="1"/>
          </p:cNvSpPr>
          <p:nvPr>
            <p:ph type="sldNum" sz="quarter" idx="5"/>
          </p:nvPr>
        </p:nvSpPr>
        <p:spPr/>
        <p:txBody>
          <a:bodyPr/>
          <a:lstStyle/>
          <a:p>
            <a:fld id="{23C058E0-0852-DB43-83D6-BD76659FF1D8}" type="slidenum">
              <a:rPr lang="en-US" smtClean="0"/>
              <a:t>15</a:t>
            </a:fld>
            <a:endParaRPr lang="en-US" dirty="0"/>
          </a:p>
        </p:txBody>
      </p:sp>
    </p:spTree>
    <p:extLst>
      <p:ext uri="{BB962C8B-B14F-4D97-AF65-F5344CB8AC3E}">
        <p14:creationId xmlns:p14="http://schemas.microsoft.com/office/powerpoint/2010/main" val="218154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16</a:t>
            </a:fld>
            <a:endParaRPr lang="en-US" dirty="0"/>
          </a:p>
        </p:txBody>
      </p:sp>
    </p:spTree>
    <p:extLst>
      <p:ext uri="{BB962C8B-B14F-4D97-AF65-F5344CB8AC3E}">
        <p14:creationId xmlns:p14="http://schemas.microsoft.com/office/powerpoint/2010/main" val="2058015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18</a:t>
            </a:fld>
            <a:endParaRPr lang="en-US" dirty="0"/>
          </a:p>
        </p:txBody>
      </p:sp>
    </p:spTree>
    <p:extLst>
      <p:ext uri="{BB962C8B-B14F-4D97-AF65-F5344CB8AC3E}">
        <p14:creationId xmlns:p14="http://schemas.microsoft.com/office/powerpoint/2010/main" val="375697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2021 Albuquerque Craigslist Used Car Analysis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Charles Mbakop</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502664" y="496824"/>
            <a:ext cx="8878824" cy="1069848"/>
          </a:xfrm>
        </p:spPr>
        <p:txBody>
          <a:bodyPr/>
          <a:lstStyle/>
          <a:p>
            <a:r>
              <a:rPr lang="en-US" dirty="0"/>
              <a:t>Most Popular Color</a:t>
            </a:r>
          </a:p>
        </p:txBody>
      </p:sp>
      <p:sp>
        <p:nvSpPr>
          <p:cNvPr id="33" name="TextBox 32">
            <a:extLst>
              <a:ext uri="{FF2B5EF4-FFF2-40B4-BE49-F238E27FC236}">
                <a16:creationId xmlns:a16="http://schemas.microsoft.com/office/drawing/2014/main" id="{DAB0CB1C-2AC2-1306-A434-912AE4F57392}"/>
              </a:ext>
            </a:extLst>
          </p:cNvPr>
          <p:cNvSpPr txBox="1"/>
          <p:nvPr/>
        </p:nvSpPr>
        <p:spPr>
          <a:xfrm>
            <a:off x="2105660" y="5829542"/>
            <a:ext cx="759968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White was the most preferred paint color, comprising 28% of all choices, followed by black at 22%.</a:t>
            </a:r>
            <a:endParaRPr lang="en-US" dirty="0"/>
          </a:p>
        </p:txBody>
      </p:sp>
      <p:graphicFrame>
        <p:nvGraphicFramePr>
          <p:cNvPr id="4" name="Chart 3">
            <a:extLst>
              <a:ext uri="{FF2B5EF4-FFF2-40B4-BE49-F238E27FC236}">
                <a16:creationId xmlns:a16="http://schemas.microsoft.com/office/drawing/2014/main" id="{FFE5600E-3BD4-54B9-2CFD-C1B4CA3F3FF5}"/>
              </a:ext>
            </a:extLst>
          </p:cNvPr>
          <p:cNvGraphicFramePr>
            <a:graphicFrameLocks/>
          </p:cNvGraphicFramePr>
          <p:nvPr>
            <p:extLst>
              <p:ext uri="{D42A27DB-BD31-4B8C-83A1-F6EECF244321}">
                <p14:modId xmlns:p14="http://schemas.microsoft.com/office/powerpoint/2010/main" val="805692938"/>
              </p:ext>
            </p:extLst>
          </p:nvPr>
        </p:nvGraphicFramePr>
        <p:xfrm>
          <a:off x="1810512" y="1551189"/>
          <a:ext cx="9072836" cy="41538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022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502664" y="496824"/>
            <a:ext cx="8878824" cy="1069848"/>
          </a:xfrm>
        </p:spPr>
        <p:txBody>
          <a:bodyPr/>
          <a:lstStyle/>
          <a:p>
            <a:r>
              <a:rPr lang="en-US" dirty="0"/>
              <a:t>Most Popular CAR Model Year</a:t>
            </a:r>
          </a:p>
        </p:txBody>
      </p:sp>
      <p:sp>
        <p:nvSpPr>
          <p:cNvPr id="33" name="TextBox 32">
            <a:extLst>
              <a:ext uri="{FF2B5EF4-FFF2-40B4-BE49-F238E27FC236}">
                <a16:creationId xmlns:a16="http://schemas.microsoft.com/office/drawing/2014/main" id="{DAB0CB1C-2AC2-1306-A434-912AE4F57392}"/>
              </a:ext>
            </a:extLst>
          </p:cNvPr>
          <p:cNvSpPr txBox="1"/>
          <p:nvPr/>
        </p:nvSpPr>
        <p:spPr>
          <a:xfrm>
            <a:off x="2105660" y="5829542"/>
            <a:ext cx="759968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The 2015 Car Model Year was the most popular among all model years.</a:t>
            </a:r>
            <a:endParaRPr lang="en-US" sz="2400" dirty="0"/>
          </a:p>
        </p:txBody>
      </p:sp>
      <p:graphicFrame>
        <p:nvGraphicFramePr>
          <p:cNvPr id="2" name="Chart 1">
            <a:extLst>
              <a:ext uri="{FF2B5EF4-FFF2-40B4-BE49-F238E27FC236}">
                <a16:creationId xmlns:a16="http://schemas.microsoft.com/office/drawing/2014/main" id="{2DE9A61A-B9D7-1AD6-2E2A-46B76FBEF6A2}"/>
              </a:ext>
            </a:extLst>
          </p:cNvPr>
          <p:cNvGraphicFramePr>
            <a:graphicFrameLocks/>
          </p:cNvGraphicFramePr>
          <p:nvPr>
            <p:extLst>
              <p:ext uri="{D42A27DB-BD31-4B8C-83A1-F6EECF244321}">
                <p14:modId xmlns:p14="http://schemas.microsoft.com/office/powerpoint/2010/main" val="3370911708"/>
              </p:ext>
            </p:extLst>
          </p:nvPr>
        </p:nvGraphicFramePr>
        <p:xfrm>
          <a:off x="2440553" y="1667289"/>
          <a:ext cx="7727177" cy="38290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7946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502664" y="496824"/>
            <a:ext cx="8878824" cy="1069848"/>
          </a:xfrm>
        </p:spPr>
        <p:txBody>
          <a:bodyPr/>
          <a:lstStyle/>
          <a:p>
            <a:r>
              <a:rPr lang="en-US" dirty="0"/>
              <a:t>Most Transmission</a:t>
            </a:r>
          </a:p>
        </p:txBody>
      </p:sp>
      <p:sp>
        <p:nvSpPr>
          <p:cNvPr id="33" name="TextBox 32">
            <a:extLst>
              <a:ext uri="{FF2B5EF4-FFF2-40B4-BE49-F238E27FC236}">
                <a16:creationId xmlns:a16="http://schemas.microsoft.com/office/drawing/2014/main" id="{DAB0CB1C-2AC2-1306-A434-912AE4F57392}"/>
              </a:ext>
            </a:extLst>
          </p:cNvPr>
          <p:cNvSpPr txBox="1"/>
          <p:nvPr/>
        </p:nvSpPr>
        <p:spPr>
          <a:xfrm>
            <a:off x="2105660" y="5829542"/>
            <a:ext cx="759968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Automatic transmissions are 21% more popular than all other transmission types. </a:t>
            </a:r>
          </a:p>
        </p:txBody>
      </p:sp>
      <p:graphicFrame>
        <p:nvGraphicFramePr>
          <p:cNvPr id="3" name="Chart 2">
            <a:extLst>
              <a:ext uri="{FF2B5EF4-FFF2-40B4-BE49-F238E27FC236}">
                <a16:creationId xmlns:a16="http://schemas.microsoft.com/office/drawing/2014/main" id="{9346FEC2-509B-F6C4-B6BF-4BDF66DDF94A}"/>
              </a:ext>
            </a:extLst>
          </p:cNvPr>
          <p:cNvGraphicFramePr>
            <a:graphicFrameLocks/>
          </p:cNvGraphicFramePr>
          <p:nvPr>
            <p:extLst>
              <p:ext uri="{D42A27DB-BD31-4B8C-83A1-F6EECF244321}">
                <p14:modId xmlns:p14="http://schemas.microsoft.com/office/powerpoint/2010/main" val="4017892351"/>
              </p:ext>
            </p:extLst>
          </p:nvPr>
        </p:nvGraphicFramePr>
        <p:xfrm>
          <a:off x="1817820" y="1615151"/>
          <a:ext cx="7887520" cy="41659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472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466088" y="197461"/>
            <a:ext cx="8878824" cy="1069848"/>
          </a:xfrm>
        </p:spPr>
        <p:txBody>
          <a:bodyPr/>
          <a:lstStyle/>
          <a:p>
            <a:r>
              <a:rPr lang="en-US" dirty="0"/>
              <a:t>Most Popular Color</a:t>
            </a:r>
          </a:p>
        </p:txBody>
      </p:sp>
      <p:sp>
        <p:nvSpPr>
          <p:cNvPr id="33" name="TextBox 32">
            <a:extLst>
              <a:ext uri="{FF2B5EF4-FFF2-40B4-BE49-F238E27FC236}">
                <a16:creationId xmlns:a16="http://schemas.microsoft.com/office/drawing/2014/main" id="{DAB0CB1C-2AC2-1306-A434-912AE4F57392}"/>
              </a:ext>
            </a:extLst>
          </p:cNvPr>
          <p:cNvSpPr txBox="1"/>
          <p:nvPr/>
        </p:nvSpPr>
        <p:spPr>
          <a:xfrm>
            <a:off x="2085770" y="5842337"/>
            <a:ext cx="759968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$17,990 is the most popular price point on Craigslist, while $20,726 is the average price point, between April 19 and May 4th, 2021.</a:t>
            </a:r>
          </a:p>
          <a:p>
            <a:pPr marL="285750" indent="-285750">
              <a:buFont typeface="Arial" panose="020B0604020202020204" pitchFamily="34" charset="0"/>
              <a:buChar char="•"/>
            </a:pPr>
            <a:endParaRPr lang="en-US" sz="2000" dirty="0">
              <a:solidFill>
                <a:schemeClr val="bg1"/>
              </a:solidFill>
            </a:endParaRPr>
          </a:p>
        </p:txBody>
      </p:sp>
      <p:graphicFrame>
        <p:nvGraphicFramePr>
          <p:cNvPr id="2" name="Chart 1">
            <a:extLst>
              <a:ext uri="{FF2B5EF4-FFF2-40B4-BE49-F238E27FC236}">
                <a16:creationId xmlns:a16="http://schemas.microsoft.com/office/drawing/2014/main" id="{19CBF01B-F2E0-2719-3CCB-711B97DEC565}"/>
              </a:ext>
            </a:extLst>
          </p:cNvPr>
          <p:cNvGraphicFramePr>
            <a:graphicFrameLocks/>
          </p:cNvGraphicFramePr>
          <p:nvPr>
            <p:extLst>
              <p:ext uri="{D42A27DB-BD31-4B8C-83A1-F6EECF244321}">
                <p14:modId xmlns:p14="http://schemas.microsoft.com/office/powerpoint/2010/main" val="999819643"/>
              </p:ext>
            </p:extLst>
          </p:nvPr>
        </p:nvGraphicFramePr>
        <p:xfrm>
          <a:off x="2085770" y="1354625"/>
          <a:ext cx="7785061" cy="40848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053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016451" y="2959641"/>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341200" y="3068191"/>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94596" y="3068191"/>
            <a:ext cx="7763256" cy="1600200"/>
          </a:xfrm>
        </p:spPr>
        <p:txBody>
          <a:bodyPr/>
          <a:lstStyle/>
          <a:p>
            <a:r>
              <a:rPr lang="en-US" sz="5400" dirty="0"/>
              <a:t>Popular Brands</a:t>
            </a:r>
          </a:p>
        </p:txBody>
      </p:sp>
    </p:spTree>
    <p:extLst>
      <p:ext uri="{BB962C8B-B14F-4D97-AF65-F5344CB8AC3E}">
        <p14:creationId xmlns:p14="http://schemas.microsoft.com/office/powerpoint/2010/main" val="1996146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466088" y="197461"/>
            <a:ext cx="8878824" cy="1069848"/>
          </a:xfrm>
        </p:spPr>
        <p:txBody>
          <a:bodyPr/>
          <a:lstStyle/>
          <a:p>
            <a:r>
              <a:rPr lang="en-US" dirty="0"/>
              <a:t>Popular Model Insights </a:t>
            </a:r>
          </a:p>
        </p:txBody>
      </p:sp>
      <p:sp>
        <p:nvSpPr>
          <p:cNvPr id="33" name="TextBox 32">
            <a:extLst>
              <a:ext uri="{FF2B5EF4-FFF2-40B4-BE49-F238E27FC236}">
                <a16:creationId xmlns:a16="http://schemas.microsoft.com/office/drawing/2014/main" id="{DAB0CB1C-2AC2-1306-A434-912AE4F57392}"/>
              </a:ext>
            </a:extLst>
          </p:cNvPr>
          <p:cNvSpPr txBox="1"/>
          <p:nvPr/>
        </p:nvSpPr>
        <p:spPr>
          <a:xfrm>
            <a:off x="2085770" y="5842337"/>
            <a:ext cx="759968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Ford is the most favored car manufacturer, with models from 2014 to 2018 proving to be equally the most popular among buyers.</a:t>
            </a:r>
          </a:p>
        </p:txBody>
      </p:sp>
      <p:graphicFrame>
        <p:nvGraphicFramePr>
          <p:cNvPr id="4" name="Chart 3">
            <a:extLst>
              <a:ext uri="{FF2B5EF4-FFF2-40B4-BE49-F238E27FC236}">
                <a16:creationId xmlns:a16="http://schemas.microsoft.com/office/drawing/2014/main" id="{73E4ABE4-5798-FA4C-F894-41F78CDC5F99}"/>
              </a:ext>
            </a:extLst>
          </p:cNvPr>
          <p:cNvGraphicFramePr>
            <a:graphicFrameLocks/>
          </p:cNvGraphicFramePr>
          <p:nvPr>
            <p:extLst>
              <p:ext uri="{D42A27DB-BD31-4B8C-83A1-F6EECF244321}">
                <p14:modId xmlns:p14="http://schemas.microsoft.com/office/powerpoint/2010/main" val="1949116502"/>
              </p:ext>
            </p:extLst>
          </p:nvPr>
        </p:nvGraphicFramePr>
        <p:xfrm>
          <a:off x="2085769" y="1512277"/>
          <a:ext cx="7599679" cy="41968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965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Popular Brands &amp; Models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Manufacturer</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sz="2200" dirty="0"/>
              <a:t>Ford</a:t>
            </a:r>
          </a:p>
          <a:p>
            <a:r>
              <a:rPr lang="en-US" sz="2200" dirty="0"/>
              <a:t>Chevrolet</a:t>
            </a:r>
          </a:p>
          <a:p>
            <a:r>
              <a:rPr lang="en-US" sz="2200" dirty="0"/>
              <a:t>Toyota</a:t>
            </a:r>
          </a:p>
          <a:p>
            <a:r>
              <a:rPr lang="en-US" sz="2200" dirty="0"/>
              <a:t>Nissan</a:t>
            </a:r>
          </a:p>
          <a:p>
            <a:r>
              <a:rPr lang="en-US" sz="2200" dirty="0"/>
              <a:t>Honda</a:t>
            </a:r>
          </a:p>
          <a:p>
            <a:endParaRPr lang="en-US" sz="2200"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Model</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41263" y="2743200"/>
            <a:ext cx="4423351" cy="2578608"/>
          </a:xfrm>
        </p:spPr>
        <p:txBody>
          <a:bodyPr/>
          <a:lstStyle/>
          <a:p>
            <a:r>
              <a:rPr lang="en-US" sz="1900" dirty="0"/>
              <a:t>Fusion</a:t>
            </a:r>
          </a:p>
          <a:p>
            <a:r>
              <a:rPr lang="en-US" sz="1900" dirty="0"/>
              <a:t>Tahoe LT Sport Utility </a:t>
            </a:r>
          </a:p>
          <a:p>
            <a:r>
              <a:rPr lang="en-US" sz="1900" dirty="0"/>
              <a:t>Sienna, Yaris, Tundra, Avalon, Rav4, Tacoma, Corolla, Prius, 4Runner</a:t>
            </a:r>
          </a:p>
          <a:p>
            <a:r>
              <a:rPr lang="en-US" sz="1900" dirty="0"/>
              <a:t>Frontier, Rogue, NV</a:t>
            </a:r>
          </a:p>
          <a:p>
            <a:r>
              <a:rPr lang="en-US" sz="1900" dirty="0"/>
              <a:t>Civic, CR-V, CR-V EX</a:t>
            </a:r>
          </a:p>
          <a:p>
            <a:endParaRPr lang="en-US" sz="1900" dirty="0"/>
          </a:p>
        </p:txBody>
      </p:sp>
    </p:spTree>
    <p:extLst>
      <p:ext uri="{BB962C8B-B14F-4D97-AF65-F5344CB8AC3E}">
        <p14:creationId xmlns:p14="http://schemas.microsoft.com/office/powerpoint/2010/main" val="765210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685031"/>
            <a:ext cx="7735824" cy="1484845"/>
          </a:xfrm>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The optimal car features include being white, in good condition, gas-powered, front-wheel drive, and automatic transmission. Preferred brands are Ford from the years 2014-2018 and Nissan, Toyota, Chevrolet, or Honda from 2015. The most favorable price point is $17,990, with a typical price range between $17,990 and $20,726.</a:t>
            </a:r>
            <a:endParaRPr lang="en-US" dirty="0"/>
          </a:p>
        </p:txBody>
      </p:sp>
    </p:spTree>
    <p:extLst>
      <p:ext uri="{BB962C8B-B14F-4D97-AF65-F5344CB8AC3E}">
        <p14:creationId xmlns:p14="http://schemas.microsoft.com/office/powerpoint/2010/main" val="195875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Recommendations</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18</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536192" y="2743199"/>
            <a:ext cx="2953512" cy="3291841"/>
          </a:xfrm>
        </p:spPr>
        <p:txBody>
          <a:bodyPr/>
          <a:lstStyle/>
          <a:p>
            <a:r>
              <a:rPr lang="en-US" dirty="0"/>
              <a:t>Emphasize popular features like white color, gas fuel type, auto transmission and FWD in advertising </a:t>
            </a:r>
          </a:p>
          <a:p>
            <a:r>
              <a:rPr lang="en-US" dirty="0"/>
              <a:t>Promote Ford or popular brands and 2014-2018 model years to target the majority of consumers</a:t>
            </a:r>
          </a:p>
          <a:p>
            <a:r>
              <a:rPr lang="en-US" dirty="0"/>
              <a:t>Showcase High-Value Vehicles for a luxury niche. </a:t>
            </a:r>
          </a:p>
          <a:p>
            <a:endParaRPr lang="en-US" dirty="0"/>
          </a:p>
        </p:txBody>
      </p:sp>
      <p:pic>
        <p:nvPicPr>
          <p:cNvPr id="23" name="Picture 22" descr="A white car parked on a street">
            <a:extLst>
              <a:ext uri="{FF2B5EF4-FFF2-40B4-BE49-F238E27FC236}">
                <a16:creationId xmlns:a16="http://schemas.microsoft.com/office/drawing/2014/main" id="{802B8CD5-D8EA-D788-0E4E-066EC095A884}"/>
              </a:ext>
            </a:extLst>
          </p:cNvPr>
          <p:cNvPicPr>
            <a:picLocks noChangeAspect="1"/>
          </p:cNvPicPr>
          <p:nvPr/>
        </p:nvPicPr>
        <p:blipFill>
          <a:blip r:embed="rId3">
            <a:alphaModFix amt="95000"/>
          </a:blip>
          <a:stretch>
            <a:fillRect/>
          </a:stretch>
        </p:blipFill>
        <p:spPr>
          <a:xfrm>
            <a:off x="5104754" y="2321169"/>
            <a:ext cx="6758999" cy="3862285"/>
          </a:xfrm>
          <a:prstGeom prst="rect">
            <a:avLst/>
          </a:prstGeom>
          <a:effectLst>
            <a:outerShdw blurRad="50800" dist="50800" dir="5400000" algn="ctr" rotWithShape="0">
              <a:srgbClr val="000000">
                <a:alpha val="26000"/>
              </a:srgbClr>
            </a:outerShdw>
          </a:effectLst>
        </p:spPr>
      </p:pic>
    </p:spTree>
    <p:extLst>
      <p:ext uri="{BB962C8B-B14F-4D97-AF65-F5344CB8AC3E}">
        <p14:creationId xmlns:p14="http://schemas.microsoft.com/office/powerpoint/2010/main" val="187708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Charles Mbakop – Founder </a:t>
            </a:r>
          </a:p>
          <a:p>
            <a:pPr algn="l"/>
            <a:r>
              <a:rPr lang="en-US" dirty="0">
                <a:latin typeface="Segoe UI Light" panose="020B0502040204020203" pitchFamily="34" charset="0"/>
                <a:cs typeface="Segoe UI Light" panose="020B0502040204020203" pitchFamily="34" charset="0"/>
              </a:rPr>
              <a:t>Professional Email</a:t>
            </a:r>
          </a:p>
          <a:p>
            <a:pPr marL="800100" lvl="1" indent="-342900">
              <a:buFont typeface="Arial" panose="020B0604020202020204" pitchFamily="34" charset="0"/>
              <a:buChar char="•"/>
            </a:pPr>
            <a:r>
              <a:rPr lang="en-US" dirty="0">
                <a:solidFill>
                  <a:schemeClr val="bg1"/>
                </a:solidFill>
                <a:latin typeface="Segoe UI Light" panose="020B0502040204020203" pitchFamily="34" charset="0"/>
                <a:cs typeface="Segoe UI Light" panose="020B0502040204020203" pitchFamily="34" charset="0"/>
              </a:rPr>
              <a:t>cmbakop301@gmail.com</a:t>
            </a:r>
          </a:p>
          <a:p>
            <a:pPr algn="l"/>
            <a:r>
              <a:rPr lang="en-US" dirty="0">
                <a:latin typeface="Segoe UI Light" panose="020B0502040204020203" pitchFamily="34" charset="0"/>
                <a:ea typeface="Calibri"/>
                <a:cs typeface="Segoe UI Light" panose="020B0502040204020203" pitchFamily="34" charset="0"/>
              </a:rPr>
              <a:t>School Email</a:t>
            </a:r>
          </a:p>
          <a:p>
            <a:pPr marL="800100" lvl="1" indent="-342900">
              <a:buFont typeface="Arial" panose="020B0604020202020204" pitchFamily="34" charset="0"/>
              <a:buChar char="•"/>
            </a:pPr>
            <a:r>
              <a:rPr lang="en-US" dirty="0">
                <a:solidFill>
                  <a:schemeClr val="bg1"/>
                </a:solidFill>
                <a:latin typeface="Segoe UI Light" panose="020B0502040204020203" pitchFamily="34" charset="0"/>
                <a:ea typeface="Calibri"/>
                <a:cs typeface="Segoe UI Light" panose="020B0502040204020203" pitchFamily="34" charset="0"/>
              </a:rPr>
              <a:t>cmbakop@student.umgc.edu</a:t>
            </a:r>
          </a:p>
          <a:p>
            <a:pPr algn="l"/>
            <a:r>
              <a:rPr lang="en-US" dirty="0">
                <a:latin typeface="Segoe UI Light" panose="020B0502040204020203" pitchFamily="34" charset="0"/>
                <a:cs typeface="Segoe UI Light" panose="020B0502040204020203" pitchFamily="34" charset="0"/>
              </a:rPr>
              <a:t>www.boost-organic.com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Popular Characteristics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Popular Brands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Recommendations</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An analysis of Albuquerque, New Mexico Craigslist car listings from April 19 to May 4th, 2021, looking at the most prevalent features among popular cars including condition, fuel type and drive type, and consumer brand favoritism and model year preferences. </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Important Definitions</a:t>
            </a:r>
          </a:p>
        </p:txBody>
      </p:sp>
      <p:sp>
        <p:nvSpPr>
          <p:cNvPr id="5" name="TextBox 4">
            <a:extLst>
              <a:ext uri="{FF2B5EF4-FFF2-40B4-BE49-F238E27FC236}">
                <a16:creationId xmlns:a16="http://schemas.microsoft.com/office/drawing/2014/main" id="{031E003E-D962-4FD7-485F-BC0D1E7E8750}"/>
              </a:ext>
            </a:extLst>
          </p:cNvPr>
          <p:cNvSpPr txBox="1"/>
          <p:nvPr/>
        </p:nvSpPr>
        <p:spPr>
          <a:xfrm>
            <a:off x="304800" y="3519948"/>
            <a:ext cx="11661058"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Manufacturer: </a:t>
            </a:r>
            <a:r>
              <a:rPr lang="en-US" dirty="0">
                <a:solidFill>
                  <a:schemeClr val="bg1"/>
                </a:solidFill>
              </a:rPr>
              <a:t>The company that produced the vehicle, such as Ford, Toyota, or Chevrolet.</a:t>
            </a:r>
          </a:p>
          <a:p>
            <a:pPr marL="285750" indent="-285750">
              <a:buFont typeface="Arial" panose="020B0604020202020204" pitchFamily="34" charset="0"/>
              <a:buChar char="•"/>
            </a:pPr>
            <a:r>
              <a:rPr lang="en-US" b="1" dirty="0">
                <a:solidFill>
                  <a:schemeClr val="bg1"/>
                </a:solidFill>
              </a:rPr>
              <a:t>Model: </a:t>
            </a:r>
            <a:r>
              <a:rPr lang="en-US" dirty="0">
                <a:solidFill>
                  <a:schemeClr val="bg1"/>
                </a:solidFill>
              </a:rPr>
              <a:t>The specific name or designation of a vehicle made by the manufacturer, such as Mustang, Camry, or Silverado.</a:t>
            </a:r>
          </a:p>
          <a:p>
            <a:pPr marL="285750" indent="-285750">
              <a:buFont typeface="Arial" panose="020B0604020202020204" pitchFamily="34" charset="0"/>
              <a:buChar char="•"/>
            </a:pPr>
            <a:r>
              <a:rPr lang="en-US" b="1" dirty="0">
                <a:solidFill>
                  <a:schemeClr val="bg1"/>
                </a:solidFill>
              </a:rPr>
              <a:t>Mileage: </a:t>
            </a:r>
            <a:r>
              <a:rPr lang="en-US" dirty="0">
                <a:solidFill>
                  <a:schemeClr val="bg1"/>
                </a:solidFill>
              </a:rPr>
              <a:t>The total number of miles that the vehicle has been driven since it was originally manufactured.</a:t>
            </a:r>
          </a:p>
          <a:p>
            <a:pPr marL="285750" indent="-285750">
              <a:buFont typeface="Arial" panose="020B0604020202020204" pitchFamily="34" charset="0"/>
              <a:buChar char="•"/>
            </a:pPr>
            <a:r>
              <a:rPr lang="en-US" b="1" dirty="0">
                <a:solidFill>
                  <a:schemeClr val="bg1"/>
                </a:solidFill>
              </a:rPr>
              <a:t>Fuel Type: </a:t>
            </a:r>
            <a:r>
              <a:rPr lang="en-US" dirty="0">
                <a:solidFill>
                  <a:schemeClr val="bg1"/>
                </a:solidFill>
              </a:rPr>
              <a:t>The type of fuel the vehicle uses to operate, commonly listed as gas, diesel, hybrid, or electric.</a:t>
            </a:r>
          </a:p>
          <a:p>
            <a:pPr marL="285750" indent="-285750">
              <a:buFont typeface="Arial" panose="020B0604020202020204" pitchFamily="34" charset="0"/>
              <a:buChar char="•"/>
            </a:pPr>
            <a:r>
              <a:rPr lang="en-US" b="1" dirty="0">
                <a:solidFill>
                  <a:schemeClr val="bg1"/>
                </a:solidFill>
              </a:rPr>
              <a:t>Title Status: </a:t>
            </a:r>
            <a:r>
              <a:rPr lang="en-US" dirty="0">
                <a:solidFill>
                  <a:schemeClr val="bg1"/>
                </a:solidFill>
              </a:rPr>
              <a:t>The legal status of a vehicle's ownership document, indicating whether it has a clean, salvaged, or rebuilt title.</a:t>
            </a:r>
          </a:p>
          <a:p>
            <a:pPr marL="285750" indent="-285750">
              <a:buFont typeface="Arial" panose="020B0604020202020204" pitchFamily="34" charset="0"/>
              <a:buChar char="•"/>
            </a:pPr>
            <a:r>
              <a:rPr lang="en-US" b="1" dirty="0">
                <a:solidFill>
                  <a:schemeClr val="bg1"/>
                </a:solidFill>
              </a:rPr>
              <a:t>Transmission: </a:t>
            </a:r>
            <a:r>
              <a:rPr lang="en-US" dirty="0">
                <a:solidFill>
                  <a:schemeClr val="bg1"/>
                </a:solidFill>
              </a:rPr>
              <a:t>The mechanism by which power is transmitted from an engine to the wheels of a vehicle, typically described as automatic or manual.</a:t>
            </a:r>
          </a:p>
          <a:p>
            <a:pPr marL="285750" indent="-285750">
              <a:buFont typeface="Arial" panose="020B0604020202020204" pitchFamily="34" charset="0"/>
              <a:buChar char="•"/>
            </a:pPr>
            <a:r>
              <a:rPr lang="en-US" b="1" dirty="0">
                <a:solidFill>
                  <a:schemeClr val="bg1"/>
                </a:solidFill>
              </a:rPr>
              <a:t>Drive: </a:t>
            </a:r>
            <a:r>
              <a:rPr lang="en-US" dirty="0">
                <a:solidFill>
                  <a:schemeClr val="bg1"/>
                </a:solidFill>
              </a:rPr>
              <a:t>The system through which engine power is delivered to the wheels of a vehicle, typically categorized as front-wheel drive (FWD), rear-wheel drive (RWD), all-wheel drive (AWD), or four-wheel drive (4WD).</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4000" b="1" spc="600" dirty="0">
                <a:ln w="28575">
                  <a:noFill/>
                  <a:prstDash val="solid"/>
                </a:ln>
                <a:solidFill>
                  <a:schemeClr val="bg1"/>
                </a:solidFill>
                <a:latin typeface="Tw Cen MT" panose="020B0602020104020603" pitchFamily="34" charset="77"/>
              </a:rPr>
              <a:t>Goals</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7" name="Content Placeholder 6">
            <a:extLst>
              <a:ext uri="{FF2B5EF4-FFF2-40B4-BE49-F238E27FC236}">
                <a16:creationId xmlns:a16="http://schemas.microsoft.com/office/drawing/2014/main" id="{BB5BA663-BE4A-19BF-ACF0-27297508296B}"/>
              </a:ext>
            </a:extLst>
          </p:cNvPr>
          <p:cNvSpPr>
            <a:spLocks noGrp="1"/>
          </p:cNvSpPr>
          <p:nvPr>
            <p:ph idx="1"/>
          </p:nvPr>
        </p:nvSpPr>
        <p:spPr/>
        <p:txBody>
          <a:bodyPr/>
          <a:lstStyle/>
          <a:p>
            <a:r>
              <a:rPr lang="en-US" sz="2100" b="1" dirty="0"/>
              <a:t>Identify Key Market Trends</a:t>
            </a:r>
          </a:p>
          <a:p>
            <a:pPr lvl="1"/>
            <a:r>
              <a:rPr lang="en-US" sz="2100" dirty="0"/>
              <a:t>Prevailing conditions, popular car features, and pricing data</a:t>
            </a:r>
          </a:p>
          <a:p>
            <a:r>
              <a:rPr lang="en-US" sz="2100" b="1" dirty="0"/>
              <a:t>Assess Consumer Preferences </a:t>
            </a:r>
          </a:p>
          <a:p>
            <a:pPr lvl="1"/>
            <a:r>
              <a:rPr lang="en-US" sz="2100" dirty="0"/>
              <a:t>Determine the preferences of local consumers based on the popularity of car features such as fuel type, drive type, color, and manufacturer</a:t>
            </a:r>
          </a:p>
          <a:p>
            <a:r>
              <a:rPr lang="en-US" sz="2100" b="1" dirty="0"/>
              <a:t>Highlight Market Opportunities </a:t>
            </a:r>
          </a:p>
          <a:p>
            <a:pPr lvl="1"/>
            <a:r>
              <a:rPr lang="en-US" sz="2100" dirty="0"/>
              <a:t>Determine the best car models. </a:t>
            </a:r>
          </a:p>
          <a:p>
            <a:r>
              <a:rPr lang="en-US" sz="2100" b="1" dirty="0"/>
              <a:t>Formulate Targeted Market Opportunities </a:t>
            </a:r>
          </a:p>
          <a:p>
            <a:pPr lvl="1"/>
            <a:r>
              <a:rPr lang="en-US" sz="2100" dirty="0"/>
              <a:t>Develop focused marketing strategies that leverage the most popular car attributes</a:t>
            </a:r>
          </a:p>
        </p:txBody>
      </p:sp>
    </p:spTree>
    <p:extLst>
      <p:ext uri="{BB962C8B-B14F-4D97-AF65-F5344CB8AC3E}">
        <p14:creationId xmlns:p14="http://schemas.microsoft.com/office/powerpoint/2010/main" val="13726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Highest &amp; Lowest Prices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15" name="Content Placeholder 14">
            <a:extLst>
              <a:ext uri="{FF2B5EF4-FFF2-40B4-BE49-F238E27FC236}">
                <a16:creationId xmlns:a16="http://schemas.microsoft.com/office/drawing/2014/main" id="{5B0A3048-4410-5168-E861-E93FE12BD7E2}"/>
              </a:ext>
            </a:extLst>
          </p:cNvPr>
          <p:cNvGraphicFramePr>
            <a:graphicFrameLocks noGrp="1"/>
          </p:cNvGraphicFramePr>
          <p:nvPr>
            <p:ph idx="1"/>
            <p:extLst>
              <p:ext uri="{D42A27DB-BD31-4B8C-83A1-F6EECF244321}">
                <p14:modId xmlns:p14="http://schemas.microsoft.com/office/powerpoint/2010/main" val="2289528103"/>
              </p:ext>
            </p:extLst>
          </p:nvPr>
        </p:nvGraphicFramePr>
        <p:xfrm>
          <a:off x="1098804" y="2055659"/>
          <a:ext cx="10333038" cy="2595880"/>
        </p:xfrm>
        <a:graphic>
          <a:graphicData uri="http://schemas.openxmlformats.org/drawingml/2006/table">
            <a:tbl>
              <a:tblPr firstRow="1" bandRow="1">
                <a:tableStyleId>{5C22544A-7EE6-4342-B048-85BDC9FD1C3A}</a:tableStyleId>
              </a:tblPr>
              <a:tblGrid>
                <a:gridCol w="1722173">
                  <a:extLst>
                    <a:ext uri="{9D8B030D-6E8A-4147-A177-3AD203B41FA5}">
                      <a16:colId xmlns:a16="http://schemas.microsoft.com/office/drawing/2014/main" val="2707041484"/>
                    </a:ext>
                  </a:extLst>
                </a:gridCol>
                <a:gridCol w="1722173">
                  <a:extLst>
                    <a:ext uri="{9D8B030D-6E8A-4147-A177-3AD203B41FA5}">
                      <a16:colId xmlns:a16="http://schemas.microsoft.com/office/drawing/2014/main" val="2683575307"/>
                    </a:ext>
                  </a:extLst>
                </a:gridCol>
                <a:gridCol w="1722173">
                  <a:extLst>
                    <a:ext uri="{9D8B030D-6E8A-4147-A177-3AD203B41FA5}">
                      <a16:colId xmlns:a16="http://schemas.microsoft.com/office/drawing/2014/main" val="1693208285"/>
                    </a:ext>
                  </a:extLst>
                </a:gridCol>
                <a:gridCol w="1722173">
                  <a:extLst>
                    <a:ext uri="{9D8B030D-6E8A-4147-A177-3AD203B41FA5}">
                      <a16:colId xmlns:a16="http://schemas.microsoft.com/office/drawing/2014/main" val="3657955202"/>
                    </a:ext>
                  </a:extLst>
                </a:gridCol>
                <a:gridCol w="1722173">
                  <a:extLst>
                    <a:ext uri="{9D8B030D-6E8A-4147-A177-3AD203B41FA5}">
                      <a16:colId xmlns:a16="http://schemas.microsoft.com/office/drawing/2014/main" val="4003386564"/>
                    </a:ext>
                  </a:extLst>
                </a:gridCol>
                <a:gridCol w="1722173">
                  <a:extLst>
                    <a:ext uri="{9D8B030D-6E8A-4147-A177-3AD203B41FA5}">
                      <a16:colId xmlns:a16="http://schemas.microsoft.com/office/drawing/2014/main" val="3748946497"/>
                    </a:ext>
                  </a:extLst>
                </a:gridCol>
              </a:tblGrid>
              <a:tr h="370840">
                <a:tc>
                  <a:txBody>
                    <a:bodyPr/>
                    <a:lstStyle/>
                    <a:p>
                      <a:pPr algn="l" fontAlgn="b"/>
                      <a:r>
                        <a:rPr lang="en-US" sz="2000" b="1" i="0" u="none" strike="noStrike" dirty="0">
                          <a:solidFill>
                            <a:schemeClr val="tx1"/>
                          </a:solidFill>
                          <a:effectLst/>
                          <a:latin typeface="+mn-lt"/>
                        </a:rPr>
                        <a:t>Price</a:t>
                      </a:r>
                    </a:p>
                  </a:txBody>
                  <a:tcPr marL="7620" marR="7620" marT="7620" marB="0" anchor="b"/>
                </a:tc>
                <a:tc>
                  <a:txBody>
                    <a:bodyPr/>
                    <a:lstStyle/>
                    <a:p>
                      <a:pPr algn="l" fontAlgn="b"/>
                      <a:r>
                        <a:rPr lang="en-US" sz="2000" b="1" i="0" u="none" strike="noStrike">
                          <a:solidFill>
                            <a:schemeClr val="tx1"/>
                          </a:solidFill>
                          <a:effectLst/>
                          <a:latin typeface="+mn-lt"/>
                        </a:rPr>
                        <a:t>Year</a:t>
                      </a:r>
                    </a:p>
                  </a:txBody>
                  <a:tcPr marL="7620" marR="7620" marT="7620" marB="0" anchor="b"/>
                </a:tc>
                <a:tc>
                  <a:txBody>
                    <a:bodyPr/>
                    <a:lstStyle/>
                    <a:p>
                      <a:pPr algn="l" fontAlgn="b"/>
                      <a:r>
                        <a:rPr lang="en-US" sz="2000" b="1" i="0" u="none" strike="noStrike">
                          <a:solidFill>
                            <a:schemeClr val="tx1"/>
                          </a:solidFill>
                          <a:effectLst/>
                          <a:latin typeface="+mn-lt"/>
                        </a:rPr>
                        <a:t>Manufacturer</a:t>
                      </a:r>
                    </a:p>
                  </a:txBody>
                  <a:tcPr marL="7620" marR="7620" marT="7620" marB="0" anchor="b"/>
                </a:tc>
                <a:tc>
                  <a:txBody>
                    <a:bodyPr/>
                    <a:lstStyle/>
                    <a:p>
                      <a:pPr algn="l" fontAlgn="b"/>
                      <a:r>
                        <a:rPr lang="en-US" sz="2000" b="1" i="0" u="none" strike="noStrike">
                          <a:solidFill>
                            <a:schemeClr val="tx1"/>
                          </a:solidFill>
                          <a:effectLst/>
                          <a:latin typeface="+mn-lt"/>
                        </a:rPr>
                        <a:t>Model</a:t>
                      </a:r>
                    </a:p>
                  </a:txBody>
                  <a:tcPr marL="7620" marR="7620" marT="7620" marB="0" anchor="b"/>
                </a:tc>
                <a:tc>
                  <a:txBody>
                    <a:bodyPr/>
                    <a:lstStyle/>
                    <a:p>
                      <a:pPr algn="l" fontAlgn="b"/>
                      <a:r>
                        <a:rPr lang="en-US" sz="2000" b="1" i="0" u="none" strike="noStrike">
                          <a:solidFill>
                            <a:schemeClr val="tx1"/>
                          </a:solidFill>
                          <a:effectLst/>
                          <a:latin typeface="+mn-lt"/>
                        </a:rPr>
                        <a:t>Condition</a:t>
                      </a:r>
                    </a:p>
                  </a:txBody>
                  <a:tcPr marL="7620" marR="7620" marT="7620" marB="0" anchor="b"/>
                </a:tc>
                <a:tc>
                  <a:txBody>
                    <a:bodyPr/>
                    <a:lstStyle/>
                    <a:p>
                      <a:pPr algn="l" fontAlgn="b"/>
                      <a:r>
                        <a:rPr lang="en-US" sz="2000" b="1" i="0" u="none" strike="noStrike" dirty="0">
                          <a:solidFill>
                            <a:schemeClr val="tx1"/>
                          </a:solidFill>
                          <a:effectLst/>
                          <a:latin typeface="+mn-lt"/>
                        </a:rPr>
                        <a:t>Mileage</a:t>
                      </a:r>
                    </a:p>
                  </a:txBody>
                  <a:tcPr marL="7620" marR="7620" marT="7620" marB="0" anchor="b"/>
                </a:tc>
                <a:extLst>
                  <a:ext uri="{0D108BD9-81ED-4DB2-BD59-A6C34878D82A}">
                    <a16:rowId xmlns:a16="http://schemas.microsoft.com/office/drawing/2014/main" val="1305864977"/>
                  </a:ext>
                </a:extLst>
              </a:tr>
              <a:tr h="370840">
                <a:tc>
                  <a:txBody>
                    <a:bodyPr/>
                    <a:lstStyle/>
                    <a:p>
                      <a:pPr algn="l" fontAlgn="b"/>
                      <a:r>
                        <a:rPr lang="en-US" sz="2000" b="0" i="0" u="none" strike="noStrike">
                          <a:solidFill>
                            <a:srgbClr val="000000"/>
                          </a:solidFill>
                          <a:effectLst/>
                          <a:latin typeface="+mn-lt"/>
                        </a:rPr>
                        <a:t>$120,706</a:t>
                      </a:r>
                    </a:p>
                  </a:txBody>
                  <a:tcPr marL="7620" marR="7620" marT="7620" marB="0" anchor="b"/>
                </a:tc>
                <a:tc>
                  <a:txBody>
                    <a:bodyPr/>
                    <a:lstStyle/>
                    <a:p>
                      <a:pPr algn="l" fontAlgn="b"/>
                      <a:r>
                        <a:rPr lang="en-US" sz="2000" b="0" i="0" u="none" strike="noStrike">
                          <a:solidFill>
                            <a:srgbClr val="000000"/>
                          </a:solidFill>
                          <a:effectLst/>
                          <a:latin typeface="+mn-lt"/>
                        </a:rPr>
                        <a:t>2021</a:t>
                      </a:r>
                    </a:p>
                  </a:txBody>
                  <a:tcPr marL="7620" marR="7620" marT="7620" marB="0" anchor="b"/>
                </a:tc>
                <a:tc>
                  <a:txBody>
                    <a:bodyPr/>
                    <a:lstStyle/>
                    <a:p>
                      <a:pPr algn="l" fontAlgn="b"/>
                      <a:r>
                        <a:rPr lang="en-US" sz="2000" b="0" i="0" u="none" strike="noStrike">
                          <a:solidFill>
                            <a:srgbClr val="000000"/>
                          </a:solidFill>
                          <a:effectLst/>
                          <a:latin typeface="+mn-lt"/>
                        </a:rPr>
                        <a:t>chevrolet</a:t>
                      </a:r>
                    </a:p>
                  </a:txBody>
                  <a:tcPr marL="7620" marR="7620" marT="7620" marB="0" anchor="b"/>
                </a:tc>
                <a:tc>
                  <a:txBody>
                    <a:bodyPr/>
                    <a:lstStyle/>
                    <a:p>
                      <a:pPr algn="l" fontAlgn="b"/>
                      <a:r>
                        <a:rPr lang="en-US" sz="2000" b="0" i="0" u="none" strike="noStrike">
                          <a:solidFill>
                            <a:srgbClr val="000000"/>
                          </a:solidFill>
                          <a:effectLst/>
                          <a:latin typeface="+mn-lt"/>
                        </a:rPr>
                        <a:t>corvette</a:t>
                      </a:r>
                    </a:p>
                  </a:txBody>
                  <a:tcPr marL="7620" marR="7620" marT="7620" marB="0" anchor="b"/>
                </a:tc>
                <a:tc>
                  <a:txBody>
                    <a:bodyPr/>
                    <a:lstStyle/>
                    <a:p>
                      <a:pPr algn="l" fontAlgn="b"/>
                      <a:r>
                        <a:rPr lang="en-US" sz="2000" b="0" i="0" u="none" strike="noStrike">
                          <a:solidFill>
                            <a:srgbClr val="000000"/>
                          </a:solidFill>
                          <a:effectLst/>
                          <a:latin typeface="+mn-lt"/>
                        </a:rPr>
                        <a:t>new</a:t>
                      </a:r>
                    </a:p>
                  </a:txBody>
                  <a:tcPr marL="7620" marR="7620" marT="7620" marB="0" anchor="b"/>
                </a:tc>
                <a:tc>
                  <a:txBody>
                    <a:bodyPr/>
                    <a:lstStyle/>
                    <a:p>
                      <a:pPr algn="l" fontAlgn="b"/>
                      <a:r>
                        <a:rPr lang="en-US" sz="2000" b="0" i="0" u="none" strike="noStrike" dirty="0">
                          <a:solidFill>
                            <a:srgbClr val="000000"/>
                          </a:solidFill>
                          <a:effectLst/>
                          <a:latin typeface="+mn-lt"/>
                        </a:rPr>
                        <a:t>7 </a:t>
                      </a:r>
                    </a:p>
                  </a:txBody>
                  <a:tcPr marL="7620" marR="7620" marT="7620" marB="0" anchor="b"/>
                </a:tc>
                <a:extLst>
                  <a:ext uri="{0D108BD9-81ED-4DB2-BD59-A6C34878D82A}">
                    <a16:rowId xmlns:a16="http://schemas.microsoft.com/office/drawing/2014/main" val="1310293508"/>
                  </a:ext>
                </a:extLst>
              </a:tr>
              <a:tr h="370840">
                <a:tc>
                  <a:txBody>
                    <a:bodyPr/>
                    <a:lstStyle/>
                    <a:p>
                      <a:pPr algn="l" fontAlgn="b"/>
                      <a:r>
                        <a:rPr lang="en-US" sz="2000" b="0" i="0" u="none" strike="noStrike">
                          <a:solidFill>
                            <a:srgbClr val="000000"/>
                          </a:solidFill>
                          <a:effectLst/>
                          <a:latin typeface="+mn-lt"/>
                        </a:rPr>
                        <a:t>$120,000</a:t>
                      </a:r>
                    </a:p>
                  </a:txBody>
                  <a:tcPr marL="7620" marR="7620" marT="7620" marB="0" anchor="b"/>
                </a:tc>
                <a:tc>
                  <a:txBody>
                    <a:bodyPr/>
                    <a:lstStyle/>
                    <a:p>
                      <a:pPr algn="l" fontAlgn="b"/>
                      <a:r>
                        <a:rPr lang="en-US" sz="2000" b="0" i="0" u="none" strike="noStrike" dirty="0">
                          <a:solidFill>
                            <a:srgbClr val="000000"/>
                          </a:solidFill>
                          <a:effectLst/>
                          <a:latin typeface="+mn-lt"/>
                        </a:rPr>
                        <a:t>2021</a:t>
                      </a:r>
                    </a:p>
                  </a:txBody>
                  <a:tcPr marL="7620" marR="7620" marT="7620" marB="0" anchor="b"/>
                </a:tc>
                <a:tc>
                  <a:txBody>
                    <a:bodyPr/>
                    <a:lstStyle/>
                    <a:p>
                      <a:pPr algn="l" fontAlgn="b"/>
                      <a:r>
                        <a:rPr lang="en-US" sz="2000" b="0" i="0" u="none" strike="noStrike">
                          <a:solidFill>
                            <a:srgbClr val="000000"/>
                          </a:solidFill>
                          <a:effectLst/>
                          <a:latin typeface="+mn-lt"/>
                        </a:rPr>
                        <a:t>chevrolet</a:t>
                      </a:r>
                    </a:p>
                  </a:txBody>
                  <a:tcPr marL="7620" marR="7620" marT="7620" marB="0" anchor="b"/>
                </a:tc>
                <a:tc>
                  <a:txBody>
                    <a:bodyPr/>
                    <a:lstStyle/>
                    <a:p>
                      <a:pPr algn="l" fontAlgn="b"/>
                      <a:r>
                        <a:rPr lang="en-US" sz="2000" b="0" i="0" u="none" strike="noStrike">
                          <a:solidFill>
                            <a:srgbClr val="000000"/>
                          </a:solidFill>
                          <a:effectLst/>
                          <a:latin typeface="+mn-lt"/>
                        </a:rPr>
                        <a:t>corvette c8 z51</a:t>
                      </a:r>
                    </a:p>
                  </a:txBody>
                  <a:tcPr marL="7620" marR="7620" marT="7620" marB="0" anchor="b"/>
                </a:tc>
                <a:tc>
                  <a:txBody>
                    <a:bodyPr/>
                    <a:lstStyle/>
                    <a:p>
                      <a:pPr algn="l" fontAlgn="b"/>
                      <a:r>
                        <a:rPr lang="en-US" sz="2000" b="0" i="0" u="none" strike="noStrike" dirty="0">
                          <a:solidFill>
                            <a:srgbClr val="000000"/>
                          </a:solidFill>
                          <a:effectLst/>
                          <a:latin typeface="+mn-lt"/>
                        </a:rPr>
                        <a:t>new</a:t>
                      </a:r>
                    </a:p>
                  </a:txBody>
                  <a:tcPr marL="7620" marR="7620" marT="7620" marB="0" anchor="b"/>
                </a:tc>
                <a:tc>
                  <a:txBody>
                    <a:bodyPr/>
                    <a:lstStyle/>
                    <a:p>
                      <a:pPr algn="l" fontAlgn="b"/>
                      <a:r>
                        <a:rPr lang="en-US" sz="2000" b="0" i="0" u="none" strike="noStrike" dirty="0">
                          <a:solidFill>
                            <a:srgbClr val="000000"/>
                          </a:solidFill>
                          <a:effectLst/>
                          <a:latin typeface="+mn-lt"/>
                        </a:rPr>
                        <a:t>10 </a:t>
                      </a:r>
                    </a:p>
                  </a:txBody>
                  <a:tcPr marL="7620" marR="7620" marT="7620" marB="0" anchor="b"/>
                </a:tc>
                <a:extLst>
                  <a:ext uri="{0D108BD9-81ED-4DB2-BD59-A6C34878D82A}">
                    <a16:rowId xmlns:a16="http://schemas.microsoft.com/office/drawing/2014/main" val="2488700838"/>
                  </a:ext>
                </a:extLst>
              </a:tr>
              <a:tr h="370840">
                <a:tc>
                  <a:txBody>
                    <a:bodyPr/>
                    <a:lstStyle/>
                    <a:p>
                      <a:pPr algn="l" fontAlgn="b"/>
                      <a:r>
                        <a:rPr lang="en-US" sz="2000" b="0" i="0" u="none" strike="noStrike">
                          <a:solidFill>
                            <a:srgbClr val="000000"/>
                          </a:solidFill>
                          <a:effectLst/>
                          <a:latin typeface="+mn-lt"/>
                        </a:rPr>
                        <a:t>$95,000</a:t>
                      </a:r>
                    </a:p>
                  </a:txBody>
                  <a:tcPr marL="7620" marR="7620" marT="7620" marB="0" anchor="b"/>
                </a:tc>
                <a:tc>
                  <a:txBody>
                    <a:bodyPr/>
                    <a:lstStyle/>
                    <a:p>
                      <a:pPr algn="l" fontAlgn="b"/>
                      <a:r>
                        <a:rPr lang="en-US" sz="2000" b="0" i="0" u="none" strike="noStrike" dirty="0">
                          <a:solidFill>
                            <a:srgbClr val="000000"/>
                          </a:solidFill>
                          <a:effectLst/>
                          <a:latin typeface="+mn-lt"/>
                        </a:rPr>
                        <a:t>2021</a:t>
                      </a:r>
                    </a:p>
                  </a:txBody>
                  <a:tcPr marL="7620" marR="7620" marT="7620" marB="0" anchor="b"/>
                </a:tc>
                <a:tc>
                  <a:txBody>
                    <a:bodyPr/>
                    <a:lstStyle/>
                    <a:p>
                      <a:pPr algn="l" fontAlgn="b"/>
                      <a:r>
                        <a:rPr lang="en-US" sz="2000" b="0" i="0" u="none" strike="noStrike">
                          <a:solidFill>
                            <a:srgbClr val="000000"/>
                          </a:solidFill>
                          <a:effectLst/>
                          <a:latin typeface="+mn-lt"/>
                        </a:rPr>
                        <a:t>ram</a:t>
                      </a:r>
                    </a:p>
                  </a:txBody>
                  <a:tcPr marL="7620" marR="7620" marT="7620" marB="0" anchor="b"/>
                </a:tc>
                <a:tc>
                  <a:txBody>
                    <a:bodyPr/>
                    <a:lstStyle/>
                    <a:p>
                      <a:pPr algn="l" fontAlgn="b"/>
                      <a:r>
                        <a:rPr lang="en-US" sz="2000" b="0" i="0" u="none" strike="noStrike">
                          <a:solidFill>
                            <a:srgbClr val="000000"/>
                          </a:solidFill>
                          <a:effectLst/>
                          <a:latin typeface="+mn-lt"/>
                        </a:rPr>
                        <a:t>1500</a:t>
                      </a:r>
                    </a:p>
                  </a:txBody>
                  <a:tcPr marL="7620" marR="7620" marT="7620" marB="0" anchor="b"/>
                </a:tc>
                <a:tc>
                  <a:txBody>
                    <a:bodyPr/>
                    <a:lstStyle/>
                    <a:p>
                      <a:pPr algn="l" fontAlgn="b"/>
                      <a:r>
                        <a:rPr lang="en-US" sz="2000" b="0" i="0" u="none" strike="noStrike">
                          <a:solidFill>
                            <a:srgbClr val="000000"/>
                          </a:solidFill>
                          <a:effectLst/>
                          <a:latin typeface="+mn-lt"/>
                        </a:rPr>
                        <a:t>new</a:t>
                      </a:r>
                    </a:p>
                  </a:txBody>
                  <a:tcPr marL="7620" marR="7620" marT="7620" marB="0" anchor="b"/>
                </a:tc>
                <a:tc>
                  <a:txBody>
                    <a:bodyPr/>
                    <a:lstStyle/>
                    <a:p>
                      <a:pPr algn="l" fontAlgn="b"/>
                      <a:r>
                        <a:rPr lang="en-US" sz="2000" b="0" i="0" u="none" strike="noStrike" dirty="0">
                          <a:solidFill>
                            <a:srgbClr val="000000"/>
                          </a:solidFill>
                          <a:effectLst/>
                          <a:latin typeface="+mn-lt"/>
                        </a:rPr>
                        <a:t>400 </a:t>
                      </a:r>
                    </a:p>
                  </a:txBody>
                  <a:tcPr marL="7620" marR="7620" marT="7620" marB="0" anchor="b"/>
                </a:tc>
                <a:extLst>
                  <a:ext uri="{0D108BD9-81ED-4DB2-BD59-A6C34878D82A}">
                    <a16:rowId xmlns:a16="http://schemas.microsoft.com/office/drawing/2014/main" val="268085544"/>
                  </a:ext>
                </a:extLst>
              </a:tr>
              <a:tr h="370840">
                <a:tc>
                  <a:txBody>
                    <a:bodyPr/>
                    <a:lstStyle/>
                    <a:p>
                      <a:pPr algn="l" fontAlgn="b"/>
                      <a:r>
                        <a:rPr lang="en-US" sz="2000" b="0" i="0" u="none" strike="noStrike">
                          <a:solidFill>
                            <a:srgbClr val="000000"/>
                          </a:solidFill>
                          <a:effectLst/>
                          <a:latin typeface="+mn-lt"/>
                        </a:rPr>
                        <a:t>$600</a:t>
                      </a:r>
                    </a:p>
                  </a:txBody>
                  <a:tcPr marL="7620" marR="7620" marT="7620" marB="0" anchor="b"/>
                </a:tc>
                <a:tc>
                  <a:txBody>
                    <a:bodyPr/>
                    <a:lstStyle/>
                    <a:p>
                      <a:pPr algn="l" fontAlgn="b"/>
                      <a:r>
                        <a:rPr lang="en-US" sz="2000" b="0" i="0" u="none" strike="noStrike">
                          <a:solidFill>
                            <a:srgbClr val="000000"/>
                          </a:solidFill>
                          <a:effectLst/>
                          <a:latin typeface="+mn-lt"/>
                        </a:rPr>
                        <a:t>1991</a:t>
                      </a:r>
                    </a:p>
                  </a:txBody>
                  <a:tcPr marL="7620" marR="7620" marT="7620" marB="0" anchor="b"/>
                </a:tc>
                <a:tc>
                  <a:txBody>
                    <a:bodyPr/>
                    <a:lstStyle/>
                    <a:p>
                      <a:pPr algn="l" fontAlgn="b"/>
                      <a:r>
                        <a:rPr lang="en-US" sz="2000" b="0" i="0" u="none" strike="noStrike">
                          <a:solidFill>
                            <a:srgbClr val="000000"/>
                          </a:solidFill>
                          <a:effectLst/>
                          <a:latin typeface="+mn-lt"/>
                        </a:rPr>
                        <a:t>toyota</a:t>
                      </a:r>
                    </a:p>
                  </a:txBody>
                  <a:tcPr marL="7620" marR="7620" marT="7620" marB="0" anchor="b"/>
                </a:tc>
                <a:tc>
                  <a:txBody>
                    <a:bodyPr/>
                    <a:lstStyle/>
                    <a:p>
                      <a:pPr algn="l" fontAlgn="b"/>
                      <a:r>
                        <a:rPr lang="en-US" sz="2000" b="0" i="0" u="none" strike="noStrike">
                          <a:solidFill>
                            <a:srgbClr val="000000"/>
                          </a:solidFill>
                          <a:effectLst/>
                          <a:latin typeface="+mn-lt"/>
                        </a:rPr>
                        <a:t>pickup</a:t>
                      </a:r>
                    </a:p>
                  </a:txBody>
                  <a:tcPr marL="7620" marR="7620" marT="7620" marB="0" anchor="b"/>
                </a:tc>
                <a:tc>
                  <a:txBody>
                    <a:bodyPr/>
                    <a:lstStyle/>
                    <a:p>
                      <a:pPr algn="l" fontAlgn="b"/>
                      <a:r>
                        <a:rPr lang="en-US" sz="2000" b="0" i="0" u="none" strike="noStrike">
                          <a:solidFill>
                            <a:srgbClr val="000000"/>
                          </a:solidFill>
                          <a:effectLst/>
                          <a:latin typeface="+mn-lt"/>
                        </a:rPr>
                        <a:t>salvage</a:t>
                      </a:r>
                    </a:p>
                  </a:txBody>
                  <a:tcPr marL="7620" marR="7620" marT="7620" marB="0" anchor="b"/>
                </a:tc>
                <a:tc>
                  <a:txBody>
                    <a:bodyPr/>
                    <a:lstStyle/>
                    <a:p>
                      <a:pPr algn="l" fontAlgn="b"/>
                      <a:r>
                        <a:rPr lang="en-US" sz="2000" b="0" i="0" u="none" strike="noStrike" dirty="0">
                          <a:solidFill>
                            <a:srgbClr val="000000"/>
                          </a:solidFill>
                          <a:effectLst/>
                          <a:latin typeface="+mn-lt"/>
                        </a:rPr>
                        <a:t>250,000 </a:t>
                      </a:r>
                    </a:p>
                  </a:txBody>
                  <a:tcPr marL="7620" marR="7620" marT="7620" marB="0" anchor="b"/>
                </a:tc>
                <a:extLst>
                  <a:ext uri="{0D108BD9-81ED-4DB2-BD59-A6C34878D82A}">
                    <a16:rowId xmlns:a16="http://schemas.microsoft.com/office/drawing/2014/main" val="4092268570"/>
                  </a:ext>
                </a:extLst>
              </a:tr>
              <a:tr h="370840">
                <a:tc>
                  <a:txBody>
                    <a:bodyPr/>
                    <a:lstStyle/>
                    <a:p>
                      <a:pPr algn="l" fontAlgn="b"/>
                      <a:r>
                        <a:rPr lang="en-US" sz="2000" b="0" i="0" u="none" strike="noStrike">
                          <a:solidFill>
                            <a:srgbClr val="000000"/>
                          </a:solidFill>
                          <a:effectLst/>
                          <a:latin typeface="+mn-lt"/>
                        </a:rPr>
                        <a:t>$600</a:t>
                      </a:r>
                    </a:p>
                  </a:txBody>
                  <a:tcPr marL="7620" marR="7620" marT="7620" marB="0" anchor="b"/>
                </a:tc>
                <a:tc>
                  <a:txBody>
                    <a:bodyPr/>
                    <a:lstStyle/>
                    <a:p>
                      <a:pPr algn="l" fontAlgn="b"/>
                      <a:r>
                        <a:rPr lang="en-US" sz="2000" b="0" i="0" u="none" strike="noStrike" dirty="0">
                          <a:solidFill>
                            <a:srgbClr val="000000"/>
                          </a:solidFill>
                          <a:effectLst/>
                          <a:latin typeface="+mn-lt"/>
                        </a:rPr>
                        <a:t>1999</a:t>
                      </a:r>
                    </a:p>
                  </a:txBody>
                  <a:tcPr marL="7620" marR="7620" marT="7620" marB="0" anchor="b"/>
                </a:tc>
                <a:tc>
                  <a:txBody>
                    <a:bodyPr/>
                    <a:lstStyle/>
                    <a:p>
                      <a:pPr algn="l" fontAlgn="b"/>
                      <a:r>
                        <a:rPr lang="en-US" sz="2000" b="0" i="0" u="none" strike="noStrike">
                          <a:solidFill>
                            <a:srgbClr val="000000"/>
                          </a:solidFill>
                          <a:effectLst/>
                          <a:latin typeface="+mn-lt"/>
                        </a:rPr>
                        <a:t>mercedes-benz</a:t>
                      </a:r>
                    </a:p>
                  </a:txBody>
                  <a:tcPr marL="7620" marR="7620" marT="7620" marB="0" anchor="b"/>
                </a:tc>
                <a:tc>
                  <a:txBody>
                    <a:bodyPr/>
                    <a:lstStyle/>
                    <a:p>
                      <a:pPr algn="l" fontAlgn="b"/>
                      <a:r>
                        <a:rPr lang="en-US" sz="2000" b="0" i="0" u="none" strike="noStrike">
                          <a:solidFill>
                            <a:srgbClr val="000000"/>
                          </a:solidFill>
                          <a:effectLst/>
                          <a:latin typeface="+mn-lt"/>
                        </a:rPr>
                        <a:t>benz e 320</a:t>
                      </a:r>
                    </a:p>
                  </a:txBody>
                  <a:tcPr marL="7620" marR="7620" marT="7620" marB="0" anchor="b"/>
                </a:tc>
                <a:tc>
                  <a:txBody>
                    <a:bodyPr/>
                    <a:lstStyle/>
                    <a:p>
                      <a:pPr algn="l" fontAlgn="b"/>
                      <a:r>
                        <a:rPr lang="en-US" sz="2000" b="0" i="0" u="none" strike="noStrike">
                          <a:solidFill>
                            <a:srgbClr val="000000"/>
                          </a:solidFill>
                          <a:effectLst/>
                          <a:latin typeface="+mn-lt"/>
                        </a:rPr>
                        <a:t>excellent</a:t>
                      </a:r>
                    </a:p>
                  </a:txBody>
                  <a:tcPr marL="7620" marR="7620" marT="7620" marB="0" anchor="b"/>
                </a:tc>
                <a:tc>
                  <a:txBody>
                    <a:bodyPr/>
                    <a:lstStyle/>
                    <a:p>
                      <a:pPr algn="l" fontAlgn="b"/>
                      <a:r>
                        <a:rPr lang="en-US" sz="2000" b="0" i="0" u="none" strike="noStrike" dirty="0">
                          <a:solidFill>
                            <a:srgbClr val="000000"/>
                          </a:solidFill>
                          <a:effectLst/>
                          <a:latin typeface="+mn-lt"/>
                        </a:rPr>
                        <a:t>1,111,111 </a:t>
                      </a:r>
                    </a:p>
                  </a:txBody>
                  <a:tcPr marL="7620" marR="7620" marT="7620" marB="0" anchor="b"/>
                </a:tc>
                <a:extLst>
                  <a:ext uri="{0D108BD9-81ED-4DB2-BD59-A6C34878D82A}">
                    <a16:rowId xmlns:a16="http://schemas.microsoft.com/office/drawing/2014/main" val="1351700661"/>
                  </a:ext>
                </a:extLst>
              </a:tr>
              <a:tr h="370840">
                <a:tc>
                  <a:txBody>
                    <a:bodyPr/>
                    <a:lstStyle/>
                    <a:p>
                      <a:pPr algn="l" fontAlgn="b"/>
                      <a:r>
                        <a:rPr lang="en-US" sz="2000" b="0" i="0" u="none" strike="noStrike" dirty="0">
                          <a:solidFill>
                            <a:srgbClr val="000000"/>
                          </a:solidFill>
                          <a:effectLst/>
                          <a:latin typeface="+mn-lt"/>
                        </a:rPr>
                        <a:t>$500</a:t>
                      </a:r>
                    </a:p>
                  </a:txBody>
                  <a:tcPr marL="7620" marR="7620" marT="7620" marB="0" anchor="b"/>
                </a:tc>
                <a:tc>
                  <a:txBody>
                    <a:bodyPr/>
                    <a:lstStyle/>
                    <a:p>
                      <a:pPr algn="l" fontAlgn="b"/>
                      <a:r>
                        <a:rPr lang="en-US" sz="2000" b="0" i="0" u="none" strike="noStrike">
                          <a:solidFill>
                            <a:srgbClr val="000000"/>
                          </a:solidFill>
                          <a:effectLst/>
                          <a:latin typeface="+mn-lt"/>
                        </a:rPr>
                        <a:t>2001</a:t>
                      </a:r>
                    </a:p>
                  </a:txBody>
                  <a:tcPr marL="7620" marR="7620" marT="7620" marB="0" anchor="b"/>
                </a:tc>
                <a:tc>
                  <a:txBody>
                    <a:bodyPr/>
                    <a:lstStyle/>
                    <a:p>
                      <a:pPr algn="l" fontAlgn="b"/>
                      <a:r>
                        <a:rPr lang="en-US" sz="2000" b="0" i="0" u="none" strike="noStrike">
                          <a:solidFill>
                            <a:srgbClr val="000000"/>
                          </a:solidFill>
                          <a:effectLst/>
                          <a:latin typeface="+mn-lt"/>
                        </a:rPr>
                        <a:t>jeep</a:t>
                      </a:r>
                    </a:p>
                  </a:txBody>
                  <a:tcPr marL="7620" marR="7620" marT="7620" marB="0" anchor="b"/>
                </a:tc>
                <a:tc>
                  <a:txBody>
                    <a:bodyPr/>
                    <a:lstStyle/>
                    <a:p>
                      <a:pPr algn="l" fontAlgn="b"/>
                      <a:r>
                        <a:rPr lang="en-US" sz="2000" b="0" i="0" u="none" strike="noStrike">
                          <a:solidFill>
                            <a:srgbClr val="000000"/>
                          </a:solidFill>
                          <a:effectLst/>
                          <a:latin typeface="+mn-lt"/>
                        </a:rPr>
                        <a:t>cherokee xj</a:t>
                      </a:r>
                    </a:p>
                  </a:txBody>
                  <a:tcPr marL="7620" marR="7620" marT="7620" marB="0" anchor="b"/>
                </a:tc>
                <a:tc>
                  <a:txBody>
                    <a:bodyPr/>
                    <a:lstStyle/>
                    <a:p>
                      <a:pPr algn="l" fontAlgn="b"/>
                      <a:r>
                        <a:rPr lang="en-US" sz="2000" b="0" i="0" u="none" strike="noStrike">
                          <a:solidFill>
                            <a:srgbClr val="000000"/>
                          </a:solidFill>
                          <a:effectLst/>
                          <a:latin typeface="+mn-lt"/>
                        </a:rPr>
                        <a:t>good</a:t>
                      </a:r>
                    </a:p>
                  </a:txBody>
                  <a:tcPr marL="7620" marR="7620" marT="7620" marB="0" anchor="b"/>
                </a:tc>
                <a:tc>
                  <a:txBody>
                    <a:bodyPr/>
                    <a:lstStyle/>
                    <a:p>
                      <a:pPr algn="l" fontAlgn="b"/>
                      <a:r>
                        <a:rPr lang="en-US" sz="2000" b="0" i="0" u="none" strike="noStrike" dirty="0">
                          <a:solidFill>
                            <a:srgbClr val="000000"/>
                          </a:solidFill>
                          <a:effectLst/>
                          <a:latin typeface="+mn-lt"/>
                        </a:rPr>
                        <a:t>177,000 </a:t>
                      </a:r>
                    </a:p>
                  </a:txBody>
                  <a:tcPr marL="7620" marR="7620" marT="7620" marB="0" anchor="b"/>
                </a:tc>
                <a:extLst>
                  <a:ext uri="{0D108BD9-81ED-4DB2-BD59-A6C34878D82A}">
                    <a16:rowId xmlns:a16="http://schemas.microsoft.com/office/drawing/2014/main" val="667109388"/>
                  </a:ext>
                </a:extLst>
              </a:tr>
            </a:tbl>
          </a:graphicData>
        </a:graphic>
      </p:graphicFrame>
      <p:sp>
        <p:nvSpPr>
          <p:cNvPr id="20" name="Rectangle: Rounded Corners 19">
            <a:extLst>
              <a:ext uri="{FF2B5EF4-FFF2-40B4-BE49-F238E27FC236}">
                <a16:creationId xmlns:a16="http://schemas.microsoft.com/office/drawing/2014/main" id="{EBB3011C-AC47-FD89-284E-8557D71493C2}"/>
              </a:ext>
            </a:extLst>
          </p:cNvPr>
          <p:cNvSpPr/>
          <p:nvPr/>
        </p:nvSpPr>
        <p:spPr>
          <a:xfrm>
            <a:off x="1199535" y="5053781"/>
            <a:ext cx="10156723" cy="15633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7601F00-1F42-140E-A0F4-97B982896D30}"/>
              </a:ext>
            </a:extLst>
          </p:cNvPr>
          <p:cNvSpPr txBox="1"/>
          <p:nvPr/>
        </p:nvSpPr>
        <p:spPr>
          <a:xfrm>
            <a:off x="1612490" y="5358581"/>
            <a:ext cx="9114504" cy="923330"/>
          </a:xfrm>
          <a:prstGeom prst="rect">
            <a:avLst/>
          </a:prstGeom>
          <a:noFill/>
        </p:spPr>
        <p:txBody>
          <a:bodyPr wrap="square" rtlCol="0">
            <a:spAutoFit/>
          </a:bodyPr>
          <a:lstStyle/>
          <a:p>
            <a:r>
              <a:rPr lang="en-US" dirty="0"/>
              <a:t>The highest-priced vehicles are new luxury models from the current year with low mileage (7-400 miles), while the lowest-priced are vehicles 20-30 years old with high mileage (177k-1.1 million miles).</a:t>
            </a:r>
            <a:endParaRPr lang="en-US" dirty="0">
              <a:solidFill>
                <a:schemeClr val="tx1">
                  <a:lumMod val="95000"/>
                  <a:lumOff val="5000"/>
                </a:schemeClr>
              </a:solidFill>
            </a:endParaRPr>
          </a:p>
        </p:txBody>
      </p:sp>
    </p:spTree>
    <p:extLst>
      <p:ext uri="{BB962C8B-B14F-4D97-AF65-F5344CB8AC3E}">
        <p14:creationId xmlns:p14="http://schemas.microsoft.com/office/powerpoint/2010/main" val="1208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204022" y="2959641"/>
            <a:ext cx="1512406"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236021" y="3068191"/>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121471" y="2628900"/>
            <a:ext cx="7763256" cy="1600200"/>
          </a:xfrm>
        </p:spPr>
        <p:txBody>
          <a:bodyPr/>
          <a:lstStyle/>
          <a:p>
            <a:r>
              <a:rPr lang="en-US" sz="5400" dirty="0"/>
              <a:t>Popular Characteristics</a:t>
            </a:r>
          </a:p>
        </p:txBody>
      </p:sp>
    </p:spTree>
    <p:extLst>
      <p:ext uri="{BB962C8B-B14F-4D97-AF65-F5344CB8AC3E}">
        <p14:creationId xmlns:p14="http://schemas.microsoft.com/office/powerpoint/2010/main" val="12132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502664" y="496824"/>
            <a:ext cx="8878824" cy="1069848"/>
          </a:xfrm>
        </p:spPr>
        <p:txBody>
          <a:bodyPr/>
          <a:lstStyle/>
          <a:p>
            <a:r>
              <a:rPr lang="en-US" dirty="0"/>
              <a:t>Most Popular Condition</a:t>
            </a:r>
          </a:p>
        </p:txBody>
      </p:sp>
      <p:graphicFrame>
        <p:nvGraphicFramePr>
          <p:cNvPr id="31" name="Chart 30">
            <a:extLst>
              <a:ext uri="{FF2B5EF4-FFF2-40B4-BE49-F238E27FC236}">
                <a16:creationId xmlns:a16="http://schemas.microsoft.com/office/drawing/2014/main" id="{CA6B3B2C-5BEB-B7F3-63F3-176F97CA1C90}"/>
              </a:ext>
            </a:extLst>
          </p:cNvPr>
          <p:cNvGraphicFramePr>
            <a:graphicFrameLocks/>
          </p:cNvGraphicFramePr>
          <p:nvPr>
            <p:extLst>
              <p:ext uri="{D42A27DB-BD31-4B8C-83A1-F6EECF244321}">
                <p14:modId xmlns:p14="http://schemas.microsoft.com/office/powerpoint/2010/main" val="3824490093"/>
              </p:ext>
            </p:extLst>
          </p:nvPr>
        </p:nvGraphicFramePr>
        <p:xfrm>
          <a:off x="-381279" y="1907870"/>
          <a:ext cx="5680110" cy="3265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descr="Chart type: Doughnut. 'Condition': good accounts for the majority of 'Price'.&#10;&#10;Description automatically generated">
            <a:extLst>
              <a:ext uri="{FF2B5EF4-FFF2-40B4-BE49-F238E27FC236}">
                <a16:creationId xmlns:a16="http://schemas.microsoft.com/office/drawing/2014/main" id="{CB48B24D-F2F8-C775-C24A-181F48A0831D}"/>
              </a:ext>
            </a:extLst>
          </p:cNvPr>
          <p:cNvGraphicFramePr>
            <a:graphicFrameLocks/>
          </p:cNvGraphicFramePr>
          <p:nvPr>
            <p:extLst>
              <p:ext uri="{D42A27DB-BD31-4B8C-83A1-F6EECF244321}">
                <p14:modId xmlns:p14="http://schemas.microsoft.com/office/powerpoint/2010/main" val="3357690766"/>
              </p:ext>
            </p:extLst>
          </p:nvPr>
        </p:nvGraphicFramePr>
        <p:xfrm>
          <a:off x="5533292" y="1907870"/>
          <a:ext cx="6165727" cy="3379238"/>
        </p:xfrm>
        <a:graphic>
          <a:graphicData uri="http://schemas.openxmlformats.org/drawingml/2006/chart">
            <c:chart xmlns:c="http://schemas.openxmlformats.org/drawingml/2006/chart" xmlns:r="http://schemas.openxmlformats.org/officeDocument/2006/relationships" r:id="rId4"/>
          </a:graphicData>
        </a:graphic>
      </p:graphicFrame>
      <p:sp>
        <p:nvSpPr>
          <p:cNvPr id="33" name="TextBox 32">
            <a:extLst>
              <a:ext uri="{FF2B5EF4-FFF2-40B4-BE49-F238E27FC236}">
                <a16:creationId xmlns:a16="http://schemas.microsoft.com/office/drawing/2014/main" id="{DAB0CB1C-2AC2-1306-A434-912AE4F57392}"/>
              </a:ext>
            </a:extLst>
          </p:cNvPr>
          <p:cNvSpPr txBox="1"/>
          <p:nvPr/>
        </p:nvSpPr>
        <p:spPr>
          <a:xfrm>
            <a:off x="1869440" y="5402822"/>
            <a:ext cx="7599680" cy="98488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'Good condition' accounts for 65% of the total $34.5 million car listings created between April 19 and May 4th, 2021.</a:t>
            </a:r>
          </a:p>
          <a:p>
            <a:pPr marL="742950" lvl="1" indent="-285750">
              <a:buFont typeface="Arial" panose="020B0604020202020204" pitchFamily="34" charset="0"/>
              <a:buChar char="•"/>
            </a:pPr>
            <a:endParaRPr lang="en-US" sz="2200" dirty="0">
              <a:solidFill>
                <a:schemeClr val="bg1"/>
              </a:solidFill>
            </a:endParaRPr>
          </a:p>
        </p:txBody>
      </p:sp>
    </p:spTree>
    <p:extLst>
      <p:ext uri="{BB962C8B-B14F-4D97-AF65-F5344CB8AC3E}">
        <p14:creationId xmlns:p14="http://schemas.microsoft.com/office/powerpoint/2010/main" val="14301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502664" y="496824"/>
            <a:ext cx="8878824" cy="1069848"/>
          </a:xfrm>
        </p:spPr>
        <p:txBody>
          <a:bodyPr/>
          <a:lstStyle/>
          <a:p>
            <a:r>
              <a:rPr lang="en-US" dirty="0"/>
              <a:t>Most Popular Fuel &amp; Drive Type</a:t>
            </a:r>
          </a:p>
        </p:txBody>
      </p:sp>
      <p:sp>
        <p:nvSpPr>
          <p:cNvPr id="33" name="TextBox 32">
            <a:extLst>
              <a:ext uri="{FF2B5EF4-FFF2-40B4-BE49-F238E27FC236}">
                <a16:creationId xmlns:a16="http://schemas.microsoft.com/office/drawing/2014/main" id="{DAB0CB1C-2AC2-1306-A434-912AE4F57392}"/>
              </a:ext>
            </a:extLst>
          </p:cNvPr>
          <p:cNvSpPr txBox="1"/>
          <p:nvPr/>
        </p:nvSpPr>
        <p:spPr>
          <a:xfrm>
            <a:off x="2105660" y="5829542"/>
            <a:ext cx="759968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The most popular fuel and drive types are Gas and FWD (front wheel drive). </a:t>
            </a:r>
            <a:endParaRPr lang="en-US" sz="2000" dirty="0"/>
          </a:p>
        </p:txBody>
      </p:sp>
      <p:graphicFrame>
        <p:nvGraphicFramePr>
          <p:cNvPr id="2" name="Chart 1">
            <a:extLst>
              <a:ext uri="{FF2B5EF4-FFF2-40B4-BE49-F238E27FC236}">
                <a16:creationId xmlns:a16="http://schemas.microsoft.com/office/drawing/2014/main" id="{9CCEEA97-635F-0607-C9AA-4E17CBF8FFCD}"/>
              </a:ext>
            </a:extLst>
          </p:cNvPr>
          <p:cNvGraphicFramePr>
            <a:graphicFrameLocks/>
          </p:cNvGraphicFramePr>
          <p:nvPr>
            <p:extLst>
              <p:ext uri="{D42A27DB-BD31-4B8C-83A1-F6EECF244321}">
                <p14:modId xmlns:p14="http://schemas.microsoft.com/office/powerpoint/2010/main" val="4264859466"/>
              </p:ext>
            </p:extLst>
          </p:nvPr>
        </p:nvGraphicFramePr>
        <p:xfrm>
          <a:off x="1656080" y="1632712"/>
          <a:ext cx="8725408" cy="41307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961357"/>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9bfdc3b-6309-4179-a9d4-b0814229b85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601F68355CA943A2FD95381270A746" ma:contentTypeVersion="10" ma:contentTypeDescription="Create a new document." ma:contentTypeScope="" ma:versionID="c1c95d2e1c48bfec10ec7d91aec3653b">
  <xsd:schema xmlns:xsd="http://www.w3.org/2001/XMLSchema" xmlns:xs="http://www.w3.org/2001/XMLSchema" xmlns:p="http://schemas.microsoft.com/office/2006/metadata/properties" xmlns:ns3="89bfdc3b-6309-4179-a9d4-b0814229b858" targetNamespace="http://schemas.microsoft.com/office/2006/metadata/properties" ma:root="true" ma:fieldsID="0d96dcf0f3c5661d29a1b72738536a80" ns3:_="">
    <xsd:import namespace="89bfdc3b-6309-4179-a9d4-b0814229b858"/>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bfdc3b-6309-4179-a9d4-b0814229b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www.w3.org/XML/1998/namespace"/>
    <ds:schemaRef ds:uri="http://schemas.microsoft.com/office/2006/metadata/properties"/>
    <ds:schemaRef ds:uri="http://schemas.microsoft.com/office/infopath/2007/PartnerControls"/>
    <ds:schemaRef ds:uri="89bfdc3b-6309-4179-a9d4-b0814229b858"/>
    <ds:schemaRef ds:uri="http://purl.org/dc/terms/"/>
    <ds:schemaRef ds:uri="http://schemas.microsoft.com/office/2006/documentManagement/types"/>
    <ds:schemaRef ds:uri="http://purl.org/dc/elements/1.1/"/>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FF8FA032-183F-4475-A67D-32BB829BE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bfdc3b-6309-4179-a9d4-b0814229b8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04ce3d6-a4bf-4e09-8516-d52840c9f7a9}" enabled="0" method="" siteId="{704ce3d6-a4bf-4e09-8516-d52840c9f7a9}" removed="1"/>
</clbl:labelList>
</file>

<file path=docProps/app.xml><?xml version="1.0" encoding="utf-8"?>
<Properties xmlns="http://schemas.openxmlformats.org/officeDocument/2006/extended-properties" xmlns:vt="http://schemas.openxmlformats.org/officeDocument/2006/docPropsVTypes">
  <Template>Financial design</Template>
  <TotalTime>1086</TotalTime>
  <Words>1052</Words>
  <Application>Microsoft Office PowerPoint</Application>
  <PresentationFormat>Widescreen</PresentationFormat>
  <Paragraphs>152</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Segoe UI Light</vt:lpstr>
      <vt:lpstr>Tw Cen MT</vt:lpstr>
      <vt:lpstr>Office Theme</vt:lpstr>
      <vt:lpstr>2021 Albuquerque Craigslist Used Car Analysis</vt:lpstr>
      <vt:lpstr>CONTENTS</vt:lpstr>
      <vt:lpstr>INTRODUCTION</vt:lpstr>
      <vt:lpstr>Important Definitions</vt:lpstr>
      <vt:lpstr>Goals</vt:lpstr>
      <vt:lpstr>Highest &amp; Lowest Prices</vt:lpstr>
      <vt:lpstr>Popular Characteristics</vt:lpstr>
      <vt:lpstr>Most Popular Condition</vt:lpstr>
      <vt:lpstr>Most Popular Fuel &amp; Drive Type</vt:lpstr>
      <vt:lpstr>Most Popular Color</vt:lpstr>
      <vt:lpstr>Most Popular CAR Model Year</vt:lpstr>
      <vt:lpstr>Most Transmission</vt:lpstr>
      <vt:lpstr>Most Popular Color</vt:lpstr>
      <vt:lpstr>Popular Brands</vt:lpstr>
      <vt:lpstr>Popular Model Insights </vt:lpstr>
      <vt:lpstr>Popular Brands &amp; Models</vt:lpstr>
      <vt:lpstr>SUMMARY</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 Mbakop</dc:creator>
  <cp:lastModifiedBy>Charles Mbakop</cp:lastModifiedBy>
  <cp:revision>2</cp:revision>
  <dcterms:created xsi:type="dcterms:W3CDTF">2024-07-07T06:52:52Z</dcterms:created>
  <dcterms:modified xsi:type="dcterms:W3CDTF">2024-07-11T18:46:48Z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0x01010079601F68355CA943A2FD95381270A746</vt:lpwstr>
  </property>
</Properties>
</file>