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4660"/>
  </p:normalViewPr>
  <p:slideViewPr>
    <p:cSldViewPr snapToGrid="0">
      <p:cViewPr varScale="1">
        <p:scale>
          <a:sx n="103" d="100"/>
          <a:sy n="103"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sktop\Downloads\DATA%20200%20Excel%20Work\Excel_Exercises_template%20Execercise%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sktop\Downloads\DATA%20200%20Excel%20Work\Excel_Exercises_template%20Execercise%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sktop\Downloads\DATA%20200%20Excel%20Work\Excel_Exercises_template%20Execercise%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sktop\Downloads\DATA%20200%20Excel%20Work\Excel_Exercises_template%20Execercise%20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[Excel_Exercises_template Execercise 3.xlsx]Slide 2!PivotTable7</c:name>
    <c:fmtId val="6"/>
  </c:pivotSource>
  <c:chart>
    <c:title>
      <c:tx>
        <c:rich>
          <a:bodyPr rot="0" spcFirstLastPara="1" vertOverflow="ellipsis" vert="horz" wrap="square" anchor="ctr" anchorCtr="1"/>
          <a:lstStyle/>
          <a:p>
            <a:pPr algn="l">
              <a:defRPr sz="1600" b="1" i="0" u="none" strike="noStrike" kern="1200" baseline="0">
                <a:solidFill>
                  <a:schemeClr val="tx2"/>
                </a:solidFill>
                <a:latin typeface="+mn-lt"/>
                <a:ea typeface="+mn-ea"/>
                <a:cs typeface="+mn-cs"/>
              </a:defRPr>
            </a:pPr>
            <a:r>
              <a:rPr lang="en-US" sz="1200" dirty="0">
                <a:solidFill>
                  <a:schemeClr val="tx1"/>
                </a:solidFill>
                <a:latin typeface="Times New Roman" panose="02020603050405020304" pitchFamily="18" charset="0"/>
                <a:cs typeface="Times New Roman" panose="02020603050405020304" pitchFamily="18" charset="0"/>
              </a:rPr>
              <a:t>Units of Bikes</a:t>
            </a:r>
            <a:r>
              <a:rPr lang="en-US" sz="1200" baseline="0" dirty="0">
                <a:solidFill>
                  <a:schemeClr val="tx1"/>
                </a:solidFill>
                <a:latin typeface="Times New Roman" panose="02020603050405020304" pitchFamily="18" charset="0"/>
                <a:cs typeface="Times New Roman" panose="02020603050405020304" pitchFamily="18" charset="0"/>
              </a:rPr>
              <a:t> Sold Per Bike Type</a:t>
            </a:r>
            <a:endParaRPr lang="en-US" sz="12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lgn="l">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 2'!$J$2:$J$3</c:f>
              <c:strCache>
                <c:ptCount val="1"/>
                <c:pt idx="0">
                  <c:v>Q1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'Slide 2'!$I$4:$I$8</c:f>
              <c:strCache>
                <c:ptCount val="4"/>
                <c:pt idx="0">
                  <c:v>Racing</c:v>
                </c:pt>
                <c:pt idx="1">
                  <c:v>Electric</c:v>
                </c:pt>
                <c:pt idx="2">
                  <c:v>Mountain</c:v>
                </c:pt>
                <c:pt idx="3">
                  <c:v>Cruiser</c:v>
                </c:pt>
              </c:strCache>
            </c:strRef>
          </c:cat>
          <c:val>
            <c:numRef>
              <c:f>'Slide 2'!$J$4:$J$8</c:f>
              <c:numCache>
                <c:formatCode>_(* #,##0_);_(* \(#,##0\);_(* "-"??_);_(@_)</c:formatCode>
                <c:ptCount val="4"/>
                <c:pt idx="0">
                  <c:v>608</c:v>
                </c:pt>
                <c:pt idx="1">
                  <c:v>625</c:v>
                </c:pt>
                <c:pt idx="2">
                  <c:v>642</c:v>
                </c:pt>
                <c:pt idx="3">
                  <c:v>820</c:v>
                </c:pt>
              </c:numCache>
            </c:numRef>
          </c:val>
          <c:extLst>
            <c:ext xmlns:c16="http://schemas.microsoft.com/office/drawing/2014/chart" uri="{C3380CC4-5D6E-409C-BE32-E72D297353CC}">
              <c16:uniqueId val="{00000000-6ACB-43A9-84BE-ED87735BB874}"/>
            </c:ext>
          </c:extLst>
        </c:ser>
        <c:ser>
          <c:idx val="1"/>
          <c:order val="1"/>
          <c:tx>
            <c:strRef>
              <c:f>'Slide 2'!$K$2:$K$3</c:f>
              <c:strCache>
                <c:ptCount val="1"/>
                <c:pt idx="0">
                  <c:v>Q2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'Slide 2'!$I$4:$I$8</c:f>
              <c:strCache>
                <c:ptCount val="4"/>
                <c:pt idx="0">
                  <c:v>Racing</c:v>
                </c:pt>
                <c:pt idx="1">
                  <c:v>Electric</c:v>
                </c:pt>
                <c:pt idx="2">
                  <c:v>Mountain</c:v>
                </c:pt>
                <c:pt idx="3">
                  <c:v>Cruiser</c:v>
                </c:pt>
              </c:strCache>
            </c:strRef>
          </c:cat>
          <c:val>
            <c:numRef>
              <c:f>'Slide 2'!$K$4:$K$8</c:f>
              <c:numCache>
                <c:formatCode>_(* #,##0_);_(* \(#,##0\);_(* "-"??_);_(@_)</c:formatCode>
                <c:ptCount val="4"/>
                <c:pt idx="0">
                  <c:v>666</c:v>
                </c:pt>
                <c:pt idx="1">
                  <c:v>682</c:v>
                </c:pt>
                <c:pt idx="2">
                  <c:v>703</c:v>
                </c:pt>
                <c:pt idx="3">
                  <c:v>645</c:v>
                </c:pt>
              </c:numCache>
            </c:numRef>
          </c:val>
          <c:extLst>
            <c:ext xmlns:c16="http://schemas.microsoft.com/office/drawing/2014/chart" uri="{C3380CC4-5D6E-409C-BE32-E72D297353CC}">
              <c16:uniqueId val="{00000001-6ACB-43A9-84BE-ED87735BB874}"/>
            </c:ext>
          </c:extLst>
        </c:ser>
        <c:ser>
          <c:idx val="2"/>
          <c:order val="2"/>
          <c:tx>
            <c:strRef>
              <c:f>'Slide 2'!$L$2:$L$3</c:f>
              <c:strCache>
                <c:ptCount val="1"/>
                <c:pt idx="0">
                  <c:v>Q3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'Slide 2'!$I$4:$I$8</c:f>
              <c:strCache>
                <c:ptCount val="4"/>
                <c:pt idx="0">
                  <c:v>Racing</c:v>
                </c:pt>
                <c:pt idx="1">
                  <c:v>Electric</c:v>
                </c:pt>
                <c:pt idx="2">
                  <c:v>Mountain</c:v>
                </c:pt>
                <c:pt idx="3">
                  <c:v>Cruiser</c:v>
                </c:pt>
              </c:strCache>
            </c:strRef>
          </c:cat>
          <c:val>
            <c:numRef>
              <c:f>'Slide 2'!$L$4:$L$8</c:f>
              <c:numCache>
                <c:formatCode>_(* #,##0_);_(* \(#,##0\);_(* "-"??_);_(@_)</c:formatCode>
                <c:ptCount val="4"/>
                <c:pt idx="0">
                  <c:v>689</c:v>
                </c:pt>
                <c:pt idx="1">
                  <c:v>700</c:v>
                </c:pt>
                <c:pt idx="2">
                  <c:v>730</c:v>
                </c:pt>
                <c:pt idx="3">
                  <c:v>810</c:v>
                </c:pt>
              </c:numCache>
            </c:numRef>
          </c:val>
          <c:extLst>
            <c:ext xmlns:c16="http://schemas.microsoft.com/office/drawing/2014/chart" uri="{C3380CC4-5D6E-409C-BE32-E72D297353CC}">
              <c16:uniqueId val="{00000002-6ACB-43A9-84BE-ED87735BB874}"/>
            </c:ext>
          </c:extLst>
        </c:ser>
        <c:ser>
          <c:idx val="3"/>
          <c:order val="3"/>
          <c:tx>
            <c:strRef>
              <c:f>'Slide 2'!$M$2:$M$3</c:f>
              <c:strCache>
                <c:ptCount val="1"/>
                <c:pt idx="0">
                  <c:v>Q4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'Slide 2'!$I$4:$I$8</c:f>
              <c:strCache>
                <c:ptCount val="4"/>
                <c:pt idx="0">
                  <c:v>Racing</c:v>
                </c:pt>
                <c:pt idx="1">
                  <c:v>Electric</c:v>
                </c:pt>
                <c:pt idx="2">
                  <c:v>Mountain</c:v>
                </c:pt>
                <c:pt idx="3">
                  <c:v>Cruiser</c:v>
                </c:pt>
              </c:strCache>
            </c:strRef>
          </c:cat>
          <c:val>
            <c:numRef>
              <c:f>'Slide 2'!$M$4:$M$8</c:f>
              <c:numCache>
                <c:formatCode>_(* #,##0_);_(* \(#,##0\);_(* "-"??_);_(@_)</c:formatCode>
                <c:ptCount val="4"/>
                <c:pt idx="0">
                  <c:v>564</c:v>
                </c:pt>
                <c:pt idx="1">
                  <c:v>574</c:v>
                </c:pt>
                <c:pt idx="2">
                  <c:v>594</c:v>
                </c:pt>
                <c:pt idx="3">
                  <c:v>984</c:v>
                </c:pt>
              </c:numCache>
            </c:numRef>
          </c:val>
          <c:extLst>
            <c:ext xmlns:c16="http://schemas.microsoft.com/office/drawing/2014/chart" uri="{C3380CC4-5D6E-409C-BE32-E72D297353CC}">
              <c16:uniqueId val="{00000003-6ACB-43A9-84BE-ED87735BB874}"/>
            </c:ext>
          </c:extLst>
        </c:ser>
        <c:dLbls>
          <c:showLegendKey val="0"/>
          <c:showVal val="0"/>
          <c:showCatName val="0"/>
          <c:showSerName val="0"/>
          <c:showPercent val="0"/>
          <c:showBubbleSize val="0"/>
        </c:dLbls>
        <c:gapWidth val="100"/>
        <c:overlap val="-24"/>
        <c:axId val="823693439"/>
        <c:axId val="823693919"/>
      </c:barChart>
      <c:catAx>
        <c:axId val="82369343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823693919"/>
        <c:crosses val="autoZero"/>
        <c:auto val="1"/>
        <c:lblAlgn val="ctr"/>
        <c:lblOffset val="100"/>
        <c:noMultiLvlLbl val="0"/>
      </c:catAx>
      <c:valAx>
        <c:axId val="823693919"/>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200" dirty="0">
                    <a:latin typeface="Times New Roman" panose="02020603050405020304" pitchFamily="18" charset="0"/>
                    <a:cs typeface="Times New Roman" panose="02020603050405020304" pitchFamily="18" charset="0"/>
                  </a:rPr>
                  <a:t>Units</a:t>
                </a:r>
                <a:r>
                  <a:rPr lang="en-US" sz="1200" baseline="0" dirty="0">
                    <a:latin typeface="Times New Roman" panose="02020603050405020304" pitchFamily="18" charset="0"/>
                    <a:cs typeface="Times New Roman" panose="02020603050405020304" pitchFamily="18" charset="0"/>
                  </a:rPr>
                  <a:t> Sold</a:t>
                </a:r>
                <a:endParaRPr lang="en-US" sz="1200" dirty="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823693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[Excel_Exercises_template Execercise 3.xlsx]Slide 2!PivotTable8</c:name>
    <c:fmtId val="8"/>
  </c:pivotSource>
  <c:chart>
    <c:title>
      <c:tx>
        <c:rich>
          <a:bodyPr rot="0" spcFirstLastPara="1" vertOverflow="ellipsis" vert="horz" wrap="square" anchor="ctr" anchorCtr="1"/>
          <a:lstStyle/>
          <a:p>
            <a:pPr algn="l">
              <a:defRPr sz="1600" b="1" i="0" u="none" strike="noStrike" kern="1200" baseline="0">
                <a:solidFill>
                  <a:schemeClr val="tx2"/>
                </a:solidFill>
                <a:latin typeface="+mn-lt"/>
                <a:ea typeface="+mn-ea"/>
                <a:cs typeface="+mn-cs"/>
              </a:defRPr>
            </a:pPr>
            <a:r>
              <a:rPr lang="en-US" sz="1200" b="1" i="0" u="none" strike="noStrike" kern="1200" baseline="0" dirty="0">
                <a:solidFill>
                  <a:schemeClr val="tx1"/>
                </a:solidFill>
                <a:latin typeface="Times New Roman" panose="02020603050405020304" pitchFamily="18" charset="0"/>
                <a:cs typeface="Times New Roman" panose="02020603050405020304" pitchFamily="18" charset="0"/>
              </a:rPr>
              <a:t>Number of Bikes Sold Per Location</a:t>
            </a:r>
          </a:p>
        </c:rich>
      </c:tx>
      <c:layout>
        <c:manualLayout>
          <c:xMode val="edge"/>
          <c:yMode val="edge"/>
          <c:x val="0.27828523270557876"/>
          <c:y val="3.2431942398827344E-2"/>
        </c:manualLayout>
      </c:layout>
      <c:overlay val="0"/>
      <c:spPr>
        <a:noFill/>
        <a:ln>
          <a:noFill/>
        </a:ln>
        <a:effectLst/>
      </c:spPr>
      <c:txPr>
        <a:bodyPr rot="0" spcFirstLastPara="1" vertOverflow="ellipsis" vert="horz" wrap="square" anchor="ctr" anchorCtr="1"/>
        <a:lstStyle/>
        <a:p>
          <a:pPr algn="l">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 2'!$R$2:$R$3</c:f>
              <c:strCache>
                <c:ptCount val="1"/>
                <c:pt idx="0">
                  <c:v>Q1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'Slide 2'!$Q$4:$Q$6</c:f>
              <c:strCache>
                <c:ptCount val="2"/>
                <c:pt idx="0">
                  <c:v>CityPark</c:v>
                </c:pt>
                <c:pt idx="1">
                  <c:v>Beach</c:v>
                </c:pt>
              </c:strCache>
            </c:strRef>
          </c:cat>
          <c:val>
            <c:numRef>
              <c:f>'Slide 2'!$R$4:$R$6</c:f>
              <c:numCache>
                <c:formatCode>_(* #,##0_);_(* \(#,##0\);_(* "-"??_);_(@_)</c:formatCode>
                <c:ptCount val="2"/>
                <c:pt idx="0">
                  <c:v>1309</c:v>
                </c:pt>
                <c:pt idx="1">
                  <c:v>1386</c:v>
                </c:pt>
              </c:numCache>
            </c:numRef>
          </c:val>
          <c:extLst>
            <c:ext xmlns:c16="http://schemas.microsoft.com/office/drawing/2014/chart" uri="{C3380CC4-5D6E-409C-BE32-E72D297353CC}">
              <c16:uniqueId val="{00000000-EB8E-4DEF-8230-6AB4C01810E0}"/>
            </c:ext>
          </c:extLst>
        </c:ser>
        <c:ser>
          <c:idx val="1"/>
          <c:order val="1"/>
          <c:tx>
            <c:strRef>
              <c:f>'Slide 2'!$S$2:$S$3</c:f>
              <c:strCache>
                <c:ptCount val="1"/>
                <c:pt idx="0">
                  <c:v>Q2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'Slide 2'!$Q$4:$Q$6</c:f>
              <c:strCache>
                <c:ptCount val="2"/>
                <c:pt idx="0">
                  <c:v>CityPark</c:v>
                </c:pt>
                <c:pt idx="1">
                  <c:v>Beach</c:v>
                </c:pt>
              </c:strCache>
            </c:strRef>
          </c:cat>
          <c:val>
            <c:numRef>
              <c:f>'Slide 2'!$S$4:$S$6</c:f>
              <c:numCache>
                <c:formatCode>_(* #,##0_);_(* \(#,##0\);_(* "-"??_);_(@_)</c:formatCode>
                <c:ptCount val="2"/>
                <c:pt idx="0">
                  <c:v>1382</c:v>
                </c:pt>
                <c:pt idx="1">
                  <c:v>1314</c:v>
                </c:pt>
              </c:numCache>
            </c:numRef>
          </c:val>
          <c:extLst>
            <c:ext xmlns:c16="http://schemas.microsoft.com/office/drawing/2014/chart" uri="{C3380CC4-5D6E-409C-BE32-E72D297353CC}">
              <c16:uniqueId val="{00000001-EB8E-4DEF-8230-6AB4C01810E0}"/>
            </c:ext>
          </c:extLst>
        </c:ser>
        <c:ser>
          <c:idx val="2"/>
          <c:order val="2"/>
          <c:tx>
            <c:strRef>
              <c:f>'Slide 2'!$T$2:$T$3</c:f>
              <c:strCache>
                <c:ptCount val="1"/>
                <c:pt idx="0">
                  <c:v>Q3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'Slide 2'!$Q$4:$Q$6</c:f>
              <c:strCache>
                <c:ptCount val="2"/>
                <c:pt idx="0">
                  <c:v>CityPark</c:v>
                </c:pt>
                <c:pt idx="1">
                  <c:v>Beach</c:v>
                </c:pt>
              </c:strCache>
            </c:strRef>
          </c:cat>
          <c:val>
            <c:numRef>
              <c:f>'Slide 2'!$T$4:$T$6</c:f>
              <c:numCache>
                <c:formatCode>_(* #,##0_);_(* \(#,##0\);_(* "-"??_);_(@_)</c:formatCode>
                <c:ptCount val="2"/>
                <c:pt idx="0">
                  <c:v>1382</c:v>
                </c:pt>
                <c:pt idx="1">
                  <c:v>1547</c:v>
                </c:pt>
              </c:numCache>
            </c:numRef>
          </c:val>
          <c:extLst>
            <c:ext xmlns:c16="http://schemas.microsoft.com/office/drawing/2014/chart" uri="{C3380CC4-5D6E-409C-BE32-E72D297353CC}">
              <c16:uniqueId val="{00000002-EB8E-4DEF-8230-6AB4C01810E0}"/>
            </c:ext>
          </c:extLst>
        </c:ser>
        <c:ser>
          <c:idx val="3"/>
          <c:order val="3"/>
          <c:tx>
            <c:strRef>
              <c:f>'Slide 2'!$U$2:$U$3</c:f>
              <c:strCache>
                <c:ptCount val="1"/>
                <c:pt idx="0">
                  <c:v>Q4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'Slide 2'!$Q$4:$Q$6</c:f>
              <c:strCache>
                <c:ptCount val="2"/>
                <c:pt idx="0">
                  <c:v>CityPark</c:v>
                </c:pt>
                <c:pt idx="1">
                  <c:v>Beach</c:v>
                </c:pt>
              </c:strCache>
            </c:strRef>
          </c:cat>
          <c:val>
            <c:numRef>
              <c:f>'Slide 2'!$U$4:$U$6</c:f>
              <c:numCache>
                <c:formatCode>_(* #,##0_);_(* \(#,##0\);_(* "-"??_);_(@_)</c:formatCode>
                <c:ptCount val="2"/>
                <c:pt idx="0">
                  <c:v>1251</c:v>
                </c:pt>
                <c:pt idx="1">
                  <c:v>1465</c:v>
                </c:pt>
              </c:numCache>
            </c:numRef>
          </c:val>
          <c:extLst>
            <c:ext xmlns:c16="http://schemas.microsoft.com/office/drawing/2014/chart" uri="{C3380CC4-5D6E-409C-BE32-E72D297353CC}">
              <c16:uniqueId val="{00000003-EB8E-4DEF-8230-6AB4C01810E0}"/>
            </c:ext>
          </c:extLst>
        </c:ser>
        <c:dLbls>
          <c:showLegendKey val="0"/>
          <c:showVal val="0"/>
          <c:showCatName val="0"/>
          <c:showSerName val="0"/>
          <c:showPercent val="0"/>
          <c:showBubbleSize val="0"/>
        </c:dLbls>
        <c:gapWidth val="100"/>
        <c:overlap val="-24"/>
        <c:axId val="1814078479"/>
        <c:axId val="1814078959"/>
      </c:barChart>
      <c:catAx>
        <c:axId val="181407847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1814078959"/>
        <c:crosses val="autoZero"/>
        <c:auto val="1"/>
        <c:lblAlgn val="ctr"/>
        <c:lblOffset val="100"/>
        <c:noMultiLvlLbl val="0"/>
      </c:catAx>
      <c:valAx>
        <c:axId val="1814078959"/>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200" dirty="0">
                    <a:latin typeface="Times New Roman" panose="02020603050405020304" pitchFamily="18" charset="0"/>
                    <a:cs typeface="Times New Roman" panose="02020603050405020304" pitchFamily="18" charset="0"/>
                  </a:rPr>
                  <a:t>Units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1814078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[Excel_Exercises_template Execercise 3.xlsx]Slide 3!PivotTable10</c:name>
    <c:fmtId val="13"/>
  </c:pivotSource>
  <c:chart>
    <c:title>
      <c:tx>
        <c:rich>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r>
              <a:rPr lang="en-US" sz="1200" dirty="0">
                <a:solidFill>
                  <a:schemeClr val="tx1"/>
                </a:solidFill>
                <a:latin typeface="Times New Roman" panose="02020603050405020304" pitchFamily="18" charset="0"/>
                <a:cs typeface="Times New Roman" panose="02020603050405020304" pitchFamily="18" charset="0"/>
              </a:rPr>
              <a:t>Total Revenue of Bikes</a:t>
            </a:r>
            <a:r>
              <a:rPr lang="en-US" sz="1200" baseline="0" dirty="0">
                <a:solidFill>
                  <a:schemeClr val="tx1"/>
                </a:solidFill>
                <a:latin typeface="Times New Roman" panose="02020603050405020304" pitchFamily="18" charset="0"/>
                <a:cs typeface="Times New Roman" panose="02020603050405020304" pitchFamily="18" charset="0"/>
              </a:rPr>
              <a:t> Sold</a:t>
            </a:r>
            <a:r>
              <a:rPr lang="en-US" sz="1200" dirty="0">
                <a:solidFill>
                  <a:schemeClr val="tx1"/>
                </a:solidFill>
                <a:latin typeface="Times New Roman" panose="02020603050405020304" pitchFamily="18" charset="0"/>
                <a:cs typeface="Times New Roman" panose="02020603050405020304" pitchFamily="18" charset="0"/>
              </a:rPr>
              <a:t> Per Bike Type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 3'!$J$1:$J$2</c:f>
              <c:strCache>
                <c:ptCount val="1"/>
                <c:pt idx="0">
                  <c:v>Q1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'Slide 3'!$I$3:$I$7</c:f>
              <c:strCache>
                <c:ptCount val="4"/>
                <c:pt idx="0">
                  <c:v>Mountain</c:v>
                </c:pt>
                <c:pt idx="1">
                  <c:v>Racing</c:v>
                </c:pt>
                <c:pt idx="2">
                  <c:v>Electric</c:v>
                </c:pt>
                <c:pt idx="3">
                  <c:v>Cruiser</c:v>
                </c:pt>
              </c:strCache>
            </c:strRef>
          </c:cat>
          <c:val>
            <c:numRef>
              <c:f>'Slide 3'!$J$3:$J$7</c:f>
              <c:numCache>
                <c:formatCode>"$"#,##0</c:formatCode>
                <c:ptCount val="4"/>
                <c:pt idx="0">
                  <c:v>99047</c:v>
                </c:pt>
                <c:pt idx="1">
                  <c:v>99080</c:v>
                </c:pt>
                <c:pt idx="2">
                  <c:v>99085</c:v>
                </c:pt>
                <c:pt idx="3">
                  <c:v>121777</c:v>
                </c:pt>
              </c:numCache>
            </c:numRef>
          </c:val>
          <c:extLst>
            <c:ext xmlns:c16="http://schemas.microsoft.com/office/drawing/2014/chart" uri="{C3380CC4-5D6E-409C-BE32-E72D297353CC}">
              <c16:uniqueId val="{00000000-DDAC-45BB-A457-89D7E9066DB3}"/>
            </c:ext>
          </c:extLst>
        </c:ser>
        <c:ser>
          <c:idx val="1"/>
          <c:order val="1"/>
          <c:tx>
            <c:strRef>
              <c:f>'Slide 3'!$K$1:$K$2</c:f>
              <c:strCache>
                <c:ptCount val="1"/>
                <c:pt idx="0">
                  <c:v>Q2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'Slide 3'!$I$3:$I$7</c:f>
              <c:strCache>
                <c:ptCount val="4"/>
                <c:pt idx="0">
                  <c:v>Mountain</c:v>
                </c:pt>
                <c:pt idx="1">
                  <c:v>Racing</c:v>
                </c:pt>
                <c:pt idx="2">
                  <c:v>Electric</c:v>
                </c:pt>
                <c:pt idx="3">
                  <c:v>Cruiser</c:v>
                </c:pt>
              </c:strCache>
            </c:strRef>
          </c:cat>
          <c:val>
            <c:numRef>
              <c:f>'Slide 3'!$K$3:$K$7</c:f>
              <c:numCache>
                <c:formatCode>"$"#,##0</c:formatCode>
                <c:ptCount val="4"/>
                <c:pt idx="0">
                  <c:v>109987</c:v>
                </c:pt>
                <c:pt idx="1">
                  <c:v>110004</c:v>
                </c:pt>
                <c:pt idx="2">
                  <c:v>109961</c:v>
                </c:pt>
                <c:pt idx="3">
                  <c:v>100946</c:v>
                </c:pt>
              </c:numCache>
            </c:numRef>
          </c:val>
          <c:extLst>
            <c:ext xmlns:c16="http://schemas.microsoft.com/office/drawing/2014/chart" uri="{C3380CC4-5D6E-409C-BE32-E72D297353CC}">
              <c16:uniqueId val="{00000001-DDAC-45BB-A457-89D7E9066DB3}"/>
            </c:ext>
          </c:extLst>
        </c:ser>
        <c:ser>
          <c:idx val="2"/>
          <c:order val="2"/>
          <c:tx>
            <c:strRef>
              <c:f>'Slide 3'!$L$1:$L$2</c:f>
              <c:strCache>
                <c:ptCount val="1"/>
                <c:pt idx="0">
                  <c:v>Q3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'Slide 3'!$I$3:$I$7</c:f>
              <c:strCache>
                <c:ptCount val="4"/>
                <c:pt idx="0">
                  <c:v>Mountain</c:v>
                </c:pt>
                <c:pt idx="1">
                  <c:v>Racing</c:v>
                </c:pt>
                <c:pt idx="2">
                  <c:v>Electric</c:v>
                </c:pt>
                <c:pt idx="3">
                  <c:v>Cruiser</c:v>
                </c:pt>
              </c:strCache>
            </c:strRef>
          </c:cat>
          <c:val>
            <c:numRef>
              <c:f>'Slide 3'!$L$3:$L$7</c:f>
              <c:numCache>
                <c:formatCode>"$"#,##0</c:formatCode>
                <c:ptCount val="4"/>
                <c:pt idx="0">
                  <c:v>115361</c:v>
                </c:pt>
                <c:pt idx="1">
                  <c:v>115296</c:v>
                </c:pt>
                <c:pt idx="2">
                  <c:v>115337</c:v>
                </c:pt>
                <c:pt idx="3">
                  <c:v>127514</c:v>
                </c:pt>
              </c:numCache>
            </c:numRef>
          </c:val>
          <c:extLst>
            <c:ext xmlns:c16="http://schemas.microsoft.com/office/drawing/2014/chart" uri="{C3380CC4-5D6E-409C-BE32-E72D297353CC}">
              <c16:uniqueId val="{00000002-DDAC-45BB-A457-89D7E9066DB3}"/>
            </c:ext>
          </c:extLst>
        </c:ser>
        <c:ser>
          <c:idx val="3"/>
          <c:order val="3"/>
          <c:tx>
            <c:strRef>
              <c:f>'Slide 3'!$M$1:$M$2</c:f>
              <c:strCache>
                <c:ptCount val="1"/>
                <c:pt idx="0">
                  <c:v>Q4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'Slide 3'!$I$3:$I$7</c:f>
              <c:strCache>
                <c:ptCount val="4"/>
                <c:pt idx="0">
                  <c:v>Mountain</c:v>
                </c:pt>
                <c:pt idx="1">
                  <c:v>Racing</c:v>
                </c:pt>
                <c:pt idx="2">
                  <c:v>Electric</c:v>
                </c:pt>
                <c:pt idx="3">
                  <c:v>Cruiser</c:v>
                </c:pt>
              </c:strCache>
            </c:strRef>
          </c:cat>
          <c:val>
            <c:numRef>
              <c:f>'Slide 3'!$M$3:$M$7</c:f>
              <c:numCache>
                <c:formatCode>"$"#,##0</c:formatCode>
                <c:ptCount val="4"/>
                <c:pt idx="0">
                  <c:v>97163</c:v>
                </c:pt>
                <c:pt idx="1">
                  <c:v>97217</c:v>
                </c:pt>
                <c:pt idx="2">
                  <c:v>97225</c:v>
                </c:pt>
                <c:pt idx="3">
                  <c:v>162261</c:v>
                </c:pt>
              </c:numCache>
            </c:numRef>
          </c:val>
          <c:extLst>
            <c:ext xmlns:c16="http://schemas.microsoft.com/office/drawing/2014/chart" uri="{C3380CC4-5D6E-409C-BE32-E72D297353CC}">
              <c16:uniqueId val="{00000003-DDAC-45BB-A457-89D7E9066DB3}"/>
            </c:ext>
          </c:extLst>
        </c:ser>
        <c:dLbls>
          <c:showLegendKey val="0"/>
          <c:showVal val="0"/>
          <c:showCatName val="0"/>
          <c:showSerName val="0"/>
          <c:showPercent val="0"/>
          <c:showBubbleSize val="0"/>
        </c:dLbls>
        <c:gapWidth val="100"/>
        <c:overlap val="-24"/>
        <c:axId val="1644690831"/>
        <c:axId val="1644687471"/>
      </c:barChart>
      <c:catAx>
        <c:axId val="164469083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1644687471"/>
        <c:crosses val="autoZero"/>
        <c:auto val="1"/>
        <c:lblAlgn val="ctr"/>
        <c:lblOffset val="100"/>
        <c:noMultiLvlLbl val="0"/>
      </c:catAx>
      <c:valAx>
        <c:axId val="164468747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200" dirty="0">
                    <a:latin typeface="Times New Roman" panose="02020603050405020304" pitchFamily="18" charset="0"/>
                    <a:cs typeface="Times New Roman" panose="02020603050405020304" pitchFamily="18" charset="0"/>
                  </a:rPr>
                  <a:t>Revenue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16446908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[Excel_Exercises_template Execercise 3.xlsx]Slide 3!PivotTable11</c:name>
    <c:fmtId val="10"/>
  </c:pivotSource>
  <c:chart>
    <c:title>
      <c:tx>
        <c:rich>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r>
              <a:rPr lang="en-US" sz="1200" b="1" i="0" u="none" strike="noStrike" kern="1200" baseline="0" dirty="0">
                <a:solidFill>
                  <a:schemeClr val="tx1"/>
                </a:solidFill>
                <a:latin typeface="Times New Roman" panose="02020603050405020304" pitchFamily="18" charset="0"/>
                <a:cs typeface="Times New Roman" panose="02020603050405020304" pitchFamily="18" charset="0"/>
              </a:rPr>
              <a:t>Total Revenue of Bikes Sold Per Location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 3'!$J$10:$J$11</c:f>
              <c:strCache>
                <c:ptCount val="1"/>
                <c:pt idx="0">
                  <c:v>Q1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'Slide 3'!$I$12:$I$14</c:f>
              <c:strCache>
                <c:ptCount val="2"/>
                <c:pt idx="0">
                  <c:v>CityPark</c:v>
                </c:pt>
                <c:pt idx="1">
                  <c:v>Beach</c:v>
                </c:pt>
              </c:strCache>
            </c:strRef>
          </c:cat>
          <c:val>
            <c:numRef>
              <c:f>'Slide 3'!$J$12:$J$14</c:f>
              <c:numCache>
                <c:formatCode>"$"#,##0</c:formatCode>
                <c:ptCount val="2"/>
                <c:pt idx="0">
                  <c:v>199333</c:v>
                </c:pt>
                <c:pt idx="1">
                  <c:v>219656</c:v>
                </c:pt>
              </c:numCache>
            </c:numRef>
          </c:val>
          <c:extLst>
            <c:ext xmlns:c16="http://schemas.microsoft.com/office/drawing/2014/chart" uri="{C3380CC4-5D6E-409C-BE32-E72D297353CC}">
              <c16:uniqueId val="{00000000-8062-40F9-9416-3E4E896E091F}"/>
            </c:ext>
          </c:extLst>
        </c:ser>
        <c:ser>
          <c:idx val="1"/>
          <c:order val="1"/>
          <c:tx>
            <c:strRef>
              <c:f>'Slide 3'!$K$10:$K$11</c:f>
              <c:strCache>
                <c:ptCount val="1"/>
                <c:pt idx="0">
                  <c:v>Q2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'Slide 3'!$I$12:$I$14</c:f>
              <c:strCache>
                <c:ptCount val="2"/>
                <c:pt idx="0">
                  <c:v>CityPark</c:v>
                </c:pt>
                <c:pt idx="1">
                  <c:v>Beach</c:v>
                </c:pt>
              </c:strCache>
            </c:strRef>
          </c:cat>
          <c:val>
            <c:numRef>
              <c:f>'Slide 3'!$K$12:$K$14</c:f>
              <c:numCache>
                <c:formatCode>"$"#,##0</c:formatCode>
                <c:ptCount val="2"/>
                <c:pt idx="0">
                  <c:v>214261</c:v>
                </c:pt>
                <c:pt idx="1">
                  <c:v>216637</c:v>
                </c:pt>
              </c:numCache>
            </c:numRef>
          </c:val>
          <c:extLst>
            <c:ext xmlns:c16="http://schemas.microsoft.com/office/drawing/2014/chart" uri="{C3380CC4-5D6E-409C-BE32-E72D297353CC}">
              <c16:uniqueId val="{00000001-8062-40F9-9416-3E4E896E091F}"/>
            </c:ext>
          </c:extLst>
        </c:ser>
        <c:ser>
          <c:idx val="2"/>
          <c:order val="2"/>
          <c:tx>
            <c:strRef>
              <c:f>'Slide 3'!$L$10:$L$11</c:f>
              <c:strCache>
                <c:ptCount val="1"/>
                <c:pt idx="0">
                  <c:v>Q3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'Slide 3'!$I$12:$I$14</c:f>
              <c:strCache>
                <c:ptCount val="2"/>
                <c:pt idx="0">
                  <c:v>CityPark</c:v>
                </c:pt>
                <c:pt idx="1">
                  <c:v>Beach</c:v>
                </c:pt>
              </c:strCache>
            </c:strRef>
          </c:cat>
          <c:val>
            <c:numRef>
              <c:f>'Slide 3'!$L$12:$L$14</c:f>
              <c:numCache>
                <c:formatCode>"$"#,##0</c:formatCode>
                <c:ptCount val="2"/>
                <c:pt idx="0">
                  <c:v>216579</c:v>
                </c:pt>
                <c:pt idx="1">
                  <c:v>256929</c:v>
                </c:pt>
              </c:numCache>
            </c:numRef>
          </c:val>
          <c:extLst>
            <c:ext xmlns:c16="http://schemas.microsoft.com/office/drawing/2014/chart" uri="{C3380CC4-5D6E-409C-BE32-E72D297353CC}">
              <c16:uniqueId val="{00000002-8062-40F9-9416-3E4E896E091F}"/>
            </c:ext>
          </c:extLst>
        </c:ser>
        <c:ser>
          <c:idx val="3"/>
          <c:order val="3"/>
          <c:tx>
            <c:strRef>
              <c:f>'Slide 3'!$M$10:$M$11</c:f>
              <c:strCache>
                <c:ptCount val="1"/>
                <c:pt idx="0">
                  <c:v>Q4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'Slide 3'!$I$12:$I$14</c:f>
              <c:strCache>
                <c:ptCount val="2"/>
                <c:pt idx="0">
                  <c:v>CityPark</c:v>
                </c:pt>
                <c:pt idx="1">
                  <c:v>Beach</c:v>
                </c:pt>
              </c:strCache>
            </c:strRef>
          </c:cat>
          <c:val>
            <c:numRef>
              <c:f>'Slide 3'!$M$12:$M$14</c:f>
              <c:numCache>
                <c:formatCode>"$"#,##0</c:formatCode>
                <c:ptCount val="2"/>
                <c:pt idx="0">
                  <c:v>199849</c:v>
                </c:pt>
                <c:pt idx="1">
                  <c:v>254017</c:v>
                </c:pt>
              </c:numCache>
            </c:numRef>
          </c:val>
          <c:extLst>
            <c:ext xmlns:c16="http://schemas.microsoft.com/office/drawing/2014/chart" uri="{C3380CC4-5D6E-409C-BE32-E72D297353CC}">
              <c16:uniqueId val="{00000003-8062-40F9-9416-3E4E896E091F}"/>
            </c:ext>
          </c:extLst>
        </c:ser>
        <c:dLbls>
          <c:showLegendKey val="0"/>
          <c:showVal val="0"/>
          <c:showCatName val="0"/>
          <c:showSerName val="0"/>
          <c:showPercent val="0"/>
          <c:showBubbleSize val="0"/>
        </c:dLbls>
        <c:gapWidth val="100"/>
        <c:overlap val="-24"/>
        <c:axId val="876337551"/>
        <c:axId val="876338511"/>
      </c:barChart>
      <c:catAx>
        <c:axId val="87633755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876338511"/>
        <c:crosses val="autoZero"/>
        <c:auto val="1"/>
        <c:lblAlgn val="ctr"/>
        <c:lblOffset val="100"/>
        <c:noMultiLvlLbl val="0"/>
      </c:catAx>
      <c:valAx>
        <c:axId val="87633851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200" dirty="0">
                    <a:latin typeface="Times New Roman" panose="02020603050405020304" pitchFamily="18" charset="0"/>
                    <a:cs typeface="Times New Roman" panose="02020603050405020304" pitchFamily="18" charset="0"/>
                  </a:rPr>
                  <a:t>Revenue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876337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1BA73-67BF-42FC-8B28-59C96FA0ECBD}"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6A9DB-5A92-4D1E-882F-4A65F6184412}" type="slidenum">
              <a:rPr lang="en-US" smtClean="0"/>
              <a:t>‹#›</a:t>
            </a:fld>
            <a:endParaRPr lang="en-US"/>
          </a:p>
        </p:txBody>
      </p:sp>
    </p:spTree>
    <p:extLst>
      <p:ext uri="{BB962C8B-B14F-4D97-AF65-F5344CB8AC3E}">
        <p14:creationId xmlns:p14="http://schemas.microsoft.com/office/powerpoint/2010/main" val="357032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The cruiser bike saw the highest increase in units, with nearly 1,000 units sold in Q4. The beach location saw the highest increase in units, with approximately 1,500 units sold in Q3. From this we can determine that increasing cruiser bike inventory within the beach location could increase total units sold.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4" name="Slide Number Placeholder 3"/>
          <p:cNvSpPr>
            <a:spLocks noGrp="1"/>
          </p:cNvSpPr>
          <p:nvPr>
            <p:ph type="sldNum" sz="quarter" idx="5"/>
          </p:nvPr>
        </p:nvSpPr>
        <p:spPr/>
        <p:txBody>
          <a:bodyPr/>
          <a:lstStyle/>
          <a:p>
            <a:fld id="{95E6A9DB-5A92-4D1E-882F-4A65F6184412}" type="slidenum">
              <a:rPr lang="en-US" smtClean="0"/>
              <a:t>2</a:t>
            </a:fld>
            <a:endParaRPr lang="en-US"/>
          </a:p>
        </p:txBody>
      </p:sp>
    </p:spTree>
    <p:extLst>
      <p:ext uri="{BB962C8B-B14F-4D97-AF65-F5344CB8AC3E}">
        <p14:creationId xmlns:p14="http://schemas.microsoft.com/office/powerpoint/2010/main" val="125357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cruiser bike generated the highest revenue increase, accumulating to about $160k+ sales in Q4 of 2019. The beach location generated the highest revenue increase, accumulating to about $250k+ sales in Q3 and Q4 of 2019. </a:t>
            </a:r>
            <a:r>
              <a:rPr lang="en-US" sz="1200" dirty="0">
                <a:latin typeface="Times New Roman" panose="02020603050405020304" pitchFamily="18" charset="0"/>
                <a:cs typeface="Times New Roman" panose="02020603050405020304" pitchFamily="18" charset="0"/>
              </a:rPr>
              <a:t>From this we can determine that increasing cruiser bike inventory within the beach location could increase total sales.</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E6A9DB-5A92-4D1E-882F-4A65F6184412}" type="slidenum">
              <a:rPr lang="en-US" smtClean="0"/>
              <a:t>3</a:t>
            </a:fld>
            <a:endParaRPr lang="en-US"/>
          </a:p>
        </p:txBody>
      </p:sp>
    </p:spTree>
    <p:extLst>
      <p:ext uri="{BB962C8B-B14F-4D97-AF65-F5344CB8AC3E}">
        <p14:creationId xmlns:p14="http://schemas.microsoft.com/office/powerpoint/2010/main" val="219096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Findings: </a:t>
            </a:r>
            <a:r>
              <a:rPr lang="en-US" dirty="0">
                <a:latin typeface="Times New Roman" panose="02020603050405020304" pitchFamily="18" charset="0"/>
                <a:cs typeface="Times New Roman" panose="02020603050405020304" pitchFamily="18" charset="0"/>
              </a:rPr>
              <a:t>Racing Bike sold the least units out of all types, especially in Q4. The Beach location had the highest revenue, especially in Q4. </a:t>
            </a:r>
            <a:r>
              <a:rPr lang="en-US" b="1" dirty="0">
                <a:latin typeface="Times New Roman" panose="02020603050405020304" pitchFamily="18" charset="0"/>
                <a:cs typeface="Times New Roman" panose="02020603050405020304" pitchFamily="18" charset="0"/>
              </a:rPr>
              <a:t>Recommendations: </a:t>
            </a:r>
            <a:r>
              <a:rPr lang="en-US" dirty="0">
                <a:latin typeface="Times New Roman" panose="02020603050405020304" pitchFamily="18" charset="0"/>
                <a:cs typeface="Times New Roman" panose="02020603050405020304" pitchFamily="18" charset="0"/>
              </a:rPr>
              <a:t>Shift some of the Racing bike inventory budget towards the Cruiser and do this even more aggressively in Q4. Move more stock to the beach location, especially in Q4 to capitalize on increasing demand within this 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E6A9DB-5A92-4D1E-882F-4A65F6184412}" type="slidenum">
              <a:rPr lang="en-US" smtClean="0"/>
              <a:t>4</a:t>
            </a:fld>
            <a:endParaRPr lang="en-US"/>
          </a:p>
        </p:txBody>
      </p:sp>
    </p:spTree>
    <p:extLst>
      <p:ext uri="{BB962C8B-B14F-4D97-AF65-F5344CB8AC3E}">
        <p14:creationId xmlns:p14="http://schemas.microsoft.com/office/powerpoint/2010/main" val="399829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9C863A51-74BC-4716-9BD0-FBB2F3F99F77}" type="datetime1">
              <a:rPr lang="en-US" smtClean="0"/>
              <a:t>6/18/2024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r>
              <a:rPr lang="en-US"/>
              <a:t>Charles Mbakop</a:t>
            </a:r>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9874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C8143C7-7195-4CEF-8C1D-DE444CE918F0}" type="datetime1">
              <a:rPr lang="en-US" smtClean="0"/>
              <a:t>6/18/2024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r>
              <a:rPr lang="en-US"/>
              <a:t>Charles Mbakop</a:t>
            </a:r>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7769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435AA778-F24B-47D2-AE8C-8710FA939D89}" type="datetime1">
              <a:rPr lang="en-US" smtClean="0"/>
              <a:t>6/18/2024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r>
              <a:rPr lang="en-US"/>
              <a:t>Charles Mbakop</a:t>
            </a:r>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388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FDD8B59A-4B58-4208-A267-1D90B9F29F08}" type="datetime1">
              <a:rPr lang="en-US" smtClean="0"/>
              <a:t>6/18/2024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Charles Mbakop</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6805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D8256DFA-09D3-491F-A71E-E8C84A2D09D2}" type="datetime1">
              <a:rPr lang="en-US" smtClean="0"/>
              <a:t>6/18/2024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r>
              <a:rPr lang="en-US"/>
              <a:t>Charles Mbakop</a:t>
            </a:r>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118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BD20CF95-4BE8-49C3-8891-AD6F96156868}" type="datetime1">
              <a:rPr lang="en-US" smtClean="0"/>
              <a:t>6/18/2024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Charles Mbakop</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68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39CD790-FA36-4C54-BDB8-EEA0CE4C2376}" type="datetime1">
              <a:rPr lang="en-US" smtClean="0"/>
              <a:t>6/18/2024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Charles Mbakop</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71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F87CEB6D-2FFF-4A89-81FE-DD15939F66A5}" type="datetime1">
              <a:rPr lang="en-US" smtClean="0"/>
              <a:t>6/18/2024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r>
              <a:rPr lang="en-US"/>
              <a:t>Charles Mbakop</a:t>
            </a:r>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812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81B586FE-9492-4FE4-A62C-8625BE978FF4}" type="datetime1">
              <a:rPr lang="en-US" smtClean="0"/>
              <a:t>6/18/2024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Charles Mbakop</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5603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4BBCA7EA-801F-4BB4-8B7C-769141947E20}" type="datetime1">
              <a:rPr lang="en-US" smtClean="0"/>
              <a:t>6/18/2024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Charles Mbakop</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83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9467B7D-A6F1-46BD-81DA-319ED46329BA}" type="datetime1">
              <a:rPr lang="en-US" smtClean="0"/>
              <a:t>6/18/2024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Charles Mbakop</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3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3547ED1-650F-48E9-BF98-FD789548DF4F}" type="datetime1">
              <a:rPr lang="en-US" smtClean="0"/>
              <a:t>6/18/2024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Charles Mbakop</a:t>
            </a:r>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38136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dt="0"/>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4F36F-9B0F-B27C-6C26-3B21C345CDD9}"/>
              </a:ext>
            </a:extLst>
          </p:cNvPr>
          <p:cNvSpPr>
            <a:spLocks noGrp="1"/>
          </p:cNvSpPr>
          <p:nvPr>
            <p:ph type="ctrTitle"/>
          </p:nvPr>
        </p:nvSpPr>
        <p:spPr>
          <a:xfrm>
            <a:off x="641604" y="4553712"/>
            <a:ext cx="10908792" cy="1069848"/>
          </a:xfrm>
        </p:spPr>
        <p:txBody>
          <a:bodyPr anchor="ctr">
            <a:normAutofit/>
          </a:bodyPr>
          <a:lstStyle/>
          <a:p>
            <a:pPr algn="ctr"/>
            <a:r>
              <a:rPr lang="en-US" sz="6000" dirty="0">
                <a:latin typeface="Times New Roman" panose="02020603050405020304" pitchFamily="18" charset="0"/>
                <a:cs typeface="Times New Roman" panose="02020603050405020304" pitchFamily="18" charset="0"/>
              </a:rPr>
              <a:t>Total Quarterly Analysis </a:t>
            </a:r>
          </a:p>
        </p:txBody>
      </p:sp>
      <p:sp>
        <p:nvSpPr>
          <p:cNvPr id="3" name="Subtitle 2">
            <a:extLst>
              <a:ext uri="{FF2B5EF4-FFF2-40B4-BE49-F238E27FC236}">
                <a16:creationId xmlns:a16="http://schemas.microsoft.com/office/drawing/2014/main" id="{09B56F58-AF92-EA57-3373-AD35BA62120F}"/>
              </a:ext>
            </a:extLst>
          </p:cNvPr>
          <p:cNvSpPr>
            <a:spLocks noGrp="1"/>
          </p:cNvSpPr>
          <p:nvPr>
            <p:ph type="subTitle" idx="1"/>
          </p:nvPr>
        </p:nvSpPr>
        <p:spPr>
          <a:xfrm>
            <a:off x="640080" y="5678424"/>
            <a:ext cx="10908792" cy="548640"/>
          </a:xfrm>
        </p:spPr>
        <p:txBody>
          <a:bodyPr anchor="ctr">
            <a:normAutofit/>
          </a:bodyPr>
          <a:lstStyle/>
          <a:p>
            <a:pPr algn="ctr"/>
            <a:r>
              <a:rPr lang="en-US" sz="2400" dirty="0">
                <a:latin typeface="Times New Roman" panose="02020603050405020304" pitchFamily="18" charset="0"/>
                <a:cs typeface="Times New Roman" panose="02020603050405020304" pitchFamily="18" charset="0"/>
              </a:rPr>
              <a:t>Charles Mbakop, Data 200/6383</a:t>
            </a:r>
          </a:p>
        </p:txBody>
      </p:sp>
      <p:pic>
        <p:nvPicPr>
          <p:cNvPr id="16" name="Picture 15" descr="An abstract burst of blue and pink">
            <a:extLst>
              <a:ext uri="{FF2B5EF4-FFF2-40B4-BE49-F238E27FC236}">
                <a16:creationId xmlns:a16="http://schemas.microsoft.com/office/drawing/2014/main" id="{940B675D-2E5D-96AF-8300-B9573E0ED7FE}"/>
              </a:ext>
            </a:extLst>
          </p:cNvPr>
          <p:cNvPicPr>
            <a:picLocks noChangeAspect="1"/>
          </p:cNvPicPr>
          <p:nvPr/>
        </p:nvPicPr>
        <p:blipFill rotWithShape="1">
          <a:blip r:embed="rId2"/>
          <a:srcRect t="25847" b="12954"/>
          <a:stretch/>
        </p:blipFill>
        <p:spPr>
          <a:xfrm>
            <a:off x="20" y="10"/>
            <a:ext cx="12191979" cy="4196972"/>
          </a:xfrm>
          <a:custGeom>
            <a:avLst/>
            <a:gdLst/>
            <a:ahLst/>
            <a:cxnLst/>
            <a:rect l="l" t="t" r="r" b="b"/>
            <a:pathLst>
              <a:path w="12191999" h="4196982">
                <a:moveTo>
                  <a:pt x="0" y="0"/>
                </a:moveTo>
                <a:lnTo>
                  <a:pt x="12191999" y="0"/>
                </a:lnTo>
                <a:lnTo>
                  <a:pt x="12191999" y="4170459"/>
                </a:lnTo>
                <a:lnTo>
                  <a:pt x="11986461" y="4175111"/>
                </a:lnTo>
                <a:cubicBezTo>
                  <a:pt x="11912297" y="4174136"/>
                  <a:pt x="11838168" y="4170508"/>
                  <a:pt x="11764214" y="4164231"/>
                </a:cubicBezTo>
                <a:cubicBezTo>
                  <a:pt x="11656850" y="4156227"/>
                  <a:pt x="11548596" y="4145173"/>
                  <a:pt x="11441995" y="4165502"/>
                </a:cubicBezTo>
                <a:cubicBezTo>
                  <a:pt x="11324975" y="4187991"/>
                  <a:pt x="11208081" y="4188118"/>
                  <a:pt x="11090044" y="4182401"/>
                </a:cubicBezTo>
                <a:cubicBezTo>
                  <a:pt x="10989160" y="4177573"/>
                  <a:pt x="10888657" y="4152161"/>
                  <a:pt x="10787011" y="4178970"/>
                </a:cubicBezTo>
                <a:cubicBezTo>
                  <a:pt x="10776897" y="4180444"/>
                  <a:pt x="10766592" y="4180012"/>
                  <a:pt x="10756643" y="4177700"/>
                </a:cubicBezTo>
                <a:cubicBezTo>
                  <a:pt x="10645468" y="4162326"/>
                  <a:pt x="10533530" y="4174904"/>
                  <a:pt x="10421973" y="4170584"/>
                </a:cubicBezTo>
                <a:cubicBezTo>
                  <a:pt x="10370515" y="4168551"/>
                  <a:pt x="10318040" y="4169695"/>
                  <a:pt x="10267216" y="4164231"/>
                </a:cubicBezTo>
                <a:cubicBezTo>
                  <a:pt x="10150577" y="4151780"/>
                  <a:pt x="10034192" y="4145173"/>
                  <a:pt x="9918824" y="4174523"/>
                </a:cubicBezTo>
                <a:cubicBezTo>
                  <a:pt x="9885153" y="4182439"/>
                  <a:pt x="9850745" y="4186695"/>
                  <a:pt x="9816160" y="4187229"/>
                </a:cubicBezTo>
                <a:cubicBezTo>
                  <a:pt x="9703206" y="4191295"/>
                  <a:pt x="9590632" y="4183544"/>
                  <a:pt x="9478059" y="4177191"/>
                </a:cubicBezTo>
                <a:cubicBezTo>
                  <a:pt x="9399918" y="4172744"/>
                  <a:pt x="9321904" y="4163088"/>
                  <a:pt x="9243637" y="4171220"/>
                </a:cubicBezTo>
                <a:cubicBezTo>
                  <a:pt x="9198150" y="4175921"/>
                  <a:pt x="9152282" y="4175921"/>
                  <a:pt x="9106795" y="4171220"/>
                </a:cubicBezTo>
                <a:cubicBezTo>
                  <a:pt x="9022962" y="4161398"/>
                  <a:pt x="8938380" y="4159568"/>
                  <a:pt x="8854204" y="4165756"/>
                </a:cubicBezTo>
                <a:cubicBezTo>
                  <a:pt x="8728543" y="4176556"/>
                  <a:pt x="8603010" y="4185577"/>
                  <a:pt x="8476969" y="4168424"/>
                </a:cubicBezTo>
                <a:cubicBezTo>
                  <a:pt x="8405486" y="4157192"/>
                  <a:pt x="8332808" y="4155871"/>
                  <a:pt x="8260970" y="4164486"/>
                </a:cubicBezTo>
                <a:cubicBezTo>
                  <a:pt x="8089823" y="4188500"/>
                  <a:pt x="7918295" y="4180749"/>
                  <a:pt x="7746767" y="4170839"/>
                </a:cubicBezTo>
                <a:cubicBezTo>
                  <a:pt x="7632160" y="4164104"/>
                  <a:pt x="7517046" y="4151780"/>
                  <a:pt x="7402693" y="4168043"/>
                </a:cubicBezTo>
                <a:cubicBezTo>
                  <a:pt x="7256831" y="4188372"/>
                  <a:pt x="7110841" y="4181638"/>
                  <a:pt x="6964597" y="4175667"/>
                </a:cubicBezTo>
                <a:cubicBezTo>
                  <a:pt x="6857233" y="4171220"/>
                  <a:pt x="6749742" y="4157751"/>
                  <a:pt x="6642124" y="4174396"/>
                </a:cubicBezTo>
                <a:cubicBezTo>
                  <a:pt x="6631045" y="4175908"/>
                  <a:pt x="6619775" y="4174777"/>
                  <a:pt x="6609216" y="4171093"/>
                </a:cubicBezTo>
                <a:cubicBezTo>
                  <a:pt x="6568379" y="4157650"/>
                  <a:pt x="6524595" y="4155846"/>
                  <a:pt x="6482793" y="4165883"/>
                </a:cubicBezTo>
                <a:cubicBezTo>
                  <a:pt x="6405669" y="4182782"/>
                  <a:pt x="6328672" y="4190151"/>
                  <a:pt x="6250150" y="4174777"/>
                </a:cubicBezTo>
                <a:cubicBezTo>
                  <a:pt x="6217254" y="4167891"/>
                  <a:pt x="6183521" y="4165883"/>
                  <a:pt x="6150028" y="4168806"/>
                </a:cubicBezTo>
                <a:cubicBezTo>
                  <a:pt x="6020175" y="4181766"/>
                  <a:pt x="5890068" y="4176683"/>
                  <a:pt x="5760087" y="4174142"/>
                </a:cubicBezTo>
                <a:cubicBezTo>
                  <a:pt x="5521345" y="4169695"/>
                  <a:pt x="5282477" y="4174142"/>
                  <a:pt x="5044242" y="4151399"/>
                </a:cubicBezTo>
                <a:cubicBezTo>
                  <a:pt x="4979506" y="4145237"/>
                  <a:pt x="4914326" y="4141297"/>
                  <a:pt x="4849272" y="4142076"/>
                </a:cubicBezTo>
                <a:cubicBezTo>
                  <a:pt x="4784218" y="4142854"/>
                  <a:pt x="4719291" y="4148349"/>
                  <a:pt x="4655063" y="4161055"/>
                </a:cubicBezTo>
                <a:cubicBezTo>
                  <a:pt x="4447578" y="4201332"/>
                  <a:pt x="4239457" y="4203874"/>
                  <a:pt x="4029811" y="4187610"/>
                </a:cubicBezTo>
                <a:cubicBezTo>
                  <a:pt x="3943792" y="4180876"/>
                  <a:pt x="3857774" y="4169695"/>
                  <a:pt x="3771375" y="4171855"/>
                </a:cubicBezTo>
                <a:cubicBezTo>
                  <a:pt x="3623225" y="4175794"/>
                  <a:pt x="3474948" y="4167789"/>
                  <a:pt x="3326672" y="4169822"/>
                </a:cubicBezTo>
                <a:cubicBezTo>
                  <a:pt x="3322669" y="4170394"/>
                  <a:pt x="3318578" y="4169860"/>
                  <a:pt x="3314855" y="4168297"/>
                </a:cubicBezTo>
                <a:cubicBezTo>
                  <a:pt x="3278008" y="4143013"/>
                  <a:pt x="3237604" y="4152796"/>
                  <a:pt x="3199487" y="4159403"/>
                </a:cubicBezTo>
                <a:cubicBezTo>
                  <a:pt x="3072810" y="4181384"/>
                  <a:pt x="2946260" y="4192184"/>
                  <a:pt x="2817550" y="4175158"/>
                </a:cubicBezTo>
                <a:cubicBezTo>
                  <a:pt x="2694647" y="4157332"/>
                  <a:pt x="2569990" y="4155109"/>
                  <a:pt x="2446541" y="4168551"/>
                </a:cubicBezTo>
                <a:cubicBezTo>
                  <a:pt x="2276791" y="4188372"/>
                  <a:pt x="2107677" y="4184179"/>
                  <a:pt x="1938308" y="4168551"/>
                </a:cubicBezTo>
                <a:cubicBezTo>
                  <a:pt x="1869570" y="4162199"/>
                  <a:pt x="1799815" y="4151399"/>
                  <a:pt x="1731712" y="4167281"/>
                </a:cubicBezTo>
                <a:cubicBezTo>
                  <a:pt x="1647854" y="4186721"/>
                  <a:pt x="1564250" y="4180368"/>
                  <a:pt x="1480137" y="4176048"/>
                </a:cubicBezTo>
                <a:cubicBezTo>
                  <a:pt x="1373663" y="4170457"/>
                  <a:pt x="1267442" y="4154321"/>
                  <a:pt x="1160586" y="4167027"/>
                </a:cubicBezTo>
                <a:cubicBezTo>
                  <a:pt x="1111161" y="4172871"/>
                  <a:pt x="1062116" y="4182147"/>
                  <a:pt x="1012055" y="4179733"/>
                </a:cubicBezTo>
                <a:cubicBezTo>
                  <a:pt x="873562" y="4173380"/>
                  <a:pt x="735196" y="4165883"/>
                  <a:pt x="596449" y="4167027"/>
                </a:cubicBezTo>
                <a:cubicBezTo>
                  <a:pt x="538383" y="4167408"/>
                  <a:pt x="480699" y="4169314"/>
                  <a:pt x="422887" y="4173507"/>
                </a:cubicBezTo>
                <a:cubicBezTo>
                  <a:pt x="315015" y="4181384"/>
                  <a:pt x="207524" y="4170711"/>
                  <a:pt x="100033" y="4166900"/>
                </a:cubicBezTo>
                <a:lnTo>
                  <a:pt x="0" y="4171381"/>
                </a:lnTo>
                <a:close/>
              </a:path>
            </a:pathLst>
          </a:custGeom>
        </p:spPr>
      </p:pic>
      <p:sp>
        <p:nvSpPr>
          <p:cNvPr id="5" name="Footer Placeholder 4">
            <a:extLst>
              <a:ext uri="{FF2B5EF4-FFF2-40B4-BE49-F238E27FC236}">
                <a16:creationId xmlns:a16="http://schemas.microsoft.com/office/drawing/2014/main" id="{5307A2C3-9758-A750-3B3A-D1FC5FDD776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Charles Mbakop</a:t>
            </a:r>
          </a:p>
        </p:txBody>
      </p:sp>
      <p:sp>
        <p:nvSpPr>
          <p:cNvPr id="6" name="Slide Number Placeholder 5">
            <a:extLst>
              <a:ext uri="{FF2B5EF4-FFF2-40B4-BE49-F238E27FC236}">
                <a16:creationId xmlns:a16="http://schemas.microsoft.com/office/drawing/2014/main" id="{8C7DFB66-C393-A111-7ECE-C07E8C1DB77A}"/>
              </a:ext>
            </a:extLst>
          </p:cNvPr>
          <p:cNvSpPr>
            <a:spLocks noGrp="1"/>
          </p:cNvSpPr>
          <p:nvPr>
            <p:ph type="sldNum" sz="quarter" idx="12"/>
          </p:nvPr>
        </p:nvSpPr>
        <p:spPr/>
        <p:txBody>
          <a:bodyPr/>
          <a:lstStyle/>
          <a:p>
            <a:fld id="{A7CD31F4-64FA-4BA0-9498-67783267A8C8}"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64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9465-2307-B59F-585D-AB14563CA004}"/>
              </a:ext>
            </a:extLst>
          </p:cNvPr>
          <p:cNvSpPr>
            <a:spLocks noGrp="1"/>
          </p:cNvSpPr>
          <p:nvPr>
            <p:ph type="title"/>
          </p:nvPr>
        </p:nvSpPr>
        <p:spPr/>
        <p:txBody>
          <a:bodyPr/>
          <a:lstStyle/>
          <a:p>
            <a:r>
              <a:rPr lang="en-US" b="0" i="0" dirty="0">
                <a:effectLst/>
                <a:highlight>
                  <a:srgbClr val="FFFFFF"/>
                </a:highlight>
                <a:latin typeface="Times New Roman" panose="02020603050405020304" pitchFamily="18" charset="0"/>
                <a:cs typeface="Times New Roman" panose="02020603050405020304" pitchFamily="18" charset="0"/>
              </a:rPr>
              <a:t>Number of Bikes Rented in 2019</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E2D2467-27BA-6FE1-B884-65C054881B49}"/>
              </a:ext>
            </a:extLst>
          </p:cNvPr>
          <p:cNvGraphicFramePr>
            <a:graphicFrameLocks noGrp="1"/>
          </p:cNvGraphicFramePr>
          <p:nvPr>
            <p:ph idx="1"/>
            <p:extLst>
              <p:ext uri="{D42A27DB-BD31-4B8C-83A1-F6EECF244321}">
                <p14:modId xmlns:p14="http://schemas.microsoft.com/office/powerpoint/2010/main" val="1715192857"/>
              </p:ext>
            </p:extLst>
          </p:nvPr>
        </p:nvGraphicFramePr>
        <p:xfrm>
          <a:off x="838200" y="1928812"/>
          <a:ext cx="5405582" cy="31327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1D8E3A1-1160-04BF-EF4C-BF568BDCA358}"/>
              </a:ext>
            </a:extLst>
          </p:cNvPr>
          <p:cNvGraphicFramePr>
            <a:graphicFrameLocks/>
          </p:cNvGraphicFramePr>
          <p:nvPr>
            <p:extLst>
              <p:ext uri="{D42A27DB-BD31-4B8C-83A1-F6EECF244321}">
                <p14:modId xmlns:p14="http://schemas.microsoft.com/office/powerpoint/2010/main" val="2438211080"/>
              </p:ext>
            </p:extLst>
          </p:nvPr>
        </p:nvGraphicFramePr>
        <p:xfrm>
          <a:off x="6391564" y="1928812"/>
          <a:ext cx="5033817" cy="313271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7A24C0B5-19AA-3935-276A-13E2215D006C}"/>
              </a:ext>
            </a:extLst>
          </p:cNvPr>
          <p:cNvSpPr txBox="1"/>
          <p:nvPr/>
        </p:nvSpPr>
        <p:spPr>
          <a:xfrm>
            <a:off x="1305791" y="5299649"/>
            <a:ext cx="4470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cruiser bike saw the highest increase in units, with nearly 1,000 units sold in Q4 of 2019.</a:t>
            </a:r>
          </a:p>
        </p:txBody>
      </p:sp>
      <p:sp>
        <p:nvSpPr>
          <p:cNvPr id="9" name="TextBox 8">
            <a:extLst>
              <a:ext uri="{FF2B5EF4-FFF2-40B4-BE49-F238E27FC236}">
                <a16:creationId xmlns:a16="http://schemas.microsoft.com/office/drawing/2014/main" id="{6A2E7B39-433A-6FD3-7AB3-B346F7D4588E}"/>
              </a:ext>
            </a:extLst>
          </p:cNvPr>
          <p:cNvSpPr txBox="1"/>
          <p:nvPr/>
        </p:nvSpPr>
        <p:spPr>
          <a:xfrm>
            <a:off x="6415811" y="5280849"/>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beach location saw the highest increase in units, with approximately 1,500 units sold in Q3 of 2019.</a:t>
            </a:r>
          </a:p>
        </p:txBody>
      </p:sp>
      <p:sp>
        <p:nvSpPr>
          <p:cNvPr id="10" name="Footer Placeholder 9">
            <a:extLst>
              <a:ext uri="{FF2B5EF4-FFF2-40B4-BE49-F238E27FC236}">
                <a16:creationId xmlns:a16="http://schemas.microsoft.com/office/drawing/2014/main" id="{6A779B7A-B608-F27E-BBE7-19B066B6489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Charles Mbakop</a:t>
            </a:r>
          </a:p>
        </p:txBody>
      </p:sp>
      <p:sp>
        <p:nvSpPr>
          <p:cNvPr id="11" name="Slide Number Placeholder 10">
            <a:extLst>
              <a:ext uri="{FF2B5EF4-FFF2-40B4-BE49-F238E27FC236}">
                <a16:creationId xmlns:a16="http://schemas.microsoft.com/office/drawing/2014/main" id="{B6CC931C-7FBB-A85D-DA49-5A8A6E98F21F}"/>
              </a:ext>
            </a:extLst>
          </p:cNvPr>
          <p:cNvSpPr>
            <a:spLocks noGrp="1"/>
          </p:cNvSpPr>
          <p:nvPr>
            <p:ph type="sldNum" sz="quarter" idx="12"/>
          </p:nvPr>
        </p:nvSpPr>
        <p:spPr/>
        <p:txBody>
          <a:bodyPr/>
          <a:lstStyle/>
          <a:p>
            <a:fld id="{A7CD31F4-64FA-4BA0-9498-67783267A8C8}"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8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1EAE-47BC-3955-8043-9C3CC21517B5}"/>
              </a:ext>
            </a:extLst>
          </p:cNvPr>
          <p:cNvSpPr>
            <a:spLocks noGrp="1"/>
          </p:cNvSpPr>
          <p:nvPr>
            <p:ph type="title"/>
          </p:nvPr>
        </p:nvSpPr>
        <p:spPr/>
        <p:txBody>
          <a:bodyPr/>
          <a:lstStyle/>
          <a:p>
            <a:r>
              <a:rPr lang="en-US" b="0" i="0" dirty="0">
                <a:effectLst/>
                <a:highlight>
                  <a:srgbClr val="FFFFFF"/>
                </a:highlight>
                <a:latin typeface="Times New Roman" panose="02020603050405020304" pitchFamily="18" charset="0"/>
                <a:cs typeface="Times New Roman" panose="02020603050405020304" pitchFamily="18" charset="0"/>
              </a:rPr>
              <a:t>Bike Rental Revenue in 2019.</a:t>
            </a:r>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A5DF259B-6F66-6695-0C55-796BADA633F1}"/>
              </a:ext>
            </a:extLst>
          </p:cNvPr>
          <p:cNvGraphicFramePr>
            <a:graphicFrameLocks noGrp="1"/>
          </p:cNvGraphicFramePr>
          <p:nvPr>
            <p:ph idx="1"/>
            <p:extLst>
              <p:ext uri="{D42A27DB-BD31-4B8C-83A1-F6EECF244321}">
                <p14:modId xmlns:p14="http://schemas.microsoft.com/office/powerpoint/2010/main" val="3612898959"/>
              </p:ext>
            </p:extLst>
          </p:nvPr>
        </p:nvGraphicFramePr>
        <p:xfrm>
          <a:off x="691299" y="1928812"/>
          <a:ext cx="5901966" cy="32276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CFB735F-B269-1D74-453A-B0438FEF64B9}"/>
              </a:ext>
            </a:extLst>
          </p:cNvPr>
          <p:cNvGraphicFramePr>
            <a:graphicFrameLocks/>
          </p:cNvGraphicFramePr>
          <p:nvPr>
            <p:extLst>
              <p:ext uri="{D42A27DB-BD31-4B8C-83A1-F6EECF244321}">
                <p14:modId xmlns:p14="http://schemas.microsoft.com/office/powerpoint/2010/main" val="2049817772"/>
              </p:ext>
            </p:extLst>
          </p:nvPr>
        </p:nvGraphicFramePr>
        <p:xfrm>
          <a:off x="6740165" y="1928812"/>
          <a:ext cx="4760536" cy="3227648"/>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E999865F-43EF-71DC-EB01-BE2B155E9CDE}"/>
              </a:ext>
            </a:extLst>
          </p:cNvPr>
          <p:cNvSpPr txBox="1"/>
          <p:nvPr/>
        </p:nvSpPr>
        <p:spPr>
          <a:xfrm>
            <a:off x="1708727" y="5156460"/>
            <a:ext cx="417483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Cruiser bike generated the highest revenue increase, accumulating to about $160k+ sales in Q4 of 2019. </a:t>
            </a:r>
          </a:p>
        </p:txBody>
      </p:sp>
      <p:sp>
        <p:nvSpPr>
          <p:cNvPr id="14" name="TextBox 13">
            <a:extLst>
              <a:ext uri="{FF2B5EF4-FFF2-40B4-BE49-F238E27FC236}">
                <a16:creationId xmlns:a16="http://schemas.microsoft.com/office/drawing/2014/main" id="{9B858088-D3C2-62DB-5F25-29D736047C9D}"/>
              </a:ext>
            </a:extLst>
          </p:cNvPr>
          <p:cNvSpPr txBox="1"/>
          <p:nvPr/>
        </p:nvSpPr>
        <p:spPr>
          <a:xfrm>
            <a:off x="6740165" y="5156460"/>
            <a:ext cx="4895272"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Beach location generated the highest revenue increase, accumulating to about $250k+ sales in Q3 and Q4 of 2019. </a:t>
            </a:r>
          </a:p>
        </p:txBody>
      </p:sp>
      <p:sp>
        <p:nvSpPr>
          <p:cNvPr id="15" name="Footer Placeholder 14">
            <a:extLst>
              <a:ext uri="{FF2B5EF4-FFF2-40B4-BE49-F238E27FC236}">
                <a16:creationId xmlns:a16="http://schemas.microsoft.com/office/drawing/2014/main" id="{8AE5EE83-8812-B06D-6FBB-A66A5C8FF8B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Charles Mbakop</a:t>
            </a:r>
          </a:p>
        </p:txBody>
      </p:sp>
      <p:sp>
        <p:nvSpPr>
          <p:cNvPr id="16" name="Slide Number Placeholder 15">
            <a:extLst>
              <a:ext uri="{FF2B5EF4-FFF2-40B4-BE49-F238E27FC236}">
                <a16:creationId xmlns:a16="http://schemas.microsoft.com/office/drawing/2014/main" id="{3C62683E-667B-BE40-5D9F-B28D1E437F0D}"/>
              </a:ext>
            </a:extLst>
          </p:cNvPr>
          <p:cNvSpPr>
            <a:spLocks noGrp="1"/>
          </p:cNvSpPr>
          <p:nvPr>
            <p:ph type="sldNum" sz="quarter" idx="12"/>
          </p:nvPr>
        </p:nvSpPr>
        <p:spPr/>
        <p:txBody>
          <a:bodyPr/>
          <a:lstStyle/>
          <a:p>
            <a:fld id="{A7CD31F4-64FA-4BA0-9498-67783267A8C8}"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68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12FC-7E94-6718-9D67-C7DA3368FD98}"/>
              </a:ext>
            </a:extLst>
          </p:cNvPr>
          <p:cNvSpPr>
            <a:spLocks noGrp="1"/>
          </p:cNvSpPr>
          <p:nvPr>
            <p:ph type="title"/>
          </p:nvPr>
        </p:nvSpPr>
        <p:spPr/>
        <p:txBody>
          <a:bodyPr/>
          <a:lstStyle/>
          <a:p>
            <a:r>
              <a:rPr lang="en-US" b="0" i="0" dirty="0">
                <a:effectLst/>
                <a:highlight>
                  <a:srgbClr val="FFFFFF"/>
                </a:highlight>
                <a:latin typeface="Times New Roman" panose="02020603050405020304" pitchFamily="18" charset="0"/>
                <a:cs typeface="Times New Roman" panose="02020603050405020304" pitchFamily="18" charset="0"/>
              </a:rPr>
              <a:t>And in Conclusion…..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1B7173-2667-E934-B73A-35AA8E03FA5F}"/>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Findings:</a:t>
            </a:r>
          </a:p>
          <a:p>
            <a:pPr lvl="1"/>
            <a:r>
              <a:rPr lang="en-US" sz="2400" b="1" dirty="0">
                <a:solidFill>
                  <a:schemeClr val="tx1"/>
                </a:solidFill>
                <a:latin typeface="Times New Roman" panose="02020603050405020304" pitchFamily="18" charset="0"/>
                <a:cs typeface="Times New Roman" panose="02020603050405020304" pitchFamily="18" charset="0"/>
              </a:rPr>
              <a:t>Units of Bikes</a:t>
            </a:r>
            <a:r>
              <a:rPr lang="en-US" sz="2400" b="1" baseline="0" dirty="0">
                <a:solidFill>
                  <a:schemeClr val="tx1"/>
                </a:solidFill>
                <a:latin typeface="Times New Roman" panose="02020603050405020304" pitchFamily="18" charset="0"/>
                <a:cs typeface="Times New Roman" panose="02020603050405020304" pitchFamily="18" charset="0"/>
              </a:rPr>
              <a:t> Sold Per Bike Type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Racing Bike sold the least units out of all types, especially in Q4</a:t>
            </a:r>
          </a:p>
          <a:p>
            <a:pPr lvl="1"/>
            <a:r>
              <a:rPr lang="en-US" sz="2400" b="1" i="0" u="none" strike="noStrike" kern="1200" baseline="0" dirty="0">
                <a:solidFill>
                  <a:schemeClr val="tx1"/>
                </a:solidFill>
                <a:latin typeface="Times New Roman" panose="02020603050405020304" pitchFamily="18" charset="0"/>
                <a:cs typeface="Times New Roman" panose="02020603050405020304" pitchFamily="18" charset="0"/>
              </a:rPr>
              <a:t>Total Revenue of Bikes Sold Per Location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Beach location had the highest revenue, especially in Q4. </a:t>
            </a:r>
          </a:p>
          <a:p>
            <a:r>
              <a:rPr lang="en-US" b="1" dirty="0">
                <a:latin typeface="Times New Roman" panose="02020603050405020304" pitchFamily="18" charset="0"/>
                <a:cs typeface="Times New Roman" panose="02020603050405020304" pitchFamily="18" charset="0"/>
              </a:rPr>
              <a:t>Recommendations:</a:t>
            </a:r>
          </a:p>
          <a:p>
            <a:pPr lvl="1"/>
            <a:r>
              <a:rPr lang="en-US" dirty="0">
                <a:latin typeface="Times New Roman" panose="02020603050405020304" pitchFamily="18" charset="0"/>
                <a:cs typeface="Times New Roman" panose="02020603050405020304" pitchFamily="18" charset="0"/>
              </a:rPr>
              <a:t>Shift some of the Racing bike inventory budget towards the Cruiser and do this even more aggressively in Q4. </a:t>
            </a:r>
          </a:p>
          <a:p>
            <a:pPr lvl="1"/>
            <a:r>
              <a:rPr lang="en-US" dirty="0">
                <a:latin typeface="Times New Roman" panose="02020603050405020304" pitchFamily="18" charset="0"/>
                <a:cs typeface="Times New Roman" panose="02020603050405020304" pitchFamily="18" charset="0"/>
              </a:rPr>
              <a:t>Move more stock to the beach location, especially in Q4 to capitalize on increasing demand within this location. </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BF81AC9-ADBD-2CD7-7E70-C51C4D13078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Charles Mbakop</a:t>
            </a:r>
          </a:p>
        </p:txBody>
      </p:sp>
      <p:sp>
        <p:nvSpPr>
          <p:cNvPr id="5" name="Slide Number Placeholder 4">
            <a:extLst>
              <a:ext uri="{FF2B5EF4-FFF2-40B4-BE49-F238E27FC236}">
                <a16:creationId xmlns:a16="http://schemas.microsoft.com/office/drawing/2014/main" id="{8033ED4B-1C84-31F9-9B0E-F45E08AEEAC2}"/>
              </a:ext>
            </a:extLst>
          </p:cNvPr>
          <p:cNvSpPr>
            <a:spLocks noGrp="1"/>
          </p:cNvSpPr>
          <p:nvPr>
            <p:ph type="sldNum" sz="quarter" idx="12"/>
          </p:nvPr>
        </p:nvSpPr>
        <p:spPr/>
        <p:txBody>
          <a:bodyPr/>
          <a:lstStyle/>
          <a:p>
            <a:fld id="{A7CD31F4-64FA-4BA0-9498-67783267A8C8}"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08057"/>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433</Words>
  <Application>Microsoft Office PowerPoint</Application>
  <PresentationFormat>Widescreen</PresentationFormat>
  <Paragraphs>42</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Modern Love</vt:lpstr>
      <vt:lpstr>The Hand</vt:lpstr>
      <vt:lpstr>Times New Roman</vt:lpstr>
      <vt:lpstr>SketchyVTI</vt:lpstr>
      <vt:lpstr>Total Quarterly Analysis </vt:lpstr>
      <vt:lpstr>Number of Bikes Rented in 2019</vt:lpstr>
      <vt:lpstr>Bike Rental Revenue in 2019.</vt:lpstr>
      <vt:lpstr>And 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Mbakop</dc:creator>
  <cp:lastModifiedBy>Charles Mbakop</cp:lastModifiedBy>
  <cp:revision>3</cp:revision>
  <dcterms:created xsi:type="dcterms:W3CDTF">2024-06-19T00:46:04Z</dcterms:created>
  <dcterms:modified xsi:type="dcterms:W3CDTF">2024-06-19T01:45:40Z</dcterms:modified>
</cp:coreProperties>
</file>