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0"/>
  </p:notesMasterIdLst>
  <p:handoutMasterIdLst>
    <p:handoutMasterId r:id="rId21"/>
  </p:handoutMasterIdLst>
  <p:sldIdLst>
    <p:sldId id="3346" r:id="rId6"/>
    <p:sldId id="3405" r:id="rId7"/>
    <p:sldId id="3397" r:id="rId8"/>
    <p:sldId id="3406" r:id="rId9"/>
    <p:sldId id="3404" r:id="rId10"/>
    <p:sldId id="3402" r:id="rId11"/>
    <p:sldId id="3400" r:id="rId12"/>
    <p:sldId id="3391" r:id="rId13"/>
    <p:sldId id="3365" r:id="rId14"/>
    <p:sldId id="3399" r:id="rId15"/>
    <p:sldId id="3401" r:id="rId16"/>
    <p:sldId id="3394" r:id="rId17"/>
    <p:sldId id="3403" r:id="rId18"/>
    <p:sldId id="3395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80883-5810-4EA7-B001-65F6B147AC56}" v="7" dt="2025-03-10T17:23:35.852"/>
    <p1510:client id="{555D501D-C54E-C3D6-2275-55E6758BCC44}" v="2" dt="2025-03-10T17:26:05.917"/>
    <p1510:client id="{8535EA37-0B9E-423A-A1EA-9C537DF26F39}" v="13" dt="2025-03-11T16:09:49.436"/>
    <p1510:client id="{8CDB4400-841B-C8A8-786D-DC543D314071}" v="29" dt="2025-03-10T18:31:03.704"/>
    <p1510:client id="{A8A12ACC-8614-D3B7-6874-6896EF58A35C}" v="43" dt="2025-03-11T16:06:54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9" autoAdjust="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4"/>
    </p:cViewPr>
  </p:sorterViewPr>
  <p:notesViewPr>
    <p:cSldViewPr snapToGrid="0">
      <p:cViewPr varScale="1">
        <p:scale>
          <a:sx n="71" d="100"/>
          <a:sy n="71" d="100"/>
        </p:scale>
        <p:origin x="298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035813D8-6D26-FBF7-FFD5-A8A65D1BF1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38ED3DC-A0D1-C299-E189-F81BD870D2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D62D1-A137-48BD-B22C-4D11BF146D6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7691C6D-56AB-6A88-4BE7-E31E03DF5D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1EE089E-4EB8-24B0-4A64-703A46D7D4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7321-BE65-46D9-A940-6878A0CF6B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080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976C-ABB7-400F-BC88-9C08275F80B0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39A2F-EFDE-4E5F-8446-365231C2EC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0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610F6C-DCA3-766B-4051-9D2BA538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E8BA9B4-E3A1-2FA7-902F-1ED8914F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2D6E1A8-67CD-1737-889E-8D43C61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C179FED-D7A4-E95F-DE43-C1710DBB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952983-ECA2-6825-417F-0768F84E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1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CA9816-5F30-03F0-0217-D3063A68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1100E08-7A72-85B8-4710-A0F76459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24C4D1-4945-0663-152B-9E8F1C17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14575FE-654A-C2C4-AC48-0E049B6B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1B7261C-7D82-8A7A-7A80-62ED07FC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639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6CD2675-3E26-125F-F2D8-83F94B527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928A28F-190F-F10C-A59D-342F5F19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DCA7F87-7788-B604-3A96-90BAC4BB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6B00B81-AE27-219D-C69A-1A498E2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520E57-53EF-2177-0923-6B1E239B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279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86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0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9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5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FE9DB7-84D3-1603-BECC-2EC6B403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2284DB-0C22-81D3-8AD1-2E986002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B8580F-0AC6-9490-817A-A55AEE0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7BF7C3-CC95-BCCC-4206-47101E7A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71773EC-4511-0E64-8283-DE166E17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5487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5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86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7BCB29-BD6B-0A83-3FC6-0C402CC3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B8383F-BC82-D0B6-41EA-429266EAD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3DAB563-4D3C-9C3F-D761-3E759D0D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253C56-AE60-E6C4-E712-6E1C4DA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8C22F4B-5F5B-33D5-0347-2A75E113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75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F36DFE-7AAF-9EF8-D4BC-C4277CC8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F78520-BE25-F9CA-F2A6-3C0F9D745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A549F93-FBFC-234D-B825-EDB35271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4E82FEF-CC3A-65B7-7822-F5E6F70A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86236C0-BBA2-6536-2DB4-44C83D7A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77AB00-40E2-4182-6408-7F2042A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72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A2018A-6B38-1E78-490B-84661479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065416B-B044-0000-9EF1-69432525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496CE18-A626-530E-4CBB-EFDFD3EE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0F0CC19-36AD-F463-7AB0-9B92AAFC3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450B6DE-AAD4-49F2-604F-A328982D5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1C19BB2-101D-0E41-9C4A-DDE88DB8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E631AF1-1EF5-9A91-9723-26446A71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C597758-4A33-384A-AA81-E0AEADB8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26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8B2600-8E98-1E83-609C-364C4793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7358D44-D526-B944-70AD-83099943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3CC03C8-673B-ADDC-1FFB-FACBEFFD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732B369-78E0-22A4-52A9-5E7F47E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517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03674C9-B5F1-03EF-823F-ECFCFB5A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A9B45E3-564B-911F-317D-D05E940F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DFAA651-1668-848D-0DCC-9ECCFCF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65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DCACBA-9271-7229-C3D8-9FB157A1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D57C08-74D5-19FB-3BD6-F84CCA6D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9DFD15F-FD0E-CEB7-7ADC-9F074AF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46E2C7D-2ED5-E073-130F-A5C68A99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AA2B86-661E-E33E-4625-6E51E19C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E2F284F-CF37-3A36-E4AF-7770345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19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5403A0-6595-3687-3575-9415F27B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25549C6-1268-013F-25EE-B7F17A734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E159DAF-7F52-37EF-6456-618F299B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7F4362-F999-CC10-1C07-D660F913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8D3DEA-0D9E-9524-6505-408BA37B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360DC4-6C08-9282-0765-67B17C59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1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847A99E-57DA-1CE1-3BE8-4A63EE74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2A4DA4A-8C5B-89FA-E61E-5B00C23C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B3E03CF-3EB2-30CB-BE0F-4E2369E2A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A4DFA-CD93-4CA0-B39C-677B6A838F72}" type="datetimeFigureOut">
              <a:rPr lang="sv-SE" smtClean="0"/>
              <a:t>2025-03-13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7FE4CBA-C460-9D2B-D5BF-20BF33A75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D5D3EA-A360-136B-C473-AC13496EB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5128F-A4C5-44EA-AF46-6FFE02AD25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486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50737-C2A6-593C-8A91-C7BF90A1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966B1EDC-7943-7E3C-2734-44E716F1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722853"/>
            <a:ext cx="8178800" cy="797433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4BA9B5C1-FB23-BBB0-7D6A-1F3439F1252F}"/>
              </a:ext>
            </a:extLst>
          </p:cNvPr>
          <p:cNvSpPr txBox="1"/>
          <p:nvPr/>
        </p:nvSpPr>
        <p:spPr>
          <a:xfrm>
            <a:off x="751840" y="2351181"/>
            <a:ext cx="1085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>
                <a:solidFill>
                  <a:schemeClr val="bg1"/>
                </a:solidFill>
                <a:latin typeface="+mj-lt"/>
              </a:rPr>
              <a:t>AI</a:t>
            </a:r>
            <a:r>
              <a:rPr lang="sv-SE" sz="3600" dirty="0">
                <a:solidFill>
                  <a:schemeClr val="bg1"/>
                </a:solidFill>
                <a:latin typeface="+mj-lt"/>
              </a:rPr>
              <a:t> &amp; </a:t>
            </a:r>
            <a:r>
              <a:rPr lang="sv-SE" sz="4400" dirty="0">
                <a:solidFill>
                  <a:schemeClr val="bg1"/>
                </a:solidFill>
                <a:latin typeface="+mj-lt"/>
              </a:rPr>
              <a:t>Maskininlärning</a:t>
            </a:r>
            <a:r>
              <a:rPr lang="sv-SE" sz="3600" dirty="0">
                <a:solidFill>
                  <a:schemeClr val="bg1"/>
                </a:solidFill>
                <a:latin typeface="+mj-lt"/>
              </a:rPr>
              <a:t> – Vad kan vi använda det till?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E3653B1-0DEC-1D85-A9F9-AD3F2334AF70}"/>
              </a:ext>
            </a:extLst>
          </p:cNvPr>
          <p:cNvSpPr txBox="1"/>
          <p:nvPr/>
        </p:nvSpPr>
        <p:spPr>
          <a:xfrm>
            <a:off x="751840" y="3962628"/>
            <a:ext cx="107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>
                <a:solidFill>
                  <a:schemeClr val="bg1"/>
                </a:solidFill>
              </a:rPr>
              <a:t>En praktisk demonstration av maskininlärning på en vanlig laptop</a:t>
            </a:r>
          </a:p>
        </p:txBody>
      </p:sp>
    </p:spTree>
    <p:extLst>
      <p:ext uri="{BB962C8B-B14F-4D97-AF65-F5344CB8AC3E}">
        <p14:creationId xmlns:p14="http://schemas.microsoft.com/office/powerpoint/2010/main" val="219203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91DE3-A390-9E4D-FBC1-D834BBCCC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3E551A-F860-7BD9-DDE1-9BD43E627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C376807-F4B3-1C59-5CAF-046B3D209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2B630DD6-5AF3-3D85-F471-C88DF993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23D1E58F-0C46-2F9E-C780-EBA1161A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6C4E18B8-6A5A-74A7-7220-9CA9F3C049CE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Praktisk demonstration – </a:t>
            </a:r>
            <a:br>
              <a:rPr lang="sv-SE" sz="4000" b="1" dirty="0">
                <a:solidFill>
                  <a:schemeClr val="bg1"/>
                </a:solidFill>
                <a:latin typeface="Neue Haas Grotesk Text Pro"/>
              </a:rPr>
            </a:b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Träna AI på </a:t>
            </a:r>
            <a:r>
              <a:rPr lang="sv-SE" sz="4000" b="1" dirty="0" err="1">
                <a:solidFill>
                  <a:schemeClr val="bg1"/>
                </a:solidFill>
                <a:latin typeface="Neue Haas Grotesk Text Pro"/>
              </a:rPr>
              <a:t>brandbilder</a:t>
            </a:r>
            <a:endParaRPr lang="sv-SE" sz="4000" b="1" dirty="0">
              <a:solidFill>
                <a:schemeClr val="bg1"/>
              </a:solidFill>
              <a:latin typeface="Neue Haas Grotesk Text Pro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5159322C-8ED3-EE05-DDE0-0E58A1AEC025}"/>
              </a:ext>
            </a:extLst>
          </p:cNvPr>
          <p:cNvSpPr txBox="1"/>
          <p:nvPr/>
        </p:nvSpPr>
        <p:spPr>
          <a:xfrm>
            <a:off x="583283" y="1737975"/>
            <a:ext cx="10905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Steg-för-steg demo i </a:t>
            </a:r>
            <a:r>
              <a:rPr lang="sv-SE" sz="3600" dirty="0" err="1">
                <a:solidFill>
                  <a:schemeClr val="bg1"/>
                </a:solidFill>
              </a:rPr>
              <a:t>Jupyter</a:t>
            </a:r>
            <a:r>
              <a:rPr lang="sv-SE" sz="3600" dirty="0">
                <a:solidFill>
                  <a:schemeClr val="bg1"/>
                </a:solidFill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Träning: 72 </a:t>
            </a:r>
            <a:r>
              <a:rPr lang="sv-SE" sz="3600" dirty="0" err="1">
                <a:solidFill>
                  <a:schemeClr val="bg1"/>
                </a:solidFill>
              </a:rPr>
              <a:t>brandbilder</a:t>
            </a:r>
            <a:r>
              <a:rPr lang="sv-SE" sz="3600" dirty="0">
                <a:solidFill>
                  <a:schemeClr val="bg1"/>
                </a:solidFill>
              </a:rPr>
              <a:t>, 72 icke-</a:t>
            </a:r>
            <a:r>
              <a:rPr lang="sv-SE" sz="3600" dirty="0" err="1">
                <a:solidFill>
                  <a:schemeClr val="bg1"/>
                </a:solidFill>
              </a:rPr>
              <a:t>brandbilder</a:t>
            </a:r>
            <a:endParaRPr lang="sv-SE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Validering: 36+36 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Testning: Utvärdering på hela datasetet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Resultat: Hur bra fungerar modellen?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600" dirty="0">
              <a:solidFill>
                <a:schemeClr val="bg1"/>
              </a:solidFill>
            </a:endParaRPr>
          </a:p>
          <a:p>
            <a:r>
              <a:rPr lang="sv-SE" sz="3600" dirty="0">
                <a:solidFill>
                  <a:schemeClr val="bg1"/>
                </a:solidFill>
              </a:rPr>
              <a:t>Problem?: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AI gör fel ibland!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Låt oss identifiera misstagen och träna om!</a:t>
            </a:r>
          </a:p>
        </p:txBody>
      </p:sp>
    </p:spTree>
    <p:extLst>
      <p:ext uri="{BB962C8B-B14F-4D97-AF65-F5344CB8AC3E}">
        <p14:creationId xmlns:p14="http://schemas.microsoft.com/office/powerpoint/2010/main" val="166225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7E2C-BCD6-32D6-0F96-7BF867D5F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0086B8-E9C3-D60B-F3C1-62964D1D3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AD5C6D8-AA54-3AC2-3F56-7E42811A6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36587B26-2018-316A-47A2-648B982C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9FF8AF35-F57E-B650-C32E-128DF2CE95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E5E7E8A9-D1C4-7734-673E-64EBB9419678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Förbättring: "</a:t>
            </a:r>
            <a:r>
              <a:rPr lang="sv-SE" sz="4000" b="1" dirty="0" err="1">
                <a:solidFill>
                  <a:schemeClr val="bg1"/>
                </a:solidFill>
                <a:latin typeface="Neue Haas Grotesk Text Pro"/>
              </a:rPr>
              <a:t>Supervised</a:t>
            </a: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 Learning"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1B2457C6-3E4C-75D1-6594-FC1306B3D665}"/>
              </a:ext>
            </a:extLst>
          </p:cNvPr>
          <p:cNvSpPr txBox="1"/>
          <p:nvPr/>
        </p:nvSpPr>
        <p:spPr>
          <a:xfrm>
            <a:off x="654341" y="1291905"/>
            <a:ext cx="10905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Vi väljer ut de svåraste bilderna och tränar om </a:t>
            </a:r>
            <a:r>
              <a:rPr lang="sv-SE" sz="3600" dirty="0" err="1">
                <a:solidFill>
                  <a:schemeClr val="bg1"/>
                </a:solidFill>
              </a:rPr>
              <a:t>AI:n</a:t>
            </a:r>
            <a:r>
              <a:rPr lang="sv-SE" sz="3600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Lägger till 5 extra svåra </a:t>
            </a:r>
            <a:r>
              <a:rPr lang="sv-SE" sz="3600" dirty="0" err="1">
                <a:solidFill>
                  <a:schemeClr val="bg1"/>
                </a:solidFill>
              </a:rPr>
              <a:t>brandbilder</a:t>
            </a:r>
            <a:endParaRPr lang="sv-SE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Lägger till 3 svåra icke-</a:t>
            </a:r>
            <a:r>
              <a:rPr lang="sv-SE" sz="3600" dirty="0" err="1">
                <a:solidFill>
                  <a:schemeClr val="bg1"/>
                </a:solidFill>
              </a:rPr>
              <a:t>brandbilder</a:t>
            </a:r>
            <a:endParaRPr lang="sv-SE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Tränar om modellen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Hur mycket förbättras resultaten?</a:t>
            </a:r>
          </a:p>
          <a:p>
            <a:r>
              <a:rPr lang="sv-SE" sz="3600" dirty="0">
                <a:solidFill>
                  <a:schemeClr val="bg1"/>
                </a:solidFill>
              </a:rPr>
              <a:t>Diskussion: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Varför är det lätt att nå 90-95%?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Varför är 100% nästan omöjligt?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4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5C4A4-2B74-50A0-B213-D32E27BCF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E17512-580C-CDE4-7602-5D9EE6338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23BB572-A9CE-FB2B-3146-71501F4BD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482F3597-2908-7CB8-3EDB-3E4523070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E16E1579-5AE3-CA4C-04EE-788692F72E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FF21694D-4C88-6ABD-0B86-AF62AFFE696C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Hur AI kan förbättra mänsklig expertis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57437C3-9FB7-8802-63FC-0C13C40BF4DF}"/>
              </a:ext>
            </a:extLst>
          </p:cNvPr>
          <p:cNvSpPr txBox="1"/>
          <p:nvPr/>
        </p:nvSpPr>
        <p:spPr>
          <a:xfrm>
            <a:off x="654341" y="1291905"/>
            <a:ext cx="1090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Cancerdiagnostik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BAC8E3A3-6078-2208-4920-78F2AF05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13076"/>
              </p:ext>
            </p:extLst>
          </p:nvPr>
        </p:nvGraphicFramePr>
        <p:xfrm>
          <a:off x="654339" y="2043753"/>
          <a:ext cx="1090568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422">
                  <a:extLst>
                    <a:ext uri="{9D8B030D-6E8A-4147-A177-3AD203B41FA5}">
                      <a16:colId xmlns:a16="http://schemas.microsoft.com/office/drawing/2014/main" val="3906621224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460241365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2513320141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409287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Mänsklig patolog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AI-modell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Hybrid (människa + AI)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2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800" b="1" dirty="0"/>
                        <a:t>Noggrannhet</a:t>
                      </a:r>
                      <a:endParaRPr lang="sv-S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800" b="1" dirty="0"/>
                        <a:t>Hastighet</a:t>
                      </a:r>
                      <a:endParaRPr lang="sv-S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Långsam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Snabb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Snabb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800" dirty="0"/>
                        <a:t>Förklarbarhet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Begränsad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8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8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6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4A2A0-2B0E-C606-AF3D-C03865205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2C08FA-762E-74EA-17A3-E1CD4958B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229553-EF9D-3DED-9109-D0356A665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DDC13B7D-6815-23E1-5077-6662B553C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A2BB28BA-19AA-4D0D-C8FB-7FEF60A7C6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D8366DE9-5663-F87F-91C9-858ABD8AE13D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AI för bildigenkänning: </a:t>
            </a:r>
          </a:p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Kan vi använda en LLM istället?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F593E5F-914D-6A09-E8F6-D8F9FC3C3FD5}"/>
              </a:ext>
            </a:extLst>
          </p:cNvPr>
          <p:cNvSpPr txBox="1"/>
          <p:nvPr/>
        </p:nvSpPr>
        <p:spPr>
          <a:xfrm>
            <a:off x="583283" y="1900535"/>
            <a:ext cx="10905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Vad händer om vi använder en lokal LLM (</a:t>
            </a:r>
            <a:r>
              <a:rPr lang="sv-SE" sz="3600" dirty="0" err="1">
                <a:solidFill>
                  <a:schemeClr val="bg1"/>
                </a:solidFill>
              </a:rPr>
              <a:t>LLaMA</a:t>
            </a:r>
            <a:r>
              <a:rPr lang="sv-SE" sz="3600" dirty="0">
                <a:solidFill>
                  <a:schemeClr val="bg1"/>
                </a:solidFill>
              </a:rPr>
              <a:t> 3.2 Vision)?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LLM försöker beskriva vad den ser, men…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Kan den hitta på saker? (hallucinera)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Jämförelse mellan MobileNetV2 och </a:t>
            </a:r>
            <a:r>
              <a:rPr lang="sv-SE" sz="3600" dirty="0" err="1">
                <a:solidFill>
                  <a:schemeClr val="bg1"/>
                </a:solidFill>
              </a:rPr>
              <a:t>LLaMA</a:t>
            </a:r>
            <a:endParaRPr lang="sv-SE" sz="3600" dirty="0">
              <a:solidFill>
                <a:schemeClr val="bg1"/>
              </a:solidFill>
            </a:endParaRPr>
          </a:p>
          <a:p>
            <a:r>
              <a:rPr lang="sv-SE" sz="3600" dirty="0">
                <a:solidFill>
                  <a:schemeClr val="bg1"/>
                </a:solidFill>
              </a:rPr>
              <a:t> Demo: Vi testar en bild i en LLM! AI gör fel ibland!</a:t>
            </a:r>
          </a:p>
        </p:txBody>
      </p:sp>
    </p:spTree>
    <p:extLst>
      <p:ext uri="{BB962C8B-B14F-4D97-AF65-F5344CB8AC3E}">
        <p14:creationId xmlns:p14="http://schemas.microsoft.com/office/powerpoint/2010/main" val="246365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54AF8-4C05-901B-98AC-90E8F77B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6F246E-DE7B-4229-0150-DB807D07D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D1E6549-1C63-AD12-9C86-6A06B9B3E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349A6DA0-8FC4-B6F4-FFA1-F8BCB943D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E077A53E-5248-919A-42FA-CE089D47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2DDEACCB-0DCC-7D27-3AF6-A20FE5829A53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Sammanfattning: Vad har vi lärt oss?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6DF31076-5821-80C9-CB3C-E1934004BB9E}"/>
              </a:ext>
            </a:extLst>
          </p:cNvPr>
          <p:cNvSpPr txBox="1"/>
          <p:nvPr/>
        </p:nvSpPr>
        <p:spPr>
          <a:xfrm>
            <a:off x="654341" y="1271585"/>
            <a:ext cx="10905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AI och maskininlärning kan användas för att analysera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 err="1">
                <a:solidFill>
                  <a:schemeClr val="bg1"/>
                </a:solidFill>
              </a:rPr>
              <a:t>LLM:er</a:t>
            </a:r>
            <a:r>
              <a:rPr lang="sv-SE" sz="3200" dirty="0">
                <a:solidFill>
                  <a:schemeClr val="bg1"/>
                </a:solidFill>
              </a:rPr>
              <a:t> är bra på att beskriva, men inte alltid på att klassificera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 err="1">
                <a:solidFill>
                  <a:schemeClr val="bg1"/>
                </a:solidFill>
              </a:rPr>
              <a:t>Supervised</a:t>
            </a:r>
            <a:r>
              <a:rPr lang="sv-SE" sz="3200" dirty="0">
                <a:solidFill>
                  <a:schemeClr val="bg1"/>
                </a:solidFill>
              </a:rPr>
              <a:t> </a:t>
            </a:r>
            <a:r>
              <a:rPr lang="sv-SE" sz="3200" dirty="0" err="1">
                <a:solidFill>
                  <a:schemeClr val="bg1"/>
                </a:solidFill>
              </a:rPr>
              <a:t>learning</a:t>
            </a:r>
            <a:r>
              <a:rPr lang="sv-SE" sz="3200" dirty="0">
                <a:solidFill>
                  <a:schemeClr val="bg1"/>
                </a:solidFill>
              </a:rPr>
              <a:t> gör AI mer träffsäkert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AI fungerar bäst som ett komplement till mänsklig expertis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200" dirty="0">
              <a:solidFill>
                <a:schemeClr val="bg1"/>
              </a:solidFill>
            </a:endParaRPr>
          </a:p>
          <a:p>
            <a:r>
              <a:rPr lang="sv-SE" sz="3200" dirty="0">
                <a:solidFill>
                  <a:schemeClr val="bg1"/>
                </a:solidFill>
              </a:rPr>
              <a:t>Nästa steg?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Hur kan vi använda AI i vårt arbete?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Vill ni testa AI på era egna data?</a:t>
            </a:r>
          </a:p>
        </p:txBody>
      </p:sp>
    </p:spTree>
    <p:extLst>
      <p:ext uri="{BB962C8B-B14F-4D97-AF65-F5344CB8AC3E}">
        <p14:creationId xmlns:p14="http://schemas.microsoft.com/office/powerpoint/2010/main" val="10506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DC2F9-1C72-969B-0344-91F3B4C21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D9A47899-8D3E-179D-9991-9717906C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722853"/>
            <a:ext cx="8178800" cy="797433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7BFF5504-5EA4-7A41-1413-194F46DBC8F9}"/>
              </a:ext>
            </a:extLst>
          </p:cNvPr>
          <p:cNvSpPr txBox="1"/>
          <p:nvPr/>
        </p:nvSpPr>
        <p:spPr>
          <a:xfrm>
            <a:off x="1454790" y="2355295"/>
            <a:ext cx="9282418" cy="82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dirty="0">
                <a:solidFill>
                  <a:schemeClr val="bg1"/>
                </a:solidFill>
                <a:latin typeface="+mj-lt"/>
              </a:rPr>
              <a:t>Roger Hult Tekn Dr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2610BE1C-311D-8FB9-24CD-44F38CE80888}"/>
              </a:ext>
            </a:extLst>
          </p:cNvPr>
          <p:cNvSpPr txBox="1"/>
          <p:nvPr/>
        </p:nvSpPr>
        <p:spPr>
          <a:xfrm>
            <a:off x="802640" y="385255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>
                <a:solidFill>
                  <a:schemeClr val="bg1"/>
                </a:solidFill>
              </a:rPr>
              <a:t>Från teori till praktik – vi testar AI-modeller för bildanalys och jämför styrkorna hos maskininlärning och stora språkmodeller.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F8C4A009-0D5B-FC98-B8C9-F579A96C0C10}"/>
              </a:ext>
            </a:extLst>
          </p:cNvPr>
          <p:cNvSpPr txBox="1"/>
          <p:nvPr/>
        </p:nvSpPr>
        <p:spPr>
          <a:xfrm>
            <a:off x="955040" y="490623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>
                <a:solidFill>
                  <a:schemeClr val="bg1"/>
                </a:solidFill>
              </a:rPr>
              <a:t>roger</a:t>
            </a:r>
            <a:r>
              <a:rPr lang="sv-SE" sz="2800" dirty="0">
                <a:solidFill>
                  <a:schemeClr val="bg1"/>
                </a:solidFill>
              </a:rPr>
              <a:t>.hult@frontwalker.se</a:t>
            </a:r>
          </a:p>
        </p:txBody>
      </p:sp>
    </p:spTree>
    <p:extLst>
      <p:ext uri="{BB962C8B-B14F-4D97-AF65-F5344CB8AC3E}">
        <p14:creationId xmlns:p14="http://schemas.microsoft.com/office/powerpoint/2010/main" val="1815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9090A-3EC0-1E77-FFDC-8C8DDD8CA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DD883A-4474-F1FE-3F27-1BAEB8024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6FB9EDB-5ECC-CEA2-436E-3DA8BD2FF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59D72A58-B08B-6E22-1831-604471C8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5C759B94-42EE-C608-96BF-0992A219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D25AD478-8D0F-0166-B1F8-4820EBEDFA29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Välkommen! – Roger Hult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4B266FC-8CCE-7684-1AC8-5F86150E35B0}"/>
              </a:ext>
            </a:extLst>
          </p:cNvPr>
          <p:cNvSpPr txBox="1"/>
          <p:nvPr/>
        </p:nvSpPr>
        <p:spPr>
          <a:xfrm>
            <a:off x="654341" y="1291905"/>
            <a:ext cx="10905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Vem är jag?: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Roger Hult – IT-arkitekt och AI/ML-expert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Civilingenjör i Teknisk fysik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Disputerad i datoriserad bildanalys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Specialiserad på maskininlärning &amp; artificiella neurala nätverk (ANN)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Över 20 års erfarenhet av AI, bildanalys och systemutveckling</a:t>
            </a:r>
          </a:p>
        </p:txBody>
      </p:sp>
    </p:spTree>
    <p:extLst>
      <p:ext uri="{BB962C8B-B14F-4D97-AF65-F5344CB8AC3E}">
        <p14:creationId xmlns:p14="http://schemas.microsoft.com/office/powerpoint/2010/main" val="30581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0068-0A0F-66BA-AFF2-A40B3D599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A7B95F-77B3-A41D-8A6F-85D9E0295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2A6BDB1-990E-7AF6-B57F-78E77404C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7AAA0BB8-707A-CEC5-96DA-1D5A1D376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9C434007-AAF2-E435-A96D-000F209DCC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3AEE7A1D-364C-7D5B-61C1-799C1838E2CA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Välkommen! – Roger Hult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F4A3485-3CF7-AEA8-0BA5-E18288FD8DC5}"/>
              </a:ext>
            </a:extLst>
          </p:cNvPr>
          <p:cNvSpPr txBox="1"/>
          <p:nvPr/>
        </p:nvSpPr>
        <p:spPr>
          <a:xfrm>
            <a:off x="654341" y="1291905"/>
            <a:ext cx="10905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Dagens mål: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Visa hur maskininlärning kan användas praktiskt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Diskutera styrkor och begränsningar hos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Demonstrera enkel branddetektering med MobileNetV2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Jämföra med </a:t>
            </a:r>
            <a:r>
              <a:rPr lang="sv-SE" sz="3600" dirty="0" err="1">
                <a:solidFill>
                  <a:schemeClr val="bg1"/>
                </a:solidFill>
              </a:rPr>
              <a:t>LLM:er</a:t>
            </a:r>
            <a:endParaRPr lang="sv-SE" sz="3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De flesta känner till </a:t>
            </a:r>
            <a:r>
              <a:rPr lang="sv-SE" sz="3600" dirty="0" err="1">
                <a:solidFill>
                  <a:schemeClr val="bg1"/>
                </a:solidFill>
              </a:rPr>
              <a:t>ChatGPT</a:t>
            </a:r>
            <a:endParaRPr lang="sv-SE" sz="3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Finns många </a:t>
            </a:r>
            <a:r>
              <a:rPr lang="sv-SE" sz="3600" dirty="0" err="1">
                <a:solidFill>
                  <a:schemeClr val="bg1"/>
                </a:solidFill>
              </a:rPr>
              <a:t>Open</a:t>
            </a:r>
            <a:r>
              <a:rPr lang="sv-SE" sz="3600" dirty="0">
                <a:solidFill>
                  <a:schemeClr val="bg1"/>
                </a:solidFill>
              </a:rPr>
              <a:t> Source modeller där 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(Mitt exempel: </a:t>
            </a:r>
            <a:r>
              <a:rPr lang="sv-SE" sz="3600" dirty="0" err="1">
                <a:solidFill>
                  <a:schemeClr val="bg1"/>
                </a:solidFill>
              </a:rPr>
              <a:t>LLaMA</a:t>
            </a:r>
            <a:r>
              <a:rPr lang="sv-SE" sz="3600" dirty="0">
                <a:solidFill>
                  <a:schemeClr val="bg1"/>
                </a:solidFill>
              </a:rPr>
              <a:t> 3.2 Vision)</a:t>
            </a:r>
          </a:p>
        </p:txBody>
      </p:sp>
    </p:spTree>
    <p:extLst>
      <p:ext uri="{BB962C8B-B14F-4D97-AF65-F5344CB8AC3E}">
        <p14:creationId xmlns:p14="http://schemas.microsoft.com/office/powerpoint/2010/main" val="393788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AD596-C717-0C1B-EA5D-5823E3687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261580-7C86-1DE7-AC77-794E11339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C46232B-8729-73F4-72DF-13127CE1B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04736BD1-755E-3284-CFA7-7BDC0DD7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E47A4B34-30BB-B71F-8742-2C4E3DA7EB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1908A07C-19A7-C658-E522-B5DC72F044D7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Vad ska vi prata om?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90D8D48-CCA2-958E-9621-AAE479736A8B}"/>
              </a:ext>
            </a:extLst>
          </p:cNvPr>
          <p:cNvSpPr txBox="1"/>
          <p:nvPr/>
        </p:nvSpPr>
        <p:spPr>
          <a:xfrm>
            <a:off x="654341" y="1291905"/>
            <a:ext cx="10905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>
                <a:solidFill>
                  <a:schemeClr val="bg1"/>
                </a:solidFill>
              </a:rPr>
              <a:t>Mål med presentationen: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4000" dirty="0">
                <a:solidFill>
                  <a:schemeClr val="bg1"/>
                </a:solidFill>
              </a:rPr>
              <a:t>Förstå vad AI är och hur vi kan använda 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4000" dirty="0">
                <a:solidFill>
                  <a:schemeClr val="bg1"/>
                </a:solidFill>
              </a:rPr>
              <a:t>Skillnad mellan AI-träning och </a:t>
            </a:r>
            <a:r>
              <a:rPr lang="sv-SE" sz="4000" dirty="0" err="1">
                <a:solidFill>
                  <a:schemeClr val="bg1"/>
                </a:solidFill>
              </a:rPr>
              <a:t>LLM:er</a:t>
            </a:r>
            <a:endParaRPr lang="sv-SE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4000" dirty="0">
                <a:solidFill>
                  <a:schemeClr val="bg1"/>
                </a:solidFill>
              </a:rPr>
              <a:t>Varför man kan vilja köra AI lokalt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4000" dirty="0">
                <a:solidFill>
                  <a:schemeClr val="bg1"/>
                </a:solidFill>
              </a:rPr>
              <a:t>Hur AI kan användas för bildanalys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4000" dirty="0">
                <a:solidFill>
                  <a:schemeClr val="bg1"/>
                </a:solidFill>
              </a:rPr>
              <a:t>Praktisk 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0081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8EE21-B580-725C-4887-A6B2A904A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CF382F-4861-802A-31FF-93613484B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EF58FDA-56BF-05F6-50A4-AC1C87492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83EFF6CD-FE52-CB38-9D1B-918CD062A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6CDCC418-B6EB-D59E-3B18-A3D6165AF7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69EAC03A-F896-3111-4CCC-3A0F7C385A76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AI ≠ Magi, det är statistik och mönsterigenkänning!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0BDBC34-0008-1A6F-CB5A-00600922B9DA}"/>
              </a:ext>
            </a:extLst>
          </p:cNvPr>
          <p:cNvSpPr txBox="1"/>
          <p:nvPr/>
        </p:nvSpPr>
        <p:spPr>
          <a:xfrm>
            <a:off x="583283" y="1737975"/>
            <a:ext cx="109056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Grundidé: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AI tränas på data för att lära sig känna igen mönster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Finns överallt redan idag – Google, </a:t>
            </a:r>
            <a:r>
              <a:rPr lang="sv-SE" sz="3200" dirty="0" err="1">
                <a:solidFill>
                  <a:schemeClr val="bg1"/>
                </a:solidFill>
              </a:rPr>
              <a:t>Netflix</a:t>
            </a:r>
            <a:r>
              <a:rPr lang="sv-SE" sz="3200" dirty="0">
                <a:solidFill>
                  <a:schemeClr val="bg1"/>
                </a:solidFill>
              </a:rPr>
              <a:t>, </a:t>
            </a:r>
            <a:r>
              <a:rPr lang="sv-SE" sz="3200" dirty="0" err="1">
                <a:solidFill>
                  <a:schemeClr val="bg1"/>
                </a:solidFill>
              </a:rPr>
              <a:t>Spotify</a:t>
            </a:r>
            <a:r>
              <a:rPr lang="sv-SE" sz="3200" dirty="0">
                <a:solidFill>
                  <a:schemeClr val="bg1"/>
                </a:solidFill>
              </a:rPr>
              <a:t>, </a:t>
            </a:r>
            <a:r>
              <a:rPr lang="sv-SE" sz="3200" dirty="0" err="1">
                <a:solidFill>
                  <a:schemeClr val="bg1"/>
                </a:solidFill>
              </a:rPr>
              <a:t>ChatGPT</a:t>
            </a:r>
            <a:endParaRPr lang="sv-SE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Men hur fungerar det egentligen?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200" dirty="0">
              <a:solidFill>
                <a:schemeClr val="bg1"/>
              </a:solidFill>
            </a:endParaRPr>
          </a:p>
          <a:p>
            <a:r>
              <a:rPr lang="sv-SE" sz="3200" dirty="0">
                <a:solidFill>
                  <a:schemeClr val="bg1"/>
                </a:solidFill>
              </a:rPr>
              <a:t>Tre viktiga begrepp: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Maskininlärning (Tränar på </a:t>
            </a:r>
            <a:r>
              <a:rPr lang="sv-SE" sz="3200" dirty="0" err="1">
                <a:solidFill>
                  <a:schemeClr val="bg1"/>
                </a:solidFill>
              </a:rPr>
              <a:t>dataset</a:t>
            </a:r>
            <a:r>
              <a:rPr lang="sv-SE" sz="3200" dirty="0">
                <a:solidFill>
                  <a:schemeClr val="bg1"/>
                </a:solidFill>
              </a:rPr>
              <a:t>, specialiserad)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Neurala nätverk (Inspirerade av hjärnan)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LLM (</a:t>
            </a:r>
            <a:r>
              <a:rPr lang="sv-SE" sz="3200" dirty="0" err="1">
                <a:solidFill>
                  <a:schemeClr val="bg1"/>
                </a:solidFill>
              </a:rPr>
              <a:t>Large</a:t>
            </a:r>
            <a:r>
              <a:rPr lang="sv-SE" sz="3200" dirty="0">
                <a:solidFill>
                  <a:schemeClr val="bg1"/>
                </a:solidFill>
              </a:rPr>
              <a:t> </a:t>
            </a:r>
            <a:r>
              <a:rPr lang="sv-SE" sz="3200" dirty="0" err="1">
                <a:solidFill>
                  <a:schemeClr val="bg1"/>
                </a:solidFill>
              </a:rPr>
              <a:t>Language</a:t>
            </a:r>
            <a:r>
              <a:rPr lang="sv-SE" sz="3200" dirty="0">
                <a:solidFill>
                  <a:schemeClr val="bg1"/>
                </a:solidFill>
              </a:rPr>
              <a:t> </a:t>
            </a:r>
            <a:r>
              <a:rPr lang="sv-SE" sz="3200" dirty="0" err="1">
                <a:solidFill>
                  <a:schemeClr val="bg1"/>
                </a:solidFill>
              </a:rPr>
              <a:t>Models</a:t>
            </a:r>
            <a:r>
              <a:rPr lang="sv-SE" sz="3200" dirty="0">
                <a:solidFill>
                  <a:schemeClr val="bg1"/>
                </a:solidFill>
              </a:rPr>
              <a:t>) (Tränade på enorma mängder text och bilder)</a:t>
            </a:r>
          </a:p>
        </p:txBody>
      </p:sp>
    </p:spTree>
    <p:extLst>
      <p:ext uri="{BB962C8B-B14F-4D97-AF65-F5344CB8AC3E}">
        <p14:creationId xmlns:p14="http://schemas.microsoft.com/office/powerpoint/2010/main" val="200289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C3BA1-893A-785D-DFB3-8605E0CBC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3EE348-FBBF-9E4B-0805-77173B635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2CA913-841C-58BB-BA9C-FC44A0162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8C22028F-8381-4CE0-0D90-BE96CD155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13E98435-8929-7C57-3737-A63519CB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" y="-535781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B9713CDA-781B-B1D8-E696-EB34941E1A18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Skillnad mellan AI-träning och </a:t>
            </a:r>
            <a:r>
              <a:rPr lang="sv-SE" sz="4000" b="1" dirty="0" err="1">
                <a:solidFill>
                  <a:schemeClr val="bg1"/>
                </a:solidFill>
                <a:latin typeface="Neue Haas Grotesk Text Pro"/>
              </a:rPr>
              <a:t>LLM:er</a:t>
            </a:r>
            <a:endParaRPr lang="sv-SE" sz="4000" b="1" dirty="0">
              <a:solidFill>
                <a:schemeClr val="bg1"/>
              </a:solidFill>
              <a:latin typeface="Neue Haas Grotesk Text Pro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8640233-C259-909D-8279-EC870DB0A694}"/>
              </a:ext>
            </a:extLst>
          </p:cNvPr>
          <p:cNvSpPr txBox="1"/>
          <p:nvPr/>
        </p:nvSpPr>
        <p:spPr>
          <a:xfrm>
            <a:off x="583283" y="5131262"/>
            <a:ext cx="10905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Slutsats: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Vill vi lösa en specifik uppgift? → Maskininlärning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bg1"/>
                </a:solidFill>
              </a:rPr>
              <a:t>Vill vi ha en generell tolkning? → LLM</a:t>
            </a:r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F1D27BFB-79C6-8C68-E975-91F5B55B6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54848"/>
              </p:ext>
            </p:extLst>
          </p:nvPr>
        </p:nvGraphicFramePr>
        <p:xfrm>
          <a:off x="583283" y="1040751"/>
          <a:ext cx="11055846" cy="406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108">
                  <a:extLst>
                    <a:ext uri="{9D8B030D-6E8A-4147-A177-3AD203B41FA5}">
                      <a16:colId xmlns:a16="http://schemas.microsoft.com/office/drawing/2014/main" val="731082966"/>
                    </a:ext>
                  </a:extLst>
                </a:gridCol>
                <a:gridCol w="4461140">
                  <a:extLst>
                    <a:ext uri="{9D8B030D-6E8A-4147-A177-3AD203B41FA5}">
                      <a16:colId xmlns:a16="http://schemas.microsoft.com/office/drawing/2014/main" val="1552462725"/>
                    </a:ext>
                  </a:extLst>
                </a:gridCol>
                <a:gridCol w="5102598">
                  <a:extLst>
                    <a:ext uri="{9D8B030D-6E8A-4147-A177-3AD203B41FA5}">
                      <a16:colId xmlns:a16="http://schemas.microsoft.com/office/drawing/2014/main" val="4234873999"/>
                    </a:ext>
                  </a:extLst>
                </a:gridCol>
              </a:tblGrid>
              <a:tr h="474415">
                <a:tc>
                  <a:txBody>
                    <a:bodyPr/>
                    <a:lstStyle/>
                    <a:p>
                      <a:endParaRPr lang="sv-S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Maskininlärning (Tränad AI)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LLM (</a:t>
                      </a:r>
                      <a:r>
                        <a:rPr lang="sv-SE" sz="2400" dirty="0" err="1"/>
                        <a:t>ChatGPT</a:t>
                      </a:r>
                      <a:r>
                        <a:rPr lang="sv-SE" sz="2400" dirty="0"/>
                        <a:t>, </a:t>
                      </a:r>
                      <a:r>
                        <a:rPr lang="sv-SE" sz="2400" dirty="0" err="1"/>
                        <a:t>Llama</a:t>
                      </a:r>
                      <a:r>
                        <a:rPr lang="sv-SE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85203"/>
                  </a:ext>
                </a:extLst>
              </a:tr>
              <a:tr h="537948">
                <a:tc>
                  <a:txBody>
                    <a:bodyPr/>
                    <a:lstStyle/>
                    <a:p>
                      <a:r>
                        <a:rPr lang="sv-SE" sz="2400" dirty="0"/>
                        <a:t>Syfte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Lösa en specifik uppgift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Generell förståelse av språk &amp; bilder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92922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r>
                        <a:rPr lang="sv-SE" sz="2400" dirty="0"/>
                        <a:t>Exempel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Klassificera </a:t>
                      </a:r>
                      <a:r>
                        <a:rPr lang="sv-SE" sz="2400" dirty="0" err="1"/>
                        <a:t>brandbilder</a:t>
                      </a:r>
                      <a:endParaRPr lang="sv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Beskriva vad en bild föreställer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7231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r>
                        <a:rPr lang="sv-SE" sz="2400" dirty="0" err="1"/>
                        <a:t>Dataset</a:t>
                      </a:r>
                      <a:r>
                        <a:rPr lang="sv-SE" sz="2400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Tränas på specifik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Tränas på allt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39926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r>
                        <a:rPr lang="sv-SE" sz="2400" b="0" dirty="0"/>
                        <a:t>Styrka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Hög precision på det den tränats på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Kan hantera okända scenarion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07677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r>
                        <a:rPr lang="sv-SE" sz="2400" b="1" dirty="0"/>
                        <a:t>Svaghet</a:t>
                      </a:r>
                      <a:endParaRPr lang="sv-S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Dålig på att hantera nya typer av data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/>
                        <a:t>Kan hallucinera och hitta på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7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0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FFBE3-7327-D6AA-2A42-11BEF738C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58077B-7EF5-7A3D-90CC-C93577756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E3DF904-5B8F-CA98-AA77-49280524F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DBB552FC-27EF-5544-E7D8-9D11ED43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CD2DB4C9-D513-F007-7B0E-F81DE23E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0" y="5909715"/>
            <a:ext cx="1274445" cy="694919"/>
          </a:xfrm>
          <a:prstGeom prst="rect">
            <a:avLst/>
          </a:prstGeom>
        </p:spPr>
      </p:pic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BA4F657A-175A-9AB9-C6B1-D29228E99E74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Exempel: AI för att klassificera </a:t>
            </a:r>
            <a:r>
              <a:rPr lang="sv-SE" sz="4000" b="1" dirty="0" err="1">
                <a:solidFill>
                  <a:schemeClr val="bg1"/>
                </a:solidFill>
                <a:latin typeface="Neue Haas Grotesk Text Pro"/>
              </a:rPr>
              <a:t>brandbilder</a:t>
            </a:r>
            <a:endParaRPr lang="sv-SE" sz="4000" b="1" dirty="0">
              <a:solidFill>
                <a:schemeClr val="bg1"/>
              </a:solidFill>
              <a:latin typeface="Neue Haas Grotesk Text Pro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ABF2CF2-DD24-EABA-711B-902114E30CDC}"/>
              </a:ext>
            </a:extLst>
          </p:cNvPr>
          <p:cNvSpPr txBox="1"/>
          <p:nvPr/>
        </p:nvSpPr>
        <p:spPr>
          <a:xfrm>
            <a:off x="466433" y="1291905"/>
            <a:ext cx="1124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Vi har en </a:t>
            </a:r>
            <a:r>
              <a:rPr lang="sv-SE" sz="3600" dirty="0" err="1">
                <a:solidFill>
                  <a:schemeClr val="bg1"/>
                </a:solidFill>
              </a:rPr>
              <a:t>dataset</a:t>
            </a:r>
            <a:r>
              <a:rPr lang="sv-SE" sz="3600" dirty="0">
                <a:solidFill>
                  <a:schemeClr val="bg1"/>
                </a:solidFill>
              </a:rPr>
              <a:t> med brand &amp; icke-brand 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Tränar en AI på dessa bilder (övervakad inlärning)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Testar den på nya bilder</a:t>
            </a:r>
          </a:p>
        </p:txBody>
      </p:sp>
      <p:pic>
        <p:nvPicPr>
          <p:cNvPr id="8" name="Bildobjekt 7" descr="En bild som visar utomhus, förorening, himmel, Katastrof&#10;&#10;AI-genererat innehåll kan vara felaktigt.">
            <a:extLst>
              <a:ext uri="{FF2B5EF4-FFF2-40B4-BE49-F238E27FC236}">
                <a16:creationId xmlns:a16="http://schemas.microsoft.com/office/drawing/2014/main" id="{33222707-5BAE-2E2F-2954-E4749CBBD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7" y="3122984"/>
            <a:ext cx="3110008" cy="1844920"/>
          </a:xfrm>
          <a:prstGeom prst="rect">
            <a:avLst/>
          </a:prstGeom>
        </p:spPr>
      </p:pic>
      <p:pic>
        <p:nvPicPr>
          <p:cNvPr id="10" name="Bildobjekt 9" descr="En bild som visar träd, landskap, natur, dimma&#10;&#10;AI-genererat innehåll kan vara felaktigt.">
            <a:extLst>
              <a:ext uri="{FF2B5EF4-FFF2-40B4-BE49-F238E27FC236}">
                <a16:creationId xmlns:a16="http://schemas.microsoft.com/office/drawing/2014/main" id="{32963864-1A31-4732-FE30-B84CD43DD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6" y="4891975"/>
            <a:ext cx="3277777" cy="1844920"/>
          </a:xfrm>
          <a:prstGeom prst="rect">
            <a:avLst/>
          </a:prstGeom>
        </p:spPr>
      </p:pic>
      <p:pic>
        <p:nvPicPr>
          <p:cNvPr id="12" name="Bildobjekt 11" descr="En bild som visar utomhus, himmel, text, rök&#10;&#10;AI-genererat innehåll kan vara felaktigt.">
            <a:extLst>
              <a:ext uri="{FF2B5EF4-FFF2-40B4-BE49-F238E27FC236}">
                <a16:creationId xmlns:a16="http://schemas.microsoft.com/office/drawing/2014/main" id="{6504B729-4DC8-C2B2-BB1A-EDCB834D6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16" y="2922996"/>
            <a:ext cx="3466214" cy="1844920"/>
          </a:xfrm>
          <a:prstGeom prst="rect">
            <a:avLst/>
          </a:prstGeom>
        </p:spPr>
      </p:pic>
      <p:pic>
        <p:nvPicPr>
          <p:cNvPr id="15" name="Bildobjekt 14" descr="En bild som visar utomhus, träd, hetta, dimma&#10;&#10;AI-genererat innehåll kan vara felaktigt.">
            <a:extLst>
              <a:ext uri="{FF2B5EF4-FFF2-40B4-BE49-F238E27FC236}">
                <a16:creationId xmlns:a16="http://schemas.microsoft.com/office/drawing/2014/main" id="{92912B41-320C-2805-C26E-155AAF0EA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44" y="4954074"/>
            <a:ext cx="2798109" cy="18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DDFEE-3398-4777-F6DE-F5735B89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F52A4C-5176-502C-C2C9-1DEAEF914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8E73662-ADEA-49F0-653F-55430EB21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" name="Bildobjekt 12" descr="En bild som visar Syrenfärg, Magenta, violett, rosa">
            <a:extLst>
              <a:ext uri="{FF2B5EF4-FFF2-40B4-BE49-F238E27FC236}">
                <a16:creationId xmlns:a16="http://schemas.microsoft.com/office/drawing/2014/main" id="{72C7F129-6053-6571-0840-97E2711B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0"/>
            <a:ext cx="12311743" cy="6858000"/>
          </a:xfrm>
          <a:prstGeom prst="rect">
            <a:avLst/>
          </a:prstGeom>
        </p:spPr>
      </p:pic>
      <p:pic>
        <p:nvPicPr>
          <p:cNvPr id="29" name="Bildobjekt 28" descr="En bild som visar Grafik, Färggrann, skärmbild, lila&#10;&#10;Automatiskt genererad beskrivning">
            <a:extLst>
              <a:ext uri="{FF2B5EF4-FFF2-40B4-BE49-F238E27FC236}">
                <a16:creationId xmlns:a16="http://schemas.microsoft.com/office/drawing/2014/main" id="{BAAB95D0-6636-7E84-1A07-0A10EF4AB8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0"/>
            <a:ext cx="12311743" cy="6858000"/>
          </a:xfrm>
          <a:prstGeom prst="rect">
            <a:avLst/>
          </a:prstGeom>
        </p:spPr>
      </p:pic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57187A67-9E06-6D6C-8E33-2EED5F0A2D2C}"/>
              </a:ext>
            </a:extLst>
          </p:cNvPr>
          <p:cNvSpPr txBox="1">
            <a:spLocks/>
          </p:cNvSpPr>
          <p:nvPr/>
        </p:nvSpPr>
        <p:spPr>
          <a:xfrm>
            <a:off x="466432" y="390699"/>
            <a:ext cx="11055847" cy="7144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60">
              <a:buNone/>
            </a:pPr>
            <a:r>
              <a:rPr lang="sv-SE" sz="4000" b="1" dirty="0">
                <a:solidFill>
                  <a:schemeClr val="bg1"/>
                </a:solidFill>
                <a:latin typeface="Neue Haas Grotesk Text Pro"/>
              </a:rPr>
              <a:t>AI för att klassificera </a:t>
            </a:r>
            <a:r>
              <a:rPr lang="sv-SE" sz="4000" b="1" dirty="0" err="1">
                <a:solidFill>
                  <a:schemeClr val="bg1"/>
                </a:solidFill>
                <a:latin typeface="Neue Haas Grotesk Text Pro"/>
              </a:rPr>
              <a:t>brandbilder</a:t>
            </a:r>
            <a:endParaRPr lang="sv-SE" sz="4000" b="1" dirty="0">
              <a:solidFill>
                <a:schemeClr val="bg1"/>
              </a:solidFill>
              <a:latin typeface="Neue Haas Grotesk Text Pro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5A4712C-8859-978F-3F94-FC28666C0172}"/>
              </a:ext>
            </a:extLst>
          </p:cNvPr>
          <p:cNvSpPr txBox="1"/>
          <p:nvPr/>
        </p:nvSpPr>
        <p:spPr>
          <a:xfrm>
            <a:off x="654341" y="1291905"/>
            <a:ext cx="10905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Processen: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Samlar in och förbereder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Data från </a:t>
            </a:r>
            <a:r>
              <a:rPr lang="sv-SE" sz="3600" dirty="0" err="1">
                <a:solidFill>
                  <a:schemeClr val="bg1"/>
                </a:solidFill>
              </a:rPr>
              <a:t>Kaggle</a:t>
            </a:r>
            <a:r>
              <a:rPr lang="sv-SE" sz="3600" dirty="0">
                <a:solidFill>
                  <a:schemeClr val="bg1"/>
                </a:solidFill>
              </a:rPr>
              <a:t> </a:t>
            </a:r>
            <a:r>
              <a:rPr lang="sv-SE" sz="3600" dirty="0" err="1">
                <a:solidFill>
                  <a:schemeClr val="bg1"/>
                </a:solidFill>
              </a:rPr>
              <a:t>Fire</a:t>
            </a:r>
            <a:r>
              <a:rPr lang="sv-SE" sz="3600" dirty="0">
                <a:solidFill>
                  <a:schemeClr val="bg1"/>
                </a:solidFill>
              </a:rPr>
              <a:t> </a:t>
            </a:r>
            <a:r>
              <a:rPr lang="sv-SE" sz="3600" dirty="0" err="1">
                <a:solidFill>
                  <a:schemeClr val="bg1"/>
                </a:solidFill>
              </a:rPr>
              <a:t>Dataset</a:t>
            </a:r>
            <a:r>
              <a:rPr lang="sv-SE" sz="3600" dirty="0">
                <a:solidFill>
                  <a:schemeClr val="bg1"/>
                </a:solidFill>
              </a:rPr>
              <a:t>, 655 </a:t>
            </a:r>
            <a:r>
              <a:rPr lang="sv-SE" sz="3600" dirty="0" err="1">
                <a:solidFill>
                  <a:schemeClr val="bg1"/>
                </a:solidFill>
              </a:rPr>
              <a:t>brandbilder</a:t>
            </a:r>
            <a:r>
              <a:rPr lang="sv-SE" sz="3600" dirty="0">
                <a:solidFill>
                  <a:schemeClr val="bg1"/>
                </a:solidFill>
              </a:rPr>
              <a:t>, 144-icke-brandbilder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Tränar en modell (MobileNetV2) – lättviktsmodell för mobiler och </a:t>
            </a:r>
            <a:r>
              <a:rPr lang="sv-SE" sz="3600" dirty="0" err="1">
                <a:solidFill>
                  <a:schemeClr val="bg1"/>
                </a:solidFill>
              </a:rPr>
              <a:t>IoT</a:t>
            </a:r>
            <a:endParaRPr lang="sv-SE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Testar och utvärderar noggrannheten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>
                <a:solidFill>
                  <a:schemeClr val="bg1"/>
                </a:solidFill>
              </a:rPr>
              <a:t>Identifierar problem och förbättrar modellen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1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mall färg " id="{41A1ACC6-3D4C-4689-B0FE-E73520E3F3EE}" vid="{062C77F3-B1AA-467E-AC5F-19C920255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8E8B8ED2EAC014EBB3D8FC1D8560BF9" ma:contentTypeVersion="6" ma:contentTypeDescription="Skapa ett nytt dokument." ma:contentTypeScope="" ma:versionID="17e5a2c20dd75224e5765bb7a4e3738c">
  <xsd:schema xmlns:xsd="http://www.w3.org/2001/XMLSchema" xmlns:xs="http://www.w3.org/2001/XMLSchema" xmlns:p="http://schemas.microsoft.com/office/2006/metadata/properties" xmlns:ns2="89d3254d-a61c-45ce-a744-863e2ce4f65a" xmlns:ns3="820c2ca7-2275-4af4-9c86-5cd0c1d77f7e" targetNamespace="http://schemas.microsoft.com/office/2006/metadata/properties" ma:root="true" ma:fieldsID="872b2f549a465417e10798090cde7399" ns2:_="" ns3:_="">
    <xsd:import namespace="89d3254d-a61c-45ce-a744-863e2ce4f65a"/>
    <xsd:import namespace="820c2ca7-2275-4af4-9c86-5cd0c1d77f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3254d-a61c-45ce-a744-863e2ce4f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c2ca7-2275-4af4-9c86-5cd0c1d77f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0763D-D60E-4ADE-9BCF-45493B970A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D2D791-0DDA-412D-B526-343815F0A462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820c2ca7-2275-4af4-9c86-5cd0c1d77f7e"/>
    <ds:schemaRef ds:uri="89d3254d-a61c-45ce-a744-863e2ce4f65a"/>
  </ds:schemaRefs>
</ds:datastoreItem>
</file>

<file path=customXml/itemProps3.xml><?xml version="1.0" encoding="utf-8"?>
<ds:datastoreItem xmlns:ds="http://schemas.openxmlformats.org/officeDocument/2006/customXml" ds:itemID="{770FBCF2-3F37-489C-B489-D00CA9EF565F}">
  <ds:schemaRefs>
    <ds:schemaRef ds:uri="820c2ca7-2275-4af4-9c86-5cd0c1d77f7e"/>
    <ds:schemaRef ds:uri="89d3254d-a61c-45ce-a744-863e2ce4f6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5286ad0c-dd38-4ccc-a444-0bad74dbc9ff}" enabled="0" method="" siteId="{5286ad0c-dd38-4ccc-a444-0bad74dbc9f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 mall färg </Template>
  <TotalTime>1398</TotalTime>
  <Words>699</Words>
  <Application>Microsoft Office PowerPoint</Application>
  <PresentationFormat>Bredbild</PresentationFormat>
  <Paragraphs>122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Neue Haas Grotesk Text Pro</vt:lpstr>
      <vt:lpstr>Office-tema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Anette Billing</dc:creator>
  <cp:lastModifiedBy>Roger Hult</cp:lastModifiedBy>
  <cp:revision>9</cp:revision>
  <dcterms:created xsi:type="dcterms:W3CDTF">2025-02-10T14:15:14Z</dcterms:created>
  <dcterms:modified xsi:type="dcterms:W3CDTF">2025-03-13T15:47:39Z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0x01010068E8B8ED2EAC014EBB3D8FC1D8560BF9</vt:lpwstr>
  </property>
</Properties>
</file>