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webextensions/webextension5.xml" ContentType="application/vnd.ms-office.webextension+xml"/>
  <Override PartName="/ppt/webextensions/webextension6.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8" r:id="rId1"/>
  </p:sldMasterIdLst>
  <p:notesMasterIdLst>
    <p:notesMasterId r:id="rId37"/>
  </p:notesMasterIdLst>
  <p:handoutMasterIdLst>
    <p:handoutMasterId r:id="rId38"/>
  </p:handoutMasterIdLst>
  <p:sldIdLst>
    <p:sldId id="468" r:id="rId2"/>
    <p:sldId id="469" r:id="rId3"/>
    <p:sldId id="472" r:id="rId4"/>
    <p:sldId id="471" r:id="rId5"/>
    <p:sldId id="316" r:id="rId6"/>
    <p:sldId id="473" r:id="rId7"/>
    <p:sldId id="317" r:id="rId8"/>
    <p:sldId id="475" r:id="rId9"/>
    <p:sldId id="474" r:id="rId10"/>
    <p:sldId id="318" r:id="rId11"/>
    <p:sldId id="476" r:id="rId12"/>
    <p:sldId id="319" r:id="rId13"/>
    <p:sldId id="477" r:id="rId14"/>
    <p:sldId id="452" r:id="rId15"/>
    <p:sldId id="453" r:id="rId16"/>
    <p:sldId id="454" r:id="rId17"/>
    <p:sldId id="478" r:id="rId18"/>
    <p:sldId id="479" r:id="rId19"/>
    <p:sldId id="455" r:id="rId20"/>
    <p:sldId id="341" r:id="rId21"/>
    <p:sldId id="457" r:id="rId22"/>
    <p:sldId id="458" r:id="rId23"/>
    <p:sldId id="459" r:id="rId24"/>
    <p:sldId id="456" r:id="rId25"/>
    <p:sldId id="460" r:id="rId26"/>
    <p:sldId id="461" r:id="rId27"/>
    <p:sldId id="334" r:id="rId28"/>
    <p:sldId id="335" r:id="rId29"/>
    <p:sldId id="480" r:id="rId30"/>
    <p:sldId id="342" r:id="rId31"/>
    <p:sldId id="481" r:id="rId32"/>
    <p:sldId id="463" r:id="rId33"/>
    <p:sldId id="464" r:id="rId34"/>
    <p:sldId id="465" r:id="rId35"/>
    <p:sldId id="467" r:id="rId36"/>
  </p:sldIdLst>
  <p:sldSz cx="9902825" cy="6858000"/>
  <p:notesSz cx="8428038" cy="12344400"/>
  <p:defaultTextStyle>
    <a:defPPr>
      <a:defRPr lang="de-DE"/>
    </a:defPPr>
    <a:lvl1pPr algn="ctr" rtl="0" eaLnBrk="0" fontAlgn="base" hangingPunct="0">
      <a:spcBef>
        <a:spcPct val="0"/>
      </a:spcBef>
      <a:spcAft>
        <a:spcPct val="0"/>
      </a:spcAft>
      <a:defRPr sz="2000" kern="1200">
        <a:solidFill>
          <a:srgbClr val="676767"/>
        </a:solidFill>
        <a:latin typeface="Arial" pitchFamily="34" charset="0"/>
        <a:ea typeface="+mn-ea"/>
        <a:cs typeface="+mn-cs"/>
      </a:defRPr>
    </a:lvl1pPr>
    <a:lvl2pPr marL="457200" algn="ctr" rtl="0" eaLnBrk="0" fontAlgn="base" hangingPunct="0">
      <a:spcBef>
        <a:spcPct val="0"/>
      </a:spcBef>
      <a:spcAft>
        <a:spcPct val="0"/>
      </a:spcAft>
      <a:defRPr sz="2000" kern="1200">
        <a:solidFill>
          <a:srgbClr val="676767"/>
        </a:solidFill>
        <a:latin typeface="Arial" pitchFamily="34" charset="0"/>
        <a:ea typeface="+mn-ea"/>
        <a:cs typeface="+mn-cs"/>
      </a:defRPr>
    </a:lvl2pPr>
    <a:lvl3pPr marL="914400" algn="ctr" rtl="0" eaLnBrk="0" fontAlgn="base" hangingPunct="0">
      <a:spcBef>
        <a:spcPct val="0"/>
      </a:spcBef>
      <a:spcAft>
        <a:spcPct val="0"/>
      </a:spcAft>
      <a:defRPr sz="2000" kern="1200">
        <a:solidFill>
          <a:srgbClr val="676767"/>
        </a:solidFill>
        <a:latin typeface="Arial" pitchFamily="34" charset="0"/>
        <a:ea typeface="+mn-ea"/>
        <a:cs typeface="+mn-cs"/>
      </a:defRPr>
    </a:lvl3pPr>
    <a:lvl4pPr marL="1371600" algn="ctr" rtl="0" eaLnBrk="0" fontAlgn="base" hangingPunct="0">
      <a:spcBef>
        <a:spcPct val="0"/>
      </a:spcBef>
      <a:spcAft>
        <a:spcPct val="0"/>
      </a:spcAft>
      <a:defRPr sz="2000" kern="1200">
        <a:solidFill>
          <a:srgbClr val="676767"/>
        </a:solidFill>
        <a:latin typeface="Arial" pitchFamily="34" charset="0"/>
        <a:ea typeface="+mn-ea"/>
        <a:cs typeface="+mn-cs"/>
      </a:defRPr>
    </a:lvl4pPr>
    <a:lvl5pPr marL="1828800" algn="ctr" rtl="0" eaLnBrk="0" fontAlgn="base" hangingPunct="0">
      <a:spcBef>
        <a:spcPct val="0"/>
      </a:spcBef>
      <a:spcAft>
        <a:spcPct val="0"/>
      </a:spcAft>
      <a:defRPr sz="2000" kern="1200">
        <a:solidFill>
          <a:srgbClr val="676767"/>
        </a:solidFill>
        <a:latin typeface="Arial" pitchFamily="34" charset="0"/>
        <a:ea typeface="+mn-ea"/>
        <a:cs typeface="+mn-cs"/>
      </a:defRPr>
    </a:lvl5pPr>
    <a:lvl6pPr marL="2286000" algn="l" defTabSz="914400" rtl="0" eaLnBrk="1" latinLnBrk="0" hangingPunct="1">
      <a:defRPr sz="2000" kern="1200">
        <a:solidFill>
          <a:srgbClr val="676767"/>
        </a:solidFill>
        <a:latin typeface="Arial" pitchFamily="34" charset="0"/>
        <a:ea typeface="+mn-ea"/>
        <a:cs typeface="+mn-cs"/>
      </a:defRPr>
    </a:lvl6pPr>
    <a:lvl7pPr marL="2743200" algn="l" defTabSz="914400" rtl="0" eaLnBrk="1" latinLnBrk="0" hangingPunct="1">
      <a:defRPr sz="2000" kern="1200">
        <a:solidFill>
          <a:srgbClr val="676767"/>
        </a:solidFill>
        <a:latin typeface="Arial" pitchFamily="34" charset="0"/>
        <a:ea typeface="+mn-ea"/>
        <a:cs typeface="+mn-cs"/>
      </a:defRPr>
    </a:lvl7pPr>
    <a:lvl8pPr marL="3200400" algn="l" defTabSz="914400" rtl="0" eaLnBrk="1" latinLnBrk="0" hangingPunct="1">
      <a:defRPr sz="2000" kern="1200">
        <a:solidFill>
          <a:srgbClr val="676767"/>
        </a:solidFill>
        <a:latin typeface="Arial" pitchFamily="34" charset="0"/>
        <a:ea typeface="+mn-ea"/>
        <a:cs typeface="+mn-cs"/>
      </a:defRPr>
    </a:lvl8pPr>
    <a:lvl9pPr marL="3657600" algn="l" defTabSz="914400" rtl="0" eaLnBrk="1" latinLnBrk="0" hangingPunct="1">
      <a:defRPr sz="2000" kern="1200">
        <a:solidFill>
          <a:srgbClr val="676767"/>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15:guide id="1" orient="horz" pos="3888">
          <p15:clr>
            <a:srgbClr val="A4A3A4"/>
          </p15:clr>
        </p15:guide>
        <p15:guide id="2" pos="265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676767"/>
    <a:srgbClr val="333333"/>
    <a:srgbClr val="DC0081"/>
    <a:srgbClr val="FDC0E5"/>
    <a:srgbClr val="DADADA"/>
    <a:srgbClr val="FFE9ED"/>
    <a:srgbClr val="FFFC79"/>
    <a:srgbClr val="3108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1" autoAdjust="0"/>
    <p:restoredTop sz="27945" autoAdjust="0"/>
  </p:normalViewPr>
  <p:slideViewPr>
    <p:cSldViewPr showGuides="1">
      <p:cViewPr varScale="1">
        <p:scale>
          <a:sx n="25" d="100"/>
          <a:sy n="25" d="100"/>
        </p:scale>
        <p:origin x="4408" y="184"/>
      </p:cViewPr>
      <p:guideLst>
        <p:guide orient="horz" pos="2160"/>
        <p:guide pos="3119"/>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150" d="100"/>
        <a:sy n="150" d="100"/>
      </p:scale>
      <p:origin x="0" y="0"/>
    </p:cViewPr>
  </p:sorterViewPr>
  <p:notesViewPr>
    <p:cSldViewPr showGuides="1">
      <p:cViewPr varScale="1">
        <p:scale>
          <a:sx n="71" d="100"/>
          <a:sy n="71" d="100"/>
        </p:scale>
        <p:origin x="4168" y="184"/>
      </p:cViewPr>
      <p:guideLst>
        <p:guide orient="horz" pos="3888"/>
        <p:guide pos="2654"/>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11.xml"/><Relationship Id="rId5" Type="http://schemas.openxmlformats.org/officeDocument/2006/relationships/slide" Target="slides/slide10.xml"/><Relationship Id="rId4"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39688" y="15875"/>
            <a:ext cx="3673476"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984" tIns="0" rIns="23984" bIns="0" numCol="1" anchor="t" anchorCtr="0" compatLnSpc="1">
            <a:prstTxWarp prst="textNoShape">
              <a:avLst/>
            </a:prstTxWarp>
          </a:bodyPr>
          <a:lstStyle>
            <a:lvl1pPr algn="l" defTabSz="993775">
              <a:defRPr sz="1300" i="1">
                <a:latin typeface="B Helvetica Bold" charset="0"/>
              </a:defRPr>
            </a:lvl1pPr>
          </a:lstStyle>
          <a:p>
            <a:endParaRPr lang="de-DE"/>
          </a:p>
        </p:txBody>
      </p:sp>
      <p:sp>
        <p:nvSpPr>
          <p:cNvPr id="3075" name="Rectangle 3"/>
          <p:cNvSpPr>
            <a:spLocks noGrp="1" noChangeArrowheads="1"/>
          </p:cNvSpPr>
          <p:nvPr>
            <p:ph type="dt" sz="quarter" idx="1"/>
          </p:nvPr>
        </p:nvSpPr>
        <p:spPr bwMode="auto">
          <a:xfrm>
            <a:off x="4794250" y="15875"/>
            <a:ext cx="3673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984" tIns="0" rIns="23984" bIns="0" numCol="1" anchor="t" anchorCtr="0" compatLnSpc="1">
            <a:prstTxWarp prst="textNoShape">
              <a:avLst/>
            </a:prstTxWarp>
          </a:bodyPr>
          <a:lstStyle>
            <a:lvl1pPr defTabSz="993775">
              <a:defRPr sz="1300" i="1">
                <a:latin typeface="B Helvetica Bold" charset="0"/>
              </a:defRPr>
            </a:lvl1pPr>
          </a:lstStyle>
          <a:p>
            <a:endParaRPr lang="de-DE"/>
          </a:p>
        </p:txBody>
      </p:sp>
      <p:sp>
        <p:nvSpPr>
          <p:cNvPr id="3076" name="Rectangle 4"/>
          <p:cNvSpPr>
            <a:spLocks noGrp="1" noChangeArrowheads="1"/>
          </p:cNvSpPr>
          <p:nvPr>
            <p:ph type="ftr" sz="quarter" idx="2"/>
          </p:nvPr>
        </p:nvSpPr>
        <p:spPr bwMode="auto">
          <a:xfrm>
            <a:off x="-39688" y="11749088"/>
            <a:ext cx="3673476"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984" tIns="0" rIns="23984" bIns="0" numCol="1" anchor="b" anchorCtr="0" compatLnSpc="1">
            <a:prstTxWarp prst="textNoShape">
              <a:avLst/>
            </a:prstTxWarp>
          </a:bodyPr>
          <a:lstStyle>
            <a:lvl1pPr algn="l" defTabSz="993775">
              <a:defRPr sz="1300" i="1">
                <a:latin typeface="B Helvetica Bold" charset="0"/>
              </a:defRPr>
            </a:lvl1pPr>
          </a:lstStyle>
          <a:p>
            <a:endParaRPr lang="de-DE"/>
          </a:p>
        </p:txBody>
      </p:sp>
      <p:sp>
        <p:nvSpPr>
          <p:cNvPr id="3077" name="Rectangle 5"/>
          <p:cNvSpPr>
            <a:spLocks noGrp="1" noChangeArrowheads="1"/>
          </p:cNvSpPr>
          <p:nvPr>
            <p:ph type="sldNum" sz="quarter" idx="3"/>
          </p:nvPr>
        </p:nvSpPr>
        <p:spPr bwMode="auto">
          <a:xfrm>
            <a:off x="4794250" y="11749088"/>
            <a:ext cx="3673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984" tIns="0" rIns="23984" bIns="0" numCol="1" anchor="b" anchorCtr="0" compatLnSpc="1">
            <a:prstTxWarp prst="textNoShape">
              <a:avLst/>
            </a:prstTxWarp>
          </a:bodyPr>
          <a:lstStyle>
            <a:lvl1pPr defTabSz="993775">
              <a:defRPr sz="1300" i="1">
                <a:latin typeface="B Helvetica Bold" charset="0"/>
              </a:defRPr>
            </a:lvl1pPr>
          </a:lstStyle>
          <a:p>
            <a:fld id="{30ED60CD-850B-4051-9C6E-F332D1D2A432}" type="slidenum">
              <a:rPr lang="de-DE"/>
              <a:pPr/>
              <a:t>‹#›</a:t>
            </a:fld>
            <a:endParaRPr lang="de-DE"/>
          </a:p>
        </p:txBody>
      </p:sp>
    </p:spTree>
    <p:extLst>
      <p:ext uri="{BB962C8B-B14F-4D97-AF65-F5344CB8AC3E}">
        <p14:creationId xmlns:p14="http://schemas.microsoft.com/office/powerpoint/2010/main" val="5683411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39688" y="15875"/>
            <a:ext cx="3673476"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984" tIns="0" rIns="23984" bIns="0" numCol="1" anchor="t" anchorCtr="0" compatLnSpc="1">
            <a:prstTxWarp prst="textNoShape">
              <a:avLst/>
            </a:prstTxWarp>
          </a:bodyPr>
          <a:lstStyle>
            <a:lvl1pPr algn="l" defTabSz="1187450">
              <a:defRPr sz="1300" i="1">
                <a:solidFill>
                  <a:schemeClr val="tx1"/>
                </a:solidFill>
                <a:latin typeface="Times New Roman" pitchFamily="18" charset="0"/>
              </a:defRPr>
            </a:lvl1pPr>
          </a:lstStyle>
          <a:p>
            <a:endParaRPr lang="de-DE"/>
          </a:p>
        </p:txBody>
      </p:sp>
      <p:sp>
        <p:nvSpPr>
          <p:cNvPr id="2051" name="Rectangle 3"/>
          <p:cNvSpPr>
            <a:spLocks noGrp="1" noChangeArrowheads="1"/>
          </p:cNvSpPr>
          <p:nvPr>
            <p:ph type="dt" idx="1"/>
          </p:nvPr>
        </p:nvSpPr>
        <p:spPr bwMode="auto">
          <a:xfrm>
            <a:off x="4794250" y="15875"/>
            <a:ext cx="36734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984" tIns="0" rIns="23984" bIns="0" numCol="1" anchor="t" anchorCtr="0" compatLnSpc="1">
            <a:prstTxWarp prst="textNoShape">
              <a:avLst/>
            </a:prstTxWarp>
          </a:bodyPr>
          <a:lstStyle>
            <a:lvl1pPr defTabSz="1187450">
              <a:defRPr sz="1300" i="1">
                <a:solidFill>
                  <a:schemeClr val="tx1"/>
                </a:solidFill>
                <a:latin typeface="Times New Roman" pitchFamily="18" charset="0"/>
              </a:defRPr>
            </a:lvl1pPr>
          </a:lstStyle>
          <a:p>
            <a:endParaRPr lang="de-DE"/>
          </a:p>
        </p:txBody>
      </p:sp>
      <p:sp>
        <p:nvSpPr>
          <p:cNvPr id="2052" name="Rectangle 4"/>
          <p:cNvSpPr>
            <a:spLocks noGrp="1" noChangeArrowheads="1"/>
          </p:cNvSpPr>
          <p:nvPr>
            <p:ph type="ftr" sz="quarter" idx="4"/>
          </p:nvPr>
        </p:nvSpPr>
        <p:spPr bwMode="auto">
          <a:xfrm>
            <a:off x="-39688" y="11749088"/>
            <a:ext cx="3673476"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984" tIns="0" rIns="23984" bIns="0" numCol="1" anchor="b" anchorCtr="0" compatLnSpc="1">
            <a:prstTxWarp prst="textNoShape">
              <a:avLst/>
            </a:prstTxWarp>
          </a:bodyPr>
          <a:lstStyle>
            <a:lvl1pPr algn="l" defTabSz="1187450">
              <a:defRPr sz="1300" i="1">
                <a:solidFill>
                  <a:schemeClr val="tx1"/>
                </a:solidFill>
                <a:latin typeface="Times New Roman" pitchFamily="18" charset="0"/>
              </a:defRPr>
            </a:lvl1pPr>
          </a:lstStyle>
          <a:p>
            <a:endParaRPr lang="de-DE"/>
          </a:p>
        </p:txBody>
      </p:sp>
      <p:sp>
        <p:nvSpPr>
          <p:cNvPr id="2053" name="Rectangle 5"/>
          <p:cNvSpPr>
            <a:spLocks noGrp="1" noChangeArrowheads="1"/>
          </p:cNvSpPr>
          <p:nvPr>
            <p:ph type="sldNum" sz="quarter" idx="5"/>
          </p:nvPr>
        </p:nvSpPr>
        <p:spPr bwMode="auto">
          <a:xfrm>
            <a:off x="4794250" y="11749088"/>
            <a:ext cx="36734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3984" tIns="0" rIns="23984" bIns="0" numCol="1" anchor="b" anchorCtr="0" compatLnSpc="1">
            <a:prstTxWarp prst="textNoShape">
              <a:avLst/>
            </a:prstTxWarp>
          </a:bodyPr>
          <a:lstStyle>
            <a:lvl1pPr defTabSz="1187450">
              <a:defRPr sz="1300" i="1">
                <a:solidFill>
                  <a:schemeClr val="tx1"/>
                </a:solidFill>
                <a:latin typeface="Times New Roman" pitchFamily="18" charset="0"/>
              </a:defRPr>
            </a:lvl1pPr>
          </a:lstStyle>
          <a:p>
            <a:fld id="{44238B00-3662-487A-AF2B-EB4CEA231975}" type="slidenum">
              <a:rPr lang="de-DE"/>
              <a:pPr/>
              <a:t>‹#›</a:t>
            </a:fld>
            <a:endParaRPr lang="de-DE"/>
          </a:p>
        </p:txBody>
      </p:sp>
      <p:sp>
        <p:nvSpPr>
          <p:cNvPr id="2054" name="Rectangle 6"/>
          <p:cNvSpPr>
            <a:spLocks noGrp="1" noChangeArrowheads="1"/>
          </p:cNvSpPr>
          <p:nvPr>
            <p:ph type="body" sz="quarter" idx="3"/>
          </p:nvPr>
        </p:nvSpPr>
        <p:spPr bwMode="auto">
          <a:xfrm>
            <a:off x="1123950" y="5886450"/>
            <a:ext cx="6180138" cy="547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7914" tIns="55960" rIns="117914" bIns="55960" numCol="1" anchor="t" anchorCtr="0" compatLnSpc="1">
            <a:prstTxWarp prst="textNoShape">
              <a:avLst/>
            </a:prstTxWarp>
          </a:bodyPr>
          <a:lstStyle/>
          <a:p>
            <a:pPr lvl="0"/>
            <a:r>
              <a:rPr lang="de-DE"/>
              <a:t>Klicken Sie, um die Formate des Vorlagentextes zu bearbeiten</a:t>
            </a:r>
          </a:p>
          <a:p>
            <a:pPr lvl="1"/>
            <a:r>
              <a:rPr lang="de-DE"/>
              <a:t>Zweite Ebene</a:t>
            </a:r>
          </a:p>
          <a:p>
            <a:pPr lvl="2"/>
            <a:r>
              <a:rPr lang="de-DE"/>
              <a:t>Dritte Ebene</a:t>
            </a:r>
          </a:p>
          <a:p>
            <a:pPr lvl="3"/>
            <a:r>
              <a:rPr lang="de-DE"/>
              <a:t>Vierte Ebene</a:t>
            </a:r>
          </a:p>
          <a:p>
            <a:pPr lvl="4"/>
            <a:r>
              <a:rPr lang="de-DE"/>
              <a:t>Fünfte Ebene</a:t>
            </a:r>
          </a:p>
        </p:txBody>
      </p:sp>
      <p:sp>
        <p:nvSpPr>
          <p:cNvPr id="2055" name="Rectangle 7"/>
          <p:cNvSpPr>
            <a:spLocks noGrp="1" noRot="1" noChangeAspect="1" noChangeArrowheads="1" noTextEdit="1"/>
          </p:cNvSpPr>
          <p:nvPr>
            <p:ph type="sldImg" idx="2"/>
          </p:nvPr>
        </p:nvSpPr>
        <p:spPr bwMode="auto">
          <a:xfrm>
            <a:off x="1096963" y="1071563"/>
            <a:ext cx="6238875" cy="4322762"/>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3185628172"/>
      </p:ext>
    </p:extLst>
  </p:cSld>
  <p:clrMap bg1="lt1" tx1="dk1" bg2="lt2" tx2="dk2" accent1="accent1" accent2="accent2" accent3="accent3" accent4="accent4" accent5="accent5" accent6="accent6" hlink="hlink" folHlink="folHlink"/>
  <p:notesStyle>
    <a:lvl1pPr algn="l" defTabSz="785813"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63550" algn="l" defTabSz="785813"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25513" algn="l" defTabSz="785813"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90650" algn="l" defTabSz="785813"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51025" algn="l" defTabSz="785813"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38B00-3662-487A-AF2B-EB4CEA231975}" type="slidenum">
              <a:rPr lang="de-DE" smtClean="0"/>
              <a:pPr/>
              <a:t>1</a:t>
            </a:fld>
            <a:endParaRPr lang="de-DE"/>
          </a:p>
        </p:txBody>
      </p:sp>
    </p:spTree>
    <p:extLst>
      <p:ext uri="{BB962C8B-B14F-4D97-AF65-F5344CB8AC3E}">
        <p14:creationId xmlns:p14="http://schemas.microsoft.com/office/powerpoint/2010/main" val="587811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(basic): What is the output of many binary classification algorithms?</a:t>
            </a:r>
          </a:p>
          <a:p>
            <a:r>
              <a:rPr lang="en-US" dirty="0"/>
              <a:t>Solution: Prediction score, not direct class assignment, threshold</a:t>
            </a:r>
          </a:p>
          <a:p>
            <a:endParaRPr lang="en-US" dirty="0"/>
          </a:p>
          <a:p>
            <a:r>
              <a:rPr lang="en-US" dirty="0"/>
              <a:t>Question (basic): What are the two curves that represent the distribution of concentration in the example given?</a:t>
            </a:r>
          </a:p>
          <a:p>
            <a:r>
              <a:rPr lang="en-US" dirty="0"/>
              <a:t>Solution: Green for healthy people, red for those with diabetes, overlap</a:t>
            </a:r>
          </a:p>
          <a:p>
            <a:endParaRPr lang="en-US" dirty="0"/>
          </a:p>
          <a:p>
            <a:r>
              <a:rPr lang="en-US" dirty="0"/>
              <a:t>Question (intermediate): What is the purpose of choosing a threshold in binary classification algorithms?</a:t>
            </a:r>
          </a:p>
          <a:p>
            <a:r>
              <a:rPr lang="en-US" dirty="0"/>
              <a:t>Solution: To classify scores as healthy or sick, to minimize false negatives and false positives</a:t>
            </a:r>
          </a:p>
          <a:p>
            <a:endParaRPr lang="en-US" dirty="0"/>
          </a:p>
          <a:p>
            <a:r>
              <a:rPr lang="en-US" dirty="0"/>
              <a:t>Question (intermediate): What are the true negative rate (TNR) and false positive rate (FPR) used to determine in binary classification algorithms?</a:t>
            </a:r>
          </a:p>
          <a:p>
            <a:r>
              <a:rPr lang="en-US" dirty="0"/>
              <a:t>Solution: Specificity, the integral of the distribution over scores</a:t>
            </a:r>
          </a:p>
          <a:p>
            <a:endParaRPr lang="en-US" dirty="0"/>
          </a:p>
          <a:p>
            <a:r>
              <a:rPr lang="en-US" dirty="0"/>
              <a:t>Question (intermediate): What is the Receiver Operating Characteristic curve (ROC curve) used for in binary classification algorithms?</a:t>
            </a:r>
          </a:p>
          <a:p>
            <a:r>
              <a:rPr lang="en-US" dirty="0"/>
              <a:t>Solution: Visualize the performance of a binary classifier, plot true positive rate and false positive rate</a:t>
            </a:r>
          </a:p>
          <a:p>
            <a:endParaRPr lang="en-US" dirty="0"/>
          </a:p>
          <a:p>
            <a:r>
              <a:rPr lang="en-US" dirty="0"/>
              <a:t>Question (advanced): How is the threshold for each row determined in the generation of the ROC curve?</a:t>
            </a:r>
          </a:p>
          <a:p>
            <a:r>
              <a:rPr lang="en-US" dirty="0"/>
              <a:t>Solution: The threshold is set to the score value in that row, items above the threshold are classified as "positives"</a:t>
            </a:r>
          </a:p>
          <a:p>
            <a:endParaRPr lang="en-US" dirty="0"/>
          </a:p>
          <a:p>
            <a:r>
              <a:rPr lang="en-US" dirty="0"/>
              <a:t>Question (advanced): How is the interpretation of the ROC-curve used to evaluate the performance of binary classification methods?</a:t>
            </a:r>
          </a:p>
          <a:p>
            <a:r>
              <a:rPr lang="en-US" dirty="0"/>
              <a:t>Solution: To determine the effectiveness of ruling out diseases, construct new methods to improve outcomes, assess sensitivity and specificity</a:t>
            </a:r>
          </a:p>
          <a:p>
            <a:endParaRPr lang="en-US" dirty="0"/>
          </a:p>
          <a:p>
            <a:r>
              <a:rPr lang="en-US" dirty="0"/>
              <a:t>Question (advanced): What is the optimal threshold in binary classification algorithms based on specific performance goals?</a:t>
            </a:r>
          </a:p>
          <a:p>
            <a:r>
              <a:rPr lang="en-US" dirty="0"/>
              <a:t>Solution: Threshold that maximizes accuracy, closest to the ideal point in the upper left corner, sum of sensitivity and specificity</a:t>
            </a:r>
          </a:p>
          <a:p>
            <a:endParaRPr lang="en-US" dirty="0"/>
          </a:p>
          <a:p>
            <a:r>
              <a:rPr lang="en-US" dirty="0"/>
              <a:t>Question (advanced): What is the area under the ROC curve (AUC) used to measure in binary classification algorithms?</a:t>
            </a:r>
          </a:p>
          <a:p>
            <a:r>
              <a:rPr lang="en-US" dirty="0"/>
              <a:t>Solution: How well a method can distinguish between positive and negative predictions, reflect the method's performance</a:t>
            </a:r>
          </a:p>
          <a:p>
            <a:endParaRPr lang="en-US" dirty="0"/>
          </a:p>
          <a:p>
            <a:r>
              <a:rPr lang="en-US" dirty="0"/>
              <a:t>Question (advanced): How does the prevalence of cases impact the outcome in binary classification algorithms?</a:t>
            </a:r>
          </a:p>
          <a:p>
            <a:r>
              <a:rPr lang="en-US" dirty="0"/>
              <a:t>Solution: Affects the number of true negatives and true positives, determines the effectiveness of ruling out or ruling in diseases based on the method's sensitivity and specificity</a:t>
            </a:r>
            <a:endParaRPr lang="en-CH" dirty="0"/>
          </a:p>
        </p:txBody>
      </p:sp>
      <p:sp>
        <p:nvSpPr>
          <p:cNvPr id="4" name="Slide Number Placeholder 3"/>
          <p:cNvSpPr>
            <a:spLocks noGrp="1"/>
          </p:cNvSpPr>
          <p:nvPr>
            <p:ph type="sldNum" sz="quarter" idx="5"/>
          </p:nvPr>
        </p:nvSpPr>
        <p:spPr/>
        <p:txBody>
          <a:bodyPr/>
          <a:lstStyle/>
          <a:p>
            <a:fld id="{44238B00-3662-487A-AF2B-EB4CEA231975}" type="slidenum">
              <a:rPr lang="de-DE" smtClean="0"/>
              <a:pPr/>
              <a:t>30</a:t>
            </a:fld>
            <a:endParaRPr lang="de-DE"/>
          </a:p>
        </p:txBody>
      </p:sp>
    </p:spTree>
    <p:extLst>
      <p:ext uri="{BB962C8B-B14F-4D97-AF65-F5344CB8AC3E}">
        <p14:creationId xmlns:p14="http://schemas.microsoft.com/office/powerpoint/2010/main" val="495352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8C22F-71E4-3600-2682-AE0D444E36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9A9B4A-9223-2FF8-542B-E6C2AB020E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C6C27-C811-89DB-E7FE-0DBB37D77A06}"/>
              </a:ext>
            </a:extLst>
          </p:cNvPr>
          <p:cNvSpPr>
            <a:spLocks noGrp="1"/>
          </p:cNvSpPr>
          <p:nvPr>
            <p:ph type="body" idx="1"/>
          </p:nvPr>
        </p:nvSpPr>
        <p:spPr/>
        <p:txBody>
          <a:bodyPr/>
          <a:lstStyle/>
          <a:p>
            <a:endParaRPr lang="en-CH" dirty="0"/>
          </a:p>
        </p:txBody>
      </p:sp>
      <p:sp>
        <p:nvSpPr>
          <p:cNvPr id="4" name="Slide Number Placeholder 3">
            <a:extLst>
              <a:ext uri="{FF2B5EF4-FFF2-40B4-BE49-F238E27FC236}">
                <a16:creationId xmlns:a16="http://schemas.microsoft.com/office/drawing/2014/main" id="{4113BE9A-068D-B142-0476-94A419193222}"/>
              </a:ext>
            </a:extLst>
          </p:cNvPr>
          <p:cNvSpPr>
            <a:spLocks noGrp="1"/>
          </p:cNvSpPr>
          <p:nvPr>
            <p:ph type="sldNum" sz="quarter" idx="5"/>
          </p:nvPr>
        </p:nvSpPr>
        <p:spPr/>
        <p:txBody>
          <a:bodyPr/>
          <a:lstStyle/>
          <a:p>
            <a:fld id="{44238B00-3662-487A-AF2B-EB4CEA231975}" type="slidenum">
              <a:rPr lang="de-DE" smtClean="0"/>
              <a:pPr/>
              <a:t>31</a:t>
            </a:fld>
            <a:endParaRPr lang="de-DE"/>
          </a:p>
        </p:txBody>
      </p:sp>
    </p:spTree>
    <p:extLst>
      <p:ext uri="{BB962C8B-B14F-4D97-AF65-F5344CB8AC3E}">
        <p14:creationId xmlns:p14="http://schemas.microsoft.com/office/powerpoint/2010/main" val="409978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38B00-3662-487A-AF2B-EB4CEA231975}" type="slidenum">
              <a:rPr lang="de-DE" smtClean="0"/>
              <a:pPr/>
              <a:t>5</a:t>
            </a:fld>
            <a:endParaRPr lang="de-DE"/>
          </a:p>
        </p:txBody>
      </p:sp>
    </p:spTree>
    <p:extLst>
      <p:ext uri="{BB962C8B-B14F-4D97-AF65-F5344CB8AC3E}">
        <p14:creationId xmlns:p14="http://schemas.microsoft.com/office/powerpoint/2010/main" val="4078553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3CAF7-C87F-3A23-9826-30C2F13652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9EA7C0-C2D7-587D-41C6-B01F418496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821C7F-CE32-F2D0-78BD-A54A5F70C9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98DA5C-8D83-7049-B6BB-492BA420DC11}"/>
              </a:ext>
            </a:extLst>
          </p:cNvPr>
          <p:cNvSpPr>
            <a:spLocks noGrp="1"/>
          </p:cNvSpPr>
          <p:nvPr>
            <p:ph type="sldNum" sz="quarter" idx="5"/>
          </p:nvPr>
        </p:nvSpPr>
        <p:spPr/>
        <p:txBody>
          <a:bodyPr/>
          <a:lstStyle/>
          <a:p>
            <a:fld id="{44238B00-3662-487A-AF2B-EB4CEA231975}" type="slidenum">
              <a:rPr lang="de-DE" smtClean="0"/>
              <a:pPr/>
              <a:t>6</a:t>
            </a:fld>
            <a:endParaRPr lang="de-DE"/>
          </a:p>
        </p:txBody>
      </p:sp>
    </p:spTree>
    <p:extLst>
      <p:ext uri="{BB962C8B-B14F-4D97-AF65-F5344CB8AC3E}">
        <p14:creationId xmlns:p14="http://schemas.microsoft.com/office/powerpoint/2010/main" val="718378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38B00-3662-487A-AF2B-EB4CEA231975}" type="slidenum">
              <a:rPr lang="de-DE" smtClean="0"/>
              <a:pPr/>
              <a:t>7</a:t>
            </a:fld>
            <a:endParaRPr lang="de-DE"/>
          </a:p>
        </p:txBody>
      </p:sp>
    </p:spTree>
    <p:extLst>
      <p:ext uri="{BB962C8B-B14F-4D97-AF65-F5344CB8AC3E}">
        <p14:creationId xmlns:p14="http://schemas.microsoft.com/office/powerpoint/2010/main" val="1418335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C9E2A-0B27-D73F-D4EA-3D305525AB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0F97DB-2121-66D0-96D5-955807C949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A97972-ABB0-463A-D4B7-64EF7C69F3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2AE0B0-C7F8-EEBB-936D-F47A021EF7A6}"/>
              </a:ext>
            </a:extLst>
          </p:cNvPr>
          <p:cNvSpPr>
            <a:spLocks noGrp="1"/>
          </p:cNvSpPr>
          <p:nvPr>
            <p:ph type="sldNum" sz="quarter" idx="5"/>
          </p:nvPr>
        </p:nvSpPr>
        <p:spPr/>
        <p:txBody>
          <a:bodyPr/>
          <a:lstStyle/>
          <a:p>
            <a:fld id="{44238B00-3662-487A-AF2B-EB4CEA231975}" type="slidenum">
              <a:rPr lang="de-DE" smtClean="0"/>
              <a:pPr/>
              <a:t>8</a:t>
            </a:fld>
            <a:endParaRPr lang="de-DE"/>
          </a:p>
        </p:txBody>
      </p:sp>
    </p:spTree>
    <p:extLst>
      <p:ext uri="{BB962C8B-B14F-4D97-AF65-F5344CB8AC3E}">
        <p14:creationId xmlns:p14="http://schemas.microsoft.com/office/powerpoint/2010/main" val="2720330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BBDB4-74B8-5D56-75CB-8B65549E79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FAE2A2-41D7-4047-8B69-DA2BD07A73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581ABF-EAB7-822E-83F2-5293BE1822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310E25C-A7B0-4594-A1D6-BF315E17C455}"/>
              </a:ext>
            </a:extLst>
          </p:cNvPr>
          <p:cNvSpPr>
            <a:spLocks noGrp="1"/>
          </p:cNvSpPr>
          <p:nvPr>
            <p:ph type="sldNum" sz="quarter" idx="5"/>
          </p:nvPr>
        </p:nvSpPr>
        <p:spPr/>
        <p:txBody>
          <a:bodyPr/>
          <a:lstStyle/>
          <a:p>
            <a:fld id="{44238B00-3662-487A-AF2B-EB4CEA231975}" type="slidenum">
              <a:rPr lang="de-DE" smtClean="0"/>
              <a:pPr/>
              <a:t>9</a:t>
            </a:fld>
            <a:endParaRPr lang="de-DE"/>
          </a:p>
        </p:txBody>
      </p:sp>
    </p:spTree>
    <p:extLst>
      <p:ext uri="{BB962C8B-B14F-4D97-AF65-F5344CB8AC3E}">
        <p14:creationId xmlns:p14="http://schemas.microsoft.com/office/powerpoint/2010/main" val="3699340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38B00-3662-487A-AF2B-EB4CEA231975}" type="slidenum">
              <a:rPr lang="de-DE" smtClean="0"/>
              <a:pPr/>
              <a:t>14</a:t>
            </a:fld>
            <a:endParaRPr lang="de-DE"/>
          </a:p>
        </p:txBody>
      </p:sp>
    </p:spTree>
    <p:extLst>
      <p:ext uri="{BB962C8B-B14F-4D97-AF65-F5344CB8AC3E}">
        <p14:creationId xmlns:p14="http://schemas.microsoft.com/office/powerpoint/2010/main" val="594749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38B00-3662-487A-AF2B-EB4CEA231975}" type="slidenum">
              <a:rPr lang="de-DE" smtClean="0"/>
              <a:pPr/>
              <a:t>15</a:t>
            </a:fld>
            <a:endParaRPr lang="de-DE"/>
          </a:p>
        </p:txBody>
      </p:sp>
    </p:spTree>
    <p:extLst>
      <p:ext uri="{BB962C8B-B14F-4D97-AF65-F5344CB8AC3E}">
        <p14:creationId xmlns:p14="http://schemas.microsoft.com/office/powerpoint/2010/main" val="2836769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44238B00-3662-487A-AF2B-EB4CEA231975}" type="slidenum">
              <a:rPr lang="de-DE" smtClean="0"/>
              <a:pPr/>
              <a:t>20</a:t>
            </a:fld>
            <a:endParaRPr lang="de-DE"/>
          </a:p>
        </p:txBody>
      </p:sp>
    </p:spTree>
    <p:extLst>
      <p:ext uri="{BB962C8B-B14F-4D97-AF65-F5344CB8AC3E}">
        <p14:creationId xmlns:p14="http://schemas.microsoft.com/office/powerpoint/2010/main" val="320023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1409924"/>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3226038"/>
      </p:ext>
    </p:extLst>
  </p:cSld>
  <p:clrMap bg1="lt1" tx1="dk1" bg2="lt2" tx2="dk2" accent1="accent1" accent2="accent2" accent3="accent3" accent4="accent4" accent5="accent5" accent6="accent6" hlink="hlink" folHlink="folHlink"/>
  <p:sldLayoutIdLst>
    <p:sldLayoutId id="2147483721" r:id="rId1"/>
  </p:sldLayoutIdLst>
  <p:txStyles>
    <p:titleStyle>
      <a:lvl1pPr algn="l" defTabSz="761771" rtl="0" eaLnBrk="1" fontAlgn="base" hangingPunct="1">
        <a:spcBef>
          <a:spcPct val="0"/>
        </a:spcBef>
        <a:spcAft>
          <a:spcPct val="0"/>
        </a:spcAft>
        <a:defRPr sz="1999" b="1">
          <a:solidFill>
            <a:schemeClr val="tx1"/>
          </a:solidFill>
          <a:latin typeface="Lato Black" panose="020F0A02020204030203" pitchFamily="34" charset="0"/>
          <a:ea typeface="+mj-ea"/>
          <a:cs typeface="+mj-cs"/>
        </a:defRPr>
      </a:lvl1pPr>
      <a:lvl2pPr algn="l" defTabSz="761771" rtl="0" eaLnBrk="1" fontAlgn="base" hangingPunct="1">
        <a:spcBef>
          <a:spcPct val="0"/>
        </a:spcBef>
        <a:spcAft>
          <a:spcPct val="0"/>
        </a:spcAft>
        <a:defRPr sz="1999" b="1">
          <a:solidFill>
            <a:schemeClr val="tx1"/>
          </a:solidFill>
          <a:latin typeface="Arial" pitchFamily="34" charset="0"/>
        </a:defRPr>
      </a:lvl2pPr>
      <a:lvl3pPr algn="l" defTabSz="761771" rtl="0" eaLnBrk="1" fontAlgn="base" hangingPunct="1">
        <a:spcBef>
          <a:spcPct val="0"/>
        </a:spcBef>
        <a:spcAft>
          <a:spcPct val="0"/>
        </a:spcAft>
        <a:defRPr sz="1999" b="1">
          <a:solidFill>
            <a:schemeClr val="tx1"/>
          </a:solidFill>
          <a:latin typeface="Arial" pitchFamily="34" charset="0"/>
        </a:defRPr>
      </a:lvl3pPr>
      <a:lvl4pPr algn="l" defTabSz="761771" rtl="0" eaLnBrk="1" fontAlgn="base" hangingPunct="1">
        <a:spcBef>
          <a:spcPct val="0"/>
        </a:spcBef>
        <a:spcAft>
          <a:spcPct val="0"/>
        </a:spcAft>
        <a:defRPr sz="1999" b="1">
          <a:solidFill>
            <a:schemeClr val="tx1"/>
          </a:solidFill>
          <a:latin typeface="Arial" pitchFamily="34" charset="0"/>
        </a:defRPr>
      </a:lvl4pPr>
      <a:lvl5pPr algn="l" defTabSz="761771" rtl="0" eaLnBrk="1" fontAlgn="base" hangingPunct="1">
        <a:spcBef>
          <a:spcPct val="0"/>
        </a:spcBef>
        <a:spcAft>
          <a:spcPct val="0"/>
        </a:spcAft>
        <a:defRPr sz="1999" b="1">
          <a:solidFill>
            <a:schemeClr val="tx1"/>
          </a:solidFill>
          <a:latin typeface="Arial" pitchFamily="34" charset="0"/>
        </a:defRPr>
      </a:lvl5pPr>
      <a:lvl6pPr marL="457063" algn="l" defTabSz="761771" rtl="0" eaLnBrk="1" fontAlgn="base" hangingPunct="1">
        <a:spcBef>
          <a:spcPct val="0"/>
        </a:spcBef>
        <a:spcAft>
          <a:spcPct val="0"/>
        </a:spcAft>
        <a:defRPr sz="1999" b="1">
          <a:solidFill>
            <a:schemeClr val="tx1"/>
          </a:solidFill>
          <a:latin typeface="Arial" pitchFamily="34" charset="0"/>
        </a:defRPr>
      </a:lvl6pPr>
      <a:lvl7pPr marL="914126" algn="l" defTabSz="761771" rtl="0" eaLnBrk="1" fontAlgn="base" hangingPunct="1">
        <a:spcBef>
          <a:spcPct val="0"/>
        </a:spcBef>
        <a:spcAft>
          <a:spcPct val="0"/>
        </a:spcAft>
        <a:defRPr sz="1999" b="1">
          <a:solidFill>
            <a:schemeClr val="tx1"/>
          </a:solidFill>
          <a:latin typeface="Arial" pitchFamily="34" charset="0"/>
        </a:defRPr>
      </a:lvl7pPr>
      <a:lvl8pPr marL="1371189" algn="l" defTabSz="761771" rtl="0" eaLnBrk="1" fontAlgn="base" hangingPunct="1">
        <a:spcBef>
          <a:spcPct val="0"/>
        </a:spcBef>
        <a:spcAft>
          <a:spcPct val="0"/>
        </a:spcAft>
        <a:defRPr sz="1999" b="1">
          <a:solidFill>
            <a:schemeClr val="tx1"/>
          </a:solidFill>
          <a:latin typeface="Arial" pitchFamily="34" charset="0"/>
        </a:defRPr>
      </a:lvl8pPr>
      <a:lvl9pPr marL="1828251" algn="l" defTabSz="761771" rtl="0" eaLnBrk="1" fontAlgn="base" hangingPunct="1">
        <a:spcBef>
          <a:spcPct val="0"/>
        </a:spcBef>
        <a:spcAft>
          <a:spcPct val="0"/>
        </a:spcAft>
        <a:defRPr sz="1999" b="1">
          <a:solidFill>
            <a:schemeClr val="tx1"/>
          </a:solidFill>
          <a:latin typeface="Arial" pitchFamily="34" charset="0"/>
        </a:defRPr>
      </a:lvl9pPr>
    </p:titleStyle>
    <p:bodyStyle>
      <a:lvl1pPr marL="266620" indent="-266620" algn="l" defTabSz="761771" rtl="0" eaLnBrk="1" fontAlgn="base" hangingPunct="1">
        <a:lnSpc>
          <a:spcPct val="95000"/>
        </a:lnSpc>
        <a:spcBef>
          <a:spcPts val="700"/>
        </a:spcBef>
        <a:spcAft>
          <a:spcPct val="0"/>
        </a:spcAft>
        <a:buSzPct val="100000"/>
        <a:buChar char="•"/>
        <a:defRPr lang="de-CH" sz="1400" dirty="0">
          <a:solidFill>
            <a:schemeClr val="tx1"/>
          </a:solidFill>
          <a:latin typeface="Lato" panose="020F0502020204030203" pitchFamily="34" charset="0"/>
          <a:ea typeface="+mn-ea"/>
          <a:cs typeface="+mn-cs"/>
        </a:defRPr>
      </a:lvl1pPr>
      <a:lvl2pPr marL="536414" indent="-269794" algn="l" defTabSz="761771" rtl="0" eaLnBrk="1" fontAlgn="base" hangingPunct="1">
        <a:lnSpc>
          <a:spcPct val="95000"/>
        </a:lnSpc>
        <a:spcBef>
          <a:spcPts val="300"/>
        </a:spcBef>
        <a:spcAft>
          <a:spcPct val="0"/>
        </a:spcAft>
        <a:buSzPct val="100000"/>
        <a:buChar char="–"/>
        <a:defRPr lang="de-CH" sz="1400" dirty="0">
          <a:solidFill>
            <a:schemeClr val="tx1"/>
          </a:solidFill>
          <a:latin typeface="Lato" panose="020F0502020204030203" pitchFamily="34" charset="0"/>
        </a:defRPr>
      </a:lvl2pPr>
      <a:lvl3pPr marL="645556" indent="-285664" algn="l" defTabSz="761771" rtl="0" eaLnBrk="1" fontAlgn="base" hangingPunct="1">
        <a:lnSpc>
          <a:spcPct val="95000"/>
        </a:lnSpc>
        <a:spcBef>
          <a:spcPts val="200"/>
        </a:spcBef>
        <a:spcAft>
          <a:spcPct val="0"/>
        </a:spcAft>
        <a:buSzPct val="100000"/>
        <a:buFont typeface="Courier New" panose="02070309020205020404" pitchFamily="49" charset="0"/>
        <a:buChar char="o"/>
        <a:defRPr lang="de-CH" sz="1400" dirty="0">
          <a:solidFill>
            <a:schemeClr val="tx1"/>
          </a:solidFill>
          <a:latin typeface="Lato" panose="020F0502020204030203" pitchFamily="34" charset="0"/>
        </a:defRPr>
      </a:lvl3pPr>
      <a:lvl4pPr marL="898255" indent="-182508" algn="l" defTabSz="761771" rtl="0" eaLnBrk="1" fontAlgn="base" hangingPunct="1">
        <a:lnSpc>
          <a:spcPct val="95000"/>
        </a:lnSpc>
        <a:spcBef>
          <a:spcPts val="0"/>
        </a:spcBef>
        <a:spcAft>
          <a:spcPct val="0"/>
        </a:spcAft>
        <a:buSzPct val="100000"/>
        <a:buChar char="–"/>
        <a:defRPr lang="de-CH" sz="1400" dirty="0">
          <a:solidFill>
            <a:schemeClr val="tx1"/>
          </a:solidFill>
          <a:latin typeface="Lato" panose="020F0502020204030203" pitchFamily="34" charset="0"/>
        </a:defRPr>
      </a:lvl4pPr>
      <a:lvl5pPr marL="1077590" indent="-179334" algn="l" defTabSz="761771" rtl="0" eaLnBrk="1" fontAlgn="base" hangingPunct="1">
        <a:lnSpc>
          <a:spcPct val="95000"/>
        </a:lnSpc>
        <a:spcBef>
          <a:spcPts val="0"/>
        </a:spcBef>
        <a:spcAft>
          <a:spcPct val="0"/>
        </a:spcAft>
        <a:buSzPct val="100000"/>
        <a:buFont typeface="Lato" panose="020F0502020204030203" pitchFamily="34" charset="0"/>
        <a:buChar char="−"/>
        <a:defRPr lang="de-CH" sz="1400" dirty="0">
          <a:solidFill>
            <a:schemeClr val="tx1"/>
          </a:solidFill>
          <a:latin typeface="Lato" panose="020F0502020204030203" pitchFamily="34" charset="0"/>
        </a:defRPr>
      </a:lvl5pPr>
      <a:lvl6pPr marL="2513846" indent="-228531" algn="l" defTabSz="761771" rtl="0" eaLnBrk="1" fontAlgn="base" hangingPunct="1">
        <a:spcBef>
          <a:spcPct val="20000"/>
        </a:spcBef>
        <a:spcAft>
          <a:spcPct val="0"/>
        </a:spcAft>
        <a:buSzPct val="100000"/>
        <a:buChar char="•"/>
        <a:defRPr>
          <a:solidFill>
            <a:schemeClr val="tx1"/>
          </a:solidFill>
          <a:latin typeface="+mn-lt"/>
        </a:defRPr>
      </a:lvl6pPr>
      <a:lvl7pPr marL="2970908" indent="-228531" algn="l" defTabSz="761771" rtl="0" eaLnBrk="1" fontAlgn="base" hangingPunct="1">
        <a:spcBef>
          <a:spcPct val="20000"/>
        </a:spcBef>
        <a:spcAft>
          <a:spcPct val="0"/>
        </a:spcAft>
        <a:buSzPct val="100000"/>
        <a:buChar char="•"/>
        <a:defRPr>
          <a:solidFill>
            <a:schemeClr val="tx1"/>
          </a:solidFill>
          <a:latin typeface="+mn-lt"/>
        </a:defRPr>
      </a:lvl7pPr>
      <a:lvl8pPr marL="3427971" indent="-228531" algn="l" defTabSz="761771" rtl="0" eaLnBrk="1" fontAlgn="base" hangingPunct="1">
        <a:spcBef>
          <a:spcPct val="20000"/>
        </a:spcBef>
        <a:spcAft>
          <a:spcPct val="0"/>
        </a:spcAft>
        <a:buSzPct val="100000"/>
        <a:buChar char="•"/>
        <a:defRPr>
          <a:solidFill>
            <a:schemeClr val="tx1"/>
          </a:solidFill>
          <a:latin typeface="+mn-lt"/>
        </a:defRPr>
      </a:lvl8pPr>
      <a:lvl9pPr marL="3885034" indent="-228531" algn="l" defTabSz="761771" rtl="0" eaLnBrk="1" fontAlgn="base" hangingPunct="1">
        <a:spcBef>
          <a:spcPct val="20000"/>
        </a:spcBef>
        <a:spcAft>
          <a:spcPct val="0"/>
        </a:spcAft>
        <a:buSzPct val="100000"/>
        <a:buChar char="•"/>
        <a:defRPr>
          <a:solidFill>
            <a:schemeClr val="tx1"/>
          </a:solidFill>
          <a:latin typeface="+mn-lt"/>
        </a:defRPr>
      </a:lvl9pPr>
    </p:bodyStyle>
    <p:otherStyle>
      <a:defPPr>
        <a:defRPr lang="de-DE"/>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9" Type="http://schemas.openxmlformats.org/officeDocument/2006/relationships/image" Target="../media/image29.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7.png"/><Relationship Id="rId26" Type="http://schemas.openxmlformats.org/officeDocument/2006/relationships/image" Target="../media/image55.png"/><Relationship Id="rId21" Type="http://schemas.openxmlformats.org/officeDocument/2006/relationships/image" Target="../media/image50.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5" Type="http://schemas.openxmlformats.org/officeDocument/2006/relationships/image" Target="../media/image54.png"/><Relationship Id="rId33" Type="http://schemas.openxmlformats.org/officeDocument/2006/relationships/image" Target="../media/image1.wmf"/><Relationship Id="rId2" Type="http://schemas.openxmlformats.org/officeDocument/2006/relationships/notesSlide" Target="../notesSlides/notesSlide7.xml"/><Relationship Id="rId16" Type="http://schemas.openxmlformats.org/officeDocument/2006/relationships/image" Target="../media/image45.png"/><Relationship Id="rId20" Type="http://schemas.openxmlformats.org/officeDocument/2006/relationships/image" Target="../media/image49.png"/><Relationship Id="rId29" Type="http://schemas.openxmlformats.org/officeDocument/2006/relationships/image" Target="../media/image58.png"/><Relationship Id="rId1" Type="http://schemas.openxmlformats.org/officeDocument/2006/relationships/slideLayout" Target="../slideLayouts/slideLayout1.xml"/><Relationship Id="rId6" Type="http://schemas.openxmlformats.org/officeDocument/2006/relationships/image" Target="../media/image35.png"/><Relationship Id="rId11" Type="http://schemas.openxmlformats.org/officeDocument/2006/relationships/image" Target="../media/image40.png"/><Relationship Id="rId24" Type="http://schemas.openxmlformats.org/officeDocument/2006/relationships/image" Target="../media/image53.png"/><Relationship Id="rId32" Type="http://schemas.openxmlformats.org/officeDocument/2006/relationships/image" Target="../media/image62.png"/><Relationship Id="rId5" Type="http://schemas.openxmlformats.org/officeDocument/2006/relationships/image" Target="../media/image34.png"/><Relationship Id="rId15" Type="http://schemas.openxmlformats.org/officeDocument/2006/relationships/image" Target="../media/image44.png"/><Relationship Id="rId23" Type="http://schemas.openxmlformats.org/officeDocument/2006/relationships/image" Target="../media/image52.png"/><Relationship Id="rId28" Type="http://schemas.openxmlformats.org/officeDocument/2006/relationships/image" Target="../media/image57.png"/><Relationship Id="rId10" Type="http://schemas.openxmlformats.org/officeDocument/2006/relationships/image" Target="../media/image39.png"/><Relationship Id="rId19" Type="http://schemas.openxmlformats.org/officeDocument/2006/relationships/image" Target="../media/image48.png"/><Relationship Id="rId31" Type="http://schemas.openxmlformats.org/officeDocument/2006/relationships/image" Target="../media/image61.png"/><Relationship Id="rId4" Type="http://schemas.openxmlformats.org/officeDocument/2006/relationships/image" Target="../media/image330.png"/><Relationship Id="rId9" Type="http://schemas.openxmlformats.org/officeDocument/2006/relationships/image" Target="../media/image38.png"/><Relationship Id="rId14" Type="http://schemas.openxmlformats.org/officeDocument/2006/relationships/image" Target="../media/image43.png"/><Relationship Id="rId22" Type="http://schemas.openxmlformats.org/officeDocument/2006/relationships/image" Target="../media/image51.png"/><Relationship Id="rId27" Type="http://schemas.openxmlformats.org/officeDocument/2006/relationships/image" Target="../media/image56.png"/><Relationship Id="rId30" Type="http://schemas.openxmlformats.org/officeDocument/2006/relationships/image" Target="../media/image59.png"/></Relationships>
</file>

<file path=ppt/slides/_rels/slide15.xml.rels><?xml version="1.0" encoding="UTF-8" standalone="yes"?>
<Relationships xmlns="http://schemas.openxmlformats.org/package/2006/relationships"><Relationship Id="rId7" Type="http://schemas.openxmlformats.org/officeDocument/2006/relationships/image" Target="../media/image6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16.xml.rels><?xml version="1.0" encoding="UTF-8" standalone="yes"?>
<Relationships xmlns="http://schemas.openxmlformats.org/package/2006/relationships"><Relationship Id="rId3" Type="http://schemas.openxmlformats.org/officeDocument/2006/relationships/image" Target="../media/image68.png"/><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69.png"/></Relationships>
</file>

<file path=ppt/slides/_rels/slide17.xml.rels><?xml version="1.0" encoding="UTF-8" standalone="yes"?>
<Relationships xmlns="http://schemas.openxmlformats.org/package/2006/relationships"><Relationship Id="rId7" Type="http://schemas.openxmlformats.org/officeDocument/2006/relationships/image" Target="../media/image72.png"/><Relationship Id="rId1" Type="http://schemas.openxmlformats.org/officeDocument/2006/relationships/slideLayout" Target="../slideLayouts/slideLayout1.xml"/><Relationship Id="rId6" Type="http://schemas.openxmlformats.org/officeDocument/2006/relationships/image" Target="../media/image71.png"/></Relationships>
</file>

<file path=ppt/slides/_rels/slide18.xml.rels><?xml version="1.0" encoding="UTF-8" standalone="yes"?>
<Relationships xmlns="http://schemas.openxmlformats.org/package/2006/relationships"><Relationship Id="rId8" Type="http://schemas.openxmlformats.org/officeDocument/2006/relationships/image" Target="../media/image73.png"/><Relationship Id="rId1" Type="http://schemas.openxmlformats.org/officeDocument/2006/relationships/slideLayout" Target="../slideLayouts/slideLayout1.xml"/><Relationship Id="rId9" Type="http://schemas.openxmlformats.org/officeDocument/2006/relationships/image" Target="../media/image74.png"/></Relationships>
</file>

<file path=ppt/slides/_rels/slide19.xml.rels><?xml version="1.0" encoding="UTF-8" standalone="yes"?>
<Relationships xmlns="http://schemas.openxmlformats.org/package/2006/relationships"><Relationship Id="rId3" Type="http://schemas.openxmlformats.org/officeDocument/2006/relationships/image" Target="../media/image7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5.png"/><Relationship Id="rId1" Type="http://schemas.openxmlformats.org/officeDocument/2006/relationships/slideLayout" Target="../slideLayouts/slideLayout1.xml"/><Relationship Id="rId4" Type="http://schemas.openxmlformats.org/officeDocument/2006/relationships/image" Target="../media/image86.png"/></Relationships>
</file>

<file path=ppt/slides/_rels/slide2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9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4" Type="http://schemas.openxmlformats.org/officeDocument/2006/relationships/image" Target="../media/image9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5.wmf"/><Relationship Id="rId7" Type="http://schemas.openxmlformats.org/officeDocument/2006/relationships/image" Target="../media/image10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01.png"/><Relationship Id="rId4" Type="http://schemas.openxmlformats.org/officeDocument/2006/relationships/image" Target="../media/image6.emf"/><Relationship Id="rId9" Type="http://schemas.openxmlformats.org/officeDocument/2006/relationships/image" Target="../media/image104.png"/></Relationships>
</file>

<file path=ppt/slides/_rels/slide33.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07.png"/></Relationships>
</file>

<file path=ppt/slides/_rels/slide34.xml.rels><?xml version="1.0" encoding="UTF-8" standalone="yes"?>
<Relationships xmlns="http://schemas.openxmlformats.org/package/2006/relationships"><Relationship Id="rId7" Type="http://schemas.openxmlformats.org/officeDocument/2006/relationships/image" Target="../media/image112.png"/><Relationship Id="rId2" Type="http://schemas.openxmlformats.org/officeDocument/2006/relationships/image" Target="../media/image13.emf"/><Relationship Id="rId1" Type="http://schemas.openxmlformats.org/officeDocument/2006/relationships/slideLayout" Target="../slideLayouts/slideLayout1.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106.png"/></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15.png"/><Relationship Id="rId4" Type="http://schemas.openxmlformats.org/officeDocument/2006/relationships/image" Target="../media/image1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B4B6BA-B81C-A2CC-635F-A5F5022A60D8}"/>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2FD4BF8-882F-D9FA-DBCE-C97565CE15C2}"/>
              </a:ext>
            </a:extLst>
          </p:cNvPr>
          <p:cNvSpPr>
            <a:spLocks noChangeArrowheads="1"/>
          </p:cNvSpPr>
          <p:nvPr/>
        </p:nvSpPr>
        <p:spPr bwMode="auto">
          <a:xfrm>
            <a:off x="5182516" y="368592"/>
            <a:ext cx="4380674" cy="1620216"/>
          </a:xfrm>
          <a:prstGeom prst="rect">
            <a:avLst/>
          </a:prstGeom>
          <a:solidFill>
            <a:schemeClr val="bg1">
              <a:lumMod val="95000"/>
            </a:schemeClr>
          </a:solidFill>
          <a:ln w="12700">
            <a:solidFill>
              <a:schemeClr val="bg1">
                <a:lumMod val="65000"/>
              </a:schemeClr>
            </a:solidFill>
            <a:miter lim="800000"/>
            <a:headEnd/>
            <a:tailEnd/>
          </a:ln>
          <a:effectLst/>
        </p:spPr>
        <p:txBody>
          <a:bodyPr wrap="none" anchor="ctr"/>
          <a:lstStyle/>
          <a:p>
            <a:pPr algn="ctr"/>
            <a:endParaRPr lang="en-US">
              <a:latin typeface="Lato" panose="020F0502020204030203" pitchFamily="34" charset="0"/>
              <a:ea typeface="Lato" panose="020F0502020204030203" pitchFamily="34" charset="0"/>
              <a:cs typeface="Lato" panose="020F0502020204030203" pitchFamily="34" charset="0"/>
            </a:endParaRPr>
          </a:p>
        </p:txBody>
      </p:sp>
      <p:sp>
        <p:nvSpPr>
          <p:cNvPr id="6" name="Rectangle 5">
            <a:extLst>
              <a:ext uri="{FF2B5EF4-FFF2-40B4-BE49-F238E27FC236}">
                <a16:creationId xmlns:a16="http://schemas.microsoft.com/office/drawing/2014/main" id="{46D94F4D-7E32-8C62-7AFA-5D0712268847}"/>
              </a:ext>
            </a:extLst>
          </p:cNvPr>
          <p:cNvSpPr>
            <a:spLocks noChangeArrowheads="1"/>
          </p:cNvSpPr>
          <p:nvPr/>
        </p:nvSpPr>
        <p:spPr bwMode="auto">
          <a:xfrm>
            <a:off x="5167102" y="379298"/>
            <a:ext cx="1290418"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sz="1400" dirty="0">
                <a:solidFill>
                  <a:schemeClr val="tx1"/>
                </a:solidFill>
                <a:latin typeface="Lato" panose="020F0502020204030203" pitchFamily="34" charset="0"/>
                <a:ea typeface="Lato" panose="020F0502020204030203" pitchFamily="34" charset="0"/>
                <a:cs typeface="Lato" panose="020F0502020204030203" pitchFamily="34" charset="0"/>
              </a:rPr>
              <a:t>all documents</a:t>
            </a:r>
          </a:p>
        </p:txBody>
      </p:sp>
      <p:sp>
        <p:nvSpPr>
          <p:cNvPr id="8" name="Rectangle 8">
            <a:extLst>
              <a:ext uri="{FF2B5EF4-FFF2-40B4-BE49-F238E27FC236}">
                <a16:creationId xmlns:a16="http://schemas.microsoft.com/office/drawing/2014/main" id="{8135F00C-34F9-CAA5-F7CB-BF31288EA618}"/>
              </a:ext>
            </a:extLst>
          </p:cNvPr>
          <p:cNvSpPr>
            <a:spLocks noChangeArrowheads="1"/>
          </p:cNvSpPr>
          <p:nvPr/>
        </p:nvSpPr>
        <p:spPr bwMode="auto">
          <a:xfrm>
            <a:off x="5491484" y="755001"/>
            <a:ext cx="2340312" cy="1108794"/>
          </a:xfrm>
          <a:prstGeom prst="rect">
            <a:avLst/>
          </a:prstGeom>
          <a:solidFill>
            <a:schemeClr val="accent6">
              <a:lumMod val="20000"/>
              <a:lumOff val="80000"/>
            </a:schemeClr>
          </a:solidFill>
          <a:ln w="12700">
            <a:solidFill>
              <a:schemeClr val="bg1">
                <a:lumMod val="65000"/>
              </a:schemeClr>
            </a:solidFill>
            <a:miter lim="800000"/>
            <a:headEnd/>
            <a:tailEnd/>
          </a:ln>
          <a:effectLst/>
        </p:spPr>
        <p:txBody>
          <a:bodyPr wrap="none" lIns="92075" tIns="46038" rIns="92075" bIns="46038" anchor="ctr"/>
          <a:lstStyle/>
          <a:p>
            <a:pPr algn="r" defTabSz="762000"/>
            <a:endParaRPr lang="en-US" sz="1600" b="1"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9" name="Rectangle 9">
            <a:extLst>
              <a:ext uri="{FF2B5EF4-FFF2-40B4-BE49-F238E27FC236}">
                <a16:creationId xmlns:a16="http://schemas.microsoft.com/office/drawing/2014/main" id="{C9CD273B-9E75-8F08-F7A0-8AD9FE3D16F7}"/>
              </a:ext>
            </a:extLst>
          </p:cNvPr>
          <p:cNvSpPr>
            <a:spLocks noChangeArrowheads="1"/>
          </p:cNvSpPr>
          <p:nvPr/>
        </p:nvSpPr>
        <p:spPr bwMode="auto">
          <a:xfrm>
            <a:off x="6457520" y="801239"/>
            <a:ext cx="2718679" cy="1028520"/>
          </a:xfrm>
          <a:prstGeom prst="rect">
            <a:avLst/>
          </a:prstGeom>
          <a:solidFill>
            <a:schemeClr val="accent1">
              <a:lumMod val="20000"/>
              <a:lumOff val="80000"/>
            </a:schemeClr>
          </a:solidFill>
          <a:ln w="12700">
            <a:solidFill>
              <a:schemeClr val="bg1">
                <a:lumMod val="65000"/>
              </a:schemeClr>
            </a:solidFill>
            <a:miter lim="800000"/>
            <a:headEnd/>
            <a:tailEnd/>
          </a:ln>
          <a:effectLst/>
        </p:spPr>
        <p:txBody>
          <a:bodyPr wrap="none" lIns="92075" tIns="46038" rIns="92075" bIns="46038" anchor="ctr"/>
          <a:lstStyle/>
          <a:p>
            <a:pPr algn="l" defTabSz="762000"/>
            <a:endParaRPr lang="en-US" sz="1600" b="1" dirty="0">
              <a:latin typeface="Lato" panose="020F0502020204030203" pitchFamily="34" charset="0"/>
              <a:ea typeface="Lato" panose="020F0502020204030203" pitchFamily="34" charset="0"/>
              <a:cs typeface="Lato" panose="020F0502020204030203" pitchFamily="34" charset="0"/>
            </a:endParaRPr>
          </a:p>
        </p:txBody>
      </p:sp>
      <p:sp>
        <p:nvSpPr>
          <p:cNvPr id="10" name="Rectangle 10">
            <a:extLst>
              <a:ext uri="{FF2B5EF4-FFF2-40B4-BE49-F238E27FC236}">
                <a16:creationId xmlns:a16="http://schemas.microsoft.com/office/drawing/2014/main" id="{AB961877-22C4-2E61-3475-2ACF6458203D}"/>
              </a:ext>
            </a:extLst>
          </p:cNvPr>
          <p:cNvSpPr>
            <a:spLocks noChangeArrowheads="1"/>
          </p:cNvSpPr>
          <p:nvPr/>
        </p:nvSpPr>
        <p:spPr bwMode="auto">
          <a:xfrm>
            <a:off x="6497030" y="846429"/>
            <a:ext cx="1340684" cy="944425"/>
          </a:xfrm>
          <a:prstGeom prst="rect">
            <a:avLst/>
          </a:prstGeom>
          <a:solidFill>
            <a:schemeClr val="accent4">
              <a:lumMod val="20000"/>
              <a:lumOff val="80000"/>
            </a:schemeClr>
          </a:solidFill>
          <a:ln w="12700">
            <a:solidFill>
              <a:schemeClr val="bg1">
                <a:lumMod val="65000"/>
              </a:schemeClr>
            </a:solidFill>
            <a:miter lim="800000"/>
            <a:headEnd/>
            <a:tailEnd/>
          </a:ln>
          <a:effectLst/>
        </p:spPr>
        <p:txBody>
          <a:bodyPr wrap="none" lIns="92075" tIns="46038" rIns="92075" bIns="46038" anchor="ctr"/>
          <a:lstStyle/>
          <a:p>
            <a:pPr algn="ctr" defTabSz="762000"/>
            <a:endParaRPr lang="en-US" sz="1600" b="1"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11" name="Rectangle 10">
            <a:extLst>
              <a:ext uri="{FF2B5EF4-FFF2-40B4-BE49-F238E27FC236}">
                <a16:creationId xmlns:a16="http://schemas.microsoft.com/office/drawing/2014/main" id="{9DBB84F6-E44C-E63B-DCDB-6B697F8DDCB1}"/>
              </a:ext>
            </a:extLst>
          </p:cNvPr>
          <p:cNvSpPr>
            <a:spLocks noChangeArrowheads="1"/>
          </p:cNvSpPr>
          <p:nvPr/>
        </p:nvSpPr>
        <p:spPr bwMode="auto">
          <a:xfrm>
            <a:off x="5609582" y="1026454"/>
            <a:ext cx="872034"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sz="1400" dirty="0">
                <a:solidFill>
                  <a:schemeClr val="tx1"/>
                </a:solidFill>
                <a:latin typeface="Lato" panose="020F0502020204030203" pitchFamily="34" charset="0"/>
                <a:ea typeface="Lato" panose="020F0502020204030203" pitchFamily="34" charset="0"/>
                <a:cs typeface="Lato" panose="020F0502020204030203" pitchFamily="34" charset="0"/>
              </a:rPr>
              <a:t>true</a:t>
            </a:r>
            <a:br>
              <a:rPr lang="en-US" sz="1400" dirty="0">
                <a:solidFill>
                  <a:schemeClr val="tx1"/>
                </a:solidFill>
                <a:latin typeface="Lato" panose="020F0502020204030203" pitchFamily="34" charset="0"/>
                <a:ea typeface="Lato" panose="020F0502020204030203" pitchFamily="34" charset="0"/>
                <a:cs typeface="Lato" panose="020F0502020204030203" pitchFamily="34" charset="0"/>
              </a:rPr>
            </a:br>
            <a:r>
              <a:rPr lang="en-US" sz="1400" dirty="0">
                <a:solidFill>
                  <a:schemeClr val="tx1"/>
                </a:solidFill>
                <a:latin typeface="Lato" panose="020F0502020204030203" pitchFamily="34" charset="0"/>
                <a:ea typeface="Lato" panose="020F0502020204030203" pitchFamily="34" charset="0"/>
                <a:cs typeface="Lato" panose="020F0502020204030203" pitchFamily="34" charset="0"/>
              </a:rPr>
              <a:t>relevant </a:t>
            </a:r>
          </a:p>
        </p:txBody>
      </p:sp>
      <p:sp>
        <p:nvSpPr>
          <p:cNvPr id="12" name="Rectangle 11">
            <a:extLst>
              <a:ext uri="{FF2B5EF4-FFF2-40B4-BE49-F238E27FC236}">
                <a16:creationId xmlns:a16="http://schemas.microsoft.com/office/drawing/2014/main" id="{AD28EC3C-983B-25B3-5FBF-B24C77AD8841}"/>
              </a:ext>
            </a:extLst>
          </p:cNvPr>
          <p:cNvSpPr>
            <a:spLocks noChangeArrowheads="1"/>
          </p:cNvSpPr>
          <p:nvPr/>
        </p:nvSpPr>
        <p:spPr bwMode="auto">
          <a:xfrm>
            <a:off x="6676612" y="991562"/>
            <a:ext cx="1048364"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sz="1400" dirty="0">
                <a:solidFill>
                  <a:schemeClr val="tx1"/>
                </a:solidFill>
                <a:latin typeface="Lato" panose="020F0502020204030203" pitchFamily="34" charset="0"/>
                <a:ea typeface="Lato" panose="020F0502020204030203" pitchFamily="34" charset="0"/>
                <a:cs typeface="Lato" panose="020F0502020204030203" pitchFamily="34" charset="0"/>
              </a:rPr>
              <a:t>assessed &amp;</a:t>
            </a:r>
            <a:br>
              <a:rPr lang="en-US" sz="1400" dirty="0">
                <a:solidFill>
                  <a:schemeClr val="tx1"/>
                </a:solidFill>
                <a:latin typeface="Lato" panose="020F0502020204030203" pitchFamily="34" charset="0"/>
                <a:ea typeface="Lato" panose="020F0502020204030203" pitchFamily="34" charset="0"/>
                <a:cs typeface="Lato" panose="020F0502020204030203" pitchFamily="34" charset="0"/>
              </a:rPr>
            </a:br>
            <a:r>
              <a:rPr lang="en-US" sz="1400" dirty="0">
                <a:solidFill>
                  <a:schemeClr val="tx1"/>
                </a:solidFill>
                <a:latin typeface="Lato" panose="020F0502020204030203" pitchFamily="34" charset="0"/>
                <a:ea typeface="Lato" panose="020F0502020204030203" pitchFamily="34" charset="0"/>
                <a:cs typeface="Lato" panose="020F0502020204030203" pitchFamily="34" charset="0"/>
              </a:rPr>
              <a:t>relevant</a:t>
            </a:r>
          </a:p>
        </p:txBody>
      </p:sp>
      <p:sp>
        <p:nvSpPr>
          <p:cNvPr id="13" name="Rectangle 12">
            <a:extLst>
              <a:ext uri="{FF2B5EF4-FFF2-40B4-BE49-F238E27FC236}">
                <a16:creationId xmlns:a16="http://schemas.microsoft.com/office/drawing/2014/main" id="{0F26DFB4-75F5-E938-97A3-F938F550D028}"/>
              </a:ext>
            </a:extLst>
          </p:cNvPr>
          <p:cNvSpPr>
            <a:spLocks noChangeArrowheads="1"/>
          </p:cNvSpPr>
          <p:nvPr/>
        </p:nvSpPr>
        <p:spPr bwMode="auto">
          <a:xfrm>
            <a:off x="7851346" y="1026454"/>
            <a:ext cx="1349728"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sz="1400" dirty="0">
                <a:solidFill>
                  <a:schemeClr val="tx1"/>
                </a:solidFill>
                <a:latin typeface="Lato" panose="020F0502020204030203" pitchFamily="34" charset="0"/>
                <a:ea typeface="Lato" panose="020F0502020204030203" pitchFamily="34" charset="0"/>
                <a:cs typeface="Lato" panose="020F0502020204030203" pitchFamily="34" charset="0"/>
              </a:rPr>
              <a:t>retrieved by </a:t>
            </a:r>
            <a:br>
              <a:rPr lang="en-US" sz="1400" dirty="0">
                <a:solidFill>
                  <a:schemeClr val="tx1"/>
                </a:solidFill>
                <a:latin typeface="Lato" panose="020F0502020204030203" pitchFamily="34" charset="0"/>
                <a:ea typeface="Lato" panose="020F0502020204030203" pitchFamily="34" charset="0"/>
                <a:cs typeface="Lato" panose="020F0502020204030203" pitchFamily="34" charset="0"/>
              </a:rPr>
            </a:br>
            <a:r>
              <a:rPr lang="en-US" sz="1400" dirty="0">
                <a:solidFill>
                  <a:schemeClr val="tx1"/>
                </a:solidFill>
                <a:latin typeface="Lato" panose="020F0502020204030203" pitchFamily="34" charset="0"/>
                <a:ea typeface="Lato" panose="020F0502020204030203" pitchFamily="34" charset="0"/>
                <a:cs typeface="Lato" panose="020F0502020204030203" pitchFamily="34" charset="0"/>
              </a:rPr>
              <a:t>any contestant</a:t>
            </a:r>
          </a:p>
        </p:txBody>
      </p:sp>
      <p:cxnSp>
        <p:nvCxnSpPr>
          <p:cNvPr id="22" name="Straight Arrow Connector 21">
            <a:extLst>
              <a:ext uri="{FF2B5EF4-FFF2-40B4-BE49-F238E27FC236}">
                <a16:creationId xmlns:a16="http://schemas.microsoft.com/office/drawing/2014/main" id="{7E53835F-5D07-5DF2-8233-57F7AE34B8D1}"/>
              </a:ext>
            </a:extLst>
          </p:cNvPr>
          <p:cNvCxnSpPr>
            <a:stCxn id="23" idx="0"/>
          </p:cNvCxnSpPr>
          <p:nvPr/>
        </p:nvCxnSpPr>
        <p:spPr bwMode="auto">
          <a:xfrm flipH="1" flipV="1">
            <a:off x="6070529" y="1717835"/>
            <a:ext cx="826876" cy="450288"/>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Rectangle 22">
            <a:extLst>
              <a:ext uri="{FF2B5EF4-FFF2-40B4-BE49-F238E27FC236}">
                <a16:creationId xmlns:a16="http://schemas.microsoft.com/office/drawing/2014/main" id="{6295C390-AF8A-AC88-441A-D93FB2A88C18}"/>
              </a:ext>
            </a:extLst>
          </p:cNvPr>
          <p:cNvSpPr>
            <a:spLocks noChangeArrowheads="1"/>
          </p:cNvSpPr>
          <p:nvPr/>
        </p:nvSpPr>
        <p:spPr bwMode="auto">
          <a:xfrm>
            <a:off x="6065446" y="2168123"/>
            <a:ext cx="1663917"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sz="1050" dirty="0">
                <a:solidFill>
                  <a:schemeClr val="tx1"/>
                </a:solidFill>
                <a:latin typeface="Lato" panose="020F0502020204030203" pitchFamily="34" charset="0"/>
                <a:ea typeface="Lato" panose="020F0502020204030203" pitchFamily="34" charset="0"/>
                <a:cs typeface="Lato" panose="020F0502020204030203" pitchFamily="34" charset="0"/>
              </a:rPr>
              <a:t>missing assessments</a:t>
            </a:r>
            <a:br>
              <a:rPr lang="en-US" sz="1050" dirty="0">
                <a:solidFill>
                  <a:schemeClr val="tx1"/>
                </a:solidFill>
                <a:latin typeface="Lato" panose="020F0502020204030203" pitchFamily="34" charset="0"/>
                <a:ea typeface="Lato" panose="020F0502020204030203" pitchFamily="34" charset="0"/>
                <a:cs typeface="Lato" panose="020F0502020204030203" pitchFamily="34" charset="0"/>
              </a:rPr>
            </a:br>
            <a:r>
              <a:rPr lang="en-US" sz="1050" dirty="0">
                <a:solidFill>
                  <a:schemeClr val="tx1"/>
                </a:solidFill>
                <a:latin typeface="Lato" panose="020F0502020204030203" pitchFamily="34" charset="0"/>
                <a:ea typeface="Lato" panose="020F0502020204030203" pitchFamily="34" charset="0"/>
                <a:cs typeface="Lato" panose="020F0502020204030203" pitchFamily="34" charset="0"/>
              </a:rPr>
              <a:t>but no impact on ranking</a:t>
            </a:r>
          </a:p>
        </p:txBody>
      </p:sp>
    </p:spTree>
    <p:extLst>
      <p:ext uri="{BB962C8B-B14F-4D97-AF65-F5344CB8AC3E}">
        <p14:creationId xmlns:p14="http://schemas.microsoft.com/office/powerpoint/2010/main" val="1720664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3E22ECF-EC14-4A50-99CA-5A4A1CD41F9D}"/>
                  </a:ext>
                </a:extLst>
              </p:cNvPr>
              <p:cNvSpPr/>
              <p:nvPr/>
            </p:nvSpPr>
            <p:spPr>
              <a:xfrm>
                <a:off x="720848" y="1322702"/>
                <a:ext cx="7561008" cy="732090"/>
              </a:xfrm>
              <a:prstGeom prst="rect">
                <a:avLst/>
              </a:prstGeom>
              <a:solidFill>
                <a:schemeClr val="bg1">
                  <a:lumMod val="95000"/>
                </a:schemeClr>
              </a:solidFill>
              <a:ln w="12700">
                <a:solidFill>
                  <a:schemeClr val="bg1">
                    <a:lumMod val="65000"/>
                  </a:schemeClr>
                </a:solidFill>
              </a:ln>
            </p:spPr>
            <p:txBody>
              <a:bodyPr vert="horz" wrap="square" lIns="91411" tIns="35988" rIns="91411" bIns="71977" numCol="1" rtlCol="0" anchor="ctr" anchorCtr="0" compatLnSpc="1">
                <a:prstTxWarp prst="textNoShape">
                  <a:avLst/>
                </a:prstTxWarp>
              </a:bodyPr>
              <a:lstStyle/>
              <a:p>
                <a:pPr marL="536414" lvl="1" indent="-269794" algn="l" defTabSz="761771" eaLnBrk="1" hangingPunct="1">
                  <a:spcBef>
                    <a:spcPct val="70000"/>
                  </a:spcBef>
                  <a:buSzPct val="100000"/>
                </a:pPr>
                <a14:m>
                  <m:oMathPara xmlns:m="http://schemas.openxmlformats.org/officeDocument/2006/math">
                    <m:oMathParaPr>
                      <m:jc m:val="left"/>
                    </m:oMathParaPr>
                    <m:oMath xmlns:m="http://schemas.openxmlformats.org/officeDocument/2006/math">
                      <m:r>
                        <a:rPr lang="en-US" sz="1400" i="1" kern="0" smtClean="0">
                          <a:solidFill>
                            <a:prstClr val="black"/>
                          </a:solidFill>
                          <a:latin typeface="Cambria Math" panose="02040503050406030204" pitchFamily="18" charset="0"/>
                        </a:rPr>
                        <m:t>𝑝</m:t>
                      </m:r>
                      <m:r>
                        <a:rPr lang="en-US" sz="1400" b="0" i="1" kern="0" smtClean="0">
                          <a:solidFill>
                            <a:prstClr val="black"/>
                          </a:solidFill>
                          <a:latin typeface="Cambria Math" panose="02040503050406030204" pitchFamily="18" charset="0"/>
                        </a:rPr>
                        <m:t>=</m:t>
                      </m:r>
                      <m:f>
                        <m:fPr>
                          <m:ctrlPr>
                            <a:rPr lang="en-US" sz="1400" b="0" i="1" kern="0" smtClean="0">
                              <a:solidFill>
                                <a:prstClr val="black"/>
                              </a:solidFill>
                              <a:latin typeface="Cambria Math" panose="02040503050406030204" pitchFamily="18" charset="0"/>
                            </a:rPr>
                          </m:ctrlPr>
                        </m:fPr>
                        <m:num>
                          <m:r>
                            <a:rPr lang="en-US" sz="1400" b="0" i="1" kern="0" smtClean="0">
                              <a:solidFill>
                                <a:prstClr val="black"/>
                              </a:solidFill>
                              <a:latin typeface="Cambria Math" panose="02040503050406030204" pitchFamily="18" charset="0"/>
                            </a:rPr>
                            <m:t>1</m:t>
                          </m:r>
                        </m:num>
                        <m:den>
                          <m:r>
                            <a:rPr lang="en-US" sz="1400" b="0" i="1" kern="0" smtClean="0">
                              <a:solidFill>
                                <a:prstClr val="black"/>
                              </a:solidFill>
                              <a:latin typeface="Cambria Math" panose="02040503050406030204" pitchFamily="18" charset="0"/>
                            </a:rPr>
                            <m:t>𝑁</m:t>
                          </m:r>
                        </m:den>
                      </m:f>
                      <m:nary>
                        <m:naryPr>
                          <m:chr m:val="∑"/>
                          <m:ctrlPr>
                            <a:rPr lang="en-US" sz="1400" b="0" i="1" kern="0" smtClean="0">
                              <a:solidFill>
                                <a:prstClr val="black"/>
                              </a:solidFill>
                              <a:latin typeface="Cambria Math" panose="02040503050406030204" pitchFamily="18" charset="0"/>
                            </a:rPr>
                          </m:ctrlPr>
                        </m:naryPr>
                        <m:sub>
                          <m:r>
                            <m:rPr>
                              <m:brk m:alnAt="23"/>
                            </m:rPr>
                            <a:rPr lang="en-US" sz="1400" b="0" i="1" kern="0" smtClean="0">
                              <a:solidFill>
                                <a:prstClr val="black"/>
                              </a:solidFill>
                              <a:latin typeface="Cambria Math" panose="02040503050406030204" pitchFamily="18" charset="0"/>
                            </a:rPr>
                            <m:t>𝑖</m:t>
                          </m:r>
                          <m:r>
                            <a:rPr lang="en-US" sz="1400" b="0" i="1" kern="0" smtClean="0">
                              <a:solidFill>
                                <a:prstClr val="black"/>
                              </a:solidFill>
                              <a:latin typeface="Cambria Math" panose="02040503050406030204" pitchFamily="18" charset="0"/>
                            </a:rPr>
                            <m:t>=1</m:t>
                          </m:r>
                        </m:sub>
                        <m:sup>
                          <m:r>
                            <a:rPr lang="en-US" sz="1400" b="0" i="1" kern="0" smtClean="0">
                              <a:solidFill>
                                <a:prstClr val="black"/>
                              </a:solidFill>
                              <a:latin typeface="Cambria Math" panose="02040503050406030204" pitchFamily="18" charset="0"/>
                            </a:rPr>
                            <m:t>𝑁</m:t>
                          </m:r>
                        </m:sup>
                        <m:e>
                          <m:sSub>
                            <m:sSubPr>
                              <m:ctrlPr>
                                <a:rPr lang="en-US" sz="1400" b="0" i="1" kern="0" smtClean="0">
                                  <a:solidFill>
                                    <a:prstClr val="black"/>
                                  </a:solidFill>
                                  <a:latin typeface="Cambria Math" panose="02040503050406030204" pitchFamily="18" charset="0"/>
                                </a:rPr>
                              </m:ctrlPr>
                            </m:sSubPr>
                            <m:e>
                              <m:r>
                                <a:rPr lang="en-US" sz="1400" b="0" i="1" kern="0" smtClean="0">
                                  <a:solidFill>
                                    <a:prstClr val="black"/>
                                  </a:solidFill>
                                  <a:latin typeface="Cambria Math" panose="02040503050406030204" pitchFamily="18" charset="0"/>
                                </a:rPr>
                                <m:t>𝑝</m:t>
                              </m:r>
                            </m:e>
                            <m:sub>
                              <m:r>
                                <a:rPr lang="en-US" sz="1400" b="0" i="1" kern="0" smtClean="0">
                                  <a:solidFill>
                                    <a:prstClr val="black"/>
                                  </a:solidFill>
                                  <a:latin typeface="Cambria Math" panose="02040503050406030204" pitchFamily="18" charset="0"/>
                                </a:rPr>
                                <m:t>𝑖</m:t>
                              </m:r>
                            </m:sub>
                          </m:sSub>
                        </m:e>
                      </m:nary>
                      <m:r>
                        <a:rPr lang="en-US" sz="1400" b="0" i="1" kern="0" smtClean="0">
                          <a:solidFill>
                            <a:prstClr val="black"/>
                          </a:solidFill>
                          <a:latin typeface="Cambria Math" panose="02040503050406030204" pitchFamily="18" charset="0"/>
                        </a:rPr>
                        <m:t>=</m:t>
                      </m:r>
                      <m:f>
                        <m:fPr>
                          <m:ctrlPr>
                            <a:rPr lang="en-US" sz="1400" i="1" kern="0">
                              <a:solidFill>
                                <a:prstClr val="black"/>
                              </a:solidFill>
                              <a:latin typeface="Cambria Math" panose="02040503050406030204" pitchFamily="18" charset="0"/>
                            </a:rPr>
                          </m:ctrlPr>
                        </m:fPr>
                        <m:num>
                          <m:r>
                            <a:rPr lang="en-US" sz="1400" i="1" kern="0">
                              <a:solidFill>
                                <a:prstClr val="black"/>
                              </a:solidFill>
                              <a:latin typeface="Cambria Math" panose="02040503050406030204" pitchFamily="18" charset="0"/>
                            </a:rPr>
                            <m:t>1</m:t>
                          </m:r>
                        </m:num>
                        <m:den>
                          <m:r>
                            <a:rPr lang="en-US" sz="1400" i="1" kern="0">
                              <a:solidFill>
                                <a:prstClr val="black"/>
                              </a:solidFill>
                              <a:latin typeface="Cambria Math" panose="02040503050406030204" pitchFamily="18" charset="0"/>
                            </a:rPr>
                            <m:t>𝑁</m:t>
                          </m:r>
                        </m:den>
                      </m:f>
                      <m:nary>
                        <m:naryPr>
                          <m:chr m:val="∑"/>
                          <m:ctrlPr>
                            <a:rPr lang="en-US" sz="1400" i="1" kern="0">
                              <a:solidFill>
                                <a:prstClr val="black"/>
                              </a:solidFill>
                              <a:latin typeface="Cambria Math" panose="02040503050406030204" pitchFamily="18" charset="0"/>
                            </a:rPr>
                          </m:ctrlPr>
                        </m:naryPr>
                        <m:sub>
                          <m:r>
                            <m:rPr>
                              <m:brk m:alnAt="23"/>
                            </m:rPr>
                            <a:rPr lang="en-US" sz="1400" i="1" kern="0">
                              <a:solidFill>
                                <a:prstClr val="black"/>
                              </a:solidFill>
                              <a:latin typeface="Cambria Math" panose="02040503050406030204" pitchFamily="18" charset="0"/>
                            </a:rPr>
                            <m:t>𝑖</m:t>
                          </m:r>
                          <m:r>
                            <a:rPr lang="en-US" sz="1400" i="1" kern="0">
                              <a:solidFill>
                                <a:prstClr val="black"/>
                              </a:solidFill>
                              <a:latin typeface="Cambria Math" panose="02040503050406030204" pitchFamily="18" charset="0"/>
                            </a:rPr>
                            <m:t>=</m:t>
                          </m:r>
                          <m:r>
                            <a:rPr lang="en-US" sz="1400" b="0" i="1" kern="0" smtClean="0">
                              <a:solidFill>
                                <a:prstClr val="black"/>
                              </a:solidFill>
                              <a:latin typeface="Cambria Math" panose="02040503050406030204" pitchFamily="18" charset="0"/>
                            </a:rPr>
                            <m:t>1</m:t>
                          </m:r>
                        </m:sub>
                        <m:sup>
                          <m:r>
                            <a:rPr lang="en-US" sz="1400" i="1" kern="0">
                              <a:solidFill>
                                <a:prstClr val="black"/>
                              </a:solidFill>
                              <a:latin typeface="Cambria Math" panose="02040503050406030204" pitchFamily="18" charset="0"/>
                            </a:rPr>
                            <m:t>𝑁</m:t>
                          </m:r>
                        </m:sup>
                        <m:e>
                          <m:f>
                            <m:fPr>
                              <m:ctrlPr>
                                <a:rPr lang="en-US" sz="1400" i="1" kern="0" smtClean="0">
                                  <a:solidFill>
                                    <a:prstClr val="black"/>
                                  </a:solidFill>
                                  <a:latin typeface="Cambria Math" panose="02040503050406030204" pitchFamily="18" charset="0"/>
                                </a:rPr>
                              </m:ctrlPr>
                            </m:fPr>
                            <m:num>
                              <m:d>
                                <m:dPr>
                                  <m:begChr m:val="|"/>
                                  <m:endChr m:val="|"/>
                                  <m:ctrlPr>
                                    <a:rPr lang="en-US" sz="1400" b="0" i="1" kern="0" smtClean="0">
                                      <a:solidFill>
                                        <a:prstClr val="black"/>
                                      </a:solidFill>
                                      <a:latin typeface="Cambria Math" panose="02040503050406030204" pitchFamily="18" charset="0"/>
                                    </a:rPr>
                                  </m:ctrlPr>
                                </m:dPr>
                                <m:e>
                                  <m:sSub>
                                    <m:sSubPr>
                                      <m:ctrlPr>
                                        <a:rPr lang="en-US" sz="1400" b="0" i="1" kern="0" smtClean="0">
                                          <a:solidFill>
                                            <a:prstClr val="black"/>
                                          </a:solidFill>
                                          <a:latin typeface="Cambria Math" panose="02040503050406030204" pitchFamily="18" charset="0"/>
                                        </a:rPr>
                                      </m:ctrlPr>
                                    </m:sSubPr>
                                    <m:e>
                                      <m:r>
                                        <a:rPr lang="en-US" sz="1400" b="0" i="1" kern="0" smtClean="0">
                                          <a:solidFill>
                                            <a:prstClr val="black"/>
                                          </a:solidFill>
                                          <a:latin typeface="Cambria Math" panose="02040503050406030204" pitchFamily="18" charset="0"/>
                                        </a:rPr>
                                        <m:t>𝔽</m:t>
                                      </m:r>
                                    </m:e>
                                    <m:sub>
                                      <m:r>
                                        <a:rPr lang="en-US" sz="1400" b="0" i="1" kern="0" smtClean="0">
                                          <a:solidFill>
                                            <a:prstClr val="black"/>
                                          </a:solidFill>
                                          <a:latin typeface="Cambria Math" panose="02040503050406030204" pitchFamily="18" charset="0"/>
                                        </a:rPr>
                                        <m:t>𝑖</m:t>
                                      </m:r>
                                    </m:sub>
                                  </m:sSub>
                                  <m:r>
                                    <a:rPr lang="en-US" sz="1400" b="0" i="1" kern="0" smtClean="0">
                                      <a:solidFill>
                                        <a:prstClr val="black"/>
                                      </a:solidFill>
                                      <a:latin typeface="Cambria Math" panose="02040503050406030204" pitchFamily="18" charset="0"/>
                                      <a:ea typeface="Cambria Math" panose="02040503050406030204" pitchFamily="18" charset="0"/>
                                    </a:rPr>
                                    <m:t>∩</m:t>
                                  </m:r>
                                  <m:sSub>
                                    <m:sSubPr>
                                      <m:ctrlPr>
                                        <a:rPr lang="en-US" sz="1400" b="0" i="1" kern="0" smtClean="0">
                                          <a:solidFill>
                                            <a:prstClr val="black"/>
                                          </a:solidFill>
                                          <a:latin typeface="Cambria Math" panose="02040503050406030204" pitchFamily="18" charset="0"/>
                                          <a:ea typeface="Cambria Math" panose="02040503050406030204" pitchFamily="18" charset="0"/>
                                        </a:rPr>
                                      </m:ctrlPr>
                                    </m:sSubPr>
                                    <m:e>
                                      <m:r>
                                        <a:rPr lang="en-US" sz="1400" b="0" i="1" kern="0" smtClean="0">
                                          <a:solidFill>
                                            <a:prstClr val="black"/>
                                          </a:solidFill>
                                          <a:latin typeface="Cambria Math" panose="02040503050406030204" pitchFamily="18" charset="0"/>
                                          <a:ea typeface="Cambria Math" panose="02040503050406030204" pitchFamily="18" charset="0"/>
                                        </a:rPr>
                                        <m:t>ℝ</m:t>
                                      </m:r>
                                    </m:e>
                                    <m:sub>
                                      <m:r>
                                        <a:rPr lang="en-US" sz="1400" b="0" i="1" kern="0" smtClean="0">
                                          <a:solidFill>
                                            <a:prstClr val="black"/>
                                          </a:solidFill>
                                          <a:latin typeface="Cambria Math" panose="02040503050406030204" pitchFamily="18" charset="0"/>
                                          <a:ea typeface="Cambria Math" panose="02040503050406030204" pitchFamily="18" charset="0"/>
                                        </a:rPr>
                                        <m:t>𝑖</m:t>
                                      </m:r>
                                    </m:sub>
                                  </m:sSub>
                                </m:e>
                              </m:d>
                            </m:num>
                            <m:den>
                              <m:d>
                                <m:dPr>
                                  <m:begChr m:val="|"/>
                                  <m:endChr m:val="|"/>
                                  <m:ctrlPr>
                                    <a:rPr lang="en-US" sz="1400" b="0" i="1" kern="0" smtClean="0">
                                      <a:solidFill>
                                        <a:prstClr val="black"/>
                                      </a:solidFill>
                                      <a:latin typeface="Cambria Math" panose="02040503050406030204" pitchFamily="18" charset="0"/>
                                    </a:rPr>
                                  </m:ctrlPr>
                                </m:dPr>
                                <m:e>
                                  <m:sSub>
                                    <m:sSubPr>
                                      <m:ctrlPr>
                                        <a:rPr lang="en-US" sz="1400" b="0" i="1" kern="0" smtClean="0">
                                          <a:solidFill>
                                            <a:prstClr val="black"/>
                                          </a:solidFill>
                                          <a:latin typeface="Cambria Math" panose="02040503050406030204" pitchFamily="18" charset="0"/>
                                        </a:rPr>
                                      </m:ctrlPr>
                                    </m:sSubPr>
                                    <m:e>
                                      <m:r>
                                        <a:rPr lang="en-US" sz="1400" b="0" i="1" kern="0" smtClean="0">
                                          <a:solidFill>
                                            <a:prstClr val="black"/>
                                          </a:solidFill>
                                          <a:latin typeface="Cambria Math" panose="02040503050406030204" pitchFamily="18" charset="0"/>
                                        </a:rPr>
                                        <m:t>𝔽</m:t>
                                      </m:r>
                                    </m:e>
                                    <m:sub>
                                      <m:r>
                                        <a:rPr lang="en-US" sz="1400" b="0" i="1" kern="0" smtClean="0">
                                          <a:solidFill>
                                            <a:prstClr val="black"/>
                                          </a:solidFill>
                                          <a:latin typeface="Cambria Math" panose="02040503050406030204" pitchFamily="18" charset="0"/>
                                        </a:rPr>
                                        <m:t>𝑖</m:t>
                                      </m:r>
                                    </m:sub>
                                  </m:sSub>
                                </m:e>
                              </m:d>
                            </m:den>
                          </m:f>
                        </m:e>
                      </m:nary>
                    </m:oMath>
                  </m:oMathPara>
                </a14:m>
                <a:endParaRPr lang="en-US" sz="1400" kern="0" dirty="0">
                  <a:solidFill>
                    <a:prstClr val="black"/>
                  </a:solidFill>
                  <a:latin typeface="Arial"/>
                </a:endParaRPr>
              </a:p>
            </p:txBody>
          </p:sp>
        </mc:Choice>
        <mc:Fallback xmlns="">
          <p:sp>
            <p:nvSpPr>
              <p:cNvPr id="7" name="Rectangle 6">
                <a:extLst>
                  <a:ext uri="{FF2B5EF4-FFF2-40B4-BE49-F238E27FC236}">
                    <a16:creationId xmlns:a16="http://schemas.microsoft.com/office/drawing/2014/main" id="{E3E22ECF-EC14-4A50-99CA-5A4A1CD41F9D}"/>
                  </a:ext>
                </a:extLst>
              </p:cNvPr>
              <p:cNvSpPr>
                <a:spLocks noRot="1" noChangeAspect="1" noMove="1" noResize="1" noEditPoints="1" noAdjustHandles="1" noChangeArrowheads="1" noChangeShapeType="1" noTextEdit="1"/>
              </p:cNvSpPr>
              <p:nvPr/>
            </p:nvSpPr>
            <p:spPr>
              <a:xfrm>
                <a:off x="720848" y="1322702"/>
                <a:ext cx="7561008" cy="732090"/>
              </a:xfrm>
              <a:prstGeom prst="rect">
                <a:avLst/>
              </a:prstGeom>
              <a:blipFill>
                <a:blip r:embed="rId3"/>
                <a:stretch>
                  <a:fillRect/>
                </a:stretch>
              </a:blipFill>
              <a:ln w="12700">
                <a:solidFill>
                  <a:schemeClr val="bg1">
                    <a:lumMod val="6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EA8B207-56D6-47EC-BADB-E38FF6285E11}"/>
                  </a:ext>
                </a:extLst>
              </p:cNvPr>
              <p:cNvSpPr/>
              <p:nvPr/>
            </p:nvSpPr>
            <p:spPr>
              <a:xfrm>
                <a:off x="4771388" y="1290046"/>
                <a:ext cx="3330444" cy="810108"/>
              </a:xfrm>
              <a:prstGeom prst="rect">
                <a:avLst/>
              </a:prstGeom>
              <a:noFill/>
              <a:ln w="12700">
                <a:noFill/>
              </a:ln>
            </p:spPr>
            <p:txBody>
              <a:bodyPr vert="horz" wrap="square" lIns="91411" tIns="35988" rIns="91411" bIns="71977" numCol="1" rtlCol="0" anchor="ctr" anchorCtr="0" compatLnSpc="1">
                <a:prstTxWarp prst="textNoShape">
                  <a:avLst/>
                </a:prstTxWarp>
              </a:bodyPr>
              <a:lstStyle/>
              <a:p>
                <a:pPr marL="536414" lvl="1" indent="-269794" algn="l" defTabSz="761771" eaLnBrk="1" hangingPunct="1">
                  <a:spcBef>
                    <a:spcPct val="70000"/>
                  </a:spcBef>
                  <a:buSzPct val="100000"/>
                </a:pPr>
                <a14:m>
                  <m:oMathPara xmlns:m="http://schemas.openxmlformats.org/officeDocument/2006/math">
                    <m:oMathParaPr>
                      <m:jc m:val="left"/>
                    </m:oMathParaPr>
                    <m:oMath xmlns:m="http://schemas.openxmlformats.org/officeDocument/2006/math">
                      <m:r>
                        <a:rPr lang="en-US" sz="1400" b="0" i="1" kern="0" smtClean="0">
                          <a:solidFill>
                            <a:prstClr val="black"/>
                          </a:solidFill>
                          <a:latin typeface="Cambria Math" panose="02040503050406030204" pitchFamily="18" charset="0"/>
                        </a:rPr>
                        <m:t>𝑟</m:t>
                      </m:r>
                      <m:r>
                        <a:rPr lang="en-US" sz="1400" b="0" i="1" kern="0" smtClean="0">
                          <a:solidFill>
                            <a:prstClr val="black"/>
                          </a:solidFill>
                          <a:latin typeface="Cambria Math" panose="02040503050406030204" pitchFamily="18" charset="0"/>
                        </a:rPr>
                        <m:t>=</m:t>
                      </m:r>
                      <m:f>
                        <m:fPr>
                          <m:ctrlPr>
                            <a:rPr lang="en-US" sz="1400" b="0" i="1" kern="0" smtClean="0">
                              <a:solidFill>
                                <a:prstClr val="black"/>
                              </a:solidFill>
                              <a:latin typeface="Cambria Math" panose="02040503050406030204" pitchFamily="18" charset="0"/>
                            </a:rPr>
                          </m:ctrlPr>
                        </m:fPr>
                        <m:num>
                          <m:r>
                            <a:rPr lang="en-US" sz="1400" b="0" i="1" kern="0" smtClean="0">
                              <a:solidFill>
                                <a:prstClr val="black"/>
                              </a:solidFill>
                              <a:latin typeface="Cambria Math" panose="02040503050406030204" pitchFamily="18" charset="0"/>
                            </a:rPr>
                            <m:t>1</m:t>
                          </m:r>
                        </m:num>
                        <m:den>
                          <m:r>
                            <a:rPr lang="en-US" sz="1400" b="0" i="1" kern="0" smtClean="0">
                              <a:solidFill>
                                <a:prstClr val="black"/>
                              </a:solidFill>
                              <a:latin typeface="Cambria Math" panose="02040503050406030204" pitchFamily="18" charset="0"/>
                            </a:rPr>
                            <m:t>𝑁</m:t>
                          </m:r>
                        </m:den>
                      </m:f>
                      <m:nary>
                        <m:naryPr>
                          <m:chr m:val="∑"/>
                          <m:ctrlPr>
                            <a:rPr lang="en-US" sz="1400" b="0" i="1" kern="0" smtClean="0">
                              <a:solidFill>
                                <a:prstClr val="black"/>
                              </a:solidFill>
                              <a:latin typeface="Cambria Math" panose="02040503050406030204" pitchFamily="18" charset="0"/>
                            </a:rPr>
                          </m:ctrlPr>
                        </m:naryPr>
                        <m:sub>
                          <m:r>
                            <m:rPr>
                              <m:brk m:alnAt="23"/>
                            </m:rPr>
                            <a:rPr lang="en-US" sz="1400" b="0" i="1" kern="0" smtClean="0">
                              <a:solidFill>
                                <a:prstClr val="black"/>
                              </a:solidFill>
                              <a:latin typeface="Cambria Math" panose="02040503050406030204" pitchFamily="18" charset="0"/>
                            </a:rPr>
                            <m:t>𝑖</m:t>
                          </m:r>
                          <m:r>
                            <a:rPr lang="en-US" sz="1400" b="0" i="1" kern="0" smtClean="0">
                              <a:solidFill>
                                <a:prstClr val="black"/>
                              </a:solidFill>
                              <a:latin typeface="Cambria Math" panose="02040503050406030204" pitchFamily="18" charset="0"/>
                            </a:rPr>
                            <m:t>=1</m:t>
                          </m:r>
                        </m:sub>
                        <m:sup>
                          <m:r>
                            <a:rPr lang="en-US" sz="1400" b="0" i="1" kern="0" smtClean="0">
                              <a:solidFill>
                                <a:prstClr val="black"/>
                              </a:solidFill>
                              <a:latin typeface="Cambria Math" panose="02040503050406030204" pitchFamily="18" charset="0"/>
                            </a:rPr>
                            <m:t>𝑁</m:t>
                          </m:r>
                        </m:sup>
                        <m:e>
                          <m:sSub>
                            <m:sSubPr>
                              <m:ctrlPr>
                                <a:rPr lang="en-US" sz="1400" b="0" i="1" kern="0" smtClean="0">
                                  <a:solidFill>
                                    <a:prstClr val="black"/>
                                  </a:solidFill>
                                  <a:latin typeface="Cambria Math" panose="02040503050406030204" pitchFamily="18" charset="0"/>
                                </a:rPr>
                              </m:ctrlPr>
                            </m:sSubPr>
                            <m:e>
                              <m:r>
                                <a:rPr lang="en-US" sz="1400" b="0" i="1" kern="0" smtClean="0">
                                  <a:solidFill>
                                    <a:prstClr val="black"/>
                                  </a:solidFill>
                                  <a:latin typeface="Cambria Math" panose="02040503050406030204" pitchFamily="18" charset="0"/>
                                </a:rPr>
                                <m:t>𝑟</m:t>
                              </m:r>
                            </m:e>
                            <m:sub>
                              <m:r>
                                <a:rPr lang="en-US" sz="1400" b="0" i="1" kern="0" smtClean="0">
                                  <a:solidFill>
                                    <a:prstClr val="black"/>
                                  </a:solidFill>
                                  <a:latin typeface="Cambria Math" panose="02040503050406030204" pitchFamily="18" charset="0"/>
                                </a:rPr>
                                <m:t>𝑖</m:t>
                              </m:r>
                            </m:sub>
                          </m:sSub>
                        </m:e>
                      </m:nary>
                      <m:r>
                        <a:rPr lang="en-US" sz="1400" b="0" i="1" kern="0" smtClean="0">
                          <a:solidFill>
                            <a:prstClr val="black"/>
                          </a:solidFill>
                          <a:latin typeface="Cambria Math" panose="02040503050406030204" pitchFamily="18" charset="0"/>
                        </a:rPr>
                        <m:t>=</m:t>
                      </m:r>
                      <m:f>
                        <m:fPr>
                          <m:ctrlPr>
                            <a:rPr lang="en-US" sz="1400" i="1" kern="0">
                              <a:solidFill>
                                <a:prstClr val="black"/>
                              </a:solidFill>
                              <a:latin typeface="Cambria Math" panose="02040503050406030204" pitchFamily="18" charset="0"/>
                            </a:rPr>
                          </m:ctrlPr>
                        </m:fPr>
                        <m:num>
                          <m:r>
                            <a:rPr lang="en-US" sz="1400" i="1" kern="0">
                              <a:solidFill>
                                <a:prstClr val="black"/>
                              </a:solidFill>
                              <a:latin typeface="Cambria Math" panose="02040503050406030204" pitchFamily="18" charset="0"/>
                            </a:rPr>
                            <m:t>1</m:t>
                          </m:r>
                        </m:num>
                        <m:den>
                          <m:r>
                            <a:rPr lang="en-US" sz="1400" i="1" kern="0">
                              <a:solidFill>
                                <a:prstClr val="black"/>
                              </a:solidFill>
                              <a:latin typeface="Cambria Math" panose="02040503050406030204" pitchFamily="18" charset="0"/>
                            </a:rPr>
                            <m:t>𝑁</m:t>
                          </m:r>
                        </m:den>
                      </m:f>
                      <m:nary>
                        <m:naryPr>
                          <m:chr m:val="∑"/>
                          <m:ctrlPr>
                            <a:rPr lang="en-US" sz="1400" i="1" kern="0">
                              <a:solidFill>
                                <a:prstClr val="black"/>
                              </a:solidFill>
                              <a:latin typeface="Cambria Math" panose="02040503050406030204" pitchFamily="18" charset="0"/>
                            </a:rPr>
                          </m:ctrlPr>
                        </m:naryPr>
                        <m:sub>
                          <m:r>
                            <m:rPr>
                              <m:brk m:alnAt="23"/>
                            </m:rPr>
                            <a:rPr lang="en-US" sz="1400" i="1" kern="0">
                              <a:solidFill>
                                <a:prstClr val="black"/>
                              </a:solidFill>
                              <a:latin typeface="Cambria Math" panose="02040503050406030204" pitchFamily="18" charset="0"/>
                            </a:rPr>
                            <m:t>𝑖</m:t>
                          </m:r>
                          <m:r>
                            <a:rPr lang="en-US" sz="1400" i="1" kern="0">
                              <a:solidFill>
                                <a:prstClr val="black"/>
                              </a:solidFill>
                              <a:latin typeface="Cambria Math" panose="02040503050406030204" pitchFamily="18" charset="0"/>
                            </a:rPr>
                            <m:t>=</m:t>
                          </m:r>
                          <m:r>
                            <a:rPr lang="en-US" sz="1400" b="0" i="1" kern="0" smtClean="0">
                              <a:solidFill>
                                <a:prstClr val="black"/>
                              </a:solidFill>
                              <a:latin typeface="Cambria Math" panose="02040503050406030204" pitchFamily="18" charset="0"/>
                            </a:rPr>
                            <m:t>1</m:t>
                          </m:r>
                        </m:sub>
                        <m:sup>
                          <m:r>
                            <a:rPr lang="en-US" sz="1400" i="1" kern="0">
                              <a:solidFill>
                                <a:prstClr val="black"/>
                              </a:solidFill>
                              <a:latin typeface="Cambria Math" panose="02040503050406030204" pitchFamily="18" charset="0"/>
                            </a:rPr>
                            <m:t>𝑁</m:t>
                          </m:r>
                        </m:sup>
                        <m:e>
                          <m:f>
                            <m:fPr>
                              <m:ctrlPr>
                                <a:rPr lang="en-US" sz="1400" i="1" kern="0" smtClean="0">
                                  <a:solidFill>
                                    <a:prstClr val="black"/>
                                  </a:solidFill>
                                  <a:latin typeface="Cambria Math" panose="02040503050406030204" pitchFamily="18" charset="0"/>
                                </a:rPr>
                              </m:ctrlPr>
                            </m:fPr>
                            <m:num>
                              <m:d>
                                <m:dPr>
                                  <m:begChr m:val="|"/>
                                  <m:endChr m:val="|"/>
                                  <m:ctrlPr>
                                    <a:rPr lang="en-US" sz="1400" b="0" i="1" kern="0" smtClean="0">
                                      <a:solidFill>
                                        <a:prstClr val="black"/>
                                      </a:solidFill>
                                      <a:latin typeface="Cambria Math" panose="02040503050406030204" pitchFamily="18" charset="0"/>
                                    </a:rPr>
                                  </m:ctrlPr>
                                </m:dPr>
                                <m:e>
                                  <m:sSub>
                                    <m:sSubPr>
                                      <m:ctrlPr>
                                        <a:rPr lang="en-US" sz="1400" b="0" i="1" kern="0" smtClean="0">
                                          <a:solidFill>
                                            <a:prstClr val="black"/>
                                          </a:solidFill>
                                          <a:latin typeface="Cambria Math" panose="02040503050406030204" pitchFamily="18" charset="0"/>
                                        </a:rPr>
                                      </m:ctrlPr>
                                    </m:sSubPr>
                                    <m:e>
                                      <m:r>
                                        <a:rPr lang="en-US" sz="1400" b="0" i="1" kern="0" smtClean="0">
                                          <a:solidFill>
                                            <a:prstClr val="black"/>
                                          </a:solidFill>
                                          <a:latin typeface="Cambria Math" panose="02040503050406030204" pitchFamily="18" charset="0"/>
                                        </a:rPr>
                                        <m:t>𝔽</m:t>
                                      </m:r>
                                    </m:e>
                                    <m:sub>
                                      <m:r>
                                        <a:rPr lang="en-US" sz="1400" b="0" i="1" kern="0" smtClean="0">
                                          <a:solidFill>
                                            <a:prstClr val="black"/>
                                          </a:solidFill>
                                          <a:latin typeface="Cambria Math" panose="02040503050406030204" pitchFamily="18" charset="0"/>
                                        </a:rPr>
                                        <m:t>𝑖</m:t>
                                      </m:r>
                                    </m:sub>
                                  </m:sSub>
                                  <m:r>
                                    <a:rPr lang="en-US" sz="1400" b="0" i="1" kern="0" smtClean="0">
                                      <a:solidFill>
                                        <a:prstClr val="black"/>
                                      </a:solidFill>
                                      <a:latin typeface="Cambria Math" panose="02040503050406030204" pitchFamily="18" charset="0"/>
                                      <a:ea typeface="Cambria Math" panose="02040503050406030204" pitchFamily="18" charset="0"/>
                                    </a:rPr>
                                    <m:t>∩</m:t>
                                  </m:r>
                                  <m:sSub>
                                    <m:sSubPr>
                                      <m:ctrlPr>
                                        <a:rPr lang="en-US" sz="1400" b="0" i="1" kern="0" smtClean="0">
                                          <a:solidFill>
                                            <a:prstClr val="black"/>
                                          </a:solidFill>
                                          <a:latin typeface="Cambria Math" panose="02040503050406030204" pitchFamily="18" charset="0"/>
                                          <a:ea typeface="Cambria Math" panose="02040503050406030204" pitchFamily="18" charset="0"/>
                                        </a:rPr>
                                      </m:ctrlPr>
                                    </m:sSubPr>
                                    <m:e>
                                      <m:r>
                                        <a:rPr lang="en-US" sz="1400" b="0" i="1" kern="0" smtClean="0">
                                          <a:solidFill>
                                            <a:prstClr val="black"/>
                                          </a:solidFill>
                                          <a:latin typeface="Cambria Math" panose="02040503050406030204" pitchFamily="18" charset="0"/>
                                          <a:ea typeface="Cambria Math" panose="02040503050406030204" pitchFamily="18" charset="0"/>
                                        </a:rPr>
                                        <m:t>ℝ</m:t>
                                      </m:r>
                                    </m:e>
                                    <m:sub>
                                      <m:r>
                                        <a:rPr lang="en-US" sz="1400" b="0" i="1" kern="0" smtClean="0">
                                          <a:solidFill>
                                            <a:prstClr val="black"/>
                                          </a:solidFill>
                                          <a:latin typeface="Cambria Math" panose="02040503050406030204" pitchFamily="18" charset="0"/>
                                          <a:ea typeface="Cambria Math" panose="02040503050406030204" pitchFamily="18" charset="0"/>
                                        </a:rPr>
                                        <m:t>𝑖</m:t>
                                      </m:r>
                                    </m:sub>
                                  </m:sSub>
                                </m:e>
                              </m:d>
                            </m:num>
                            <m:den>
                              <m:d>
                                <m:dPr>
                                  <m:begChr m:val="|"/>
                                  <m:endChr m:val="|"/>
                                  <m:ctrlPr>
                                    <a:rPr lang="en-US" sz="1400" b="0" i="1" kern="0" smtClean="0">
                                      <a:solidFill>
                                        <a:prstClr val="black"/>
                                      </a:solidFill>
                                      <a:latin typeface="Cambria Math" panose="02040503050406030204" pitchFamily="18" charset="0"/>
                                    </a:rPr>
                                  </m:ctrlPr>
                                </m:dPr>
                                <m:e>
                                  <m:sSub>
                                    <m:sSubPr>
                                      <m:ctrlPr>
                                        <a:rPr lang="en-US" sz="1400" i="1" kern="0">
                                          <a:solidFill>
                                            <a:prstClr val="black"/>
                                          </a:solidFill>
                                          <a:latin typeface="Cambria Math" panose="02040503050406030204" pitchFamily="18" charset="0"/>
                                          <a:ea typeface="Cambria Math" panose="02040503050406030204" pitchFamily="18" charset="0"/>
                                        </a:rPr>
                                      </m:ctrlPr>
                                    </m:sSubPr>
                                    <m:e>
                                      <m:r>
                                        <a:rPr lang="en-US" sz="1400" i="1" kern="0">
                                          <a:solidFill>
                                            <a:prstClr val="black"/>
                                          </a:solidFill>
                                          <a:latin typeface="Cambria Math" panose="02040503050406030204" pitchFamily="18" charset="0"/>
                                          <a:ea typeface="Cambria Math" panose="02040503050406030204" pitchFamily="18" charset="0"/>
                                        </a:rPr>
                                        <m:t>ℝ</m:t>
                                      </m:r>
                                    </m:e>
                                    <m:sub>
                                      <m:r>
                                        <a:rPr lang="en-US" sz="1400" i="1" kern="0">
                                          <a:solidFill>
                                            <a:prstClr val="black"/>
                                          </a:solidFill>
                                          <a:latin typeface="Cambria Math" panose="02040503050406030204" pitchFamily="18" charset="0"/>
                                          <a:ea typeface="Cambria Math" panose="02040503050406030204" pitchFamily="18" charset="0"/>
                                        </a:rPr>
                                        <m:t>𝑖</m:t>
                                      </m:r>
                                    </m:sub>
                                  </m:sSub>
                                </m:e>
                              </m:d>
                            </m:den>
                          </m:f>
                        </m:e>
                      </m:nary>
                    </m:oMath>
                  </m:oMathPara>
                </a14:m>
                <a:endParaRPr lang="en-US" sz="1400" kern="0" dirty="0">
                  <a:solidFill>
                    <a:prstClr val="black"/>
                  </a:solidFill>
                  <a:latin typeface="Arial"/>
                </a:endParaRPr>
              </a:p>
            </p:txBody>
          </p:sp>
        </mc:Choice>
        <mc:Fallback xmlns="">
          <p:sp>
            <p:nvSpPr>
              <p:cNvPr id="9" name="Rectangle 8">
                <a:extLst>
                  <a:ext uri="{FF2B5EF4-FFF2-40B4-BE49-F238E27FC236}">
                    <a16:creationId xmlns:a16="http://schemas.microsoft.com/office/drawing/2014/main" id="{8EA8B207-56D6-47EC-BADB-E38FF6285E11}"/>
                  </a:ext>
                </a:extLst>
              </p:cNvPr>
              <p:cNvSpPr>
                <a:spLocks noRot="1" noChangeAspect="1" noMove="1" noResize="1" noEditPoints="1" noAdjustHandles="1" noChangeArrowheads="1" noChangeShapeType="1" noTextEdit="1"/>
              </p:cNvSpPr>
              <p:nvPr/>
            </p:nvSpPr>
            <p:spPr>
              <a:xfrm>
                <a:off x="4771388" y="1290046"/>
                <a:ext cx="3330444" cy="810108"/>
              </a:xfrm>
              <a:prstGeom prst="rect">
                <a:avLst/>
              </a:prstGeom>
              <a:blipFill>
                <a:blip r:embed="rId4"/>
                <a:stretch>
                  <a:fillRect/>
                </a:stretch>
              </a:blipFill>
              <a:ln w="12700">
                <a:noFill/>
              </a:ln>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DE4CD-AA84-B36A-B0E3-6C3F077DB4CD}"/>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02D56366-7791-127C-20AA-0F80D4F50153}"/>
                  </a:ext>
                </a:extLst>
              </p:cNvPr>
              <p:cNvSpPr/>
              <p:nvPr/>
            </p:nvSpPr>
            <p:spPr>
              <a:xfrm>
                <a:off x="720848" y="3805376"/>
                <a:ext cx="7561008" cy="720096"/>
              </a:xfrm>
              <a:prstGeom prst="rect">
                <a:avLst/>
              </a:prstGeom>
              <a:solidFill>
                <a:schemeClr val="bg1">
                  <a:lumMod val="95000"/>
                </a:schemeClr>
              </a:solidFill>
              <a:ln w="12700">
                <a:solidFill>
                  <a:schemeClr val="bg1">
                    <a:lumMod val="65000"/>
                  </a:schemeClr>
                </a:solidFill>
              </a:ln>
            </p:spPr>
            <p:txBody>
              <a:bodyPr vert="horz" wrap="square" lIns="91411" tIns="35988" rIns="91411" bIns="71977" numCol="1" rtlCol="0" anchor="ctr" anchorCtr="0" compatLnSpc="1">
                <a:prstTxWarp prst="textNoShape">
                  <a:avLst/>
                </a:prstTxWarp>
              </a:bodyPr>
              <a:lstStyle/>
              <a:p>
                <a:pPr marL="536414" lvl="1" indent="-269794" algn="l" defTabSz="761771" eaLnBrk="1" hangingPunct="1">
                  <a:spcBef>
                    <a:spcPct val="70000"/>
                  </a:spcBef>
                  <a:buSzPct val="100000"/>
                </a:pPr>
                <a14:m>
                  <m:oMathPara xmlns:m="http://schemas.openxmlformats.org/officeDocument/2006/math">
                    <m:oMathParaPr>
                      <m:jc m:val="left"/>
                    </m:oMathParaPr>
                    <m:oMath xmlns:m="http://schemas.openxmlformats.org/officeDocument/2006/math">
                      <m:r>
                        <a:rPr lang="en-US" sz="1400" i="1" kern="0" smtClean="0">
                          <a:solidFill>
                            <a:prstClr val="black"/>
                          </a:solidFill>
                          <a:latin typeface="Cambria Math" panose="02040503050406030204" pitchFamily="18" charset="0"/>
                        </a:rPr>
                        <m:t>𝑝</m:t>
                      </m:r>
                      <m:r>
                        <a:rPr lang="en-US" sz="1400" b="0" i="1" kern="0" smtClean="0">
                          <a:solidFill>
                            <a:prstClr val="black"/>
                          </a:solidFill>
                          <a:latin typeface="Cambria Math" panose="02040503050406030204" pitchFamily="18" charset="0"/>
                        </a:rPr>
                        <m:t>=</m:t>
                      </m:r>
                      <m:f>
                        <m:fPr>
                          <m:ctrlPr>
                            <a:rPr lang="en-US" sz="1400" b="0" i="1" kern="0" smtClean="0">
                              <a:solidFill>
                                <a:prstClr val="black"/>
                              </a:solidFill>
                              <a:latin typeface="Cambria Math" panose="02040503050406030204" pitchFamily="18" charset="0"/>
                            </a:rPr>
                          </m:ctrlPr>
                        </m:fPr>
                        <m:num>
                          <m:nary>
                            <m:naryPr>
                              <m:chr m:val="∑"/>
                              <m:ctrlPr>
                                <a:rPr lang="en-US" sz="1400" b="0" i="1" kern="0" smtClean="0">
                                  <a:solidFill>
                                    <a:prstClr val="black"/>
                                  </a:solidFill>
                                  <a:latin typeface="Cambria Math" panose="02040503050406030204" pitchFamily="18" charset="0"/>
                                </a:rPr>
                              </m:ctrlPr>
                            </m:naryPr>
                            <m:sub>
                              <m:r>
                                <m:rPr>
                                  <m:brk m:alnAt="23"/>
                                </m:rPr>
                                <a:rPr lang="en-US" sz="1400" b="0" i="1" kern="0" smtClean="0">
                                  <a:solidFill>
                                    <a:prstClr val="black"/>
                                  </a:solidFill>
                                  <a:latin typeface="Cambria Math" panose="02040503050406030204" pitchFamily="18" charset="0"/>
                                </a:rPr>
                                <m:t>𝑖</m:t>
                              </m:r>
                              <m:r>
                                <a:rPr lang="en-US" sz="1400" b="0" i="1" kern="0" smtClean="0">
                                  <a:solidFill>
                                    <a:prstClr val="black"/>
                                  </a:solidFill>
                                  <a:latin typeface="Cambria Math" panose="02040503050406030204" pitchFamily="18" charset="0"/>
                                </a:rPr>
                                <m:t>=1</m:t>
                              </m:r>
                            </m:sub>
                            <m:sup>
                              <m:r>
                                <a:rPr lang="en-US" sz="1400" b="0" i="1" kern="0" smtClean="0">
                                  <a:solidFill>
                                    <a:prstClr val="black"/>
                                  </a:solidFill>
                                  <a:latin typeface="Cambria Math" panose="02040503050406030204" pitchFamily="18" charset="0"/>
                                </a:rPr>
                                <m:t>𝑁</m:t>
                              </m:r>
                            </m:sup>
                            <m:e>
                              <m:d>
                                <m:dPr>
                                  <m:begChr m:val="|"/>
                                  <m:endChr m:val="|"/>
                                  <m:ctrlPr>
                                    <a:rPr lang="en-US" sz="1400" i="1" kern="0">
                                      <a:solidFill>
                                        <a:prstClr val="black"/>
                                      </a:solidFill>
                                      <a:latin typeface="Cambria Math" panose="02040503050406030204" pitchFamily="18" charset="0"/>
                                    </a:rPr>
                                  </m:ctrlPr>
                                </m:dPr>
                                <m:e>
                                  <m:sSub>
                                    <m:sSubPr>
                                      <m:ctrlPr>
                                        <a:rPr lang="en-US" sz="1400" i="1" kern="0">
                                          <a:solidFill>
                                            <a:prstClr val="black"/>
                                          </a:solidFill>
                                          <a:latin typeface="Cambria Math" panose="02040503050406030204" pitchFamily="18" charset="0"/>
                                        </a:rPr>
                                      </m:ctrlPr>
                                    </m:sSubPr>
                                    <m:e>
                                      <m:r>
                                        <a:rPr lang="en-US" sz="1400" i="1" kern="0">
                                          <a:solidFill>
                                            <a:prstClr val="black"/>
                                          </a:solidFill>
                                          <a:latin typeface="Cambria Math" panose="02040503050406030204" pitchFamily="18" charset="0"/>
                                        </a:rPr>
                                        <m:t>𝔽</m:t>
                                      </m:r>
                                    </m:e>
                                    <m:sub>
                                      <m:r>
                                        <a:rPr lang="en-US" sz="1400" i="1" kern="0">
                                          <a:solidFill>
                                            <a:prstClr val="black"/>
                                          </a:solidFill>
                                          <a:latin typeface="Cambria Math" panose="02040503050406030204" pitchFamily="18" charset="0"/>
                                        </a:rPr>
                                        <m:t>𝑖</m:t>
                                      </m:r>
                                    </m:sub>
                                  </m:sSub>
                                  <m:r>
                                    <a:rPr lang="en-US" sz="1400" i="1" kern="0">
                                      <a:solidFill>
                                        <a:prstClr val="black"/>
                                      </a:solidFill>
                                      <a:latin typeface="Cambria Math" panose="02040503050406030204" pitchFamily="18" charset="0"/>
                                      <a:ea typeface="Cambria Math" panose="02040503050406030204" pitchFamily="18" charset="0"/>
                                    </a:rPr>
                                    <m:t>∩</m:t>
                                  </m:r>
                                  <m:sSub>
                                    <m:sSubPr>
                                      <m:ctrlPr>
                                        <a:rPr lang="en-US" sz="1400" i="1" kern="0">
                                          <a:solidFill>
                                            <a:prstClr val="black"/>
                                          </a:solidFill>
                                          <a:latin typeface="Cambria Math" panose="02040503050406030204" pitchFamily="18" charset="0"/>
                                          <a:ea typeface="Cambria Math" panose="02040503050406030204" pitchFamily="18" charset="0"/>
                                        </a:rPr>
                                      </m:ctrlPr>
                                    </m:sSubPr>
                                    <m:e>
                                      <m:r>
                                        <a:rPr lang="en-US" sz="1400" i="1" kern="0">
                                          <a:solidFill>
                                            <a:prstClr val="black"/>
                                          </a:solidFill>
                                          <a:latin typeface="Cambria Math" panose="02040503050406030204" pitchFamily="18" charset="0"/>
                                          <a:ea typeface="Cambria Math" panose="02040503050406030204" pitchFamily="18" charset="0"/>
                                        </a:rPr>
                                        <m:t>ℝ</m:t>
                                      </m:r>
                                    </m:e>
                                    <m:sub>
                                      <m:r>
                                        <a:rPr lang="en-US" sz="1400" i="1" kern="0">
                                          <a:solidFill>
                                            <a:prstClr val="black"/>
                                          </a:solidFill>
                                          <a:latin typeface="Cambria Math" panose="02040503050406030204" pitchFamily="18" charset="0"/>
                                          <a:ea typeface="Cambria Math" panose="02040503050406030204" pitchFamily="18" charset="0"/>
                                        </a:rPr>
                                        <m:t>𝑖</m:t>
                                      </m:r>
                                    </m:sub>
                                  </m:sSub>
                                </m:e>
                              </m:d>
                            </m:e>
                          </m:nary>
                        </m:num>
                        <m:den>
                          <m:nary>
                            <m:naryPr>
                              <m:chr m:val="∑"/>
                              <m:ctrlPr>
                                <a:rPr lang="en-US" sz="1400" i="1" kern="0">
                                  <a:solidFill>
                                    <a:prstClr val="black"/>
                                  </a:solidFill>
                                  <a:latin typeface="Cambria Math" panose="02040503050406030204" pitchFamily="18" charset="0"/>
                                </a:rPr>
                              </m:ctrlPr>
                            </m:naryPr>
                            <m:sub>
                              <m:r>
                                <m:rPr>
                                  <m:brk m:alnAt="23"/>
                                </m:rPr>
                                <a:rPr lang="en-US" sz="1400" i="1" kern="0">
                                  <a:solidFill>
                                    <a:prstClr val="black"/>
                                  </a:solidFill>
                                  <a:latin typeface="Cambria Math" panose="02040503050406030204" pitchFamily="18" charset="0"/>
                                </a:rPr>
                                <m:t>𝑖</m:t>
                              </m:r>
                              <m:r>
                                <a:rPr lang="en-US" sz="1400" i="1" kern="0">
                                  <a:solidFill>
                                    <a:prstClr val="black"/>
                                  </a:solidFill>
                                  <a:latin typeface="Cambria Math" panose="02040503050406030204" pitchFamily="18" charset="0"/>
                                </a:rPr>
                                <m:t>=1</m:t>
                              </m:r>
                            </m:sub>
                            <m:sup>
                              <m:r>
                                <a:rPr lang="en-US" sz="1400" i="1" kern="0">
                                  <a:solidFill>
                                    <a:prstClr val="black"/>
                                  </a:solidFill>
                                  <a:latin typeface="Cambria Math" panose="02040503050406030204" pitchFamily="18" charset="0"/>
                                </a:rPr>
                                <m:t>𝑁</m:t>
                              </m:r>
                            </m:sup>
                            <m:e>
                              <m:d>
                                <m:dPr>
                                  <m:begChr m:val="|"/>
                                  <m:endChr m:val="|"/>
                                  <m:ctrlPr>
                                    <a:rPr lang="en-US" sz="1400" i="1" kern="0">
                                      <a:solidFill>
                                        <a:prstClr val="black"/>
                                      </a:solidFill>
                                      <a:latin typeface="Cambria Math" panose="02040503050406030204" pitchFamily="18" charset="0"/>
                                    </a:rPr>
                                  </m:ctrlPr>
                                </m:dPr>
                                <m:e>
                                  <m:sSub>
                                    <m:sSubPr>
                                      <m:ctrlPr>
                                        <a:rPr lang="en-US" sz="1400" i="1" kern="0">
                                          <a:solidFill>
                                            <a:prstClr val="black"/>
                                          </a:solidFill>
                                          <a:latin typeface="Cambria Math" panose="02040503050406030204" pitchFamily="18" charset="0"/>
                                        </a:rPr>
                                      </m:ctrlPr>
                                    </m:sSubPr>
                                    <m:e>
                                      <m:r>
                                        <a:rPr lang="en-US" sz="1400" i="1" kern="0">
                                          <a:solidFill>
                                            <a:prstClr val="black"/>
                                          </a:solidFill>
                                          <a:latin typeface="Cambria Math" panose="02040503050406030204" pitchFamily="18" charset="0"/>
                                        </a:rPr>
                                        <m:t>𝔽</m:t>
                                      </m:r>
                                    </m:e>
                                    <m:sub>
                                      <m:r>
                                        <a:rPr lang="en-US" sz="1400" i="1" kern="0">
                                          <a:solidFill>
                                            <a:prstClr val="black"/>
                                          </a:solidFill>
                                          <a:latin typeface="Cambria Math" panose="02040503050406030204" pitchFamily="18" charset="0"/>
                                        </a:rPr>
                                        <m:t>𝑖</m:t>
                                      </m:r>
                                    </m:sub>
                                  </m:sSub>
                                </m:e>
                              </m:d>
                            </m:e>
                          </m:nary>
                        </m:den>
                      </m:f>
                    </m:oMath>
                  </m:oMathPara>
                </a14:m>
                <a:endParaRPr lang="en-US" sz="1400" kern="0" dirty="0">
                  <a:solidFill>
                    <a:prstClr val="black"/>
                  </a:solidFill>
                  <a:latin typeface="Arial"/>
                </a:endParaRPr>
              </a:p>
            </p:txBody>
          </p:sp>
        </mc:Choice>
        <mc:Fallback xmlns="">
          <p:sp>
            <p:nvSpPr>
              <p:cNvPr id="10" name="Rectangle 9">
                <a:extLst>
                  <a:ext uri="{FF2B5EF4-FFF2-40B4-BE49-F238E27FC236}">
                    <a16:creationId xmlns:a16="http://schemas.microsoft.com/office/drawing/2014/main" id="{6850E67A-CBDC-4E93-AC5F-9B7B52D8137A}"/>
                  </a:ext>
                </a:extLst>
              </p:cNvPr>
              <p:cNvSpPr>
                <a:spLocks noRot="1" noChangeAspect="1" noMove="1" noResize="1" noEditPoints="1" noAdjustHandles="1" noChangeArrowheads="1" noChangeShapeType="1" noTextEdit="1"/>
              </p:cNvSpPr>
              <p:nvPr/>
            </p:nvSpPr>
            <p:spPr>
              <a:xfrm>
                <a:off x="720848" y="3805376"/>
                <a:ext cx="7561008" cy="720096"/>
              </a:xfrm>
              <a:prstGeom prst="rect">
                <a:avLst/>
              </a:prstGeom>
              <a:blipFill>
                <a:blip r:embed="rId5"/>
                <a:stretch>
                  <a:fillRect/>
                </a:stretch>
              </a:blipFill>
              <a:ln w="12700">
                <a:solidFill>
                  <a:schemeClr val="bg1">
                    <a:lumMod val="6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E00A326-7728-0D76-BCB9-6E9696711508}"/>
                  </a:ext>
                </a:extLst>
              </p:cNvPr>
              <p:cNvSpPr/>
              <p:nvPr/>
            </p:nvSpPr>
            <p:spPr>
              <a:xfrm>
                <a:off x="4771388" y="3811373"/>
                <a:ext cx="3330444" cy="810108"/>
              </a:xfrm>
              <a:prstGeom prst="rect">
                <a:avLst/>
              </a:prstGeom>
              <a:noFill/>
              <a:ln w="12700">
                <a:noFill/>
              </a:ln>
            </p:spPr>
            <p:txBody>
              <a:bodyPr vert="horz" wrap="square" lIns="91411" tIns="35988" rIns="91411" bIns="71977" numCol="1" rtlCol="0" anchor="ctr" anchorCtr="0" compatLnSpc="1">
                <a:prstTxWarp prst="textNoShape">
                  <a:avLst/>
                </a:prstTxWarp>
              </a:bodyPr>
              <a:lstStyle/>
              <a:p>
                <a:pPr marL="536414" lvl="1" indent="-269794" algn="l" defTabSz="761771" eaLnBrk="1" hangingPunct="1">
                  <a:spcBef>
                    <a:spcPct val="70000"/>
                  </a:spcBef>
                  <a:buSzPct val="100000"/>
                </a:pPr>
                <a14:m>
                  <m:oMathPara xmlns:m="http://schemas.openxmlformats.org/officeDocument/2006/math">
                    <m:oMathParaPr>
                      <m:jc m:val="left"/>
                    </m:oMathParaPr>
                    <m:oMath xmlns:m="http://schemas.openxmlformats.org/officeDocument/2006/math">
                      <m:r>
                        <a:rPr lang="en-US" sz="1400" b="0" i="1" kern="0" smtClean="0">
                          <a:solidFill>
                            <a:prstClr val="black"/>
                          </a:solidFill>
                          <a:latin typeface="Cambria Math" panose="02040503050406030204" pitchFamily="18" charset="0"/>
                        </a:rPr>
                        <m:t>𝑟</m:t>
                      </m:r>
                      <m:r>
                        <a:rPr lang="en-US" sz="1400" b="0" i="1" kern="0" smtClean="0">
                          <a:solidFill>
                            <a:prstClr val="black"/>
                          </a:solidFill>
                          <a:latin typeface="Cambria Math" panose="02040503050406030204" pitchFamily="18" charset="0"/>
                        </a:rPr>
                        <m:t>=</m:t>
                      </m:r>
                      <m:f>
                        <m:fPr>
                          <m:ctrlPr>
                            <a:rPr lang="en-US" sz="1400" i="1" kern="0">
                              <a:solidFill>
                                <a:prstClr val="black"/>
                              </a:solidFill>
                              <a:latin typeface="Cambria Math" panose="02040503050406030204" pitchFamily="18" charset="0"/>
                            </a:rPr>
                          </m:ctrlPr>
                        </m:fPr>
                        <m:num>
                          <m:nary>
                            <m:naryPr>
                              <m:chr m:val="∑"/>
                              <m:ctrlPr>
                                <a:rPr lang="en-US" sz="1400" i="1" kern="0">
                                  <a:solidFill>
                                    <a:prstClr val="black"/>
                                  </a:solidFill>
                                  <a:latin typeface="Cambria Math" panose="02040503050406030204" pitchFamily="18" charset="0"/>
                                </a:rPr>
                              </m:ctrlPr>
                            </m:naryPr>
                            <m:sub>
                              <m:r>
                                <m:rPr>
                                  <m:brk m:alnAt="23"/>
                                </m:rPr>
                                <a:rPr lang="en-US" sz="1400" i="1" kern="0">
                                  <a:solidFill>
                                    <a:prstClr val="black"/>
                                  </a:solidFill>
                                  <a:latin typeface="Cambria Math" panose="02040503050406030204" pitchFamily="18" charset="0"/>
                                </a:rPr>
                                <m:t>𝑖</m:t>
                              </m:r>
                              <m:r>
                                <a:rPr lang="en-US" sz="1400" i="1" kern="0">
                                  <a:solidFill>
                                    <a:prstClr val="black"/>
                                  </a:solidFill>
                                  <a:latin typeface="Cambria Math" panose="02040503050406030204" pitchFamily="18" charset="0"/>
                                </a:rPr>
                                <m:t>=1</m:t>
                              </m:r>
                            </m:sub>
                            <m:sup>
                              <m:r>
                                <a:rPr lang="en-US" sz="1400" i="1" kern="0">
                                  <a:solidFill>
                                    <a:prstClr val="black"/>
                                  </a:solidFill>
                                  <a:latin typeface="Cambria Math" panose="02040503050406030204" pitchFamily="18" charset="0"/>
                                </a:rPr>
                                <m:t>𝑁</m:t>
                              </m:r>
                            </m:sup>
                            <m:e>
                              <m:d>
                                <m:dPr>
                                  <m:begChr m:val="|"/>
                                  <m:endChr m:val="|"/>
                                  <m:ctrlPr>
                                    <a:rPr lang="en-US" sz="1400" i="1" kern="0">
                                      <a:solidFill>
                                        <a:prstClr val="black"/>
                                      </a:solidFill>
                                      <a:latin typeface="Cambria Math" panose="02040503050406030204" pitchFamily="18" charset="0"/>
                                    </a:rPr>
                                  </m:ctrlPr>
                                </m:dPr>
                                <m:e>
                                  <m:sSub>
                                    <m:sSubPr>
                                      <m:ctrlPr>
                                        <a:rPr lang="en-US" sz="1400" i="1" kern="0">
                                          <a:solidFill>
                                            <a:prstClr val="black"/>
                                          </a:solidFill>
                                          <a:latin typeface="Cambria Math" panose="02040503050406030204" pitchFamily="18" charset="0"/>
                                        </a:rPr>
                                      </m:ctrlPr>
                                    </m:sSubPr>
                                    <m:e>
                                      <m:r>
                                        <a:rPr lang="en-US" sz="1400" i="1" kern="0">
                                          <a:solidFill>
                                            <a:prstClr val="black"/>
                                          </a:solidFill>
                                          <a:latin typeface="Cambria Math" panose="02040503050406030204" pitchFamily="18" charset="0"/>
                                        </a:rPr>
                                        <m:t>𝔽</m:t>
                                      </m:r>
                                    </m:e>
                                    <m:sub>
                                      <m:r>
                                        <a:rPr lang="en-US" sz="1400" i="1" kern="0">
                                          <a:solidFill>
                                            <a:prstClr val="black"/>
                                          </a:solidFill>
                                          <a:latin typeface="Cambria Math" panose="02040503050406030204" pitchFamily="18" charset="0"/>
                                        </a:rPr>
                                        <m:t>𝑖</m:t>
                                      </m:r>
                                    </m:sub>
                                  </m:sSub>
                                  <m:r>
                                    <a:rPr lang="en-US" sz="1400" i="1" kern="0">
                                      <a:solidFill>
                                        <a:prstClr val="black"/>
                                      </a:solidFill>
                                      <a:latin typeface="Cambria Math" panose="02040503050406030204" pitchFamily="18" charset="0"/>
                                      <a:ea typeface="Cambria Math" panose="02040503050406030204" pitchFamily="18" charset="0"/>
                                    </a:rPr>
                                    <m:t>∩</m:t>
                                  </m:r>
                                  <m:sSub>
                                    <m:sSubPr>
                                      <m:ctrlPr>
                                        <a:rPr lang="en-US" sz="1400" i="1" kern="0">
                                          <a:solidFill>
                                            <a:prstClr val="black"/>
                                          </a:solidFill>
                                          <a:latin typeface="Cambria Math" panose="02040503050406030204" pitchFamily="18" charset="0"/>
                                          <a:ea typeface="Cambria Math" panose="02040503050406030204" pitchFamily="18" charset="0"/>
                                        </a:rPr>
                                      </m:ctrlPr>
                                    </m:sSubPr>
                                    <m:e>
                                      <m:r>
                                        <a:rPr lang="en-US" sz="1400" i="1" kern="0">
                                          <a:solidFill>
                                            <a:prstClr val="black"/>
                                          </a:solidFill>
                                          <a:latin typeface="Cambria Math" panose="02040503050406030204" pitchFamily="18" charset="0"/>
                                          <a:ea typeface="Cambria Math" panose="02040503050406030204" pitchFamily="18" charset="0"/>
                                        </a:rPr>
                                        <m:t>ℝ</m:t>
                                      </m:r>
                                    </m:e>
                                    <m:sub>
                                      <m:r>
                                        <a:rPr lang="en-US" sz="1400" i="1" kern="0">
                                          <a:solidFill>
                                            <a:prstClr val="black"/>
                                          </a:solidFill>
                                          <a:latin typeface="Cambria Math" panose="02040503050406030204" pitchFamily="18" charset="0"/>
                                          <a:ea typeface="Cambria Math" panose="02040503050406030204" pitchFamily="18" charset="0"/>
                                        </a:rPr>
                                        <m:t>𝑖</m:t>
                                      </m:r>
                                    </m:sub>
                                  </m:sSub>
                                </m:e>
                              </m:d>
                            </m:e>
                          </m:nary>
                        </m:num>
                        <m:den>
                          <m:nary>
                            <m:naryPr>
                              <m:chr m:val="∑"/>
                              <m:ctrlPr>
                                <a:rPr lang="en-US" sz="1400" i="1" kern="0">
                                  <a:solidFill>
                                    <a:prstClr val="black"/>
                                  </a:solidFill>
                                  <a:latin typeface="Cambria Math" panose="02040503050406030204" pitchFamily="18" charset="0"/>
                                </a:rPr>
                              </m:ctrlPr>
                            </m:naryPr>
                            <m:sub>
                              <m:r>
                                <m:rPr>
                                  <m:brk m:alnAt="23"/>
                                </m:rPr>
                                <a:rPr lang="en-US" sz="1400" i="1" kern="0">
                                  <a:solidFill>
                                    <a:prstClr val="black"/>
                                  </a:solidFill>
                                  <a:latin typeface="Cambria Math" panose="02040503050406030204" pitchFamily="18" charset="0"/>
                                </a:rPr>
                                <m:t>𝑖</m:t>
                              </m:r>
                              <m:r>
                                <a:rPr lang="en-US" sz="1400" i="1" kern="0">
                                  <a:solidFill>
                                    <a:prstClr val="black"/>
                                  </a:solidFill>
                                  <a:latin typeface="Cambria Math" panose="02040503050406030204" pitchFamily="18" charset="0"/>
                                </a:rPr>
                                <m:t>=1</m:t>
                              </m:r>
                            </m:sub>
                            <m:sup>
                              <m:r>
                                <a:rPr lang="en-US" sz="1400" i="1" kern="0">
                                  <a:solidFill>
                                    <a:prstClr val="black"/>
                                  </a:solidFill>
                                  <a:latin typeface="Cambria Math" panose="02040503050406030204" pitchFamily="18" charset="0"/>
                                </a:rPr>
                                <m:t>𝑁</m:t>
                              </m:r>
                            </m:sup>
                            <m:e>
                              <m:d>
                                <m:dPr>
                                  <m:begChr m:val="|"/>
                                  <m:endChr m:val="|"/>
                                  <m:ctrlPr>
                                    <a:rPr lang="en-US" sz="1400" i="1" kern="0">
                                      <a:solidFill>
                                        <a:prstClr val="black"/>
                                      </a:solidFill>
                                      <a:latin typeface="Cambria Math" panose="02040503050406030204" pitchFamily="18" charset="0"/>
                                    </a:rPr>
                                  </m:ctrlPr>
                                </m:dPr>
                                <m:e>
                                  <m:sSub>
                                    <m:sSubPr>
                                      <m:ctrlPr>
                                        <a:rPr lang="en-US" sz="1400" i="1" kern="0">
                                          <a:solidFill>
                                            <a:prstClr val="black"/>
                                          </a:solidFill>
                                          <a:latin typeface="Cambria Math" panose="02040503050406030204" pitchFamily="18" charset="0"/>
                                          <a:ea typeface="Cambria Math" panose="02040503050406030204" pitchFamily="18" charset="0"/>
                                        </a:rPr>
                                      </m:ctrlPr>
                                    </m:sSubPr>
                                    <m:e>
                                      <m:r>
                                        <a:rPr lang="en-US" sz="1400" i="1" kern="0">
                                          <a:solidFill>
                                            <a:prstClr val="black"/>
                                          </a:solidFill>
                                          <a:latin typeface="Cambria Math" panose="02040503050406030204" pitchFamily="18" charset="0"/>
                                          <a:ea typeface="Cambria Math" panose="02040503050406030204" pitchFamily="18" charset="0"/>
                                        </a:rPr>
                                        <m:t>ℝ</m:t>
                                      </m:r>
                                    </m:e>
                                    <m:sub>
                                      <m:r>
                                        <a:rPr lang="en-US" sz="1400" i="1" kern="0">
                                          <a:solidFill>
                                            <a:prstClr val="black"/>
                                          </a:solidFill>
                                          <a:latin typeface="Cambria Math" panose="02040503050406030204" pitchFamily="18" charset="0"/>
                                          <a:ea typeface="Cambria Math" panose="02040503050406030204" pitchFamily="18" charset="0"/>
                                        </a:rPr>
                                        <m:t>𝑖</m:t>
                                      </m:r>
                                    </m:sub>
                                  </m:sSub>
                                </m:e>
                              </m:d>
                            </m:e>
                          </m:nary>
                        </m:den>
                      </m:f>
                    </m:oMath>
                  </m:oMathPara>
                </a14:m>
                <a:endParaRPr lang="en-US" sz="1400" kern="0" dirty="0">
                  <a:solidFill>
                    <a:prstClr val="black"/>
                  </a:solidFill>
                  <a:latin typeface="Arial"/>
                </a:endParaRPr>
              </a:p>
            </p:txBody>
          </p:sp>
        </mc:Choice>
        <mc:Fallback xmlns="">
          <p:sp>
            <p:nvSpPr>
              <p:cNvPr id="11" name="Rectangle 10">
                <a:extLst>
                  <a:ext uri="{FF2B5EF4-FFF2-40B4-BE49-F238E27FC236}">
                    <a16:creationId xmlns:a16="http://schemas.microsoft.com/office/drawing/2014/main" id="{D2C1CFCD-9A3F-40DC-A4F2-D71D4163297B}"/>
                  </a:ext>
                </a:extLst>
              </p:cNvPr>
              <p:cNvSpPr>
                <a:spLocks noRot="1" noChangeAspect="1" noMove="1" noResize="1" noEditPoints="1" noAdjustHandles="1" noChangeArrowheads="1" noChangeShapeType="1" noTextEdit="1"/>
              </p:cNvSpPr>
              <p:nvPr/>
            </p:nvSpPr>
            <p:spPr>
              <a:xfrm>
                <a:off x="4771388" y="3811373"/>
                <a:ext cx="3330444" cy="810108"/>
              </a:xfrm>
              <a:prstGeom prst="rect">
                <a:avLst/>
              </a:prstGeom>
              <a:blipFill>
                <a:blip r:embed="rId6"/>
                <a:stretch>
                  <a:fillRect/>
                </a:stretch>
              </a:blipFill>
              <a:ln w="12700">
                <a:noFill/>
              </a:ln>
            </p:spPr>
            <p:txBody>
              <a:bodyPr/>
              <a:lstStyle/>
              <a:p>
                <a:r>
                  <a:rPr lang="en-US">
                    <a:noFill/>
                  </a:rPr>
                  <a:t> </a:t>
                </a:r>
              </a:p>
            </p:txBody>
          </p:sp>
        </mc:Fallback>
      </mc:AlternateContent>
    </p:spTree>
    <p:extLst>
      <p:ext uri="{BB962C8B-B14F-4D97-AF65-F5344CB8AC3E}">
        <p14:creationId xmlns:p14="http://schemas.microsoft.com/office/powerpoint/2010/main" val="237049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E62CCD6-144B-4A90-9019-868E8B0322FA}"/>
                  </a:ext>
                </a:extLst>
              </p:cNvPr>
              <p:cNvSpPr/>
              <p:nvPr/>
            </p:nvSpPr>
            <p:spPr>
              <a:xfrm>
                <a:off x="806966" y="1448736"/>
                <a:ext cx="3874410" cy="626755"/>
              </a:xfrm>
              <a:prstGeom prst="rect">
                <a:avLst/>
              </a:prstGeom>
              <a:solidFill>
                <a:schemeClr val="bg1">
                  <a:lumMod val="95000"/>
                </a:schemeClr>
              </a:solidFill>
              <a:ln w="12700">
                <a:solidFill>
                  <a:schemeClr val="bg1">
                    <a:lumMod val="65000"/>
                  </a:schemeClr>
                </a:solidFill>
              </a:ln>
            </p:spPr>
            <p:txBody>
              <a:bodyPr vert="horz" wrap="square" lIns="91411" tIns="35988" rIns="91411" bIns="71977" numCol="1" rtlCol="0" anchor="ctr" anchorCtr="0" compatLnSpc="1">
                <a:prstTxWarp prst="textNoShape">
                  <a:avLst/>
                </a:prstTxWarp>
              </a:bodyPr>
              <a:lstStyle/>
              <a:p>
                <a:pPr marL="536414" lvl="1" indent="-269794" algn="l" defTabSz="761771" eaLnBrk="1" hangingPunct="1">
                  <a:spcBef>
                    <a:spcPct val="70000"/>
                  </a:spcBef>
                  <a:buSzPct val="100000"/>
                </a:pPr>
                <a14:m>
                  <m:oMathPara xmlns:m="http://schemas.openxmlformats.org/officeDocument/2006/math">
                    <m:oMathParaPr>
                      <m:jc m:val="left"/>
                    </m:oMathParaPr>
                    <m:oMath xmlns:m="http://schemas.openxmlformats.org/officeDocument/2006/math">
                      <m:r>
                        <a:rPr lang="en-US" sz="1400" b="0" i="1" kern="0" smtClean="0">
                          <a:solidFill>
                            <a:schemeClr val="tx1"/>
                          </a:solidFill>
                          <a:latin typeface="Cambria Math" panose="02040503050406030204" pitchFamily="18" charset="0"/>
                        </a:rPr>
                        <m:t>𝑀𝑅𝑅</m:t>
                      </m:r>
                      <m:r>
                        <a:rPr lang="en-US" sz="1400" b="0" i="1" kern="0" smtClean="0">
                          <a:solidFill>
                            <a:schemeClr val="tx1"/>
                          </a:solidFill>
                          <a:latin typeface="Cambria Math" panose="02040503050406030204" pitchFamily="18" charset="0"/>
                        </a:rPr>
                        <m:t>(</m:t>
                      </m:r>
                      <m:r>
                        <a:rPr lang="en-US" sz="1400" i="1" smtClean="0">
                          <a:solidFill>
                            <a:schemeClr val="tx1"/>
                          </a:solidFill>
                          <a:latin typeface="Cambria Math" panose="02040503050406030204" pitchFamily="18" charset="0"/>
                          <a:ea typeface="Cambria Math" panose="02040503050406030204" pitchFamily="18" charset="0"/>
                        </a:rPr>
                        <m:t>ℚ</m:t>
                      </m:r>
                      <m:r>
                        <a:rPr lang="en-US" sz="1400" b="0" i="1" kern="0" smtClean="0">
                          <a:solidFill>
                            <a:schemeClr val="tx1"/>
                          </a:solidFill>
                          <a:latin typeface="Cambria Math" panose="02040503050406030204" pitchFamily="18" charset="0"/>
                        </a:rPr>
                        <m:t>)</m:t>
                      </m:r>
                      <m:r>
                        <a:rPr lang="en-US" sz="1400" b="0" i="1" kern="0" smtClean="0">
                          <a:solidFill>
                            <a:schemeClr val="tx1"/>
                          </a:solidFill>
                          <a:latin typeface="Cambria Math" panose="02040503050406030204" pitchFamily="18" charset="0"/>
                          <a:ea typeface="Cambria Math" panose="02040503050406030204" pitchFamily="18" charset="0"/>
                        </a:rPr>
                        <m:t>=</m:t>
                      </m:r>
                      <m:f>
                        <m:fPr>
                          <m:ctrlPr>
                            <a:rPr lang="en-US" sz="1400" b="0" i="1" kern="0" smtClean="0">
                              <a:solidFill>
                                <a:schemeClr val="tx1"/>
                              </a:solidFill>
                              <a:latin typeface="Cambria Math" panose="02040503050406030204" pitchFamily="18" charset="0"/>
                              <a:ea typeface="Cambria Math" panose="02040503050406030204" pitchFamily="18" charset="0"/>
                            </a:rPr>
                          </m:ctrlPr>
                        </m:fPr>
                        <m:num>
                          <m:r>
                            <a:rPr lang="en-US" sz="1400" b="0" i="1" kern="0" smtClean="0">
                              <a:solidFill>
                                <a:schemeClr val="tx1"/>
                              </a:solidFill>
                              <a:latin typeface="Cambria Math" panose="02040503050406030204" pitchFamily="18" charset="0"/>
                              <a:ea typeface="Cambria Math" panose="02040503050406030204" pitchFamily="18" charset="0"/>
                            </a:rPr>
                            <m:t>1</m:t>
                          </m:r>
                        </m:num>
                        <m:den>
                          <m:d>
                            <m:dPr>
                              <m:begChr m:val="|"/>
                              <m:endChr m:val="|"/>
                              <m:ctrlPr>
                                <a:rPr lang="en-US" sz="1400" b="0" i="1" kern="0" smtClean="0">
                                  <a:solidFill>
                                    <a:schemeClr val="tx1"/>
                                  </a:solidFill>
                                  <a:latin typeface="Cambria Math" panose="02040503050406030204" pitchFamily="18" charset="0"/>
                                  <a:ea typeface="Cambria Math" panose="02040503050406030204" pitchFamily="18" charset="0"/>
                                </a:rPr>
                              </m:ctrlPr>
                            </m:dPr>
                            <m:e>
                              <m:r>
                                <a:rPr lang="en-US" sz="1400" i="1">
                                  <a:solidFill>
                                    <a:schemeClr val="tx1"/>
                                  </a:solidFill>
                                  <a:latin typeface="Cambria Math" panose="02040503050406030204" pitchFamily="18" charset="0"/>
                                  <a:ea typeface="Cambria Math" panose="02040503050406030204" pitchFamily="18" charset="0"/>
                                </a:rPr>
                                <m:t>ℚ</m:t>
                              </m:r>
                            </m:e>
                          </m:d>
                        </m:den>
                      </m:f>
                      <m:nary>
                        <m:naryPr>
                          <m:chr m:val="∑"/>
                          <m:supHide m:val="on"/>
                          <m:ctrlPr>
                            <a:rPr lang="en-US" sz="1400" b="0" i="1" kern="0" smtClean="0">
                              <a:solidFill>
                                <a:schemeClr val="tx1"/>
                              </a:solidFill>
                              <a:latin typeface="Cambria Math" panose="02040503050406030204" pitchFamily="18" charset="0"/>
                              <a:ea typeface="Cambria Math" panose="02040503050406030204" pitchFamily="18" charset="0"/>
                            </a:rPr>
                          </m:ctrlPr>
                        </m:naryPr>
                        <m:sub>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𝑄</m:t>
                              </m:r>
                            </m:e>
                            <m:sub>
                              <m:r>
                                <a:rPr lang="en-US" sz="1400" i="1">
                                  <a:solidFill>
                                    <a:schemeClr val="tx1"/>
                                  </a:solidFill>
                                  <a:latin typeface="Cambria Math" panose="02040503050406030204" pitchFamily="18" charset="0"/>
                                </a:rPr>
                                <m:t>𝑖</m:t>
                              </m:r>
                            </m:sub>
                          </m:sSub>
                          <m:r>
                            <a:rPr lang="en-US" sz="1400">
                              <a:solidFill>
                                <a:schemeClr val="tx1"/>
                              </a:solidFill>
                              <a:latin typeface="Cambria Math" panose="02040503050406030204" pitchFamily="18" charset="0"/>
                              <a:ea typeface="Cambria Math" panose="02040503050406030204" pitchFamily="18" charset="0"/>
                            </a:rPr>
                            <m:t>∈</m:t>
                          </m:r>
                          <m:r>
                            <a:rPr lang="en-US" sz="1400" i="1">
                              <a:solidFill>
                                <a:schemeClr val="tx1"/>
                              </a:solidFill>
                              <a:latin typeface="Cambria Math" panose="02040503050406030204" pitchFamily="18" charset="0"/>
                              <a:ea typeface="Cambria Math" panose="02040503050406030204" pitchFamily="18" charset="0"/>
                            </a:rPr>
                            <m:t>ℚ</m:t>
                          </m:r>
                        </m:sub>
                        <m:sup/>
                        <m:e>
                          <m:f>
                            <m:fPr>
                              <m:ctrlPr>
                                <a:rPr lang="en-US" sz="1400" b="0" i="1" kern="0" smtClean="0">
                                  <a:solidFill>
                                    <a:schemeClr val="tx1"/>
                                  </a:solidFill>
                                  <a:latin typeface="Cambria Math" panose="02040503050406030204" pitchFamily="18" charset="0"/>
                                  <a:ea typeface="Cambria Math" panose="02040503050406030204" pitchFamily="18" charset="0"/>
                                </a:rPr>
                              </m:ctrlPr>
                            </m:fPr>
                            <m:num>
                              <m:r>
                                <a:rPr lang="en-US" sz="1400" b="0" i="1" kern="0" smtClean="0">
                                  <a:solidFill>
                                    <a:schemeClr val="tx1"/>
                                  </a:solidFill>
                                  <a:latin typeface="Cambria Math" panose="02040503050406030204" pitchFamily="18" charset="0"/>
                                  <a:ea typeface="Cambria Math" panose="02040503050406030204" pitchFamily="18" charset="0"/>
                                </a:rPr>
                                <m:t>1</m:t>
                              </m:r>
                            </m:num>
                            <m:den>
                              <m:sSub>
                                <m:sSubPr>
                                  <m:ctrlPr>
                                    <a:rPr lang="en-US" sz="1400" b="0" i="1" kern="0" smtClean="0">
                                      <a:solidFill>
                                        <a:schemeClr val="tx1"/>
                                      </a:solidFill>
                                      <a:latin typeface="Cambria Math" panose="02040503050406030204" pitchFamily="18" charset="0"/>
                                      <a:ea typeface="Cambria Math" panose="02040503050406030204" pitchFamily="18" charset="0"/>
                                    </a:rPr>
                                  </m:ctrlPr>
                                </m:sSubPr>
                                <m:e>
                                  <m:r>
                                    <a:rPr lang="en-US" sz="1400" i="1" kern="0">
                                      <a:solidFill>
                                        <a:schemeClr val="tx1"/>
                                      </a:solidFill>
                                      <a:latin typeface="Cambria Math" panose="02040503050406030204" pitchFamily="18" charset="0"/>
                                      <a:ea typeface="Cambria Math" panose="02040503050406030204" pitchFamily="18" charset="0"/>
                                    </a:rPr>
                                    <m:t>𝑟𝑎𝑛𝑘</m:t>
                                  </m:r>
                                </m:e>
                                <m:sub>
                                  <m:r>
                                    <a:rPr lang="en-US" sz="1400" b="0" i="1" kern="0" smtClean="0">
                                      <a:solidFill>
                                        <a:schemeClr val="tx1"/>
                                      </a:solidFill>
                                      <a:latin typeface="Cambria Math" panose="02040503050406030204" pitchFamily="18" charset="0"/>
                                      <a:ea typeface="Cambria Math" panose="02040503050406030204" pitchFamily="18" charset="0"/>
                                    </a:rPr>
                                    <m:t>𝑖</m:t>
                                  </m:r>
                                </m:sub>
                              </m:sSub>
                            </m:den>
                          </m:f>
                        </m:e>
                      </m:nary>
                    </m:oMath>
                  </m:oMathPara>
                </a14:m>
                <a:endParaRPr lang="en-US" sz="1400" kern="0" dirty="0">
                  <a:solidFill>
                    <a:schemeClr val="tx1"/>
                  </a:solidFill>
                  <a:latin typeface="Arial"/>
                </a:endParaRPr>
              </a:p>
            </p:txBody>
          </p:sp>
        </mc:Choice>
        <mc:Fallback xmlns="">
          <p:sp>
            <p:nvSpPr>
              <p:cNvPr id="9" name="Rectangle 8">
                <a:extLst>
                  <a:ext uri="{FF2B5EF4-FFF2-40B4-BE49-F238E27FC236}">
                    <a16:creationId xmlns:a16="http://schemas.microsoft.com/office/drawing/2014/main" id="{9E62CCD6-144B-4A90-9019-868E8B0322FA}"/>
                  </a:ext>
                </a:extLst>
              </p:cNvPr>
              <p:cNvSpPr>
                <a:spLocks noRot="1" noChangeAspect="1" noMove="1" noResize="1" noEditPoints="1" noAdjustHandles="1" noChangeArrowheads="1" noChangeShapeType="1" noTextEdit="1"/>
              </p:cNvSpPr>
              <p:nvPr/>
            </p:nvSpPr>
            <p:spPr>
              <a:xfrm>
                <a:off x="806966" y="1448736"/>
                <a:ext cx="3874410" cy="626755"/>
              </a:xfrm>
              <a:prstGeom prst="rect">
                <a:avLst/>
              </a:prstGeom>
              <a:blipFill>
                <a:blip r:embed="rId4"/>
                <a:stretch>
                  <a:fillRect t="-115385" b="-155769"/>
                </a:stretch>
              </a:blipFill>
              <a:ln w="12700">
                <a:solidFill>
                  <a:schemeClr val="bg1">
                    <a:lumMod val="65000"/>
                  </a:schemeClr>
                </a:solidFill>
              </a:ln>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B2A1D-3D75-4E0F-5762-CB5C9F64EA99}"/>
            </a:ext>
          </a:extLst>
        </p:cNvPr>
        <p:cNvGrpSpPr/>
        <p:nvPr/>
      </p:nvGrpSpPr>
      <p:grpSpPr>
        <a:xfrm>
          <a:off x="0" y="0"/>
          <a:ext cx="0" cy="0"/>
          <a:chOff x="0" y="0"/>
          <a:chExt cx="0" cy="0"/>
        </a:xfrm>
      </p:grpSpPr>
      <p:sp>
        <p:nvSpPr>
          <p:cNvPr id="3" name="Arrow: Right 2">
            <a:extLst>
              <a:ext uri="{FF2B5EF4-FFF2-40B4-BE49-F238E27FC236}">
                <a16:creationId xmlns:a16="http://schemas.microsoft.com/office/drawing/2014/main" id="{BAA6779A-CCF3-2966-68B4-36190BC3B278}"/>
              </a:ext>
            </a:extLst>
          </p:cNvPr>
          <p:cNvSpPr/>
          <p:nvPr/>
        </p:nvSpPr>
        <p:spPr>
          <a:xfrm>
            <a:off x="936848" y="4953940"/>
            <a:ext cx="6534900" cy="545336"/>
          </a:xfrm>
          <a:prstGeom prst="rightArrow">
            <a:avLst/>
          </a:prstGeom>
          <a:solidFill>
            <a:schemeClr val="accent1">
              <a:lumMod val="20000"/>
              <a:lumOff val="80000"/>
            </a:schemeClr>
          </a:solidFill>
          <a:ln>
            <a:no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676767"/>
              </a:solidFill>
              <a:effectLst/>
              <a:latin typeface="Arial" pitchFamily="34" charset="0"/>
            </a:endParaRP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30E6599-8FC0-5A26-DB78-DD11A1C14C16}"/>
                  </a:ext>
                </a:extLst>
              </p:cNvPr>
              <p:cNvSpPr txBox="1"/>
              <p:nvPr/>
            </p:nvSpPr>
            <p:spPr>
              <a:xfrm>
                <a:off x="569398" y="4125335"/>
                <a:ext cx="1404000" cy="2184048"/>
              </a:xfrm>
              <a:prstGeom prst="rect">
                <a:avLst/>
              </a:prstGeom>
              <a:solidFill>
                <a:schemeClr val="bg1">
                  <a:lumMod val="95000"/>
                </a:schemeClr>
              </a:solidFill>
              <a:ln w="12700">
                <a:solidFill>
                  <a:schemeClr val="bg1">
                    <a:lumMod val="65000"/>
                  </a:schemeClr>
                </a:solidFill>
              </a:ln>
            </p:spPr>
            <p:txBody>
              <a:bodyPr wrap="square" anchor="b" anchorCtr="0">
                <a:noAutofit/>
              </a:bodyPr>
              <a:lstStyle/>
              <a:p>
                <a:pPr/>
                <a14:m>
                  <m:oMathPara xmlns:m="http://schemas.openxmlformats.org/officeDocument/2006/math">
                    <m:oMathParaPr>
                      <m:jc m:val="centerGroup"/>
                    </m:oMathParaPr>
                    <m:oMath xmlns:m="http://schemas.openxmlformats.org/officeDocument/2006/math">
                      <m:r>
                        <a:rPr lang="en-US" sz="1400" i="1" kern="0" smtClean="0">
                          <a:solidFill>
                            <a:prstClr val="black"/>
                          </a:solidFill>
                          <a:latin typeface="Cambria Math" panose="02040503050406030204" pitchFamily="18" charset="0"/>
                        </a:rPr>
                        <m:t>𝑅</m:t>
                      </m:r>
                      <m:sSub>
                        <m:sSubPr>
                          <m:ctrlPr>
                            <a:rPr lang="en-US" sz="1400" b="0" i="1" kern="0" smtClean="0">
                              <a:solidFill>
                                <a:prstClr val="black"/>
                              </a:solidFill>
                              <a:latin typeface="Cambria Math" panose="02040503050406030204" pitchFamily="18" charset="0"/>
                            </a:rPr>
                          </m:ctrlPr>
                        </m:sSubPr>
                        <m:e>
                          <m:r>
                            <a:rPr lang="en-US" sz="1400" b="0" i="1" kern="0" smtClean="0">
                              <a:solidFill>
                                <a:prstClr val="black"/>
                              </a:solidFill>
                              <a:latin typeface="Cambria Math" panose="02040503050406030204" pitchFamily="18" charset="0"/>
                            </a:rPr>
                            <m:t>𝑅</m:t>
                          </m:r>
                        </m:e>
                        <m:sub>
                          <m:r>
                            <a:rPr lang="en-US" sz="1400" b="0" i="1" kern="0" smtClean="0">
                              <a:solidFill>
                                <a:prstClr val="black"/>
                              </a:solidFill>
                              <a:latin typeface="Cambria Math" panose="02040503050406030204" pitchFamily="18" charset="0"/>
                            </a:rPr>
                            <m:t>1</m:t>
                          </m:r>
                        </m:sub>
                      </m:sSub>
                      <m:r>
                        <a:rPr lang="en-US" sz="1400" b="0" i="1" kern="0" smtClean="0">
                          <a:solidFill>
                            <a:prstClr val="black"/>
                          </a:solidFill>
                          <a:latin typeface="Cambria Math" panose="02040503050406030204" pitchFamily="18" charset="0"/>
                        </a:rPr>
                        <m:t>=</m:t>
                      </m:r>
                      <m:f>
                        <m:fPr>
                          <m:ctrlPr>
                            <a:rPr lang="en-US" sz="1400" b="0" i="1" kern="0" smtClean="0">
                              <a:solidFill>
                                <a:prstClr val="black"/>
                              </a:solidFill>
                              <a:latin typeface="Cambria Math" panose="02040503050406030204" pitchFamily="18" charset="0"/>
                            </a:rPr>
                          </m:ctrlPr>
                        </m:fPr>
                        <m:num>
                          <m:r>
                            <a:rPr lang="en-US" sz="1400" b="0" i="1" kern="0" smtClean="0">
                              <a:solidFill>
                                <a:prstClr val="black"/>
                              </a:solidFill>
                              <a:latin typeface="Cambria Math" panose="02040503050406030204" pitchFamily="18" charset="0"/>
                            </a:rPr>
                            <m:t>1</m:t>
                          </m:r>
                        </m:num>
                        <m:den>
                          <m:r>
                            <a:rPr lang="en-US" sz="1400" b="0" i="1" kern="0" smtClean="0">
                              <a:solidFill>
                                <a:prstClr val="black"/>
                              </a:solidFill>
                              <a:latin typeface="Cambria Math" panose="02040503050406030204" pitchFamily="18" charset="0"/>
                            </a:rPr>
                            <m:t>2</m:t>
                          </m:r>
                        </m:den>
                      </m:f>
                      <m:r>
                        <a:rPr lang="en-US" sz="1400" b="0" i="1" kern="0" smtClean="0">
                          <a:solidFill>
                            <a:prstClr val="black"/>
                          </a:solidFill>
                          <a:latin typeface="Cambria Math" panose="02040503050406030204" pitchFamily="18" charset="0"/>
                        </a:rPr>
                        <m:t>=0.5</m:t>
                      </m:r>
                    </m:oMath>
                  </m:oMathPara>
                </a14:m>
                <a:endParaRPr lang="en-US" sz="1400" dirty="0"/>
              </a:p>
            </p:txBody>
          </p:sp>
        </mc:Choice>
        <mc:Fallback xmlns="">
          <p:sp>
            <p:nvSpPr>
              <p:cNvPr id="27" name="TextBox 26">
                <a:extLst>
                  <a:ext uri="{FF2B5EF4-FFF2-40B4-BE49-F238E27FC236}">
                    <a16:creationId xmlns:a16="http://schemas.microsoft.com/office/drawing/2014/main" id="{0501BE43-92C1-44AE-82C4-774E66FC1B2B}"/>
                  </a:ext>
                </a:extLst>
              </p:cNvPr>
              <p:cNvSpPr txBox="1">
                <a:spLocks noRot="1" noChangeAspect="1" noMove="1" noResize="1" noEditPoints="1" noAdjustHandles="1" noChangeArrowheads="1" noChangeShapeType="1" noTextEdit="1"/>
              </p:cNvSpPr>
              <p:nvPr/>
            </p:nvSpPr>
            <p:spPr>
              <a:xfrm>
                <a:off x="569398" y="4125335"/>
                <a:ext cx="1404000" cy="2184048"/>
              </a:xfrm>
              <a:prstGeom prst="rect">
                <a:avLst/>
              </a:prstGeom>
              <a:blipFill>
                <a:blip r:embed="rId2"/>
                <a:stretch>
                  <a:fillRect b="-278"/>
                </a:stretch>
              </a:blipFill>
              <a:ln w="12700">
                <a:solidFill>
                  <a:schemeClr val="bg1">
                    <a:lumMod val="65000"/>
                  </a:schemeClr>
                </a:solidFill>
              </a:ln>
            </p:spPr>
            <p:txBody>
              <a:bodyPr/>
              <a:lstStyle/>
              <a:p>
                <a:r>
                  <a:rPr lang="en-US">
                    <a:noFill/>
                  </a:rPr>
                  <a:t> </a:t>
                </a:r>
              </a:p>
            </p:txBody>
          </p:sp>
        </mc:Fallback>
      </mc:AlternateContent>
      <p:sp>
        <p:nvSpPr>
          <p:cNvPr id="11" name="TextBox 10">
            <a:extLst>
              <a:ext uri="{FF2B5EF4-FFF2-40B4-BE49-F238E27FC236}">
                <a16:creationId xmlns:a16="http://schemas.microsoft.com/office/drawing/2014/main" id="{842CC048-5E7B-DCDB-53EB-22F347B81D19}"/>
              </a:ext>
            </a:extLst>
          </p:cNvPr>
          <p:cNvSpPr txBox="1"/>
          <p:nvPr/>
        </p:nvSpPr>
        <p:spPr>
          <a:xfrm>
            <a:off x="2881136" y="3699036"/>
            <a:ext cx="1710228" cy="270036"/>
          </a:xfrm>
          <a:prstGeom prst="rect">
            <a:avLst/>
          </a:prstGeom>
          <a:noFill/>
          <a:ln w="12700">
            <a:noFill/>
          </a:ln>
        </p:spPr>
        <p:txBody>
          <a:bodyPr wrap="none" lIns="36000" tIns="36000" rIns="36000" bIns="36000" rtlCol="0">
            <a:noAutofit/>
          </a:bodyPr>
          <a:lstStyle/>
          <a:p>
            <a:r>
              <a:rPr lang="en-US" sz="12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400" b="0" dirty="0">
                <a:solidFill>
                  <a:schemeClr val="tx1"/>
                </a:solidFill>
                <a:latin typeface="Lato" panose="020F0502020204030203" pitchFamily="34" charset="0"/>
                <a:ea typeface="Lato" panose="020F0502020204030203" pitchFamily="34" charset="0"/>
                <a:cs typeface="Lato" panose="020F0502020204030203" pitchFamily="34" charset="0"/>
              </a:rPr>
              <a:t>Search Method A</a:t>
            </a:r>
          </a:p>
        </p:txBody>
      </p:sp>
      <p:cxnSp>
        <p:nvCxnSpPr>
          <p:cNvPr id="12" name="Straight Connector 11">
            <a:extLst>
              <a:ext uri="{FF2B5EF4-FFF2-40B4-BE49-F238E27FC236}">
                <a16:creationId xmlns:a16="http://schemas.microsoft.com/office/drawing/2014/main" id="{A33790D4-A707-64A5-395E-C6E8B14E97DD}"/>
              </a:ext>
            </a:extLst>
          </p:cNvPr>
          <p:cNvCxnSpPr/>
          <p:nvPr/>
        </p:nvCxnSpPr>
        <p:spPr bwMode="auto">
          <a:xfrm>
            <a:off x="2881136" y="3969072"/>
            <a:ext cx="1800240" cy="0"/>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Rectangle: Rounded Corners 12">
            <a:extLst>
              <a:ext uri="{FF2B5EF4-FFF2-40B4-BE49-F238E27FC236}">
                <a16:creationId xmlns:a16="http://schemas.microsoft.com/office/drawing/2014/main" id="{58DE582B-99F6-5A0B-7278-400E30014657}"/>
              </a:ext>
            </a:extLst>
          </p:cNvPr>
          <p:cNvSpPr/>
          <p:nvPr/>
        </p:nvSpPr>
        <p:spPr>
          <a:xfrm>
            <a:off x="979083" y="4444483"/>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676767"/>
              </a:solidFill>
              <a:effectLst/>
              <a:latin typeface="Arial" pitchFamily="34" charset="0"/>
            </a:endParaRPr>
          </a:p>
        </p:txBody>
      </p:sp>
      <p:sp>
        <p:nvSpPr>
          <p:cNvPr id="16" name="Rectangle: Rounded Corners 15">
            <a:extLst>
              <a:ext uri="{FF2B5EF4-FFF2-40B4-BE49-F238E27FC236}">
                <a16:creationId xmlns:a16="http://schemas.microsoft.com/office/drawing/2014/main" id="{9DBCFA73-71A8-92B6-4022-84972F643C08}"/>
              </a:ext>
            </a:extLst>
          </p:cNvPr>
          <p:cNvSpPr/>
          <p:nvPr/>
        </p:nvSpPr>
        <p:spPr>
          <a:xfrm>
            <a:off x="979083" y="4699352"/>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17" name="Rectangle: Rounded Corners 16">
            <a:extLst>
              <a:ext uri="{FF2B5EF4-FFF2-40B4-BE49-F238E27FC236}">
                <a16:creationId xmlns:a16="http://schemas.microsoft.com/office/drawing/2014/main" id="{9EDCC443-774F-F99E-0ED0-4E3C37EB3EC7}"/>
              </a:ext>
            </a:extLst>
          </p:cNvPr>
          <p:cNvSpPr/>
          <p:nvPr/>
        </p:nvSpPr>
        <p:spPr>
          <a:xfrm>
            <a:off x="979083" y="5208809"/>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20" name="Rectangle: Rounded Corners 19">
            <a:extLst>
              <a:ext uri="{FF2B5EF4-FFF2-40B4-BE49-F238E27FC236}">
                <a16:creationId xmlns:a16="http://schemas.microsoft.com/office/drawing/2014/main" id="{6CBB3921-7EFA-7BFE-3F26-63AFF756C50B}"/>
              </a:ext>
            </a:extLst>
          </p:cNvPr>
          <p:cNvSpPr/>
          <p:nvPr/>
        </p:nvSpPr>
        <p:spPr>
          <a:xfrm>
            <a:off x="979083" y="4953940"/>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6A3FFA7-4A0C-D309-AEC1-FE0D13E0078D}"/>
                  </a:ext>
                </a:extLst>
              </p:cNvPr>
              <p:cNvSpPr txBox="1"/>
              <p:nvPr/>
            </p:nvSpPr>
            <p:spPr>
              <a:xfrm>
                <a:off x="979083" y="4125335"/>
                <a:ext cx="833251" cy="276999"/>
              </a:xfrm>
              <a:prstGeom prst="rect">
                <a:avLst/>
              </a:prstGeom>
              <a:noFill/>
              <a:ln w="12700">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𝑄</m:t>
                          </m:r>
                        </m:e>
                        <m:sub>
                          <m:r>
                            <a:rPr lang="en-US" sz="1200" b="0" i="1" smtClean="0">
                              <a:solidFill>
                                <a:schemeClr val="tx1"/>
                              </a:solidFill>
                              <a:latin typeface="Cambria Math" panose="02040503050406030204" pitchFamily="18" charset="0"/>
                            </a:rPr>
                            <m:t>1</m:t>
                          </m:r>
                        </m:sub>
                      </m:sSub>
                    </m:oMath>
                  </m:oMathPara>
                </a14:m>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29" name="TextBox 28">
                <a:extLst>
                  <a:ext uri="{FF2B5EF4-FFF2-40B4-BE49-F238E27FC236}">
                    <a16:creationId xmlns:a16="http://schemas.microsoft.com/office/drawing/2014/main" id="{66001723-674C-4D2B-B1B4-F2A9E2D57208}"/>
                  </a:ext>
                </a:extLst>
              </p:cNvPr>
              <p:cNvSpPr txBox="1">
                <a:spLocks noRot="1" noChangeAspect="1" noMove="1" noResize="1" noEditPoints="1" noAdjustHandles="1" noChangeArrowheads="1" noChangeShapeType="1" noTextEdit="1"/>
              </p:cNvSpPr>
              <p:nvPr/>
            </p:nvSpPr>
            <p:spPr>
              <a:xfrm>
                <a:off x="979083" y="4125335"/>
                <a:ext cx="833251" cy="276999"/>
              </a:xfrm>
              <a:prstGeom prst="rect">
                <a:avLst/>
              </a:prstGeom>
              <a:blipFill>
                <a:blip r:embed="rId5"/>
                <a:stretch>
                  <a:fillRect b="-2222"/>
                </a:stretch>
              </a:blipFill>
              <a:ln w="12700">
                <a:noFill/>
              </a:ln>
            </p:spPr>
            <p:txBody>
              <a:bodyPr/>
              <a:lstStyle/>
              <a:p>
                <a:r>
                  <a:rPr lang="en-US">
                    <a:noFill/>
                  </a:rPr>
                  <a:t> </a:t>
                </a:r>
              </a:p>
            </p:txBody>
          </p:sp>
        </mc:Fallback>
      </mc:AlternateContent>
      <p:sp>
        <p:nvSpPr>
          <p:cNvPr id="31" name="TextBox 30">
            <a:extLst>
              <a:ext uri="{FF2B5EF4-FFF2-40B4-BE49-F238E27FC236}">
                <a16:creationId xmlns:a16="http://schemas.microsoft.com/office/drawing/2014/main" id="{6833B3D2-C629-185A-1735-591208533007}"/>
              </a:ext>
            </a:extLst>
          </p:cNvPr>
          <p:cNvSpPr txBox="1"/>
          <p:nvPr/>
        </p:nvSpPr>
        <p:spPr>
          <a:xfrm>
            <a:off x="720848" y="5424623"/>
            <a:ext cx="216000" cy="276999"/>
          </a:xfrm>
          <a:prstGeom prst="rect">
            <a:avLst/>
          </a:prstGeom>
          <a:noFill/>
          <a:ln w="12700">
            <a:noFill/>
          </a:ln>
        </p:spPr>
        <p:txBody>
          <a:bodyPr wrap="square">
            <a:spAutoFit/>
          </a:bodyPr>
          <a:lstStyle/>
          <a:p>
            <a:r>
              <a:rPr lang="en-US" sz="1200" b="0" i="0" dirty="0">
                <a:solidFill>
                  <a:schemeClr val="tx1"/>
                </a:solidFill>
                <a:effectLst/>
                <a:latin typeface="+mj-lt"/>
              </a:rPr>
              <a:t>⑤</a:t>
            </a:r>
            <a:endParaRPr lang="en-US" sz="1200" dirty="0">
              <a:solidFill>
                <a:schemeClr val="tx1"/>
              </a:solidFill>
              <a:latin typeface="+mj-lt"/>
            </a:endParaRPr>
          </a:p>
        </p:txBody>
      </p:sp>
      <p:sp>
        <p:nvSpPr>
          <p:cNvPr id="32" name="TextBox 31">
            <a:extLst>
              <a:ext uri="{FF2B5EF4-FFF2-40B4-BE49-F238E27FC236}">
                <a16:creationId xmlns:a16="http://schemas.microsoft.com/office/drawing/2014/main" id="{34F238D0-FC2D-8B97-3683-DE4B9ADC8984}"/>
              </a:ext>
            </a:extLst>
          </p:cNvPr>
          <p:cNvSpPr txBox="1"/>
          <p:nvPr/>
        </p:nvSpPr>
        <p:spPr>
          <a:xfrm>
            <a:off x="720848" y="4395893"/>
            <a:ext cx="216000" cy="276999"/>
          </a:xfrm>
          <a:prstGeom prst="rect">
            <a:avLst/>
          </a:prstGeom>
          <a:noFill/>
          <a:ln w="12700">
            <a:noFill/>
          </a:ln>
        </p:spPr>
        <p:txBody>
          <a:bodyPr wrap="square">
            <a:spAutoFit/>
          </a:bodyPr>
          <a:lstStyle/>
          <a:p>
            <a:r>
              <a:rPr lang="en-US" sz="1200" dirty="0">
                <a:solidFill>
                  <a:schemeClr val="tx1"/>
                </a:solidFill>
              </a:rPr>
              <a:t>①</a:t>
            </a:r>
          </a:p>
        </p:txBody>
      </p:sp>
      <p:sp>
        <p:nvSpPr>
          <p:cNvPr id="33" name="TextBox 32">
            <a:extLst>
              <a:ext uri="{FF2B5EF4-FFF2-40B4-BE49-F238E27FC236}">
                <a16:creationId xmlns:a16="http://schemas.microsoft.com/office/drawing/2014/main" id="{51600717-7B3A-6FCF-7881-B61ECCA46B19}"/>
              </a:ext>
            </a:extLst>
          </p:cNvPr>
          <p:cNvSpPr txBox="1"/>
          <p:nvPr/>
        </p:nvSpPr>
        <p:spPr>
          <a:xfrm>
            <a:off x="720848" y="4639988"/>
            <a:ext cx="216000" cy="276999"/>
          </a:xfrm>
          <a:prstGeom prst="rect">
            <a:avLst/>
          </a:prstGeom>
          <a:noFill/>
          <a:ln w="12700">
            <a:noFill/>
          </a:ln>
        </p:spPr>
        <p:txBody>
          <a:bodyPr wrap="square">
            <a:spAutoFit/>
          </a:bodyPr>
          <a:lstStyle/>
          <a:p>
            <a:r>
              <a:rPr lang="en-US" sz="1200" dirty="0">
                <a:solidFill>
                  <a:schemeClr val="tx1"/>
                </a:solidFill>
              </a:rPr>
              <a:t>②</a:t>
            </a:r>
          </a:p>
        </p:txBody>
      </p:sp>
      <p:sp>
        <p:nvSpPr>
          <p:cNvPr id="34" name="TextBox 33">
            <a:extLst>
              <a:ext uri="{FF2B5EF4-FFF2-40B4-BE49-F238E27FC236}">
                <a16:creationId xmlns:a16="http://schemas.microsoft.com/office/drawing/2014/main" id="{33796C76-CE95-C360-6C0E-FFA777FB25C1}"/>
              </a:ext>
            </a:extLst>
          </p:cNvPr>
          <p:cNvSpPr txBox="1"/>
          <p:nvPr/>
        </p:nvSpPr>
        <p:spPr>
          <a:xfrm>
            <a:off x="720848" y="4898002"/>
            <a:ext cx="216000" cy="276999"/>
          </a:xfrm>
          <a:prstGeom prst="rect">
            <a:avLst/>
          </a:prstGeom>
          <a:noFill/>
          <a:ln w="12700">
            <a:noFill/>
          </a:ln>
        </p:spPr>
        <p:txBody>
          <a:bodyPr wrap="square">
            <a:spAutoFit/>
          </a:bodyPr>
          <a:lstStyle/>
          <a:p>
            <a:r>
              <a:rPr lang="en-US" sz="1200" dirty="0">
                <a:solidFill>
                  <a:schemeClr val="tx1"/>
                </a:solidFill>
              </a:rPr>
              <a:t>③</a:t>
            </a:r>
          </a:p>
        </p:txBody>
      </p:sp>
      <p:sp>
        <p:nvSpPr>
          <p:cNvPr id="35" name="TextBox 34">
            <a:extLst>
              <a:ext uri="{FF2B5EF4-FFF2-40B4-BE49-F238E27FC236}">
                <a16:creationId xmlns:a16="http://schemas.microsoft.com/office/drawing/2014/main" id="{ECDFDBE3-2B81-EC37-1441-386380B76F84}"/>
              </a:ext>
            </a:extLst>
          </p:cNvPr>
          <p:cNvSpPr txBox="1"/>
          <p:nvPr/>
        </p:nvSpPr>
        <p:spPr>
          <a:xfrm>
            <a:off x="720848" y="5155283"/>
            <a:ext cx="216000" cy="276999"/>
          </a:xfrm>
          <a:prstGeom prst="rect">
            <a:avLst/>
          </a:prstGeom>
          <a:noFill/>
          <a:ln w="12700">
            <a:noFill/>
          </a:ln>
        </p:spPr>
        <p:txBody>
          <a:bodyPr wrap="square">
            <a:spAutoFit/>
          </a:bodyPr>
          <a:lstStyle/>
          <a:p>
            <a:r>
              <a:rPr lang="en-US" sz="1200" dirty="0">
                <a:solidFill>
                  <a:schemeClr val="tx1"/>
                </a:solidFill>
              </a:rPr>
              <a:t>④</a:t>
            </a:r>
          </a:p>
        </p:txBody>
      </p:sp>
      <p:sp>
        <p:nvSpPr>
          <p:cNvPr id="36" name="Rectangle: Rounded Corners 35">
            <a:extLst>
              <a:ext uri="{FF2B5EF4-FFF2-40B4-BE49-F238E27FC236}">
                <a16:creationId xmlns:a16="http://schemas.microsoft.com/office/drawing/2014/main" id="{49A25AC1-CF7A-3D39-10F5-3BF7DF9A97DA}"/>
              </a:ext>
            </a:extLst>
          </p:cNvPr>
          <p:cNvSpPr/>
          <p:nvPr/>
        </p:nvSpPr>
        <p:spPr>
          <a:xfrm>
            <a:off x="979083" y="5481025"/>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E4471C27-E449-217D-FA9C-364A37664C86}"/>
                  </a:ext>
                </a:extLst>
              </p:cNvPr>
              <p:cNvSpPr txBox="1"/>
              <p:nvPr/>
            </p:nvSpPr>
            <p:spPr>
              <a:xfrm>
                <a:off x="2193323" y="4125335"/>
                <a:ext cx="1404000" cy="2184048"/>
              </a:xfrm>
              <a:prstGeom prst="rect">
                <a:avLst/>
              </a:prstGeom>
              <a:solidFill>
                <a:schemeClr val="bg1">
                  <a:lumMod val="95000"/>
                </a:schemeClr>
              </a:solidFill>
              <a:ln w="12700">
                <a:solidFill>
                  <a:schemeClr val="bg1">
                    <a:lumMod val="65000"/>
                  </a:schemeClr>
                </a:solidFill>
              </a:ln>
            </p:spPr>
            <p:txBody>
              <a:bodyPr wrap="square" anchor="b" anchorCtr="0">
                <a:noAutofit/>
              </a:bodyPr>
              <a:lstStyle/>
              <a:p>
                <a:pPr/>
                <a14:m>
                  <m:oMathPara xmlns:m="http://schemas.openxmlformats.org/officeDocument/2006/math">
                    <m:oMathParaPr>
                      <m:jc m:val="centerGroup"/>
                    </m:oMathParaPr>
                    <m:oMath xmlns:m="http://schemas.openxmlformats.org/officeDocument/2006/math">
                      <m:r>
                        <a:rPr lang="en-US" sz="1400" i="1" kern="0" smtClean="0">
                          <a:solidFill>
                            <a:prstClr val="black"/>
                          </a:solidFill>
                          <a:latin typeface="Cambria Math" panose="02040503050406030204" pitchFamily="18" charset="0"/>
                        </a:rPr>
                        <m:t>𝑅</m:t>
                      </m:r>
                      <m:sSub>
                        <m:sSubPr>
                          <m:ctrlPr>
                            <a:rPr lang="en-US" sz="1400" b="0" i="1" kern="0" smtClean="0">
                              <a:solidFill>
                                <a:prstClr val="black"/>
                              </a:solidFill>
                              <a:latin typeface="Cambria Math" panose="02040503050406030204" pitchFamily="18" charset="0"/>
                            </a:rPr>
                          </m:ctrlPr>
                        </m:sSubPr>
                        <m:e>
                          <m:r>
                            <a:rPr lang="en-US" sz="1400" b="0" i="1" kern="0" smtClean="0">
                              <a:solidFill>
                                <a:prstClr val="black"/>
                              </a:solidFill>
                              <a:latin typeface="Cambria Math" panose="02040503050406030204" pitchFamily="18" charset="0"/>
                            </a:rPr>
                            <m:t>𝑅</m:t>
                          </m:r>
                        </m:e>
                        <m:sub>
                          <m:r>
                            <a:rPr lang="en-US" sz="1400" b="0" i="1" kern="0" smtClean="0">
                              <a:solidFill>
                                <a:prstClr val="black"/>
                              </a:solidFill>
                              <a:latin typeface="Cambria Math" panose="02040503050406030204" pitchFamily="18" charset="0"/>
                            </a:rPr>
                            <m:t>2</m:t>
                          </m:r>
                        </m:sub>
                      </m:sSub>
                      <m:r>
                        <a:rPr lang="en-US" sz="1400" b="0" i="1" kern="0" smtClean="0">
                          <a:solidFill>
                            <a:prstClr val="black"/>
                          </a:solidFill>
                          <a:latin typeface="Cambria Math" panose="02040503050406030204" pitchFamily="18" charset="0"/>
                        </a:rPr>
                        <m:t>=</m:t>
                      </m:r>
                      <m:f>
                        <m:fPr>
                          <m:ctrlPr>
                            <a:rPr lang="en-US" sz="1400" b="0" i="1" kern="0" smtClean="0">
                              <a:solidFill>
                                <a:prstClr val="black"/>
                              </a:solidFill>
                              <a:latin typeface="Cambria Math" panose="02040503050406030204" pitchFamily="18" charset="0"/>
                            </a:rPr>
                          </m:ctrlPr>
                        </m:fPr>
                        <m:num>
                          <m:r>
                            <a:rPr lang="en-US" sz="1400" b="0" i="1" kern="0" smtClean="0">
                              <a:solidFill>
                                <a:prstClr val="black"/>
                              </a:solidFill>
                              <a:latin typeface="Cambria Math" panose="02040503050406030204" pitchFamily="18" charset="0"/>
                            </a:rPr>
                            <m:t>1</m:t>
                          </m:r>
                        </m:num>
                        <m:den>
                          <m:r>
                            <a:rPr lang="en-US" sz="1400" b="0" i="1" kern="0" smtClean="0">
                              <a:solidFill>
                                <a:prstClr val="black"/>
                              </a:solidFill>
                              <a:latin typeface="Cambria Math" panose="02040503050406030204" pitchFamily="18" charset="0"/>
                            </a:rPr>
                            <m:t>4</m:t>
                          </m:r>
                        </m:den>
                      </m:f>
                      <m:r>
                        <a:rPr lang="en-US" sz="1400" b="0" i="1" kern="0" smtClean="0">
                          <a:solidFill>
                            <a:prstClr val="black"/>
                          </a:solidFill>
                          <a:latin typeface="Cambria Math" panose="02040503050406030204" pitchFamily="18" charset="0"/>
                        </a:rPr>
                        <m:t>=0.25</m:t>
                      </m:r>
                    </m:oMath>
                  </m:oMathPara>
                </a14:m>
                <a:endParaRPr lang="en-US" sz="1400" dirty="0"/>
              </a:p>
            </p:txBody>
          </p:sp>
        </mc:Choice>
        <mc:Fallback xmlns="">
          <p:sp>
            <p:nvSpPr>
              <p:cNvPr id="37" name="TextBox 36">
                <a:extLst>
                  <a:ext uri="{FF2B5EF4-FFF2-40B4-BE49-F238E27FC236}">
                    <a16:creationId xmlns:a16="http://schemas.microsoft.com/office/drawing/2014/main" id="{B7B115A6-84E3-4363-92BC-176A26C1505A}"/>
                  </a:ext>
                </a:extLst>
              </p:cNvPr>
              <p:cNvSpPr txBox="1">
                <a:spLocks noRot="1" noChangeAspect="1" noMove="1" noResize="1" noEditPoints="1" noAdjustHandles="1" noChangeArrowheads="1" noChangeShapeType="1" noTextEdit="1"/>
              </p:cNvSpPr>
              <p:nvPr/>
            </p:nvSpPr>
            <p:spPr>
              <a:xfrm>
                <a:off x="2193323" y="4125335"/>
                <a:ext cx="1404000" cy="2184048"/>
              </a:xfrm>
              <a:prstGeom prst="rect">
                <a:avLst/>
              </a:prstGeom>
              <a:blipFill>
                <a:blip r:embed="rId6"/>
                <a:stretch>
                  <a:fillRect b="-278"/>
                </a:stretch>
              </a:blipFill>
              <a:ln w="12700">
                <a:solidFill>
                  <a:schemeClr val="bg1">
                    <a:lumMod val="65000"/>
                  </a:schemeClr>
                </a:solidFill>
              </a:ln>
            </p:spPr>
            <p:txBody>
              <a:bodyPr/>
              <a:lstStyle/>
              <a:p>
                <a:r>
                  <a:rPr lang="en-US">
                    <a:noFill/>
                  </a:rPr>
                  <a:t> </a:t>
                </a:r>
              </a:p>
            </p:txBody>
          </p:sp>
        </mc:Fallback>
      </mc:AlternateContent>
      <p:sp>
        <p:nvSpPr>
          <p:cNvPr id="38" name="Rectangle: Rounded Corners 37">
            <a:extLst>
              <a:ext uri="{FF2B5EF4-FFF2-40B4-BE49-F238E27FC236}">
                <a16:creationId xmlns:a16="http://schemas.microsoft.com/office/drawing/2014/main" id="{2F5C2B00-6F93-7DB1-48E9-5FAE86956E9D}"/>
              </a:ext>
            </a:extLst>
          </p:cNvPr>
          <p:cNvSpPr/>
          <p:nvPr/>
        </p:nvSpPr>
        <p:spPr>
          <a:xfrm>
            <a:off x="2603008" y="4444483"/>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676767"/>
              </a:solidFill>
              <a:effectLst/>
              <a:latin typeface="Arial" pitchFamily="34" charset="0"/>
            </a:endParaRPr>
          </a:p>
        </p:txBody>
      </p:sp>
      <p:sp>
        <p:nvSpPr>
          <p:cNvPr id="39" name="Rectangle: Rounded Corners 38">
            <a:extLst>
              <a:ext uri="{FF2B5EF4-FFF2-40B4-BE49-F238E27FC236}">
                <a16:creationId xmlns:a16="http://schemas.microsoft.com/office/drawing/2014/main" id="{60E8F93F-3286-8265-785D-0E020C8626A2}"/>
              </a:ext>
            </a:extLst>
          </p:cNvPr>
          <p:cNvSpPr/>
          <p:nvPr/>
        </p:nvSpPr>
        <p:spPr>
          <a:xfrm>
            <a:off x="2603008" y="4699352"/>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40" name="Rectangle: Rounded Corners 39">
            <a:extLst>
              <a:ext uri="{FF2B5EF4-FFF2-40B4-BE49-F238E27FC236}">
                <a16:creationId xmlns:a16="http://schemas.microsoft.com/office/drawing/2014/main" id="{9BACADD5-8A35-64D8-A998-C1B117532554}"/>
              </a:ext>
            </a:extLst>
          </p:cNvPr>
          <p:cNvSpPr/>
          <p:nvPr/>
        </p:nvSpPr>
        <p:spPr>
          <a:xfrm>
            <a:off x="2603008" y="5208809"/>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41" name="Rectangle: Rounded Corners 40">
            <a:extLst>
              <a:ext uri="{FF2B5EF4-FFF2-40B4-BE49-F238E27FC236}">
                <a16:creationId xmlns:a16="http://schemas.microsoft.com/office/drawing/2014/main" id="{036F03B6-7C8E-5A67-C6FE-6722F8BFFEE9}"/>
              </a:ext>
            </a:extLst>
          </p:cNvPr>
          <p:cNvSpPr/>
          <p:nvPr/>
        </p:nvSpPr>
        <p:spPr>
          <a:xfrm>
            <a:off x="2603008" y="4953940"/>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9B181BBD-98E2-F739-6E05-B51AFA021EA2}"/>
                  </a:ext>
                </a:extLst>
              </p:cNvPr>
              <p:cNvSpPr txBox="1"/>
              <p:nvPr/>
            </p:nvSpPr>
            <p:spPr>
              <a:xfrm>
                <a:off x="2603008" y="4125335"/>
                <a:ext cx="833251" cy="276999"/>
              </a:xfrm>
              <a:prstGeom prst="rect">
                <a:avLst/>
              </a:prstGeom>
              <a:noFill/>
              <a:ln w="12700">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𝑄</m:t>
                          </m:r>
                        </m:e>
                        <m:sub>
                          <m:r>
                            <a:rPr lang="en-US" sz="1200" b="0" i="1" smtClean="0">
                              <a:solidFill>
                                <a:schemeClr val="tx1"/>
                              </a:solidFill>
                              <a:latin typeface="Cambria Math" panose="02040503050406030204" pitchFamily="18" charset="0"/>
                            </a:rPr>
                            <m:t>2</m:t>
                          </m:r>
                        </m:sub>
                      </m:sSub>
                    </m:oMath>
                  </m:oMathPara>
                </a14:m>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42" name="TextBox 41">
                <a:extLst>
                  <a:ext uri="{FF2B5EF4-FFF2-40B4-BE49-F238E27FC236}">
                    <a16:creationId xmlns:a16="http://schemas.microsoft.com/office/drawing/2014/main" id="{FCDD47DD-5858-46EA-A176-27E7DE45EE41}"/>
                  </a:ext>
                </a:extLst>
              </p:cNvPr>
              <p:cNvSpPr txBox="1">
                <a:spLocks noRot="1" noChangeAspect="1" noMove="1" noResize="1" noEditPoints="1" noAdjustHandles="1" noChangeArrowheads="1" noChangeShapeType="1" noTextEdit="1"/>
              </p:cNvSpPr>
              <p:nvPr/>
            </p:nvSpPr>
            <p:spPr>
              <a:xfrm>
                <a:off x="2603008" y="4125335"/>
                <a:ext cx="833251" cy="276999"/>
              </a:xfrm>
              <a:prstGeom prst="rect">
                <a:avLst/>
              </a:prstGeom>
              <a:blipFill>
                <a:blip r:embed="rId7"/>
                <a:stretch>
                  <a:fillRect b="-2222"/>
                </a:stretch>
              </a:blipFill>
              <a:ln w="12700">
                <a:noFill/>
              </a:ln>
            </p:spPr>
            <p:txBody>
              <a:bodyPr/>
              <a:lstStyle/>
              <a:p>
                <a:r>
                  <a:rPr lang="en-US">
                    <a:noFill/>
                  </a:rPr>
                  <a:t> </a:t>
                </a:r>
              </a:p>
            </p:txBody>
          </p:sp>
        </mc:Fallback>
      </mc:AlternateContent>
      <p:sp>
        <p:nvSpPr>
          <p:cNvPr id="43" name="TextBox 42">
            <a:extLst>
              <a:ext uri="{FF2B5EF4-FFF2-40B4-BE49-F238E27FC236}">
                <a16:creationId xmlns:a16="http://schemas.microsoft.com/office/drawing/2014/main" id="{EAA2BDFA-CFA3-7E07-4B34-70A9350DD54A}"/>
              </a:ext>
            </a:extLst>
          </p:cNvPr>
          <p:cNvSpPr txBox="1"/>
          <p:nvPr/>
        </p:nvSpPr>
        <p:spPr>
          <a:xfrm>
            <a:off x="2344773" y="5424623"/>
            <a:ext cx="216000" cy="276999"/>
          </a:xfrm>
          <a:prstGeom prst="rect">
            <a:avLst/>
          </a:prstGeom>
          <a:noFill/>
          <a:ln w="12700">
            <a:noFill/>
          </a:ln>
        </p:spPr>
        <p:txBody>
          <a:bodyPr wrap="square">
            <a:spAutoFit/>
          </a:bodyPr>
          <a:lstStyle/>
          <a:p>
            <a:r>
              <a:rPr lang="en-US" sz="1200" b="0" i="0" dirty="0">
                <a:solidFill>
                  <a:schemeClr val="tx1"/>
                </a:solidFill>
                <a:effectLst/>
                <a:latin typeface="+mj-lt"/>
              </a:rPr>
              <a:t>⑤</a:t>
            </a:r>
            <a:endParaRPr lang="en-US" sz="1200" dirty="0">
              <a:solidFill>
                <a:schemeClr val="tx1"/>
              </a:solidFill>
              <a:latin typeface="+mj-lt"/>
            </a:endParaRPr>
          </a:p>
        </p:txBody>
      </p:sp>
      <p:sp>
        <p:nvSpPr>
          <p:cNvPr id="44" name="TextBox 43">
            <a:extLst>
              <a:ext uri="{FF2B5EF4-FFF2-40B4-BE49-F238E27FC236}">
                <a16:creationId xmlns:a16="http://schemas.microsoft.com/office/drawing/2014/main" id="{1972D727-5078-ECC7-D636-6B6579F4117B}"/>
              </a:ext>
            </a:extLst>
          </p:cNvPr>
          <p:cNvSpPr txBox="1"/>
          <p:nvPr/>
        </p:nvSpPr>
        <p:spPr>
          <a:xfrm>
            <a:off x="2344773" y="4395893"/>
            <a:ext cx="216000" cy="276999"/>
          </a:xfrm>
          <a:prstGeom prst="rect">
            <a:avLst/>
          </a:prstGeom>
          <a:noFill/>
          <a:ln w="12700">
            <a:noFill/>
          </a:ln>
        </p:spPr>
        <p:txBody>
          <a:bodyPr wrap="square">
            <a:spAutoFit/>
          </a:bodyPr>
          <a:lstStyle/>
          <a:p>
            <a:r>
              <a:rPr lang="en-US" sz="1200" dirty="0">
                <a:solidFill>
                  <a:schemeClr val="tx1"/>
                </a:solidFill>
              </a:rPr>
              <a:t>①</a:t>
            </a:r>
          </a:p>
        </p:txBody>
      </p:sp>
      <p:sp>
        <p:nvSpPr>
          <p:cNvPr id="45" name="TextBox 44">
            <a:extLst>
              <a:ext uri="{FF2B5EF4-FFF2-40B4-BE49-F238E27FC236}">
                <a16:creationId xmlns:a16="http://schemas.microsoft.com/office/drawing/2014/main" id="{554A08A2-7EDF-0E93-2991-DCF27985A841}"/>
              </a:ext>
            </a:extLst>
          </p:cNvPr>
          <p:cNvSpPr txBox="1"/>
          <p:nvPr/>
        </p:nvSpPr>
        <p:spPr>
          <a:xfrm>
            <a:off x="2344773" y="4639988"/>
            <a:ext cx="216000" cy="276999"/>
          </a:xfrm>
          <a:prstGeom prst="rect">
            <a:avLst/>
          </a:prstGeom>
          <a:noFill/>
          <a:ln w="12700">
            <a:noFill/>
          </a:ln>
        </p:spPr>
        <p:txBody>
          <a:bodyPr wrap="square">
            <a:spAutoFit/>
          </a:bodyPr>
          <a:lstStyle/>
          <a:p>
            <a:r>
              <a:rPr lang="en-US" sz="1200" dirty="0">
                <a:solidFill>
                  <a:schemeClr val="tx1"/>
                </a:solidFill>
              </a:rPr>
              <a:t>②</a:t>
            </a:r>
          </a:p>
        </p:txBody>
      </p:sp>
      <p:sp>
        <p:nvSpPr>
          <p:cNvPr id="46" name="TextBox 45">
            <a:extLst>
              <a:ext uri="{FF2B5EF4-FFF2-40B4-BE49-F238E27FC236}">
                <a16:creationId xmlns:a16="http://schemas.microsoft.com/office/drawing/2014/main" id="{96EB878D-F714-DE7B-BC52-67FAE6803CD6}"/>
              </a:ext>
            </a:extLst>
          </p:cNvPr>
          <p:cNvSpPr txBox="1"/>
          <p:nvPr/>
        </p:nvSpPr>
        <p:spPr>
          <a:xfrm>
            <a:off x="2344773" y="4898002"/>
            <a:ext cx="216000" cy="276999"/>
          </a:xfrm>
          <a:prstGeom prst="rect">
            <a:avLst/>
          </a:prstGeom>
          <a:noFill/>
          <a:ln w="12700">
            <a:noFill/>
          </a:ln>
        </p:spPr>
        <p:txBody>
          <a:bodyPr wrap="square">
            <a:spAutoFit/>
          </a:bodyPr>
          <a:lstStyle/>
          <a:p>
            <a:r>
              <a:rPr lang="en-US" sz="1200" dirty="0">
                <a:solidFill>
                  <a:schemeClr val="tx1"/>
                </a:solidFill>
              </a:rPr>
              <a:t>③</a:t>
            </a:r>
          </a:p>
        </p:txBody>
      </p:sp>
      <p:sp>
        <p:nvSpPr>
          <p:cNvPr id="47" name="TextBox 46">
            <a:extLst>
              <a:ext uri="{FF2B5EF4-FFF2-40B4-BE49-F238E27FC236}">
                <a16:creationId xmlns:a16="http://schemas.microsoft.com/office/drawing/2014/main" id="{3793A288-E6DA-75DF-5CEB-6428DF67096D}"/>
              </a:ext>
            </a:extLst>
          </p:cNvPr>
          <p:cNvSpPr txBox="1"/>
          <p:nvPr/>
        </p:nvSpPr>
        <p:spPr>
          <a:xfrm>
            <a:off x="2344773" y="5155283"/>
            <a:ext cx="216000" cy="276999"/>
          </a:xfrm>
          <a:prstGeom prst="rect">
            <a:avLst/>
          </a:prstGeom>
          <a:noFill/>
          <a:ln w="12700">
            <a:noFill/>
          </a:ln>
        </p:spPr>
        <p:txBody>
          <a:bodyPr wrap="square">
            <a:spAutoFit/>
          </a:bodyPr>
          <a:lstStyle/>
          <a:p>
            <a:r>
              <a:rPr lang="en-US" sz="1200" dirty="0">
                <a:solidFill>
                  <a:schemeClr val="tx1"/>
                </a:solidFill>
              </a:rPr>
              <a:t>④</a:t>
            </a:r>
          </a:p>
        </p:txBody>
      </p:sp>
      <p:sp>
        <p:nvSpPr>
          <p:cNvPr id="48" name="Rectangle: Rounded Corners 47">
            <a:extLst>
              <a:ext uri="{FF2B5EF4-FFF2-40B4-BE49-F238E27FC236}">
                <a16:creationId xmlns:a16="http://schemas.microsoft.com/office/drawing/2014/main" id="{0216C7ED-B677-C9D7-2A09-CCD96E45E3B4}"/>
              </a:ext>
            </a:extLst>
          </p:cNvPr>
          <p:cNvSpPr/>
          <p:nvPr/>
        </p:nvSpPr>
        <p:spPr>
          <a:xfrm>
            <a:off x="2603008" y="5481025"/>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44AC595-2960-C088-CBD2-D80F996DBB58}"/>
                  </a:ext>
                </a:extLst>
              </p:cNvPr>
              <p:cNvSpPr txBox="1"/>
              <p:nvPr/>
            </p:nvSpPr>
            <p:spPr>
              <a:xfrm>
                <a:off x="3807871" y="4125335"/>
                <a:ext cx="1404000" cy="2184048"/>
              </a:xfrm>
              <a:prstGeom prst="rect">
                <a:avLst/>
              </a:prstGeom>
              <a:solidFill>
                <a:schemeClr val="bg1">
                  <a:lumMod val="95000"/>
                </a:schemeClr>
              </a:solidFill>
              <a:ln w="12700">
                <a:solidFill>
                  <a:schemeClr val="bg1">
                    <a:lumMod val="65000"/>
                  </a:schemeClr>
                </a:solidFill>
              </a:ln>
            </p:spPr>
            <p:txBody>
              <a:bodyPr wrap="square" anchor="b" anchorCtr="0">
                <a:noAutofit/>
              </a:bodyPr>
              <a:lstStyle/>
              <a:p>
                <a:pPr/>
                <a14:m>
                  <m:oMathPara xmlns:m="http://schemas.openxmlformats.org/officeDocument/2006/math">
                    <m:oMathParaPr>
                      <m:jc m:val="centerGroup"/>
                    </m:oMathParaPr>
                    <m:oMath xmlns:m="http://schemas.openxmlformats.org/officeDocument/2006/math">
                      <m:r>
                        <a:rPr lang="en-US" sz="1400" i="1" kern="0" smtClean="0">
                          <a:solidFill>
                            <a:prstClr val="black"/>
                          </a:solidFill>
                          <a:latin typeface="Cambria Math" panose="02040503050406030204" pitchFamily="18" charset="0"/>
                        </a:rPr>
                        <m:t>𝑅</m:t>
                      </m:r>
                      <m:sSub>
                        <m:sSubPr>
                          <m:ctrlPr>
                            <a:rPr lang="en-US" sz="1400" b="0" i="1" kern="0" smtClean="0">
                              <a:solidFill>
                                <a:prstClr val="black"/>
                              </a:solidFill>
                              <a:latin typeface="Cambria Math" panose="02040503050406030204" pitchFamily="18" charset="0"/>
                            </a:rPr>
                          </m:ctrlPr>
                        </m:sSubPr>
                        <m:e>
                          <m:r>
                            <a:rPr lang="en-US" sz="1400" b="0" i="1" kern="0" smtClean="0">
                              <a:solidFill>
                                <a:prstClr val="black"/>
                              </a:solidFill>
                              <a:latin typeface="Cambria Math" panose="02040503050406030204" pitchFamily="18" charset="0"/>
                            </a:rPr>
                            <m:t>𝑅</m:t>
                          </m:r>
                        </m:e>
                        <m:sub>
                          <m:r>
                            <a:rPr lang="en-US" sz="1400" b="0" i="1" kern="0" smtClean="0">
                              <a:solidFill>
                                <a:prstClr val="black"/>
                              </a:solidFill>
                              <a:latin typeface="Cambria Math" panose="02040503050406030204" pitchFamily="18" charset="0"/>
                            </a:rPr>
                            <m:t>3</m:t>
                          </m:r>
                        </m:sub>
                      </m:sSub>
                      <m:r>
                        <a:rPr lang="en-US" sz="1400" b="0" i="1" kern="0" smtClean="0">
                          <a:solidFill>
                            <a:prstClr val="black"/>
                          </a:solidFill>
                          <a:latin typeface="Cambria Math" panose="02040503050406030204" pitchFamily="18" charset="0"/>
                        </a:rPr>
                        <m:t>=</m:t>
                      </m:r>
                      <m:f>
                        <m:fPr>
                          <m:ctrlPr>
                            <a:rPr lang="en-US" sz="1400" b="0" i="1" kern="0" smtClean="0">
                              <a:solidFill>
                                <a:prstClr val="black"/>
                              </a:solidFill>
                              <a:latin typeface="Cambria Math" panose="02040503050406030204" pitchFamily="18" charset="0"/>
                            </a:rPr>
                          </m:ctrlPr>
                        </m:fPr>
                        <m:num>
                          <m:r>
                            <a:rPr lang="en-US" sz="1400" b="0" i="1" kern="0" smtClean="0">
                              <a:solidFill>
                                <a:prstClr val="black"/>
                              </a:solidFill>
                              <a:latin typeface="Cambria Math" panose="02040503050406030204" pitchFamily="18" charset="0"/>
                            </a:rPr>
                            <m:t>1</m:t>
                          </m:r>
                        </m:num>
                        <m:den>
                          <m:r>
                            <a:rPr lang="en-US" sz="1400" b="0" i="1" kern="0" smtClean="0">
                              <a:solidFill>
                                <a:prstClr val="black"/>
                              </a:solidFill>
                              <a:latin typeface="Cambria Math" panose="02040503050406030204" pitchFamily="18" charset="0"/>
                            </a:rPr>
                            <m:t>1</m:t>
                          </m:r>
                        </m:den>
                      </m:f>
                      <m:r>
                        <a:rPr lang="en-US" sz="1400" b="0" i="1" kern="0" smtClean="0">
                          <a:solidFill>
                            <a:prstClr val="black"/>
                          </a:solidFill>
                          <a:latin typeface="Cambria Math" panose="02040503050406030204" pitchFamily="18" charset="0"/>
                        </a:rPr>
                        <m:t>=1</m:t>
                      </m:r>
                    </m:oMath>
                  </m:oMathPara>
                </a14:m>
                <a:endParaRPr lang="en-US" sz="1400" dirty="0"/>
              </a:p>
            </p:txBody>
          </p:sp>
        </mc:Choice>
        <mc:Fallback xmlns="">
          <p:sp>
            <p:nvSpPr>
              <p:cNvPr id="49" name="TextBox 48">
                <a:extLst>
                  <a:ext uri="{FF2B5EF4-FFF2-40B4-BE49-F238E27FC236}">
                    <a16:creationId xmlns:a16="http://schemas.microsoft.com/office/drawing/2014/main" id="{00D7F56B-6E70-4738-A574-2CE599178465}"/>
                  </a:ext>
                </a:extLst>
              </p:cNvPr>
              <p:cNvSpPr txBox="1">
                <a:spLocks noRot="1" noChangeAspect="1" noMove="1" noResize="1" noEditPoints="1" noAdjustHandles="1" noChangeArrowheads="1" noChangeShapeType="1" noTextEdit="1"/>
              </p:cNvSpPr>
              <p:nvPr/>
            </p:nvSpPr>
            <p:spPr>
              <a:xfrm>
                <a:off x="3807871" y="4125335"/>
                <a:ext cx="1404000" cy="2184048"/>
              </a:xfrm>
              <a:prstGeom prst="rect">
                <a:avLst/>
              </a:prstGeom>
              <a:blipFill>
                <a:blip r:embed="rId8"/>
                <a:stretch>
                  <a:fillRect b="-278"/>
                </a:stretch>
              </a:blipFill>
              <a:ln w="12700">
                <a:solidFill>
                  <a:schemeClr val="bg1">
                    <a:lumMod val="65000"/>
                  </a:schemeClr>
                </a:solidFill>
              </a:ln>
            </p:spPr>
            <p:txBody>
              <a:bodyPr/>
              <a:lstStyle/>
              <a:p>
                <a:r>
                  <a:rPr lang="en-US">
                    <a:noFill/>
                  </a:rPr>
                  <a:t> </a:t>
                </a:r>
              </a:p>
            </p:txBody>
          </p:sp>
        </mc:Fallback>
      </mc:AlternateContent>
      <p:sp>
        <p:nvSpPr>
          <p:cNvPr id="50" name="Rectangle: Rounded Corners 49">
            <a:extLst>
              <a:ext uri="{FF2B5EF4-FFF2-40B4-BE49-F238E27FC236}">
                <a16:creationId xmlns:a16="http://schemas.microsoft.com/office/drawing/2014/main" id="{F13EDE19-F853-1CCA-D5CD-634F7292CFB5}"/>
              </a:ext>
            </a:extLst>
          </p:cNvPr>
          <p:cNvSpPr/>
          <p:nvPr/>
        </p:nvSpPr>
        <p:spPr>
          <a:xfrm>
            <a:off x="4217556" y="4444483"/>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51" name="Rectangle: Rounded Corners 50">
            <a:extLst>
              <a:ext uri="{FF2B5EF4-FFF2-40B4-BE49-F238E27FC236}">
                <a16:creationId xmlns:a16="http://schemas.microsoft.com/office/drawing/2014/main" id="{B927DA25-4939-50BD-345D-52E09D4229E2}"/>
              </a:ext>
            </a:extLst>
          </p:cNvPr>
          <p:cNvSpPr/>
          <p:nvPr/>
        </p:nvSpPr>
        <p:spPr>
          <a:xfrm>
            <a:off x="4217556" y="4699352"/>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52" name="Rectangle: Rounded Corners 51">
            <a:extLst>
              <a:ext uri="{FF2B5EF4-FFF2-40B4-BE49-F238E27FC236}">
                <a16:creationId xmlns:a16="http://schemas.microsoft.com/office/drawing/2014/main" id="{2E8CB2B1-1AAD-8883-734F-8210940B4EC9}"/>
              </a:ext>
            </a:extLst>
          </p:cNvPr>
          <p:cNvSpPr/>
          <p:nvPr/>
        </p:nvSpPr>
        <p:spPr>
          <a:xfrm>
            <a:off x="4217556" y="5208809"/>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53" name="Rectangle: Rounded Corners 52">
            <a:extLst>
              <a:ext uri="{FF2B5EF4-FFF2-40B4-BE49-F238E27FC236}">
                <a16:creationId xmlns:a16="http://schemas.microsoft.com/office/drawing/2014/main" id="{A3073967-7BDE-E8C7-6D36-8D6E1A7110AB}"/>
              </a:ext>
            </a:extLst>
          </p:cNvPr>
          <p:cNvSpPr/>
          <p:nvPr/>
        </p:nvSpPr>
        <p:spPr>
          <a:xfrm>
            <a:off x="4217556" y="4953940"/>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1554CB0-4DC1-0583-4441-38F729D9A9E7}"/>
                  </a:ext>
                </a:extLst>
              </p:cNvPr>
              <p:cNvSpPr txBox="1"/>
              <p:nvPr/>
            </p:nvSpPr>
            <p:spPr>
              <a:xfrm>
                <a:off x="4217556" y="4125335"/>
                <a:ext cx="833251" cy="276999"/>
              </a:xfrm>
              <a:prstGeom prst="rect">
                <a:avLst/>
              </a:prstGeom>
              <a:noFill/>
              <a:ln w="12700">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𝑄</m:t>
                          </m:r>
                        </m:e>
                        <m:sub>
                          <m:r>
                            <a:rPr lang="en-US" sz="1200" b="0" i="1" smtClean="0">
                              <a:solidFill>
                                <a:schemeClr val="tx1"/>
                              </a:solidFill>
                              <a:latin typeface="Cambria Math" panose="02040503050406030204" pitchFamily="18" charset="0"/>
                            </a:rPr>
                            <m:t>3</m:t>
                          </m:r>
                        </m:sub>
                      </m:sSub>
                    </m:oMath>
                  </m:oMathPara>
                </a14:m>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54" name="TextBox 53">
                <a:extLst>
                  <a:ext uri="{FF2B5EF4-FFF2-40B4-BE49-F238E27FC236}">
                    <a16:creationId xmlns:a16="http://schemas.microsoft.com/office/drawing/2014/main" id="{85E0E85D-B15C-46D7-86C8-22EE10097CEF}"/>
                  </a:ext>
                </a:extLst>
              </p:cNvPr>
              <p:cNvSpPr txBox="1">
                <a:spLocks noRot="1" noChangeAspect="1" noMove="1" noResize="1" noEditPoints="1" noAdjustHandles="1" noChangeArrowheads="1" noChangeShapeType="1" noTextEdit="1"/>
              </p:cNvSpPr>
              <p:nvPr/>
            </p:nvSpPr>
            <p:spPr>
              <a:xfrm>
                <a:off x="4217556" y="4125335"/>
                <a:ext cx="833251" cy="276999"/>
              </a:xfrm>
              <a:prstGeom prst="rect">
                <a:avLst/>
              </a:prstGeom>
              <a:blipFill>
                <a:blip r:embed="rId9"/>
                <a:stretch>
                  <a:fillRect b="-2222"/>
                </a:stretch>
              </a:blipFill>
              <a:ln w="12700">
                <a:noFill/>
              </a:ln>
            </p:spPr>
            <p:txBody>
              <a:bodyPr/>
              <a:lstStyle/>
              <a:p>
                <a:r>
                  <a:rPr lang="en-US">
                    <a:noFill/>
                  </a:rPr>
                  <a:t> </a:t>
                </a:r>
              </a:p>
            </p:txBody>
          </p:sp>
        </mc:Fallback>
      </mc:AlternateContent>
      <p:sp>
        <p:nvSpPr>
          <p:cNvPr id="55" name="TextBox 54">
            <a:extLst>
              <a:ext uri="{FF2B5EF4-FFF2-40B4-BE49-F238E27FC236}">
                <a16:creationId xmlns:a16="http://schemas.microsoft.com/office/drawing/2014/main" id="{C23FBBC7-BF2E-A657-1ACD-3D776BCD5A7E}"/>
              </a:ext>
            </a:extLst>
          </p:cNvPr>
          <p:cNvSpPr txBox="1"/>
          <p:nvPr/>
        </p:nvSpPr>
        <p:spPr>
          <a:xfrm>
            <a:off x="3959321" y="5424623"/>
            <a:ext cx="216000" cy="276999"/>
          </a:xfrm>
          <a:prstGeom prst="rect">
            <a:avLst/>
          </a:prstGeom>
          <a:noFill/>
          <a:ln w="12700">
            <a:noFill/>
          </a:ln>
        </p:spPr>
        <p:txBody>
          <a:bodyPr wrap="square">
            <a:spAutoFit/>
          </a:bodyPr>
          <a:lstStyle/>
          <a:p>
            <a:r>
              <a:rPr lang="en-US" sz="1200" b="0" i="0" dirty="0">
                <a:solidFill>
                  <a:schemeClr val="tx1"/>
                </a:solidFill>
                <a:effectLst/>
                <a:latin typeface="+mj-lt"/>
              </a:rPr>
              <a:t>⑤</a:t>
            </a:r>
            <a:endParaRPr lang="en-US" sz="1200" dirty="0">
              <a:solidFill>
                <a:schemeClr val="tx1"/>
              </a:solidFill>
              <a:latin typeface="+mj-lt"/>
            </a:endParaRPr>
          </a:p>
        </p:txBody>
      </p:sp>
      <p:sp>
        <p:nvSpPr>
          <p:cNvPr id="56" name="TextBox 55">
            <a:extLst>
              <a:ext uri="{FF2B5EF4-FFF2-40B4-BE49-F238E27FC236}">
                <a16:creationId xmlns:a16="http://schemas.microsoft.com/office/drawing/2014/main" id="{24A8DDF8-A3DF-2C63-8AAA-DCD7D8560205}"/>
              </a:ext>
            </a:extLst>
          </p:cNvPr>
          <p:cNvSpPr txBox="1"/>
          <p:nvPr/>
        </p:nvSpPr>
        <p:spPr>
          <a:xfrm>
            <a:off x="3959321" y="4395893"/>
            <a:ext cx="216000" cy="276999"/>
          </a:xfrm>
          <a:prstGeom prst="rect">
            <a:avLst/>
          </a:prstGeom>
          <a:noFill/>
          <a:ln w="12700">
            <a:noFill/>
          </a:ln>
        </p:spPr>
        <p:txBody>
          <a:bodyPr wrap="square">
            <a:spAutoFit/>
          </a:bodyPr>
          <a:lstStyle/>
          <a:p>
            <a:r>
              <a:rPr lang="en-US" sz="1200" dirty="0">
                <a:solidFill>
                  <a:schemeClr val="tx1"/>
                </a:solidFill>
              </a:rPr>
              <a:t>①</a:t>
            </a:r>
          </a:p>
        </p:txBody>
      </p:sp>
      <p:sp>
        <p:nvSpPr>
          <p:cNvPr id="57" name="TextBox 56">
            <a:extLst>
              <a:ext uri="{FF2B5EF4-FFF2-40B4-BE49-F238E27FC236}">
                <a16:creationId xmlns:a16="http://schemas.microsoft.com/office/drawing/2014/main" id="{9BAB88A7-4628-4C0F-31EB-C812083BBD96}"/>
              </a:ext>
            </a:extLst>
          </p:cNvPr>
          <p:cNvSpPr txBox="1"/>
          <p:nvPr/>
        </p:nvSpPr>
        <p:spPr>
          <a:xfrm>
            <a:off x="3959321" y="4639988"/>
            <a:ext cx="216000" cy="276999"/>
          </a:xfrm>
          <a:prstGeom prst="rect">
            <a:avLst/>
          </a:prstGeom>
          <a:noFill/>
          <a:ln w="12700">
            <a:noFill/>
          </a:ln>
        </p:spPr>
        <p:txBody>
          <a:bodyPr wrap="square">
            <a:spAutoFit/>
          </a:bodyPr>
          <a:lstStyle/>
          <a:p>
            <a:r>
              <a:rPr lang="en-US" sz="1200" dirty="0">
                <a:solidFill>
                  <a:schemeClr val="tx1"/>
                </a:solidFill>
              </a:rPr>
              <a:t>②</a:t>
            </a:r>
          </a:p>
        </p:txBody>
      </p:sp>
      <p:sp>
        <p:nvSpPr>
          <p:cNvPr id="58" name="TextBox 57">
            <a:extLst>
              <a:ext uri="{FF2B5EF4-FFF2-40B4-BE49-F238E27FC236}">
                <a16:creationId xmlns:a16="http://schemas.microsoft.com/office/drawing/2014/main" id="{1824237F-0A5D-56D7-3DD6-D641079025A4}"/>
              </a:ext>
            </a:extLst>
          </p:cNvPr>
          <p:cNvSpPr txBox="1"/>
          <p:nvPr/>
        </p:nvSpPr>
        <p:spPr>
          <a:xfrm>
            <a:off x="3959321" y="4898002"/>
            <a:ext cx="216000" cy="276999"/>
          </a:xfrm>
          <a:prstGeom prst="rect">
            <a:avLst/>
          </a:prstGeom>
          <a:noFill/>
          <a:ln w="12700">
            <a:noFill/>
          </a:ln>
        </p:spPr>
        <p:txBody>
          <a:bodyPr wrap="square">
            <a:spAutoFit/>
          </a:bodyPr>
          <a:lstStyle/>
          <a:p>
            <a:r>
              <a:rPr lang="en-US" sz="1200" dirty="0">
                <a:solidFill>
                  <a:schemeClr val="tx1"/>
                </a:solidFill>
              </a:rPr>
              <a:t>③</a:t>
            </a:r>
          </a:p>
        </p:txBody>
      </p:sp>
      <p:sp>
        <p:nvSpPr>
          <p:cNvPr id="59" name="TextBox 58">
            <a:extLst>
              <a:ext uri="{FF2B5EF4-FFF2-40B4-BE49-F238E27FC236}">
                <a16:creationId xmlns:a16="http://schemas.microsoft.com/office/drawing/2014/main" id="{20431CC1-F965-07B1-E182-69D9AB1066D4}"/>
              </a:ext>
            </a:extLst>
          </p:cNvPr>
          <p:cNvSpPr txBox="1"/>
          <p:nvPr/>
        </p:nvSpPr>
        <p:spPr>
          <a:xfrm>
            <a:off x="3959321" y="5155283"/>
            <a:ext cx="216000" cy="276999"/>
          </a:xfrm>
          <a:prstGeom prst="rect">
            <a:avLst/>
          </a:prstGeom>
          <a:noFill/>
          <a:ln w="12700">
            <a:noFill/>
          </a:ln>
        </p:spPr>
        <p:txBody>
          <a:bodyPr wrap="square">
            <a:spAutoFit/>
          </a:bodyPr>
          <a:lstStyle/>
          <a:p>
            <a:r>
              <a:rPr lang="en-US" sz="1200" dirty="0">
                <a:solidFill>
                  <a:schemeClr val="tx1"/>
                </a:solidFill>
              </a:rPr>
              <a:t>④</a:t>
            </a:r>
          </a:p>
        </p:txBody>
      </p:sp>
      <p:sp>
        <p:nvSpPr>
          <p:cNvPr id="60" name="Rectangle: Rounded Corners 59">
            <a:extLst>
              <a:ext uri="{FF2B5EF4-FFF2-40B4-BE49-F238E27FC236}">
                <a16:creationId xmlns:a16="http://schemas.microsoft.com/office/drawing/2014/main" id="{AC89A075-5252-3580-B06F-B2F1204D6240}"/>
              </a:ext>
            </a:extLst>
          </p:cNvPr>
          <p:cNvSpPr/>
          <p:nvPr/>
        </p:nvSpPr>
        <p:spPr>
          <a:xfrm>
            <a:off x="4217556" y="5481025"/>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9BFE043-FA04-A9DA-01F4-57A41288FDA8}"/>
                  </a:ext>
                </a:extLst>
              </p:cNvPr>
              <p:cNvSpPr txBox="1"/>
              <p:nvPr/>
            </p:nvSpPr>
            <p:spPr>
              <a:xfrm>
                <a:off x="5443799" y="4125335"/>
                <a:ext cx="1404000" cy="2184048"/>
              </a:xfrm>
              <a:prstGeom prst="rect">
                <a:avLst/>
              </a:prstGeom>
              <a:solidFill>
                <a:schemeClr val="bg1">
                  <a:lumMod val="95000"/>
                </a:schemeClr>
              </a:solidFill>
              <a:ln w="12700">
                <a:solidFill>
                  <a:schemeClr val="bg1">
                    <a:lumMod val="65000"/>
                  </a:schemeClr>
                </a:solidFill>
              </a:ln>
            </p:spPr>
            <p:txBody>
              <a:bodyPr wrap="square" anchor="b" anchorCtr="0">
                <a:noAutofit/>
              </a:bodyPr>
              <a:lstStyle/>
              <a:p>
                <a:pPr/>
                <a14:m>
                  <m:oMathPara xmlns:m="http://schemas.openxmlformats.org/officeDocument/2006/math">
                    <m:oMathParaPr>
                      <m:jc m:val="centerGroup"/>
                    </m:oMathParaPr>
                    <m:oMath xmlns:m="http://schemas.openxmlformats.org/officeDocument/2006/math">
                      <m:r>
                        <a:rPr lang="en-US" sz="1400" i="1" kern="0" smtClean="0">
                          <a:solidFill>
                            <a:prstClr val="black"/>
                          </a:solidFill>
                          <a:latin typeface="Cambria Math" panose="02040503050406030204" pitchFamily="18" charset="0"/>
                        </a:rPr>
                        <m:t>𝑅</m:t>
                      </m:r>
                      <m:sSub>
                        <m:sSubPr>
                          <m:ctrlPr>
                            <a:rPr lang="en-US" sz="1400" b="0" i="1" kern="0" smtClean="0">
                              <a:solidFill>
                                <a:prstClr val="black"/>
                              </a:solidFill>
                              <a:latin typeface="Cambria Math" panose="02040503050406030204" pitchFamily="18" charset="0"/>
                            </a:rPr>
                          </m:ctrlPr>
                        </m:sSubPr>
                        <m:e>
                          <m:r>
                            <a:rPr lang="en-US" sz="1400" b="0" i="1" kern="0" smtClean="0">
                              <a:solidFill>
                                <a:prstClr val="black"/>
                              </a:solidFill>
                              <a:latin typeface="Cambria Math" panose="02040503050406030204" pitchFamily="18" charset="0"/>
                            </a:rPr>
                            <m:t>𝑅</m:t>
                          </m:r>
                        </m:e>
                        <m:sub>
                          <m:r>
                            <a:rPr lang="en-US" sz="1400" b="0" i="1" kern="0" smtClean="0">
                              <a:solidFill>
                                <a:prstClr val="black"/>
                              </a:solidFill>
                              <a:latin typeface="Cambria Math" panose="02040503050406030204" pitchFamily="18" charset="0"/>
                            </a:rPr>
                            <m:t>4</m:t>
                          </m:r>
                        </m:sub>
                      </m:sSub>
                      <m:r>
                        <a:rPr lang="en-US" sz="1400" b="0" i="1" kern="0" smtClean="0">
                          <a:solidFill>
                            <a:prstClr val="black"/>
                          </a:solidFill>
                          <a:latin typeface="Cambria Math" panose="02040503050406030204" pitchFamily="18" charset="0"/>
                        </a:rPr>
                        <m:t>=</m:t>
                      </m:r>
                      <m:f>
                        <m:fPr>
                          <m:ctrlPr>
                            <a:rPr lang="en-US" sz="1400" b="0" i="1" kern="0" smtClean="0">
                              <a:solidFill>
                                <a:prstClr val="black"/>
                              </a:solidFill>
                              <a:latin typeface="Cambria Math" panose="02040503050406030204" pitchFamily="18" charset="0"/>
                            </a:rPr>
                          </m:ctrlPr>
                        </m:fPr>
                        <m:num>
                          <m:r>
                            <a:rPr lang="en-US" sz="1400" b="0" i="1" kern="0" smtClean="0">
                              <a:solidFill>
                                <a:prstClr val="black"/>
                              </a:solidFill>
                              <a:latin typeface="Cambria Math" panose="02040503050406030204" pitchFamily="18" charset="0"/>
                            </a:rPr>
                            <m:t>1</m:t>
                          </m:r>
                        </m:num>
                        <m:den>
                          <m:r>
                            <a:rPr lang="en-US" sz="1400" b="0" i="1" kern="0" smtClean="0">
                              <a:solidFill>
                                <a:prstClr val="black"/>
                              </a:solidFill>
                              <a:latin typeface="Cambria Math" panose="02040503050406030204" pitchFamily="18" charset="0"/>
                            </a:rPr>
                            <m:t>5</m:t>
                          </m:r>
                        </m:den>
                      </m:f>
                      <m:r>
                        <a:rPr lang="en-US" sz="1400" b="0" i="1" kern="0" smtClean="0">
                          <a:solidFill>
                            <a:prstClr val="black"/>
                          </a:solidFill>
                          <a:latin typeface="Cambria Math" panose="02040503050406030204" pitchFamily="18" charset="0"/>
                        </a:rPr>
                        <m:t>=0.2</m:t>
                      </m:r>
                    </m:oMath>
                  </m:oMathPara>
                </a14:m>
                <a:endParaRPr lang="en-US" sz="1400" dirty="0"/>
              </a:p>
            </p:txBody>
          </p:sp>
        </mc:Choice>
        <mc:Fallback xmlns="">
          <p:sp>
            <p:nvSpPr>
              <p:cNvPr id="61" name="TextBox 60">
                <a:extLst>
                  <a:ext uri="{FF2B5EF4-FFF2-40B4-BE49-F238E27FC236}">
                    <a16:creationId xmlns:a16="http://schemas.microsoft.com/office/drawing/2014/main" id="{BB885B6D-9ECE-4810-BC2D-E0357C0E5461}"/>
                  </a:ext>
                </a:extLst>
              </p:cNvPr>
              <p:cNvSpPr txBox="1">
                <a:spLocks noRot="1" noChangeAspect="1" noMove="1" noResize="1" noEditPoints="1" noAdjustHandles="1" noChangeArrowheads="1" noChangeShapeType="1" noTextEdit="1"/>
              </p:cNvSpPr>
              <p:nvPr/>
            </p:nvSpPr>
            <p:spPr>
              <a:xfrm>
                <a:off x="5443799" y="4125335"/>
                <a:ext cx="1404000" cy="2184048"/>
              </a:xfrm>
              <a:prstGeom prst="rect">
                <a:avLst/>
              </a:prstGeom>
              <a:blipFill>
                <a:blip r:embed="rId10"/>
                <a:stretch>
                  <a:fillRect b="-278"/>
                </a:stretch>
              </a:blipFill>
              <a:ln w="12700">
                <a:solidFill>
                  <a:schemeClr val="bg1">
                    <a:lumMod val="65000"/>
                  </a:schemeClr>
                </a:solidFill>
              </a:ln>
            </p:spPr>
            <p:txBody>
              <a:bodyPr/>
              <a:lstStyle/>
              <a:p>
                <a:r>
                  <a:rPr lang="en-US">
                    <a:noFill/>
                  </a:rPr>
                  <a:t> </a:t>
                </a:r>
              </a:p>
            </p:txBody>
          </p:sp>
        </mc:Fallback>
      </mc:AlternateContent>
      <p:sp>
        <p:nvSpPr>
          <p:cNvPr id="62" name="Rectangle: Rounded Corners 61">
            <a:extLst>
              <a:ext uri="{FF2B5EF4-FFF2-40B4-BE49-F238E27FC236}">
                <a16:creationId xmlns:a16="http://schemas.microsoft.com/office/drawing/2014/main" id="{0B9DC41A-AF84-3A81-2134-FB9752613933}"/>
              </a:ext>
            </a:extLst>
          </p:cNvPr>
          <p:cNvSpPr/>
          <p:nvPr/>
        </p:nvSpPr>
        <p:spPr>
          <a:xfrm>
            <a:off x="5853484" y="4444483"/>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676767"/>
              </a:solidFill>
              <a:effectLst/>
              <a:latin typeface="Arial" pitchFamily="34" charset="0"/>
            </a:endParaRPr>
          </a:p>
        </p:txBody>
      </p:sp>
      <p:sp>
        <p:nvSpPr>
          <p:cNvPr id="63" name="Rectangle: Rounded Corners 62">
            <a:extLst>
              <a:ext uri="{FF2B5EF4-FFF2-40B4-BE49-F238E27FC236}">
                <a16:creationId xmlns:a16="http://schemas.microsoft.com/office/drawing/2014/main" id="{EDDA7C9A-D50B-9B67-455A-0FDBE4B54A13}"/>
              </a:ext>
            </a:extLst>
          </p:cNvPr>
          <p:cNvSpPr/>
          <p:nvPr/>
        </p:nvSpPr>
        <p:spPr>
          <a:xfrm>
            <a:off x="5853484" y="4699352"/>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64" name="Rectangle: Rounded Corners 63">
            <a:extLst>
              <a:ext uri="{FF2B5EF4-FFF2-40B4-BE49-F238E27FC236}">
                <a16:creationId xmlns:a16="http://schemas.microsoft.com/office/drawing/2014/main" id="{942825BA-3615-3469-6F6A-ECBDBD58C5A6}"/>
              </a:ext>
            </a:extLst>
          </p:cNvPr>
          <p:cNvSpPr/>
          <p:nvPr/>
        </p:nvSpPr>
        <p:spPr>
          <a:xfrm>
            <a:off x="5853484" y="5208809"/>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65" name="Rectangle: Rounded Corners 64">
            <a:extLst>
              <a:ext uri="{FF2B5EF4-FFF2-40B4-BE49-F238E27FC236}">
                <a16:creationId xmlns:a16="http://schemas.microsoft.com/office/drawing/2014/main" id="{3F948B32-60F7-29F9-CA34-9098345E01C9}"/>
              </a:ext>
            </a:extLst>
          </p:cNvPr>
          <p:cNvSpPr/>
          <p:nvPr/>
        </p:nvSpPr>
        <p:spPr>
          <a:xfrm>
            <a:off x="5853484" y="4953940"/>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3BB05AE8-4B8F-3DF2-2B36-C1A5411FB676}"/>
                  </a:ext>
                </a:extLst>
              </p:cNvPr>
              <p:cNvSpPr txBox="1"/>
              <p:nvPr/>
            </p:nvSpPr>
            <p:spPr>
              <a:xfrm>
                <a:off x="5853484" y="4125335"/>
                <a:ext cx="833251" cy="276999"/>
              </a:xfrm>
              <a:prstGeom prst="rect">
                <a:avLst/>
              </a:prstGeom>
              <a:noFill/>
              <a:ln w="12700">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𝑄</m:t>
                          </m:r>
                        </m:e>
                        <m:sub>
                          <m:r>
                            <a:rPr lang="en-US" sz="1200" b="0" i="1" smtClean="0">
                              <a:solidFill>
                                <a:schemeClr val="tx1"/>
                              </a:solidFill>
                              <a:latin typeface="Cambria Math" panose="02040503050406030204" pitchFamily="18" charset="0"/>
                            </a:rPr>
                            <m:t>4</m:t>
                          </m:r>
                        </m:sub>
                      </m:sSub>
                    </m:oMath>
                  </m:oMathPara>
                </a14:m>
                <a:endParaRPr lang="en-US" sz="12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66" name="TextBox 65">
                <a:extLst>
                  <a:ext uri="{FF2B5EF4-FFF2-40B4-BE49-F238E27FC236}">
                    <a16:creationId xmlns:a16="http://schemas.microsoft.com/office/drawing/2014/main" id="{D9E2C6D8-A0D4-435D-872C-3F402E293B68}"/>
                  </a:ext>
                </a:extLst>
              </p:cNvPr>
              <p:cNvSpPr txBox="1">
                <a:spLocks noRot="1" noChangeAspect="1" noMove="1" noResize="1" noEditPoints="1" noAdjustHandles="1" noChangeArrowheads="1" noChangeShapeType="1" noTextEdit="1"/>
              </p:cNvSpPr>
              <p:nvPr/>
            </p:nvSpPr>
            <p:spPr>
              <a:xfrm>
                <a:off x="5853484" y="4125335"/>
                <a:ext cx="833251" cy="276999"/>
              </a:xfrm>
              <a:prstGeom prst="rect">
                <a:avLst/>
              </a:prstGeom>
              <a:blipFill>
                <a:blip r:embed="rId11"/>
                <a:stretch>
                  <a:fillRect b="-2222"/>
                </a:stretch>
              </a:blipFill>
              <a:ln w="12700">
                <a:noFill/>
              </a:ln>
            </p:spPr>
            <p:txBody>
              <a:bodyPr/>
              <a:lstStyle/>
              <a:p>
                <a:r>
                  <a:rPr lang="en-US">
                    <a:noFill/>
                  </a:rPr>
                  <a:t> </a:t>
                </a:r>
              </a:p>
            </p:txBody>
          </p:sp>
        </mc:Fallback>
      </mc:AlternateContent>
      <p:sp>
        <p:nvSpPr>
          <p:cNvPr id="67" name="TextBox 66">
            <a:extLst>
              <a:ext uri="{FF2B5EF4-FFF2-40B4-BE49-F238E27FC236}">
                <a16:creationId xmlns:a16="http://schemas.microsoft.com/office/drawing/2014/main" id="{6B039341-BD22-8117-B35C-7587A070F955}"/>
              </a:ext>
            </a:extLst>
          </p:cNvPr>
          <p:cNvSpPr txBox="1"/>
          <p:nvPr/>
        </p:nvSpPr>
        <p:spPr>
          <a:xfrm>
            <a:off x="5595249" y="5424623"/>
            <a:ext cx="216000" cy="276999"/>
          </a:xfrm>
          <a:prstGeom prst="rect">
            <a:avLst/>
          </a:prstGeom>
          <a:noFill/>
          <a:ln w="12700">
            <a:noFill/>
          </a:ln>
        </p:spPr>
        <p:txBody>
          <a:bodyPr wrap="square">
            <a:spAutoFit/>
          </a:bodyPr>
          <a:lstStyle/>
          <a:p>
            <a:r>
              <a:rPr lang="en-US" sz="1200" b="0" i="0" dirty="0">
                <a:solidFill>
                  <a:schemeClr val="tx1"/>
                </a:solidFill>
                <a:effectLst/>
                <a:latin typeface="+mj-lt"/>
              </a:rPr>
              <a:t>⑤</a:t>
            </a:r>
            <a:endParaRPr lang="en-US" sz="1200" dirty="0">
              <a:solidFill>
                <a:schemeClr val="tx1"/>
              </a:solidFill>
              <a:latin typeface="+mj-lt"/>
            </a:endParaRPr>
          </a:p>
        </p:txBody>
      </p:sp>
      <p:sp>
        <p:nvSpPr>
          <p:cNvPr id="68" name="TextBox 67">
            <a:extLst>
              <a:ext uri="{FF2B5EF4-FFF2-40B4-BE49-F238E27FC236}">
                <a16:creationId xmlns:a16="http://schemas.microsoft.com/office/drawing/2014/main" id="{8585BFCD-97AC-2790-65D4-7702EC3DFC74}"/>
              </a:ext>
            </a:extLst>
          </p:cNvPr>
          <p:cNvSpPr txBox="1"/>
          <p:nvPr/>
        </p:nvSpPr>
        <p:spPr>
          <a:xfrm>
            <a:off x="5595249" y="4395893"/>
            <a:ext cx="216000" cy="276999"/>
          </a:xfrm>
          <a:prstGeom prst="rect">
            <a:avLst/>
          </a:prstGeom>
          <a:noFill/>
          <a:ln w="12700">
            <a:noFill/>
          </a:ln>
        </p:spPr>
        <p:txBody>
          <a:bodyPr wrap="square">
            <a:spAutoFit/>
          </a:bodyPr>
          <a:lstStyle/>
          <a:p>
            <a:r>
              <a:rPr lang="en-US" sz="1200" dirty="0">
                <a:solidFill>
                  <a:schemeClr val="tx1"/>
                </a:solidFill>
              </a:rPr>
              <a:t>①</a:t>
            </a:r>
          </a:p>
        </p:txBody>
      </p:sp>
      <p:sp>
        <p:nvSpPr>
          <p:cNvPr id="69" name="TextBox 68">
            <a:extLst>
              <a:ext uri="{FF2B5EF4-FFF2-40B4-BE49-F238E27FC236}">
                <a16:creationId xmlns:a16="http://schemas.microsoft.com/office/drawing/2014/main" id="{C60B8189-C1B2-57BC-9890-56555BE406D2}"/>
              </a:ext>
            </a:extLst>
          </p:cNvPr>
          <p:cNvSpPr txBox="1"/>
          <p:nvPr/>
        </p:nvSpPr>
        <p:spPr>
          <a:xfrm>
            <a:off x="5595249" y="4639988"/>
            <a:ext cx="216000" cy="276999"/>
          </a:xfrm>
          <a:prstGeom prst="rect">
            <a:avLst/>
          </a:prstGeom>
          <a:noFill/>
          <a:ln w="12700">
            <a:noFill/>
          </a:ln>
        </p:spPr>
        <p:txBody>
          <a:bodyPr wrap="square">
            <a:spAutoFit/>
          </a:bodyPr>
          <a:lstStyle/>
          <a:p>
            <a:r>
              <a:rPr lang="en-US" sz="1200" dirty="0">
                <a:solidFill>
                  <a:schemeClr val="tx1"/>
                </a:solidFill>
              </a:rPr>
              <a:t>②</a:t>
            </a:r>
          </a:p>
        </p:txBody>
      </p:sp>
      <p:sp>
        <p:nvSpPr>
          <p:cNvPr id="70" name="TextBox 69">
            <a:extLst>
              <a:ext uri="{FF2B5EF4-FFF2-40B4-BE49-F238E27FC236}">
                <a16:creationId xmlns:a16="http://schemas.microsoft.com/office/drawing/2014/main" id="{DEB7AB4E-BB85-3357-FF6A-4E8AA2CD9C6D}"/>
              </a:ext>
            </a:extLst>
          </p:cNvPr>
          <p:cNvSpPr txBox="1"/>
          <p:nvPr/>
        </p:nvSpPr>
        <p:spPr>
          <a:xfrm>
            <a:off x="5595249" y="4898002"/>
            <a:ext cx="216000" cy="276999"/>
          </a:xfrm>
          <a:prstGeom prst="rect">
            <a:avLst/>
          </a:prstGeom>
          <a:noFill/>
          <a:ln w="12700">
            <a:noFill/>
          </a:ln>
        </p:spPr>
        <p:txBody>
          <a:bodyPr wrap="square">
            <a:spAutoFit/>
          </a:bodyPr>
          <a:lstStyle/>
          <a:p>
            <a:r>
              <a:rPr lang="en-US" sz="1200" dirty="0">
                <a:solidFill>
                  <a:schemeClr val="tx1"/>
                </a:solidFill>
              </a:rPr>
              <a:t>③</a:t>
            </a:r>
          </a:p>
        </p:txBody>
      </p:sp>
      <p:sp>
        <p:nvSpPr>
          <p:cNvPr id="71" name="TextBox 70">
            <a:extLst>
              <a:ext uri="{FF2B5EF4-FFF2-40B4-BE49-F238E27FC236}">
                <a16:creationId xmlns:a16="http://schemas.microsoft.com/office/drawing/2014/main" id="{91800AA3-89A2-F486-3A93-3AF0C7A02340}"/>
              </a:ext>
            </a:extLst>
          </p:cNvPr>
          <p:cNvSpPr txBox="1"/>
          <p:nvPr/>
        </p:nvSpPr>
        <p:spPr>
          <a:xfrm>
            <a:off x="5595249" y="5155283"/>
            <a:ext cx="216000" cy="276999"/>
          </a:xfrm>
          <a:prstGeom prst="rect">
            <a:avLst/>
          </a:prstGeom>
          <a:noFill/>
          <a:ln w="12700">
            <a:noFill/>
          </a:ln>
        </p:spPr>
        <p:txBody>
          <a:bodyPr wrap="square">
            <a:spAutoFit/>
          </a:bodyPr>
          <a:lstStyle/>
          <a:p>
            <a:r>
              <a:rPr lang="en-US" sz="1200" dirty="0">
                <a:solidFill>
                  <a:schemeClr val="tx1"/>
                </a:solidFill>
              </a:rPr>
              <a:t>④</a:t>
            </a:r>
          </a:p>
        </p:txBody>
      </p:sp>
      <p:sp>
        <p:nvSpPr>
          <p:cNvPr id="72" name="Rectangle: Rounded Corners 71">
            <a:extLst>
              <a:ext uri="{FF2B5EF4-FFF2-40B4-BE49-F238E27FC236}">
                <a16:creationId xmlns:a16="http://schemas.microsoft.com/office/drawing/2014/main" id="{341F3915-0522-6365-A206-6EF20349B11B}"/>
              </a:ext>
            </a:extLst>
          </p:cNvPr>
          <p:cNvSpPr/>
          <p:nvPr/>
        </p:nvSpPr>
        <p:spPr>
          <a:xfrm>
            <a:off x="5853484" y="5481025"/>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74" name="Rectangle 73">
                <a:extLst>
                  <a:ext uri="{FF2B5EF4-FFF2-40B4-BE49-F238E27FC236}">
                    <a16:creationId xmlns:a16="http://schemas.microsoft.com/office/drawing/2014/main" id="{88056342-EA44-B588-DF16-7B861669400B}"/>
                  </a:ext>
                </a:extLst>
              </p:cNvPr>
              <p:cNvSpPr/>
              <p:nvPr/>
            </p:nvSpPr>
            <p:spPr>
              <a:xfrm>
                <a:off x="7471011" y="4994875"/>
                <a:ext cx="2070276" cy="444967"/>
              </a:xfrm>
              <a:prstGeom prst="rect">
                <a:avLst/>
              </a:prstGeom>
              <a:solidFill>
                <a:schemeClr val="accent1">
                  <a:lumMod val="20000"/>
                  <a:lumOff val="80000"/>
                </a:schemeClr>
              </a:solidFill>
              <a:ln w="12700">
                <a:solidFill>
                  <a:schemeClr val="accent1"/>
                </a:solidFill>
              </a:ln>
            </p:spPr>
            <p:txBody>
              <a:bodyPr vert="horz" wrap="square" lIns="91411" tIns="35988" rIns="91411" bIns="71977" numCol="1" rtlCol="0" anchor="ctr" anchorCtr="0" compatLnSpc="1">
                <a:prstTxWarp prst="textNoShape">
                  <a:avLst/>
                </a:prstTxWarp>
              </a:bodyPr>
              <a:lstStyle/>
              <a:p>
                <a:pPr marL="536414" lvl="1" indent="-269794" algn="l" defTabSz="761771" eaLnBrk="1" hangingPunct="1">
                  <a:spcBef>
                    <a:spcPct val="70000"/>
                  </a:spcBef>
                  <a:buSzPct val="100000"/>
                </a:pPr>
                <a14:m>
                  <m:oMathPara xmlns:m="http://schemas.openxmlformats.org/officeDocument/2006/math">
                    <m:oMathParaPr>
                      <m:jc m:val="left"/>
                    </m:oMathParaPr>
                    <m:oMath xmlns:m="http://schemas.openxmlformats.org/officeDocument/2006/math">
                      <m:r>
                        <a:rPr lang="en-US" sz="1400" b="0" i="1" kern="0" smtClean="0">
                          <a:solidFill>
                            <a:schemeClr val="tx1"/>
                          </a:solidFill>
                          <a:latin typeface="Cambria Math" panose="02040503050406030204" pitchFamily="18" charset="0"/>
                        </a:rPr>
                        <m:t>𝑀𝑅</m:t>
                      </m:r>
                      <m:sSub>
                        <m:sSubPr>
                          <m:ctrlPr>
                            <a:rPr lang="en-US" sz="1400" b="0" i="1" kern="0" smtClean="0">
                              <a:solidFill>
                                <a:schemeClr val="tx1"/>
                              </a:solidFill>
                              <a:latin typeface="Cambria Math" panose="02040503050406030204" pitchFamily="18" charset="0"/>
                            </a:rPr>
                          </m:ctrlPr>
                        </m:sSubPr>
                        <m:e>
                          <m:r>
                            <a:rPr lang="en-US" sz="1400" b="0" i="1" kern="0" smtClean="0">
                              <a:solidFill>
                                <a:schemeClr val="tx1"/>
                              </a:solidFill>
                              <a:latin typeface="Cambria Math" panose="02040503050406030204" pitchFamily="18" charset="0"/>
                            </a:rPr>
                            <m:t>𝑅</m:t>
                          </m:r>
                        </m:e>
                        <m:sub>
                          <m:r>
                            <a:rPr lang="en-US" sz="1400" b="0" i="1" kern="0" smtClean="0">
                              <a:solidFill>
                                <a:schemeClr val="tx1"/>
                              </a:solidFill>
                              <a:latin typeface="Cambria Math" panose="02040503050406030204" pitchFamily="18" charset="0"/>
                            </a:rPr>
                            <m:t>𝐴</m:t>
                          </m:r>
                        </m:sub>
                      </m:sSub>
                      <m:r>
                        <a:rPr lang="en-US" sz="1400" b="0" i="1" kern="0" smtClean="0">
                          <a:solidFill>
                            <a:schemeClr val="tx1"/>
                          </a:solidFill>
                          <a:latin typeface="Cambria Math" panose="02040503050406030204" pitchFamily="18" charset="0"/>
                        </a:rPr>
                        <m:t>(</m:t>
                      </m:r>
                      <m:r>
                        <a:rPr lang="en-US" sz="1400" i="1">
                          <a:solidFill>
                            <a:schemeClr val="tx1"/>
                          </a:solidFill>
                          <a:latin typeface="Cambria Math" panose="02040503050406030204" pitchFamily="18" charset="0"/>
                          <a:ea typeface="Cambria Math" panose="02040503050406030204" pitchFamily="18" charset="0"/>
                        </a:rPr>
                        <m:t>ℚ</m:t>
                      </m:r>
                      <m:r>
                        <a:rPr lang="en-US" sz="1400" b="0" i="1" kern="0" smtClean="0">
                          <a:solidFill>
                            <a:schemeClr val="tx1"/>
                          </a:solidFill>
                          <a:latin typeface="Cambria Math" panose="02040503050406030204" pitchFamily="18" charset="0"/>
                        </a:rPr>
                        <m:t>)</m:t>
                      </m:r>
                      <m:r>
                        <a:rPr lang="en-US" sz="1400" b="0" i="1" kern="0" smtClean="0">
                          <a:solidFill>
                            <a:schemeClr val="tx1"/>
                          </a:solidFill>
                          <a:latin typeface="Cambria Math" panose="02040503050406030204" pitchFamily="18" charset="0"/>
                          <a:ea typeface="Cambria Math" panose="02040503050406030204" pitchFamily="18" charset="0"/>
                        </a:rPr>
                        <m:t>=0.49</m:t>
                      </m:r>
                    </m:oMath>
                  </m:oMathPara>
                </a14:m>
                <a:endParaRPr lang="en-US" sz="1400" kern="0" dirty="0">
                  <a:solidFill>
                    <a:schemeClr val="tx1"/>
                  </a:solidFill>
                  <a:latin typeface="Arial"/>
                </a:endParaRPr>
              </a:p>
            </p:txBody>
          </p:sp>
        </mc:Choice>
        <mc:Fallback xmlns="">
          <p:sp>
            <p:nvSpPr>
              <p:cNvPr id="74" name="Rectangle 73">
                <a:extLst>
                  <a:ext uri="{FF2B5EF4-FFF2-40B4-BE49-F238E27FC236}">
                    <a16:creationId xmlns:a16="http://schemas.microsoft.com/office/drawing/2014/main" id="{0C08EC3F-73B7-42AF-80CA-D345490D04F8}"/>
                  </a:ext>
                </a:extLst>
              </p:cNvPr>
              <p:cNvSpPr>
                <a:spLocks noRot="1" noChangeAspect="1" noMove="1" noResize="1" noEditPoints="1" noAdjustHandles="1" noChangeArrowheads="1" noChangeShapeType="1" noTextEdit="1"/>
              </p:cNvSpPr>
              <p:nvPr/>
            </p:nvSpPr>
            <p:spPr>
              <a:xfrm>
                <a:off x="7471011" y="4994875"/>
                <a:ext cx="2070276" cy="444967"/>
              </a:xfrm>
              <a:prstGeom prst="rect">
                <a:avLst/>
              </a:prstGeom>
              <a:blipFill>
                <a:blip r:embed="rId12"/>
                <a:stretch>
                  <a:fillRect/>
                </a:stretch>
              </a:blipFill>
              <a:ln w="127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96411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405CCDF9-51A2-482B-93AA-8D61F6CE2A25}"/>
              </a:ext>
            </a:extLst>
          </p:cNvPr>
          <p:cNvSpPr/>
          <p:nvPr/>
        </p:nvSpPr>
        <p:spPr>
          <a:xfrm>
            <a:off x="982846" y="2796473"/>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11" name="Rectangle: Rounded Corners 10">
            <a:extLst>
              <a:ext uri="{FF2B5EF4-FFF2-40B4-BE49-F238E27FC236}">
                <a16:creationId xmlns:a16="http://schemas.microsoft.com/office/drawing/2014/main" id="{AD76B20A-C1C7-43AB-96CB-88A5799DBDA8}"/>
              </a:ext>
            </a:extLst>
          </p:cNvPr>
          <p:cNvSpPr/>
          <p:nvPr/>
        </p:nvSpPr>
        <p:spPr>
          <a:xfrm>
            <a:off x="982846" y="3056179"/>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12" name="Rectangle: Rounded Corners 11">
            <a:extLst>
              <a:ext uri="{FF2B5EF4-FFF2-40B4-BE49-F238E27FC236}">
                <a16:creationId xmlns:a16="http://schemas.microsoft.com/office/drawing/2014/main" id="{A76B356F-1CE5-4BA2-B5CD-A2BC89CCA55C}"/>
              </a:ext>
            </a:extLst>
          </p:cNvPr>
          <p:cNvSpPr/>
          <p:nvPr/>
        </p:nvSpPr>
        <p:spPr>
          <a:xfrm>
            <a:off x="982846" y="3575591"/>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13" name="Rectangle: Rounded Corners 12">
            <a:extLst>
              <a:ext uri="{FF2B5EF4-FFF2-40B4-BE49-F238E27FC236}">
                <a16:creationId xmlns:a16="http://schemas.microsoft.com/office/drawing/2014/main" id="{E8FCBD73-09B5-4565-A2E5-4DD9524DB785}"/>
              </a:ext>
            </a:extLst>
          </p:cNvPr>
          <p:cNvSpPr/>
          <p:nvPr/>
        </p:nvSpPr>
        <p:spPr>
          <a:xfrm>
            <a:off x="982846" y="3315885"/>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DFB8CA9-A95F-4120-8A8A-65F349260190}"/>
                  </a:ext>
                </a:extLst>
              </p:cNvPr>
              <p:cNvSpPr txBox="1"/>
              <p:nvPr/>
            </p:nvSpPr>
            <p:spPr>
              <a:xfrm>
                <a:off x="990884" y="2477325"/>
                <a:ext cx="833251" cy="276999"/>
              </a:xfrm>
              <a:prstGeom prst="rect">
                <a:avLst/>
              </a:prstGeom>
              <a:noFill/>
              <a:ln w="12700">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chemeClr val="tx1"/>
                              </a:solidFill>
                              <a:latin typeface="Cambria Math" panose="02040503050406030204" pitchFamily="18" charset="0"/>
                            </a:rPr>
                          </m:ctrlPr>
                        </m:sSubPr>
                        <m:e>
                          <m:r>
                            <a:rPr lang="en-US" sz="1200" b="0" i="1" smtClean="0">
                              <a:solidFill>
                                <a:schemeClr val="tx1"/>
                              </a:solidFill>
                              <a:latin typeface="Cambria Math" panose="02040503050406030204" pitchFamily="18" charset="0"/>
                            </a:rPr>
                            <m:t>𝑄</m:t>
                          </m:r>
                        </m:e>
                        <m:sub>
                          <m:r>
                            <a:rPr lang="en-US" sz="1200" b="0" i="1" smtClean="0">
                              <a:solidFill>
                                <a:schemeClr val="tx1"/>
                              </a:solidFill>
                              <a:latin typeface="Cambria Math" panose="02040503050406030204" pitchFamily="18" charset="0"/>
                            </a:rPr>
                            <m:t>1</m:t>
                          </m:r>
                        </m:sub>
                      </m:sSub>
                    </m:oMath>
                  </m:oMathPara>
                </a14:m>
                <a:endParaRPr lang="en-US" sz="1200" dirty="0">
                  <a:solidFill>
                    <a:schemeClr val="tx1"/>
                  </a:solidFill>
                </a:endParaRPr>
              </a:p>
            </p:txBody>
          </p:sp>
        </mc:Choice>
        <mc:Fallback xmlns="">
          <p:sp>
            <p:nvSpPr>
              <p:cNvPr id="14" name="TextBox 13">
                <a:extLst>
                  <a:ext uri="{FF2B5EF4-FFF2-40B4-BE49-F238E27FC236}">
                    <a16:creationId xmlns:a16="http://schemas.microsoft.com/office/drawing/2014/main" id="{2DFB8CA9-A95F-4120-8A8A-65F349260190}"/>
                  </a:ext>
                </a:extLst>
              </p:cNvPr>
              <p:cNvSpPr txBox="1">
                <a:spLocks noRot="1" noChangeAspect="1" noMove="1" noResize="1" noEditPoints="1" noAdjustHandles="1" noChangeArrowheads="1" noChangeShapeType="1" noTextEdit="1"/>
              </p:cNvSpPr>
              <p:nvPr/>
            </p:nvSpPr>
            <p:spPr>
              <a:xfrm>
                <a:off x="990884" y="2477325"/>
                <a:ext cx="833251" cy="276999"/>
              </a:xfrm>
              <a:prstGeom prst="rect">
                <a:avLst/>
              </a:prstGeom>
              <a:blipFill>
                <a:blip r:embed="rId4"/>
                <a:stretch>
                  <a:fillRect b="-2174"/>
                </a:stretch>
              </a:blipFill>
              <a:ln w="12700">
                <a:noFill/>
              </a:ln>
            </p:spPr>
            <p:txBody>
              <a:bodyPr/>
              <a:lstStyle/>
              <a:p>
                <a:r>
                  <a:rPr lang="en-US">
                    <a:noFill/>
                  </a:rPr>
                  <a:t> </a:t>
                </a:r>
              </a:p>
            </p:txBody>
          </p:sp>
        </mc:Fallback>
      </mc:AlternateContent>
      <p:sp>
        <p:nvSpPr>
          <p:cNvPr id="15" name="TextBox 14">
            <a:extLst>
              <a:ext uri="{FF2B5EF4-FFF2-40B4-BE49-F238E27FC236}">
                <a16:creationId xmlns:a16="http://schemas.microsoft.com/office/drawing/2014/main" id="{7F038E43-EC9E-4D7C-A48A-B832592F335E}"/>
              </a:ext>
            </a:extLst>
          </p:cNvPr>
          <p:cNvSpPr txBox="1"/>
          <p:nvPr/>
        </p:nvSpPr>
        <p:spPr>
          <a:xfrm>
            <a:off x="732649" y="3776613"/>
            <a:ext cx="216000" cy="276999"/>
          </a:xfrm>
          <a:prstGeom prst="rect">
            <a:avLst/>
          </a:prstGeom>
          <a:noFill/>
          <a:ln w="12700">
            <a:noFill/>
          </a:ln>
        </p:spPr>
        <p:txBody>
          <a:bodyPr wrap="square">
            <a:spAutoFit/>
          </a:bodyPr>
          <a:lstStyle/>
          <a:p>
            <a:r>
              <a:rPr lang="en-US" sz="1200" b="0" i="0" dirty="0">
                <a:solidFill>
                  <a:schemeClr val="tx1"/>
                </a:solidFill>
                <a:effectLst/>
                <a:latin typeface="+mj-lt"/>
              </a:rPr>
              <a:t>⑤</a:t>
            </a:r>
            <a:endParaRPr lang="en-US" sz="1200" dirty="0">
              <a:solidFill>
                <a:schemeClr val="tx1"/>
              </a:solidFill>
              <a:latin typeface="+mj-lt"/>
            </a:endParaRPr>
          </a:p>
        </p:txBody>
      </p:sp>
      <p:sp>
        <p:nvSpPr>
          <p:cNvPr id="16" name="TextBox 15">
            <a:extLst>
              <a:ext uri="{FF2B5EF4-FFF2-40B4-BE49-F238E27FC236}">
                <a16:creationId xmlns:a16="http://schemas.microsoft.com/office/drawing/2014/main" id="{01DB1215-DC26-4E7E-9F1B-5FECD79039C1}"/>
              </a:ext>
            </a:extLst>
          </p:cNvPr>
          <p:cNvSpPr txBox="1"/>
          <p:nvPr/>
        </p:nvSpPr>
        <p:spPr>
          <a:xfrm>
            <a:off x="732649" y="2747883"/>
            <a:ext cx="216000" cy="276999"/>
          </a:xfrm>
          <a:prstGeom prst="rect">
            <a:avLst/>
          </a:prstGeom>
          <a:noFill/>
          <a:ln w="12700">
            <a:noFill/>
          </a:ln>
        </p:spPr>
        <p:txBody>
          <a:bodyPr wrap="square">
            <a:spAutoFit/>
          </a:bodyPr>
          <a:lstStyle/>
          <a:p>
            <a:r>
              <a:rPr lang="en-US" sz="1200" dirty="0">
                <a:solidFill>
                  <a:schemeClr val="tx1"/>
                </a:solidFill>
              </a:rPr>
              <a:t>①</a:t>
            </a:r>
          </a:p>
        </p:txBody>
      </p:sp>
      <p:sp>
        <p:nvSpPr>
          <p:cNvPr id="17" name="TextBox 16">
            <a:extLst>
              <a:ext uri="{FF2B5EF4-FFF2-40B4-BE49-F238E27FC236}">
                <a16:creationId xmlns:a16="http://schemas.microsoft.com/office/drawing/2014/main" id="{9CBF0082-F6B7-432A-B2F2-96E65F164C37}"/>
              </a:ext>
            </a:extLst>
          </p:cNvPr>
          <p:cNvSpPr txBox="1"/>
          <p:nvPr/>
        </p:nvSpPr>
        <p:spPr>
          <a:xfrm>
            <a:off x="732649" y="2991978"/>
            <a:ext cx="216000" cy="276999"/>
          </a:xfrm>
          <a:prstGeom prst="rect">
            <a:avLst/>
          </a:prstGeom>
          <a:noFill/>
          <a:ln w="12700">
            <a:noFill/>
          </a:ln>
        </p:spPr>
        <p:txBody>
          <a:bodyPr wrap="square">
            <a:spAutoFit/>
          </a:bodyPr>
          <a:lstStyle/>
          <a:p>
            <a:r>
              <a:rPr lang="en-US" sz="1200" dirty="0">
                <a:solidFill>
                  <a:schemeClr val="tx1"/>
                </a:solidFill>
              </a:rPr>
              <a:t>②</a:t>
            </a:r>
          </a:p>
        </p:txBody>
      </p:sp>
      <p:sp>
        <p:nvSpPr>
          <p:cNvPr id="18" name="TextBox 17">
            <a:extLst>
              <a:ext uri="{FF2B5EF4-FFF2-40B4-BE49-F238E27FC236}">
                <a16:creationId xmlns:a16="http://schemas.microsoft.com/office/drawing/2014/main" id="{7877642F-7493-4EE6-A576-0544DFB741CA}"/>
              </a:ext>
            </a:extLst>
          </p:cNvPr>
          <p:cNvSpPr txBox="1"/>
          <p:nvPr/>
        </p:nvSpPr>
        <p:spPr>
          <a:xfrm>
            <a:off x="732649" y="3249992"/>
            <a:ext cx="216000" cy="276999"/>
          </a:xfrm>
          <a:prstGeom prst="rect">
            <a:avLst/>
          </a:prstGeom>
          <a:noFill/>
          <a:ln w="12700">
            <a:noFill/>
          </a:ln>
        </p:spPr>
        <p:txBody>
          <a:bodyPr wrap="square">
            <a:spAutoFit/>
          </a:bodyPr>
          <a:lstStyle/>
          <a:p>
            <a:r>
              <a:rPr lang="en-US" sz="1200" dirty="0">
                <a:solidFill>
                  <a:schemeClr val="tx1"/>
                </a:solidFill>
              </a:rPr>
              <a:t>③</a:t>
            </a:r>
          </a:p>
        </p:txBody>
      </p:sp>
      <p:sp>
        <p:nvSpPr>
          <p:cNvPr id="19" name="TextBox 18">
            <a:extLst>
              <a:ext uri="{FF2B5EF4-FFF2-40B4-BE49-F238E27FC236}">
                <a16:creationId xmlns:a16="http://schemas.microsoft.com/office/drawing/2014/main" id="{1786BC7C-AD21-4C4C-9E34-72AD51FF7D6D}"/>
              </a:ext>
            </a:extLst>
          </p:cNvPr>
          <p:cNvSpPr txBox="1"/>
          <p:nvPr/>
        </p:nvSpPr>
        <p:spPr>
          <a:xfrm>
            <a:off x="732649" y="3507273"/>
            <a:ext cx="216000" cy="276999"/>
          </a:xfrm>
          <a:prstGeom prst="rect">
            <a:avLst/>
          </a:prstGeom>
          <a:noFill/>
          <a:ln w="12700">
            <a:noFill/>
          </a:ln>
        </p:spPr>
        <p:txBody>
          <a:bodyPr wrap="square">
            <a:spAutoFit/>
          </a:bodyPr>
          <a:lstStyle/>
          <a:p>
            <a:r>
              <a:rPr lang="en-US" sz="1200" dirty="0">
                <a:solidFill>
                  <a:schemeClr val="tx1"/>
                </a:solidFill>
              </a:rPr>
              <a:t>④</a:t>
            </a:r>
          </a:p>
        </p:txBody>
      </p:sp>
      <p:sp>
        <p:nvSpPr>
          <p:cNvPr id="20" name="Rectangle: Rounded Corners 19">
            <a:extLst>
              <a:ext uri="{FF2B5EF4-FFF2-40B4-BE49-F238E27FC236}">
                <a16:creationId xmlns:a16="http://schemas.microsoft.com/office/drawing/2014/main" id="{79577603-96E2-41B8-A835-C0360C15867E}"/>
              </a:ext>
            </a:extLst>
          </p:cNvPr>
          <p:cNvSpPr/>
          <p:nvPr/>
        </p:nvSpPr>
        <p:spPr>
          <a:xfrm>
            <a:off x="982846" y="3835297"/>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21" name="Rectangle: Rounded Corners 20">
            <a:extLst>
              <a:ext uri="{FF2B5EF4-FFF2-40B4-BE49-F238E27FC236}">
                <a16:creationId xmlns:a16="http://schemas.microsoft.com/office/drawing/2014/main" id="{4560C6F4-E48F-4460-975A-A4825198959C}"/>
              </a:ext>
            </a:extLst>
          </p:cNvPr>
          <p:cNvSpPr/>
          <p:nvPr/>
        </p:nvSpPr>
        <p:spPr>
          <a:xfrm>
            <a:off x="982846" y="4095003"/>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22" name="Rectangle: Rounded Corners 21">
            <a:extLst>
              <a:ext uri="{FF2B5EF4-FFF2-40B4-BE49-F238E27FC236}">
                <a16:creationId xmlns:a16="http://schemas.microsoft.com/office/drawing/2014/main" id="{DE568492-AD2C-4906-AF29-10C2E9D4EBF3}"/>
              </a:ext>
            </a:extLst>
          </p:cNvPr>
          <p:cNvSpPr/>
          <p:nvPr/>
        </p:nvSpPr>
        <p:spPr>
          <a:xfrm>
            <a:off x="982846" y="4354709"/>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23" name="Rectangle: Rounded Corners 22">
            <a:extLst>
              <a:ext uri="{FF2B5EF4-FFF2-40B4-BE49-F238E27FC236}">
                <a16:creationId xmlns:a16="http://schemas.microsoft.com/office/drawing/2014/main" id="{0B8A5F42-CFAE-4A4B-BF8A-D435317CC396}"/>
              </a:ext>
            </a:extLst>
          </p:cNvPr>
          <p:cNvSpPr/>
          <p:nvPr/>
        </p:nvSpPr>
        <p:spPr>
          <a:xfrm>
            <a:off x="982846" y="4874121"/>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24" name="Rectangle: Rounded Corners 23">
            <a:extLst>
              <a:ext uri="{FF2B5EF4-FFF2-40B4-BE49-F238E27FC236}">
                <a16:creationId xmlns:a16="http://schemas.microsoft.com/office/drawing/2014/main" id="{5E2AFAD3-D7AB-456B-B68F-7F91C9B25AC2}"/>
              </a:ext>
            </a:extLst>
          </p:cNvPr>
          <p:cNvSpPr/>
          <p:nvPr/>
        </p:nvSpPr>
        <p:spPr>
          <a:xfrm>
            <a:off x="982846" y="4614415"/>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25" name="TextBox 24">
            <a:extLst>
              <a:ext uri="{FF2B5EF4-FFF2-40B4-BE49-F238E27FC236}">
                <a16:creationId xmlns:a16="http://schemas.microsoft.com/office/drawing/2014/main" id="{B2270D2D-61D1-46CA-A95E-0884F2037A28}"/>
              </a:ext>
            </a:extLst>
          </p:cNvPr>
          <p:cNvSpPr txBox="1"/>
          <p:nvPr/>
        </p:nvSpPr>
        <p:spPr>
          <a:xfrm>
            <a:off x="724611" y="5077658"/>
            <a:ext cx="216000" cy="276999"/>
          </a:xfrm>
          <a:prstGeom prst="rect">
            <a:avLst/>
          </a:prstGeom>
          <a:noFill/>
          <a:ln w="12700">
            <a:noFill/>
          </a:ln>
        </p:spPr>
        <p:txBody>
          <a:bodyPr wrap="square">
            <a:spAutoFit/>
          </a:bodyPr>
          <a:lstStyle/>
          <a:p>
            <a:r>
              <a:rPr lang="en-US" sz="1200" b="0" i="0" dirty="0">
                <a:solidFill>
                  <a:schemeClr val="tx1"/>
                </a:solidFill>
                <a:effectLst/>
                <a:latin typeface="+mj-lt"/>
              </a:rPr>
              <a:t>⑩</a:t>
            </a:r>
            <a:endParaRPr lang="en-US" sz="1200" dirty="0">
              <a:solidFill>
                <a:schemeClr val="tx1"/>
              </a:solidFill>
              <a:latin typeface="+mj-lt"/>
            </a:endParaRPr>
          </a:p>
        </p:txBody>
      </p:sp>
      <p:sp>
        <p:nvSpPr>
          <p:cNvPr id="26" name="TextBox 25">
            <a:extLst>
              <a:ext uri="{FF2B5EF4-FFF2-40B4-BE49-F238E27FC236}">
                <a16:creationId xmlns:a16="http://schemas.microsoft.com/office/drawing/2014/main" id="{ABBDBF8A-62D4-4A06-9D47-A2CB114D44E2}"/>
              </a:ext>
            </a:extLst>
          </p:cNvPr>
          <p:cNvSpPr txBox="1"/>
          <p:nvPr/>
        </p:nvSpPr>
        <p:spPr>
          <a:xfrm>
            <a:off x="724611" y="4048928"/>
            <a:ext cx="216000" cy="276999"/>
          </a:xfrm>
          <a:prstGeom prst="rect">
            <a:avLst/>
          </a:prstGeom>
          <a:noFill/>
          <a:ln w="12700">
            <a:noFill/>
          </a:ln>
        </p:spPr>
        <p:txBody>
          <a:bodyPr wrap="square">
            <a:spAutoFit/>
          </a:bodyPr>
          <a:lstStyle/>
          <a:p>
            <a:r>
              <a:rPr lang="en-US" sz="1200" dirty="0">
                <a:solidFill>
                  <a:schemeClr val="tx1"/>
                </a:solidFill>
              </a:rPr>
              <a:t>⑥</a:t>
            </a:r>
          </a:p>
        </p:txBody>
      </p:sp>
      <p:sp>
        <p:nvSpPr>
          <p:cNvPr id="27" name="TextBox 26">
            <a:extLst>
              <a:ext uri="{FF2B5EF4-FFF2-40B4-BE49-F238E27FC236}">
                <a16:creationId xmlns:a16="http://schemas.microsoft.com/office/drawing/2014/main" id="{DDBE9B30-99E5-404E-AC50-24B4743BDF51}"/>
              </a:ext>
            </a:extLst>
          </p:cNvPr>
          <p:cNvSpPr txBox="1"/>
          <p:nvPr/>
        </p:nvSpPr>
        <p:spPr>
          <a:xfrm>
            <a:off x="724611" y="4293023"/>
            <a:ext cx="216000" cy="276999"/>
          </a:xfrm>
          <a:prstGeom prst="rect">
            <a:avLst/>
          </a:prstGeom>
          <a:noFill/>
          <a:ln w="12700">
            <a:noFill/>
          </a:ln>
        </p:spPr>
        <p:txBody>
          <a:bodyPr wrap="square">
            <a:spAutoFit/>
          </a:bodyPr>
          <a:lstStyle/>
          <a:p>
            <a:r>
              <a:rPr lang="en-US" sz="1200" dirty="0">
                <a:solidFill>
                  <a:schemeClr val="tx1"/>
                </a:solidFill>
              </a:rPr>
              <a:t>⑦</a:t>
            </a:r>
          </a:p>
        </p:txBody>
      </p:sp>
      <p:sp>
        <p:nvSpPr>
          <p:cNvPr id="28" name="TextBox 27">
            <a:extLst>
              <a:ext uri="{FF2B5EF4-FFF2-40B4-BE49-F238E27FC236}">
                <a16:creationId xmlns:a16="http://schemas.microsoft.com/office/drawing/2014/main" id="{0BEF785A-EBDC-4908-A935-129C7DA99C79}"/>
              </a:ext>
            </a:extLst>
          </p:cNvPr>
          <p:cNvSpPr txBox="1"/>
          <p:nvPr/>
        </p:nvSpPr>
        <p:spPr>
          <a:xfrm>
            <a:off x="724611" y="4551037"/>
            <a:ext cx="216000" cy="276999"/>
          </a:xfrm>
          <a:prstGeom prst="rect">
            <a:avLst/>
          </a:prstGeom>
          <a:noFill/>
          <a:ln w="12700">
            <a:noFill/>
          </a:ln>
        </p:spPr>
        <p:txBody>
          <a:bodyPr wrap="square">
            <a:spAutoFit/>
          </a:bodyPr>
          <a:lstStyle/>
          <a:p>
            <a:r>
              <a:rPr lang="en-US" sz="1200" dirty="0">
                <a:solidFill>
                  <a:schemeClr val="tx1"/>
                </a:solidFill>
              </a:rPr>
              <a:t>⑧</a:t>
            </a:r>
          </a:p>
        </p:txBody>
      </p:sp>
      <p:sp>
        <p:nvSpPr>
          <p:cNvPr id="29" name="TextBox 28">
            <a:extLst>
              <a:ext uri="{FF2B5EF4-FFF2-40B4-BE49-F238E27FC236}">
                <a16:creationId xmlns:a16="http://schemas.microsoft.com/office/drawing/2014/main" id="{C395B1D1-1922-434F-A007-E4E6DF9B96EA}"/>
              </a:ext>
            </a:extLst>
          </p:cNvPr>
          <p:cNvSpPr txBox="1"/>
          <p:nvPr/>
        </p:nvSpPr>
        <p:spPr>
          <a:xfrm>
            <a:off x="724611" y="4808318"/>
            <a:ext cx="216000" cy="276999"/>
          </a:xfrm>
          <a:prstGeom prst="rect">
            <a:avLst/>
          </a:prstGeom>
          <a:noFill/>
          <a:ln w="12700">
            <a:noFill/>
          </a:ln>
        </p:spPr>
        <p:txBody>
          <a:bodyPr wrap="square">
            <a:spAutoFit/>
          </a:bodyPr>
          <a:lstStyle/>
          <a:p>
            <a:r>
              <a:rPr lang="en-US" sz="1200" dirty="0">
                <a:solidFill>
                  <a:schemeClr val="tx1"/>
                </a:solidFill>
              </a:rPr>
              <a:t>⑨</a:t>
            </a:r>
          </a:p>
        </p:txBody>
      </p:sp>
      <p:sp>
        <p:nvSpPr>
          <p:cNvPr id="30" name="Rectangle: Rounded Corners 29">
            <a:extLst>
              <a:ext uri="{FF2B5EF4-FFF2-40B4-BE49-F238E27FC236}">
                <a16:creationId xmlns:a16="http://schemas.microsoft.com/office/drawing/2014/main" id="{AC4F521D-60E7-4F05-A49E-C86251F6F9EF}"/>
              </a:ext>
            </a:extLst>
          </p:cNvPr>
          <p:cNvSpPr/>
          <p:nvPr/>
        </p:nvSpPr>
        <p:spPr>
          <a:xfrm>
            <a:off x="982846" y="5133827"/>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B585FBF-1E63-48C6-9ECD-06DD6E5E95C9}"/>
                  </a:ext>
                </a:extLst>
              </p:cNvPr>
              <p:cNvSpPr txBox="1"/>
              <p:nvPr/>
            </p:nvSpPr>
            <p:spPr>
              <a:xfrm>
                <a:off x="1853385" y="2720460"/>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𝑝</m:t>
                          </m:r>
                        </m:e>
                        <m:sub>
                          <m:r>
                            <a:rPr lang="en-US" sz="1200" b="0" i="1" dirty="0" smtClean="0">
                              <a:solidFill>
                                <a:schemeClr val="tx1"/>
                              </a:solidFill>
                              <a:latin typeface="Cambria Math" panose="02040503050406030204" pitchFamily="18" charset="0"/>
                            </a:rPr>
                            <m:t>1</m:t>
                          </m:r>
                        </m:sub>
                      </m:sSub>
                      <m:r>
                        <a:rPr lang="en-US" sz="1200" b="0" i="1" dirty="0" smtClean="0">
                          <a:solidFill>
                            <a:schemeClr val="tx1"/>
                          </a:solidFill>
                          <a:latin typeface="Cambria Math" panose="02040503050406030204" pitchFamily="18" charset="0"/>
                        </a:rPr>
                        <m:t>=100%</m:t>
                      </m:r>
                    </m:oMath>
                  </m:oMathPara>
                </a14:m>
                <a:endParaRPr lang="en-US" sz="1200" dirty="0">
                  <a:solidFill>
                    <a:schemeClr val="tx1"/>
                  </a:solidFill>
                </a:endParaRPr>
              </a:p>
            </p:txBody>
          </p:sp>
        </mc:Choice>
        <mc:Fallback xmlns="">
          <p:sp>
            <p:nvSpPr>
              <p:cNvPr id="31" name="TextBox 30">
                <a:extLst>
                  <a:ext uri="{FF2B5EF4-FFF2-40B4-BE49-F238E27FC236}">
                    <a16:creationId xmlns:a16="http://schemas.microsoft.com/office/drawing/2014/main" id="{FB585FBF-1E63-48C6-9ECD-06DD6E5E95C9}"/>
                  </a:ext>
                </a:extLst>
              </p:cNvPr>
              <p:cNvSpPr txBox="1">
                <a:spLocks noRot="1" noChangeAspect="1" noMove="1" noResize="1" noEditPoints="1" noAdjustHandles="1" noChangeArrowheads="1" noChangeShapeType="1" noTextEdit="1"/>
              </p:cNvSpPr>
              <p:nvPr/>
            </p:nvSpPr>
            <p:spPr>
              <a:xfrm>
                <a:off x="1853385" y="2720460"/>
                <a:ext cx="1027752" cy="276999"/>
              </a:xfrm>
              <a:prstGeom prst="rect">
                <a:avLst/>
              </a:prstGeom>
              <a:blipFill>
                <a:blip r:embed="rId5"/>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D6B8294-7A0A-4E38-ACA6-68D9E0F83B35}"/>
                  </a:ext>
                </a:extLst>
              </p:cNvPr>
              <p:cNvSpPr txBox="1"/>
              <p:nvPr/>
            </p:nvSpPr>
            <p:spPr>
              <a:xfrm>
                <a:off x="2701112" y="2720460"/>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𝑟</m:t>
                          </m:r>
                        </m:e>
                        <m:sub>
                          <m:r>
                            <a:rPr lang="en-US" sz="1200" b="0" i="1" dirty="0" smtClean="0">
                              <a:solidFill>
                                <a:schemeClr val="tx1"/>
                              </a:solidFill>
                              <a:latin typeface="Cambria Math" panose="02040503050406030204" pitchFamily="18" charset="0"/>
                            </a:rPr>
                            <m:t>1</m:t>
                          </m:r>
                        </m:sub>
                      </m:sSub>
                      <m:r>
                        <a:rPr lang="en-US" sz="1200" b="0" i="1" dirty="0" smtClean="0">
                          <a:solidFill>
                            <a:schemeClr val="tx1"/>
                          </a:solidFill>
                          <a:latin typeface="Cambria Math" panose="02040503050406030204" pitchFamily="18" charset="0"/>
                        </a:rPr>
                        <m:t>=20%</m:t>
                      </m:r>
                    </m:oMath>
                  </m:oMathPara>
                </a14:m>
                <a:endParaRPr lang="en-US" sz="1200" dirty="0">
                  <a:solidFill>
                    <a:schemeClr val="tx1"/>
                  </a:solidFill>
                </a:endParaRPr>
              </a:p>
            </p:txBody>
          </p:sp>
        </mc:Choice>
        <mc:Fallback xmlns="">
          <p:sp>
            <p:nvSpPr>
              <p:cNvPr id="32" name="TextBox 31">
                <a:extLst>
                  <a:ext uri="{FF2B5EF4-FFF2-40B4-BE49-F238E27FC236}">
                    <a16:creationId xmlns:a16="http://schemas.microsoft.com/office/drawing/2014/main" id="{FD6B8294-7A0A-4E38-ACA6-68D9E0F83B35}"/>
                  </a:ext>
                </a:extLst>
              </p:cNvPr>
              <p:cNvSpPr txBox="1">
                <a:spLocks noRot="1" noChangeAspect="1" noMove="1" noResize="1" noEditPoints="1" noAdjustHandles="1" noChangeArrowheads="1" noChangeShapeType="1" noTextEdit="1"/>
              </p:cNvSpPr>
              <p:nvPr/>
            </p:nvSpPr>
            <p:spPr>
              <a:xfrm>
                <a:off x="2701112" y="2720460"/>
                <a:ext cx="1027752" cy="276999"/>
              </a:xfrm>
              <a:prstGeom prst="rect">
                <a:avLst/>
              </a:prstGeom>
              <a:blipFill>
                <a:blip r:embed="rId6"/>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284B3A3-9A0C-4619-B2F1-B1004A77A108}"/>
                  </a:ext>
                </a:extLst>
              </p:cNvPr>
              <p:cNvSpPr txBox="1"/>
              <p:nvPr/>
            </p:nvSpPr>
            <p:spPr>
              <a:xfrm>
                <a:off x="1853385" y="2978947"/>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𝑝</m:t>
                          </m:r>
                        </m:e>
                        <m:sub>
                          <m:r>
                            <a:rPr lang="en-US" sz="1200" b="0" i="1" dirty="0" smtClean="0">
                              <a:solidFill>
                                <a:schemeClr val="tx1"/>
                              </a:solidFill>
                              <a:latin typeface="Cambria Math" panose="02040503050406030204" pitchFamily="18" charset="0"/>
                            </a:rPr>
                            <m:t>2</m:t>
                          </m:r>
                        </m:sub>
                      </m:sSub>
                      <m:r>
                        <a:rPr lang="en-US" sz="1200" b="0" i="1" dirty="0" smtClean="0">
                          <a:solidFill>
                            <a:schemeClr val="tx1"/>
                          </a:solidFill>
                          <a:latin typeface="Cambria Math" panose="02040503050406030204" pitchFamily="18" charset="0"/>
                        </a:rPr>
                        <m:t>=100%</m:t>
                      </m:r>
                    </m:oMath>
                  </m:oMathPara>
                </a14:m>
                <a:endParaRPr lang="en-US" sz="1200" dirty="0">
                  <a:solidFill>
                    <a:schemeClr val="tx1"/>
                  </a:solidFill>
                </a:endParaRPr>
              </a:p>
            </p:txBody>
          </p:sp>
        </mc:Choice>
        <mc:Fallback xmlns="">
          <p:sp>
            <p:nvSpPr>
              <p:cNvPr id="33" name="TextBox 32">
                <a:extLst>
                  <a:ext uri="{FF2B5EF4-FFF2-40B4-BE49-F238E27FC236}">
                    <a16:creationId xmlns:a16="http://schemas.microsoft.com/office/drawing/2014/main" id="{B284B3A3-9A0C-4619-B2F1-B1004A77A108}"/>
                  </a:ext>
                </a:extLst>
              </p:cNvPr>
              <p:cNvSpPr txBox="1">
                <a:spLocks noRot="1" noChangeAspect="1" noMove="1" noResize="1" noEditPoints="1" noAdjustHandles="1" noChangeArrowheads="1" noChangeShapeType="1" noTextEdit="1"/>
              </p:cNvSpPr>
              <p:nvPr/>
            </p:nvSpPr>
            <p:spPr>
              <a:xfrm>
                <a:off x="1853385" y="2978947"/>
                <a:ext cx="1027752" cy="276999"/>
              </a:xfrm>
              <a:prstGeom prst="rect">
                <a:avLst/>
              </a:prstGeom>
              <a:blipFill>
                <a:blip r:embed="rId7"/>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8CA740E-0F0A-41A2-978E-A0B73A10AD2A}"/>
                  </a:ext>
                </a:extLst>
              </p:cNvPr>
              <p:cNvSpPr txBox="1"/>
              <p:nvPr/>
            </p:nvSpPr>
            <p:spPr>
              <a:xfrm>
                <a:off x="2701112" y="2977152"/>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𝑟</m:t>
                          </m:r>
                        </m:e>
                        <m:sub>
                          <m:r>
                            <a:rPr lang="en-US" sz="1200" b="0" i="1" dirty="0" smtClean="0">
                              <a:solidFill>
                                <a:schemeClr val="tx1"/>
                              </a:solidFill>
                              <a:latin typeface="Cambria Math" panose="02040503050406030204" pitchFamily="18" charset="0"/>
                            </a:rPr>
                            <m:t>2</m:t>
                          </m:r>
                        </m:sub>
                      </m:sSub>
                      <m:r>
                        <a:rPr lang="en-US" sz="1200" b="0" i="1" dirty="0" smtClean="0">
                          <a:solidFill>
                            <a:schemeClr val="tx1"/>
                          </a:solidFill>
                          <a:latin typeface="Cambria Math" panose="02040503050406030204" pitchFamily="18" charset="0"/>
                        </a:rPr>
                        <m:t>=40%</m:t>
                      </m:r>
                    </m:oMath>
                  </m:oMathPara>
                </a14:m>
                <a:endParaRPr lang="en-US" sz="1200" dirty="0">
                  <a:solidFill>
                    <a:schemeClr val="tx1"/>
                  </a:solidFill>
                </a:endParaRPr>
              </a:p>
            </p:txBody>
          </p:sp>
        </mc:Choice>
        <mc:Fallback xmlns="">
          <p:sp>
            <p:nvSpPr>
              <p:cNvPr id="34" name="TextBox 33">
                <a:extLst>
                  <a:ext uri="{FF2B5EF4-FFF2-40B4-BE49-F238E27FC236}">
                    <a16:creationId xmlns:a16="http://schemas.microsoft.com/office/drawing/2014/main" id="{78CA740E-0F0A-41A2-978E-A0B73A10AD2A}"/>
                  </a:ext>
                </a:extLst>
              </p:cNvPr>
              <p:cNvSpPr txBox="1">
                <a:spLocks noRot="1" noChangeAspect="1" noMove="1" noResize="1" noEditPoints="1" noAdjustHandles="1" noChangeArrowheads="1" noChangeShapeType="1" noTextEdit="1"/>
              </p:cNvSpPr>
              <p:nvPr/>
            </p:nvSpPr>
            <p:spPr>
              <a:xfrm>
                <a:off x="2701112" y="2977152"/>
                <a:ext cx="1027752" cy="276999"/>
              </a:xfrm>
              <a:prstGeom prst="rect">
                <a:avLst/>
              </a:prstGeom>
              <a:blipFill>
                <a:blip r:embed="rId8"/>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FB7C202A-1AA7-48F0-8AE2-9063C1C4EC49}"/>
                  </a:ext>
                </a:extLst>
              </p:cNvPr>
              <p:cNvSpPr txBox="1"/>
              <p:nvPr/>
            </p:nvSpPr>
            <p:spPr>
              <a:xfrm>
                <a:off x="1853385" y="3237434"/>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𝑝</m:t>
                          </m:r>
                        </m:e>
                        <m:sub>
                          <m:r>
                            <a:rPr lang="en-US" sz="1200" b="0" i="1" dirty="0" smtClean="0">
                              <a:solidFill>
                                <a:schemeClr val="tx1"/>
                              </a:solidFill>
                              <a:latin typeface="Cambria Math" panose="02040503050406030204" pitchFamily="18" charset="0"/>
                            </a:rPr>
                            <m:t>3</m:t>
                          </m:r>
                        </m:sub>
                      </m:sSub>
                      <m:r>
                        <a:rPr lang="en-US" sz="1200" b="0" i="1" dirty="0" smtClean="0">
                          <a:solidFill>
                            <a:schemeClr val="tx1"/>
                          </a:solidFill>
                          <a:latin typeface="Cambria Math" panose="02040503050406030204" pitchFamily="18" charset="0"/>
                        </a:rPr>
                        <m:t>=67%</m:t>
                      </m:r>
                    </m:oMath>
                  </m:oMathPara>
                </a14:m>
                <a:endParaRPr lang="en-US" sz="1200" dirty="0">
                  <a:solidFill>
                    <a:schemeClr val="tx1"/>
                  </a:solidFill>
                </a:endParaRPr>
              </a:p>
            </p:txBody>
          </p:sp>
        </mc:Choice>
        <mc:Fallback xmlns="">
          <p:sp>
            <p:nvSpPr>
              <p:cNvPr id="35" name="TextBox 34">
                <a:extLst>
                  <a:ext uri="{FF2B5EF4-FFF2-40B4-BE49-F238E27FC236}">
                    <a16:creationId xmlns:a16="http://schemas.microsoft.com/office/drawing/2014/main" id="{FB7C202A-1AA7-48F0-8AE2-9063C1C4EC49}"/>
                  </a:ext>
                </a:extLst>
              </p:cNvPr>
              <p:cNvSpPr txBox="1">
                <a:spLocks noRot="1" noChangeAspect="1" noMove="1" noResize="1" noEditPoints="1" noAdjustHandles="1" noChangeArrowheads="1" noChangeShapeType="1" noTextEdit="1"/>
              </p:cNvSpPr>
              <p:nvPr/>
            </p:nvSpPr>
            <p:spPr>
              <a:xfrm>
                <a:off x="1853385" y="3237434"/>
                <a:ext cx="1027752" cy="276999"/>
              </a:xfrm>
              <a:prstGeom prst="rect">
                <a:avLst/>
              </a:prstGeom>
              <a:blipFill>
                <a:blip r:embed="rId9"/>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77DC2407-FFA2-47A3-BA01-C0D669726568}"/>
                  </a:ext>
                </a:extLst>
              </p:cNvPr>
              <p:cNvSpPr txBox="1"/>
              <p:nvPr/>
            </p:nvSpPr>
            <p:spPr>
              <a:xfrm>
                <a:off x="2701112" y="3233844"/>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𝑟</m:t>
                          </m:r>
                        </m:e>
                        <m:sub>
                          <m:r>
                            <a:rPr lang="en-US" sz="1200" b="0" i="1" dirty="0" smtClean="0">
                              <a:solidFill>
                                <a:schemeClr val="tx1"/>
                              </a:solidFill>
                              <a:latin typeface="Cambria Math" panose="02040503050406030204" pitchFamily="18" charset="0"/>
                            </a:rPr>
                            <m:t>3</m:t>
                          </m:r>
                        </m:sub>
                      </m:sSub>
                      <m:r>
                        <a:rPr lang="en-US" sz="1200" b="0" i="1" dirty="0" smtClean="0">
                          <a:solidFill>
                            <a:schemeClr val="tx1"/>
                          </a:solidFill>
                          <a:latin typeface="Cambria Math" panose="02040503050406030204" pitchFamily="18" charset="0"/>
                        </a:rPr>
                        <m:t>=40%</m:t>
                      </m:r>
                    </m:oMath>
                  </m:oMathPara>
                </a14:m>
                <a:endParaRPr lang="en-US" sz="1200" dirty="0">
                  <a:solidFill>
                    <a:schemeClr val="tx1"/>
                  </a:solidFill>
                </a:endParaRPr>
              </a:p>
            </p:txBody>
          </p:sp>
        </mc:Choice>
        <mc:Fallback xmlns="">
          <p:sp>
            <p:nvSpPr>
              <p:cNvPr id="36" name="TextBox 35">
                <a:extLst>
                  <a:ext uri="{FF2B5EF4-FFF2-40B4-BE49-F238E27FC236}">
                    <a16:creationId xmlns:a16="http://schemas.microsoft.com/office/drawing/2014/main" id="{77DC2407-FFA2-47A3-BA01-C0D669726568}"/>
                  </a:ext>
                </a:extLst>
              </p:cNvPr>
              <p:cNvSpPr txBox="1">
                <a:spLocks noRot="1" noChangeAspect="1" noMove="1" noResize="1" noEditPoints="1" noAdjustHandles="1" noChangeArrowheads="1" noChangeShapeType="1" noTextEdit="1"/>
              </p:cNvSpPr>
              <p:nvPr/>
            </p:nvSpPr>
            <p:spPr>
              <a:xfrm>
                <a:off x="2701112" y="3233844"/>
                <a:ext cx="1027752" cy="276999"/>
              </a:xfrm>
              <a:prstGeom prst="rect">
                <a:avLst/>
              </a:prstGeom>
              <a:blipFill>
                <a:blip r:embed="rId10"/>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0B1DC0C8-D20F-4278-B87A-28BB6CE0431C}"/>
                  </a:ext>
                </a:extLst>
              </p:cNvPr>
              <p:cNvSpPr txBox="1"/>
              <p:nvPr/>
            </p:nvSpPr>
            <p:spPr>
              <a:xfrm>
                <a:off x="1853385" y="3495921"/>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𝑝</m:t>
                          </m:r>
                        </m:e>
                        <m:sub>
                          <m:r>
                            <a:rPr lang="en-US" sz="1200" b="0" i="1" dirty="0" smtClean="0">
                              <a:solidFill>
                                <a:schemeClr val="tx1"/>
                              </a:solidFill>
                              <a:latin typeface="Cambria Math" panose="02040503050406030204" pitchFamily="18" charset="0"/>
                            </a:rPr>
                            <m:t>4</m:t>
                          </m:r>
                        </m:sub>
                      </m:sSub>
                      <m:r>
                        <a:rPr lang="en-US" sz="1200" b="0" i="1" dirty="0" smtClean="0">
                          <a:solidFill>
                            <a:schemeClr val="tx1"/>
                          </a:solidFill>
                          <a:latin typeface="Cambria Math" panose="02040503050406030204" pitchFamily="18" charset="0"/>
                        </a:rPr>
                        <m:t>=75%</m:t>
                      </m:r>
                    </m:oMath>
                  </m:oMathPara>
                </a14:m>
                <a:endParaRPr lang="en-US" sz="1200" dirty="0">
                  <a:solidFill>
                    <a:schemeClr val="tx1"/>
                  </a:solidFill>
                </a:endParaRPr>
              </a:p>
            </p:txBody>
          </p:sp>
        </mc:Choice>
        <mc:Fallback xmlns="">
          <p:sp>
            <p:nvSpPr>
              <p:cNvPr id="37" name="TextBox 36">
                <a:extLst>
                  <a:ext uri="{FF2B5EF4-FFF2-40B4-BE49-F238E27FC236}">
                    <a16:creationId xmlns:a16="http://schemas.microsoft.com/office/drawing/2014/main" id="{0B1DC0C8-D20F-4278-B87A-28BB6CE0431C}"/>
                  </a:ext>
                </a:extLst>
              </p:cNvPr>
              <p:cNvSpPr txBox="1">
                <a:spLocks noRot="1" noChangeAspect="1" noMove="1" noResize="1" noEditPoints="1" noAdjustHandles="1" noChangeArrowheads="1" noChangeShapeType="1" noTextEdit="1"/>
              </p:cNvSpPr>
              <p:nvPr/>
            </p:nvSpPr>
            <p:spPr>
              <a:xfrm>
                <a:off x="1853385" y="3495921"/>
                <a:ext cx="1027752" cy="276999"/>
              </a:xfrm>
              <a:prstGeom prst="rect">
                <a:avLst/>
              </a:prstGeom>
              <a:blipFill>
                <a:blip r:embed="rId11"/>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795D84DF-E3D7-4A38-8F0D-888078EC5BCC}"/>
                  </a:ext>
                </a:extLst>
              </p:cNvPr>
              <p:cNvSpPr txBox="1"/>
              <p:nvPr/>
            </p:nvSpPr>
            <p:spPr>
              <a:xfrm>
                <a:off x="2701112" y="3490536"/>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i="1" dirty="0" smtClean="0">
                              <a:solidFill>
                                <a:schemeClr val="tx1"/>
                              </a:solidFill>
                              <a:latin typeface="Cambria Math" panose="02040503050406030204" pitchFamily="18" charset="0"/>
                            </a:rPr>
                            <m:t>𝑟</m:t>
                          </m:r>
                        </m:e>
                        <m:sub>
                          <m:r>
                            <a:rPr lang="en-US" sz="1200" b="0" i="1" dirty="0" smtClean="0">
                              <a:solidFill>
                                <a:schemeClr val="tx1"/>
                              </a:solidFill>
                              <a:latin typeface="Cambria Math" panose="02040503050406030204" pitchFamily="18" charset="0"/>
                            </a:rPr>
                            <m:t>4</m:t>
                          </m:r>
                        </m:sub>
                      </m:sSub>
                      <m:r>
                        <a:rPr lang="en-US" sz="1200" i="1" dirty="0">
                          <a:solidFill>
                            <a:schemeClr val="tx1"/>
                          </a:solidFill>
                          <a:latin typeface="Cambria Math" panose="02040503050406030204" pitchFamily="18" charset="0"/>
                        </a:rPr>
                        <m:t>=60%</m:t>
                      </m:r>
                    </m:oMath>
                  </m:oMathPara>
                </a14:m>
                <a:endParaRPr lang="en-US" sz="1200" dirty="0">
                  <a:solidFill>
                    <a:schemeClr val="tx1"/>
                  </a:solidFill>
                </a:endParaRPr>
              </a:p>
            </p:txBody>
          </p:sp>
        </mc:Choice>
        <mc:Fallback xmlns="">
          <p:sp>
            <p:nvSpPr>
              <p:cNvPr id="38" name="TextBox 37">
                <a:extLst>
                  <a:ext uri="{FF2B5EF4-FFF2-40B4-BE49-F238E27FC236}">
                    <a16:creationId xmlns:a16="http://schemas.microsoft.com/office/drawing/2014/main" id="{795D84DF-E3D7-4A38-8F0D-888078EC5BCC}"/>
                  </a:ext>
                </a:extLst>
              </p:cNvPr>
              <p:cNvSpPr txBox="1">
                <a:spLocks noRot="1" noChangeAspect="1" noMove="1" noResize="1" noEditPoints="1" noAdjustHandles="1" noChangeArrowheads="1" noChangeShapeType="1" noTextEdit="1"/>
              </p:cNvSpPr>
              <p:nvPr/>
            </p:nvSpPr>
            <p:spPr>
              <a:xfrm>
                <a:off x="2701112" y="3490536"/>
                <a:ext cx="1027752" cy="276999"/>
              </a:xfrm>
              <a:prstGeom prst="rect">
                <a:avLst/>
              </a:prstGeom>
              <a:blipFill>
                <a:blip r:embed="rId12"/>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DCAD7B0-F27E-45FA-9ED1-4ED6F7C1A6CB}"/>
                  </a:ext>
                </a:extLst>
              </p:cNvPr>
              <p:cNvSpPr txBox="1"/>
              <p:nvPr/>
            </p:nvSpPr>
            <p:spPr>
              <a:xfrm>
                <a:off x="2701112" y="3747228"/>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𝑟</m:t>
                          </m:r>
                        </m:e>
                        <m:sub>
                          <m:r>
                            <a:rPr lang="en-US" sz="1200" b="0" i="1" dirty="0" smtClean="0">
                              <a:solidFill>
                                <a:schemeClr val="tx1"/>
                              </a:solidFill>
                              <a:latin typeface="Cambria Math" panose="02040503050406030204" pitchFamily="18" charset="0"/>
                            </a:rPr>
                            <m:t>5</m:t>
                          </m:r>
                        </m:sub>
                      </m:sSub>
                      <m:r>
                        <a:rPr lang="en-US" sz="1200" b="0" i="1" dirty="0" smtClean="0">
                          <a:solidFill>
                            <a:schemeClr val="tx1"/>
                          </a:solidFill>
                          <a:latin typeface="Cambria Math" panose="02040503050406030204" pitchFamily="18" charset="0"/>
                        </a:rPr>
                        <m:t>=60%</m:t>
                      </m:r>
                    </m:oMath>
                  </m:oMathPara>
                </a14:m>
                <a:endParaRPr lang="en-US" sz="1200" dirty="0">
                  <a:solidFill>
                    <a:schemeClr val="tx1"/>
                  </a:solidFill>
                </a:endParaRPr>
              </a:p>
            </p:txBody>
          </p:sp>
        </mc:Choice>
        <mc:Fallback xmlns="">
          <p:sp>
            <p:nvSpPr>
              <p:cNvPr id="39" name="TextBox 38">
                <a:extLst>
                  <a:ext uri="{FF2B5EF4-FFF2-40B4-BE49-F238E27FC236}">
                    <a16:creationId xmlns:a16="http://schemas.microsoft.com/office/drawing/2014/main" id="{EDCAD7B0-F27E-45FA-9ED1-4ED6F7C1A6CB}"/>
                  </a:ext>
                </a:extLst>
              </p:cNvPr>
              <p:cNvSpPr txBox="1">
                <a:spLocks noRot="1" noChangeAspect="1" noMove="1" noResize="1" noEditPoints="1" noAdjustHandles="1" noChangeArrowheads="1" noChangeShapeType="1" noTextEdit="1"/>
              </p:cNvSpPr>
              <p:nvPr/>
            </p:nvSpPr>
            <p:spPr>
              <a:xfrm>
                <a:off x="2701112" y="3747228"/>
                <a:ext cx="1027752" cy="276999"/>
              </a:xfrm>
              <a:prstGeom prst="rect">
                <a:avLst/>
              </a:prstGeom>
              <a:blipFill>
                <a:blip r:embed="rId13"/>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6CD73BD-1FA6-4697-8995-D893A75FCEF1}"/>
                  </a:ext>
                </a:extLst>
              </p:cNvPr>
              <p:cNvSpPr txBox="1"/>
              <p:nvPr/>
            </p:nvSpPr>
            <p:spPr>
              <a:xfrm>
                <a:off x="2701112" y="4003920"/>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i="1" dirty="0" smtClean="0">
                              <a:solidFill>
                                <a:schemeClr val="tx1"/>
                              </a:solidFill>
                              <a:latin typeface="Cambria Math" panose="02040503050406030204" pitchFamily="18" charset="0"/>
                            </a:rPr>
                            <m:t>𝑟</m:t>
                          </m:r>
                        </m:e>
                        <m:sub>
                          <m:r>
                            <a:rPr lang="en-US" sz="1200" b="0" i="1" dirty="0" smtClean="0">
                              <a:solidFill>
                                <a:schemeClr val="tx1"/>
                              </a:solidFill>
                              <a:latin typeface="Cambria Math" panose="02040503050406030204" pitchFamily="18" charset="0"/>
                            </a:rPr>
                            <m:t>6</m:t>
                          </m:r>
                        </m:sub>
                      </m:sSub>
                      <m:r>
                        <a:rPr lang="en-US" sz="1200" i="1" dirty="0">
                          <a:solidFill>
                            <a:schemeClr val="tx1"/>
                          </a:solidFill>
                          <a:latin typeface="Cambria Math" panose="02040503050406030204" pitchFamily="18" charset="0"/>
                        </a:rPr>
                        <m:t>=80%</m:t>
                      </m:r>
                    </m:oMath>
                  </m:oMathPara>
                </a14:m>
                <a:endParaRPr lang="en-US" sz="1200" dirty="0">
                  <a:solidFill>
                    <a:schemeClr val="tx1"/>
                  </a:solidFill>
                </a:endParaRPr>
              </a:p>
            </p:txBody>
          </p:sp>
        </mc:Choice>
        <mc:Fallback xmlns="">
          <p:sp>
            <p:nvSpPr>
              <p:cNvPr id="40" name="TextBox 39">
                <a:extLst>
                  <a:ext uri="{FF2B5EF4-FFF2-40B4-BE49-F238E27FC236}">
                    <a16:creationId xmlns:a16="http://schemas.microsoft.com/office/drawing/2014/main" id="{A6CD73BD-1FA6-4697-8995-D893A75FCEF1}"/>
                  </a:ext>
                </a:extLst>
              </p:cNvPr>
              <p:cNvSpPr txBox="1">
                <a:spLocks noRot="1" noChangeAspect="1" noMove="1" noResize="1" noEditPoints="1" noAdjustHandles="1" noChangeArrowheads="1" noChangeShapeType="1" noTextEdit="1"/>
              </p:cNvSpPr>
              <p:nvPr/>
            </p:nvSpPr>
            <p:spPr>
              <a:xfrm>
                <a:off x="2701112" y="4003920"/>
                <a:ext cx="1027752" cy="276999"/>
              </a:xfrm>
              <a:prstGeom prst="rect">
                <a:avLst/>
              </a:prstGeom>
              <a:blipFill>
                <a:blip r:embed="rId14"/>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F50BF79-3709-4DA4-89CC-D26295730CAE}"/>
                  </a:ext>
                </a:extLst>
              </p:cNvPr>
              <p:cNvSpPr txBox="1"/>
              <p:nvPr/>
            </p:nvSpPr>
            <p:spPr>
              <a:xfrm>
                <a:off x="2701112" y="4260612"/>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i="1" dirty="0" smtClean="0">
                              <a:solidFill>
                                <a:schemeClr val="tx1"/>
                              </a:solidFill>
                              <a:latin typeface="Cambria Math" panose="02040503050406030204" pitchFamily="18" charset="0"/>
                            </a:rPr>
                            <m:t>𝑟</m:t>
                          </m:r>
                        </m:e>
                        <m:sub>
                          <m:r>
                            <a:rPr lang="en-US" sz="1200" b="0" i="1" dirty="0" smtClean="0">
                              <a:solidFill>
                                <a:schemeClr val="tx1"/>
                              </a:solidFill>
                              <a:latin typeface="Cambria Math" panose="02040503050406030204" pitchFamily="18" charset="0"/>
                            </a:rPr>
                            <m:t>7</m:t>
                          </m:r>
                        </m:sub>
                      </m:sSub>
                      <m:r>
                        <a:rPr lang="en-US" sz="1200" i="1" dirty="0">
                          <a:solidFill>
                            <a:schemeClr val="tx1"/>
                          </a:solidFill>
                          <a:latin typeface="Cambria Math" panose="02040503050406030204" pitchFamily="18" charset="0"/>
                        </a:rPr>
                        <m:t>=80%</m:t>
                      </m:r>
                    </m:oMath>
                  </m:oMathPara>
                </a14:m>
                <a:endParaRPr lang="en-US" sz="1200" dirty="0">
                  <a:solidFill>
                    <a:schemeClr val="tx1"/>
                  </a:solidFill>
                </a:endParaRPr>
              </a:p>
            </p:txBody>
          </p:sp>
        </mc:Choice>
        <mc:Fallback xmlns="">
          <p:sp>
            <p:nvSpPr>
              <p:cNvPr id="41" name="TextBox 40">
                <a:extLst>
                  <a:ext uri="{FF2B5EF4-FFF2-40B4-BE49-F238E27FC236}">
                    <a16:creationId xmlns:a16="http://schemas.microsoft.com/office/drawing/2014/main" id="{FF50BF79-3709-4DA4-89CC-D26295730CAE}"/>
                  </a:ext>
                </a:extLst>
              </p:cNvPr>
              <p:cNvSpPr txBox="1">
                <a:spLocks noRot="1" noChangeAspect="1" noMove="1" noResize="1" noEditPoints="1" noAdjustHandles="1" noChangeArrowheads="1" noChangeShapeType="1" noTextEdit="1"/>
              </p:cNvSpPr>
              <p:nvPr/>
            </p:nvSpPr>
            <p:spPr>
              <a:xfrm>
                <a:off x="2701112" y="4260612"/>
                <a:ext cx="1027752" cy="276999"/>
              </a:xfrm>
              <a:prstGeom prst="rect">
                <a:avLst/>
              </a:prstGeom>
              <a:blipFill>
                <a:blip r:embed="rId15"/>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4297DCD-2DC3-40AD-98D5-2A686C562511}"/>
                  </a:ext>
                </a:extLst>
              </p:cNvPr>
              <p:cNvSpPr txBox="1"/>
              <p:nvPr/>
            </p:nvSpPr>
            <p:spPr>
              <a:xfrm>
                <a:off x="2701112" y="4517304"/>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i="1" dirty="0" smtClean="0">
                              <a:solidFill>
                                <a:schemeClr val="tx1"/>
                              </a:solidFill>
                              <a:latin typeface="Cambria Math" panose="02040503050406030204" pitchFamily="18" charset="0"/>
                            </a:rPr>
                            <m:t>𝑟</m:t>
                          </m:r>
                        </m:e>
                        <m:sub>
                          <m:r>
                            <a:rPr lang="en-US" sz="1200" b="0" i="1" dirty="0" smtClean="0">
                              <a:solidFill>
                                <a:schemeClr val="tx1"/>
                              </a:solidFill>
                              <a:latin typeface="Cambria Math" panose="02040503050406030204" pitchFamily="18" charset="0"/>
                            </a:rPr>
                            <m:t>8</m:t>
                          </m:r>
                        </m:sub>
                      </m:sSub>
                      <m:r>
                        <a:rPr lang="en-US" sz="1200" i="1" dirty="0">
                          <a:solidFill>
                            <a:schemeClr val="tx1"/>
                          </a:solidFill>
                          <a:latin typeface="Cambria Math" panose="02040503050406030204" pitchFamily="18" charset="0"/>
                        </a:rPr>
                        <m:t>=80%</m:t>
                      </m:r>
                    </m:oMath>
                  </m:oMathPara>
                </a14:m>
                <a:endParaRPr lang="en-US" sz="1200" dirty="0">
                  <a:solidFill>
                    <a:schemeClr val="tx1"/>
                  </a:solidFill>
                </a:endParaRPr>
              </a:p>
            </p:txBody>
          </p:sp>
        </mc:Choice>
        <mc:Fallback xmlns="">
          <p:sp>
            <p:nvSpPr>
              <p:cNvPr id="42" name="TextBox 41">
                <a:extLst>
                  <a:ext uri="{FF2B5EF4-FFF2-40B4-BE49-F238E27FC236}">
                    <a16:creationId xmlns:a16="http://schemas.microsoft.com/office/drawing/2014/main" id="{D4297DCD-2DC3-40AD-98D5-2A686C562511}"/>
                  </a:ext>
                </a:extLst>
              </p:cNvPr>
              <p:cNvSpPr txBox="1">
                <a:spLocks noRot="1" noChangeAspect="1" noMove="1" noResize="1" noEditPoints="1" noAdjustHandles="1" noChangeArrowheads="1" noChangeShapeType="1" noTextEdit="1"/>
              </p:cNvSpPr>
              <p:nvPr/>
            </p:nvSpPr>
            <p:spPr>
              <a:xfrm>
                <a:off x="2701112" y="4517304"/>
                <a:ext cx="1027752" cy="276999"/>
              </a:xfrm>
              <a:prstGeom prst="rect">
                <a:avLst/>
              </a:prstGeom>
              <a:blipFill>
                <a:blip r:embed="rId16"/>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EF760A5-04C2-4A28-9C12-DDA00F521B8E}"/>
                  </a:ext>
                </a:extLst>
              </p:cNvPr>
              <p:cNvSpPr txBox="1"/>
              <p:nvPr/>
            </p:nvSpPr>
            <p:spPr>
              <a:xfrm>
                <a:off x="2701112" y="4773996"/>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i="1" dirty="0" smtClean="0">
                              <a:solidFill>
                                <a:schemeClr val="tx1"/>
                              </a:solidFill>
                              <a:latin typeface="Cambria Math" panose="02040503050406030204" pitchFamily="18" charset="0"/>
                            </a:rPr>
                            <m:t>𝑟</m:t>
                          </m:r>
                        </m:e>
                        <m:sub>
                          <m:r>
                            <a:rPr lang="en-US" sz="1200" b="0" i="1" dirty="0" smtClean="0">
                              <a:solidFill>
                                <a:schemeClr val="tx1"/>
                              </a:solidFill>
                              <a:latin typeface="Cambria Math" panose="02040503050406030204" pitchFamily="18" charset="0"/>
                            </a:rPr>
                            <m:t>9</m:t>
                          </m:r>
                        </m:sub>
                      </m:sSub>
                      <m:r>
                        <a:rPr lang="en-US" sz="1200" i="1" dirty="0">
                          <a:solidFill>
                            <a:schemeClr val="tx1"/>
                          </a:solidFill>
                          <a:latin typeface="Cambria Math" panose="02040503050406030204" pitchFamily="18" charset="0"/>
                        </a:rPr>
                        <m:t>=80%</m:t>
                      </m:r>
                    </m:oMath>
                  </m:oMathPara>
                </a14:m>
                <a:endParaRPr lang="en-US" sz="1200" dirty="0">
                  <a:solidFill>
                    <a:schemeClr val="tx1"/>
                  </a:solidFill>
                </a:endParaRPr>
              </a:p>
            </p:txBody>
          </p:sp>
        </mc:Choice>
        <mc:Fallback xmlns="">
          <p:sp>
            <p:nvSpPr>
              <p:cNvPr id="43" name="TextBox 42">
                <a:extLst>
                  <a:ext uri="{FF2B5EF4-FFF2-40B4-BE49-F238E27FC236}">
                    <a16:creationId xmlns:a16="http://schemas.microsoft.com/office/drawing/2014/main" id="{DEF760A5-04C2-4A28-9C12-DDA00F521B8E}"/>
                  </a:ext>
                </a:extLst>
              </p:cNvPr>
              <p:cNvSpPr txBox="1">
                <a:spLocks noRot="1" noChangeAspect="1" noMove="1" noResize="1" noEditPoints="1" noAdjustHandles="1" noChangeArrowheads="1" noChangeShapeType="1" noTextEdit="1"/>
              </p:cNvSpPr>
              <p:nvPr/>
            </p:nvSpPr>
            <p:spPr>
              <a:xfrm>
                <a:off x="2701112" y="4773996"/>
                <a:ext cx="1027752" cy="276999"/>
              </a:xfrm>
              <a:prstGeom prst="rect">
                <a:avLst/>
              </a:prstGeom>
              <a:blipFill>
                <a:blip r:embed="rId17"/>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C1E0E156-EA01-48EA-8745-7C8FADD72C7E}"/>
                  </a:ext>
                </a:extLst>
              </p:cNvPr>
              <p:cNvSpPr txBox="1"/>
              <p:nvPr/>
            </p:nvSpPr>
            <p:spPr>
              <a:xfrm>
                <a:off x="2701112" y="5030692"/>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i="1" dirty="0" smtClean="0">
                              <a:solidFill>
                                <a:schemeClr val="tx1"/>
                              </a:solidFill>
                              <a:latin typeface="Cambria Math" panose="02040503050406030204" pitchFamily="18" charset="0"/>
                            </a:rPr>
                            <m:t>𝑟</m:t>
                          </m:r>
                        </m:e>
                        <m:sub>
                          <m:r>
                            <a:rPr lang="en-US" sz="1200" b="0" i="1" dirty="0" smtClean="0">
                              <a:solidFill>
                                <a:schemeClr val="tx1"/>
                              </a:solidFill>
                              <a:latin typeface="Cambria Math" panose="02040503050406030204" pitchFamily="18" charset="0"/>
                            </a:rPr>
                            <m:t>10</m:t>
                          </m:r>
                        </m:sub>
                      </m:sSub>
                      <m:r>
                        <a:rPr lang="en-US" sz="1200" i="1" dirty="0">
                          <a:solidFill>
                            <a:schemeClr val="tx1"/>
                          </a:solidFill>
                          <a:latin typeface="Cambria Math" panose="02040503050406030204" pitchFamily="18" charset="0"/>
                        </a:rPr>
                        <m:t>=80%</m:t>
                      </m:r>
                    </m:oMath>
                  </m:oMathPara>
                </a14:m>
                <a:endParaRPr lang="en-US" sz="1200" dirty="0">
                  <a:solidFill>
                    <a:schemeClr val="tx1"/>
                  </a:solidFill>
                </a:endParaRPr>
              </a:p>
            </p:txBody>
          </p:sp>
        </mc:Choice>
        <mc:Fallback xmlns="">
          <p:sp>
            <p:nvSpPr>
              <p:cNvPr id="44" name="TextBox 43">
                <a:extLst>
                  <a:ext uri="{FF2B5EF4-FFF2-40B4-BE49-F238E27FC236}">
                    <a16:creationId xmlns:a16="http://schemas.microsoft.com/office/drawing/2014/main" id="{C1E0E156-EA01-48EA-8745-7C8FADD72C7E}"/>
                  </a:ext>
                </a:extLst>
              </p:cNvPr>
              <p:cNvSpPr txBox="1">
                <a:spLocks noRot="1" noChangeAspect="1" noMove="1" noResize="1" noEditPoints="1" noAdjustHandles="1" noChangeArrowheads="1" noChangeShapeType="1" noTextEdit="1"/>
              </p:cNvSpPr>
              <p:nvPr/>
            </p:nvSpPr>
            <p:spPr>
              <a:xfrm>
                <a:off x="2701112" y="5030692"/>
                <a:ext cx="1027752" cy="276999"/>
              </a:xfrm>
              <a:prstGeom prst="rect">
                <a:avLst/>
              </a:prstGeom>
              <a:blipFill>
                <a:blip r:embed="rId18"/>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2256F22-0722-425A-BAF6-8B52C306EA5F}"/>
                  </a:ext>
                </a:extLst>
              </p:cNvPr>
              <p:cNvSpPr txBox="1"/>
              <p:nvPr/>
            </p:nvSpPr>
            <p:spPr>
              <a:xfrm>
                <a:off x="1853385" y="3754408"/>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𝑝</m:t>
                          </m:r>
                        </m:e>
                        <m:sub>
                          <m:r>
                            <a:rPr lang="en-US" sz="1200" b="0" i="1" dirty="0" smtClean="0">
                              <a:solidFill>
                                <a:schemeClr val="tx1"/>
                              </a:solidFill>
                              <a:latin typeface="Cambria Math" panose="02040503050406030204" pitchFamily="18" charset="0"/>
                            </a:rPr>
                            <m:t>5</m:t>
                          </m:r>
                        </m:sub>
                      </m:sSub>
                      <m:r>
                        <a:rPr lang="en-US" sz="1200" b="0" i="1" dirty="0" smtClean="0">
                          <a:solidFill>
                            <a:schemeClr val="tx1"/>
                          </a:solidFill>
                          <a:latin typeface="Cambria Math" panose="02040503050406030204" pitchFamily="18" charset="0"/>
                        </a:rPr>
                        <m:t>=60%</m:t>
                      </m:r>
                    </m:oMath>
                  </m:oMathPara>
                </a14:m>
                <a:endParaRPr lang="en-US" sz="1200" dirty="0">
                  <a:solidFill>
                    <a:schemeClr val="tx1"/>
                  </a:solidFill>
                </a:endParaRPr>
              </a:p>
            </p:txBody>
          </p:sp>
        </mc:Choice>
        <mc:Fallback xmlns="">
          <p:sp>
            <p:nvSpPr>
              <p:cNvPr id="45" name="TextBox 44">
                <a:extLst>
                  <a:ext uri="{FF2B5EF4-FFF2-40B4-BE49-F238E27FC236}">
                    <a16:creationId xmlns:a16="http://schemas.microsoft.com/office/drawing/2014/main" id="{02256F22-0722-425A-BAF6-8B52C306EA5F}"/>
                  </a:ext>
                </a:extLst>
              </p:cNvPr>
              <p:cNvSpPr txBox="1">
                <a:spLocks noRot="1" noChangeAspect="1" noMove="1" noResize="1" noEditPoints="1" noAdjustHandles="1" noChangeArrowheads="1" noChangeShapeType="1" noTextEdit="1"/>
              </p:cNvSpPr>
              <p:nvPr/>
            </p:nvSpPr>
            <p:spPr>
              <a:xfrm>
                <a:off x="1853385" y="3754408"/>
                <a:ext cx="1027752" cy="276999"/>
              </a:xfrm>
              <a:prstGeom prst="rect">
                <a:avLst/>
              </a:prstGeom>
              <a:blipFill>
                <a:blip r:embed="rId19"/>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65507CC-E81B-4C3B-AEC6-20AF91C25A99}"/>
                  </a:ext>
                </a:extLst>
              </p:cNvPr>
              <p:cNvSpPr txBox="1"/>
              <p:nvPr/>
            </p:nvSpPr>
            <p:spPr>
              <a:xfrm>
                <a:off x="1853385" y="4012895"/>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𝑝</m:t>
                          </m:r>
                        </m:e>
                        <m:sub>
                          <m:r>
                            <a:rPr lang="en-US" sz="1200" b="0" i="1" dirty="0" smtClean="0">
                              <a:solidFill>
                                <a:schemeClr val="tx1"/>
                              </a:solidFill>
                              <a:latin typeface="Cambria Math" panose="02040503050406030204" pitchFamily="18" charset="0"/>
                            </a:rPr>
                            <m:t>6</m:t>
                          </m:r>
                        </m:sub>
                      </m:sSub>
                      <m:r>
                        <a:rPr lang="en-US" sz="1200" b="0" i="1" dirty="0" smtClean="0">
                          <a:solidFill>
                            <a:schemeClr val="tx1"/>
                          </a:solidFill>
                          <a:latin typeface="Cambria Math" panose="02040503050406030204" pitchFamily="18" charset="0"/>
                        </a:rPr>
                        <m:t>=67%</m:t>
                      </m:r>
                    </m:oMath>
                  </m:oMathPara>
                </a14:m>
                <a:endParaRPr lang="en-US" sz="1200" dirty="0">
                  <a:solidFill>
                    <a:schemeClr val="tx1"/>
                  </a:solidFill>
                </a:endParaRPr>
              </a:p>
            </p:txBody>
          </p:sp>
        </mc:Choice>
        <mc:Fallback xmlns="">
          <p:sp>
            <p:nvSpPr>
              <p:cNvPr id="46" name="TextBox 45">
                <a:extLst>
                  <a:ext uri="{FF2B5EF4-FFF2-40B4-BE49-F238E27FC236}">
                    <a16:creationId xmlns:a16="http://schemas.microsoft.com/office/drawing/2014/main" id="{665507CC-E81B-4C3B-AEC6-20AF91C25A99}"/>
                  </a:ext>
                </a:extLst>
              </p:cNvPr>
              <p:cNvSpPr txBox="1">
                <a:spLocks noRot="1" noChangeAspect="1" noMove="1" noResize="1" noEditPoints="1" noAdjustHandles="1" noChangeArrowheads="1" noChangeShapeType="1" noTextEdit="1"/>
              </p:cNvSpPr>
              <p:nvPr/>
            </p:nvSpPr>
            <p:spPr>
              <a:xfrm>
                <a:off x="1853385" y="4012895"/>
                <a:ext cx="1027752" cy="276999"/>
              </a:xfrm>
              <a:prstGeom prst="rect">
                <a:avLst/>
              </a:prstGeom>
              <a:blipFill>
                <a:blip r:embed="rId20"/>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B62BC1F-6AF0-4FFA-B847-F47D1D2B99CC}"/>
                  </a:ext>
                </a:extLst>
              </p:cNvPr>
              <p:cNvSpPr txBox="1"/>
              <p:nvPr/>
            </p:nvSpPr>
            <p:spPr>
              <a:xfrm>
                <a:off x="1853385" y="4271382"/>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𝑝</m:t>
                          </m:r>
                        </m:e>
                        <m:sub>
                          <m:r>
                            <a:rPr lang="en-US" sz="1200" b="0" i="1" dirty="0" smtClean="0">
                              <a:solidFill>
                                <a:schemeClr val="tx1"/>
                              </a:solidFill>
                              <a:latin typeface="Cambria Math" panose="02040503050406030204" pitchFamily="18" charset="0"/>
                            </a:rPr>
                            <m:t>7</m:t>
                          </m:r>
                        </m:sub>
                      </m:sSub>
                      <m:r>
                        <a:rPr lang="en-US" sz="1200" b="0" i="1" dirty="0" smtClean="0">
                          <a:solidFill>
                            <a:schemeClr val="tx1"/>
                          </a:solidFill>
                          <a:latin typeface="Cambria Math" panose="02040503050406030204" pitchFamily="18" charset="0"/>
                        </a:rPr>
                        <m:t>=57%</m:t>
                      </m:r>
                    </m:oMath>
                  </m:oMathPara>
                </a14:m>
                <a:endParaRPr lang="en-US" sz="1200" dirty="0">
                  <a:solidFill>
                    <a:schemeClr val="tx1"/>
                  </a:solidFill>
                </a:endParaRPr>
              </a:p>
            </p:txBody>
          </p:sp>
        </mc:Choice>
        <mc:Fallback xmlns="">
          <p:sp>
            <p:nvSpPr>
              <p:cNvPr id="47" name="TextBox 46">
                <a:extLst>
                  <a:ext uri="{FF2B5EF4-FFF2-40B4-BE49-F238E27FC236}">
                    <a16:creationId xmlns:a16="http://schemas.microsoft.com/office/drawing/2014/main" id="{BB62BC1F-6AF0-4FFA-B847-F47D1D2B99CC}"/>
                  </a:ext>
                </a:extLst>
              </p:cNvPr>
              <p:cNvSpPr txBox="1">
                <a:spLocks noRot="1" noChangeAspect="1" noMove="1" noResize="1" noEditPoints="1" noAdjustHandles="1" noChangeArrowheads="1" noChangeShapeType="1" noTextEdit="1"/>
              </p:cNvSpPr>
              <p:nvPr/>
            </p:nvSpPr>
            <p:spPr>
              <a:xfrm>
                <a:off x="1853385" y="4271382"/>
                <a:ext cx="1027752" cy="276999"/>
              </a:xfrm>
              <a:prstGeom prst="rect">
                <a:avLst/>
              </a:prstGeom>
              <a:blipFill>
                <a:blip r:embed="rId21"/>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43445B7F-CAB5-44D6-B3D9-649E30E337D2}"/>
                  </a:ext>
                </a:extLst>
              </p:cNvPr>
              <p:cNvSpPr txBox="1"/>
              <p:nvPr/>
            </p:nvSpPr>
            <p:spPr>
              <a:xfrm>
                <a:off x="1853385" y="4529869"/>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𝑝</m:t>
                          </m:r>
                        </m:e>
                        <m:sub>
                          <m:r>
                            <a:rPr lang="en-US" sz="1200" b="0" i="1" dirty="0" smtClean="0">
                              <a:solidFill>
                                <a:schemeClr val="tx1"/>
                              </a:solidFill>
                              <a:latin typeface="Cambria Math" panose="02040503050406030204" pitchFamily="18" charset="0"/>
                            </a:rPr>
                            <m:t>8</m:t>
                          </m:r>
                        </m:sub>
                      </m:sSub>
                      <m:r>
                        <a:rPr lang="en-US" sz="1200" b="0" i="1" dirty="0" smtClean="0">
                          <a:solidFill>
                            <a:schemeClr val="tx1"/>
                          </a:solidFill>
                          <a:latin typeface="Cambria Math" panose="02040503050406030204" pitchFamily="18" charset="0"/>
                        </a:rPr>
                        <m:t>=50%</m:t>
                      </m:r>
                    </m:oMath>
                  </m:oMathPara>
                </a14:m>
                <a:endParaRPr lang="en-US" sz="1200" dirty="0">
                  <a:solidFill>
                    <a:schemeClr val="tx1"/>
                  </a:solidFill>
                </a:endParaRPr>
              </a:p>
            </p:txBody>
          </p:sp>
        </mc:Choice>
        <mc:Fallback xmlns="">
          <p:sp>
            <p:nvSpPr>
              <p:cNvPr id="48" name="TextBox 47">
                <a:extLst>
                  <a:ext uri="{FF2B5EF4-FFF2-40B4-BE49-F238E27FC236}">
                    <a16:creationId xmlns:a16="http://schemas.microsoft.com/office/drawing/2014/main" id="{43445B7F-CAB5-44D6-B3D9-649E30E337D2}"/>
                  </a:ext>
                </a:extLst>
              </p:cNvPr>
              <p:cNvSpPr txBox="1">
                <a:spLocks noRot="1" noChangeAspect="1" noMove="1" noResize="1" noEditPoints="1" noAdjustHandles="1" noChangeArrowheads="1" noChangeShapeType="1" noTextEdit="1"/>
              </p:cNvSpPr>
              <p:nvPr/>
            </p:nvSpPr>
            <p:spPr>
              <a:xfrm>
                <a:off x="1853385" y="4529869"/>
                <a:ext cx="1027752" cy="276999"/>
              </a:xfrm>
              <a:prstGeom prst="rect">
                <a:avLst/>
              </a:prstGeom>
              <a:blipFill>
                <a:blip r:embed="rId22"/>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A12DC8C-C389-469C-A272-6130AA02B8AA}"/>
                  </a:ext>
                </a:extLst>
              </p:cNvPr>
              <p:cNvSpPr txBox="1"/>
              <p:nvPr/>
            </p:nvSpPr>
            <p:spPr>
              <a:xfrm>
                <a:off x="1853385" y="4788356"/>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𝑝</m:t>
                          </m:r>
                        </m:e>
                        <m:sub>
                          <m:r>
                            <a:rPr lang="en-US" sz="1200" b="0" i="1" dirty="0" smtClean="0">
                              <a:solidFill>
                                <a:schemeClr val="tx1"/>
                              </a:solidFill>
                              <a:latin typeface="Cambria Math" panose="02040503050406030204" pitchFamily="18" charset="0"/>
                            </a:rPr>
                            <m:t>9</m:t>
                          </m:r>
                        </m:sub>
                      </m:sSub>
                      <m:r>
                        <a:rPr lang="en-US" sz="1200" b="0" i="1" dirty="0" smtClean="0">
                          <a:solidFill>
                            <a:schemeClr val="tx1"/>
                          </a:solidFill>
                          <a:latin typeface="Cambria Math" panose="02040503050406030204" pitchFamily="18" charset="0"/>
                        </a:rPr>
                        <m:t>=44%</m:t>
                      </m:r>
                    </m:oMath>
                  </m:oMathPara>
                </a14:m>
                <a:endParaRPr lang="en-US" sz="1200" dirty="0">
                  <a:solidFill>
                    <a:schemeClr val="tx1"/>
                  </a:solidFill>
                </a:endParaRPr>
              </a:p>
            </p:txBody>
          </p:sp>
        </mc:Choice>
        <mc:Fallback xmlns="">
          <p:sp>
            <p:nvSpPr>
              <p:cNvPr id="49" name="TextBox 48">
                <a:extLst>
                  <a:ext uri="{FF2B5EF4-FFF2-40B4-BE49-F238E27FC236}">
                    <a16:creationId xmlns:a16="http://schemas.microsoft.com/office/drawing/2014/main" id="{3A12DC8C-C389-469C-A272-6130AA02B8AA}"/>
                  </a:ext>
                </a:extLst>
              </p:cNvPr>
              <p:cNvSpPr txBox="1">
                <a:spLocks noRot="1" noChangeAspect="1" noMove="1" noResize="1" noEditPoints="1" noAdjustHandles="1" noChangeArrowheads="1" noChangeShapeType="1" noTextEdit="1"/>
              </p:cNvSpPr>
              <p:nvPr/>
            </p:nvSpPr>
            <p:spPr>
              <a:xfrm>
                <a:off x="1853385" y="4788356"/>
                <a:ext cx="1027752" cy="276999"/>
              </a:xfrm>
              <a:prstGeom prst="rect">
                <a:avLst/>
              </a:prstGeom>
              <a:blipFill>
                <a:blip r:embed="rId23"/>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852E7FF3-19E9-4A13-A48D-13AB19971EF6}"/>
                  </a:ext>
                </a:extLst>
              </p:cNvPr>
              <p:cNvSpPr txBox="1"/>
              <p:nvPr/>
            </p:nvSpPr>
            <p:spPr>
              <a:xfrm>
                <a:off x="1853385" y="5046846"/>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𝑝</m:t>
                          </m:r>
                        </m:e>
                        <m:sub>
                          <m:r>
                            <a:rPr lang="en-US" sz="1200" b="0" i="1" dirty="0" smtClean="0">
                              <a:solidFill>
                                <a:schemeClr val="tx1"/>
                              </a:solidFill>
                              <a:latin typeface="Cambria Math" panose="02040503050406030204" pitchFamily="18" charset="0"/>
                            </a:rPr>
                            <m:t>10</m:t>
                          </m:r>
                        </m:sub>
                      </m:sSub>
                      <m:r>
                        <a:rPr lang="en-US" sz="1200" b="0" i="1" dirty="0" smtClean="0">
                          <a:solidFill>
                            <a:schemeClr val="tx1"/>
                          </a:solidFill>
                          <a:latin typeface="Cambria Math" panose="02040503050406030204" pitchFamily="18" charset="0"/>
                        </a:rPr>
                        <m:t>=40%</m:t>
                      </m:r>
                    </m:oMath>
                  </m:oMathPara>
                </a14:m>
                <a:endParaRPr lang="en-US" sz="1200" dirty="0">
                  <a:solidFill>
                    <a:schemeClr val="tx1"/>
                  </a:solidFill>
                </a:endParaRPr>
              </a:p>
            </p:txBody>
          </p:sp>
        </mc:Choice>
        <mc:Fallback xmlns="">
          <p:sp>
            <p:nvSpPr>
              <p:cNvPr id="50" name="TextBox 49">
                <a:extLst>
                  <a:ext uri="{FF2B5EF4-FFF2-40B4-BE49-F238E27FC236}">
                    <a16:creationId xmlns:a16="http://schemas.microsoft.com/office/drawing/2014/main" id="{852E7FF3-19E9-4A13-A48D-13AB19971EF6}"/>
                  </a:ext>
                </a:extLst>
              </p:cNvPr>
              <p:cNvSpPr txBox="1">
                <a:spLocks noRot="1" noChangeAspect="1" noMove="1" noResize="1" noEditPoints="1" noAdjustHandles="1" noChangeArrowheads="1" noChangeShapeType="1" noTextEdit="1"/>
              </p:cNvSpPr>
              <p:nvPr/>
            </p:nvSpPr>
            <p:spPr>
              <a:xfrm>
                <a:off x="1853385" y="5046846"/>
                <a:ext cx="1027752" cy="276999"/>
              </a:xfrm>
              <a:prstGeom prst="rect">
                <a:avLst/>
              </a:prstGeom>
              <a:blipFill>
                <a:blip r:embed="rId24"/>
                <a:stretch>
                  <a:fillRect/>
                </a:stretch>
              </a:blipFill>
              <a:ln w="12700">
                <a:noFill/>
              </a:ln>
            </p:spPr>
            <p:txBody>
              <a:bodyPr/>
              <a:lstStyle/>
              <a:p>
                <a:r>
                  <a:rPr lang="en-US">
                    <a:noFill/>
                  </a:rPr>
                  <a:t> </a:t>
                </a:r>
              </a:p>
            </p:txBody>
          </p:sp>
        </mc:Fallback>
      </mc:AlternateContent>
      <p:sp>
        <p:nvSpPr>
          <p:cNvPr id="51" name="Rectangle: Rounded Corners 50">
            <a:extLst>
              <a:ext uri="{FF2B5EF4-FFF2-40B4-BE49-F238E27FC236}">
                <a16:creationId xmlns:a16="http://schemas.microsoft.com/office/drawing/2014/main" id="{C283C0A8-C0CE-4A32-9680-DFEE0583CE05}"/>
              </a:ext>
            </a:extLst>
          </p:cNvPr>
          <p:cNvSpPr/>
          <p:nvPr/>
        </p:nvSpPr>
        <p:spPr>
          <a:xfrm>
            <a:off x="982846" y="5653239"/>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52" name="Rectangle: Rounded Corners 51">
            <a:extLst>
              <a:ext uri="{FF2B5EF4-FFF2-40B4-BE49-F238E27FC236}">
                <a16:creationId xmlns:a16="http://schemas.microsoft.com/office/drawing/2014/main" id="{41ED7521-F5FA-42C6-ABB2-780A384C8C9D}"/>
              </a:ext>
            </a:extLst>
          </p:cNvPr>
          <p:cNvSpPr/>
          <p:nvPr/>
        </p:nvSpPr>
        <p:spPr>
          <a:xfrm>
            <a:off x="982846" y="5393533"/>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53" name="TextBox 52">
            <a:extLst>
              <a:ext uri="{FF2B5EF4-FFF2-40B4-BE49-F238E27FC236}">
                <a16:creationId xmlns:a16="http://schemas.microsoft.com/office/drawing/2014/main" id="{C7F58D6A-CB25-4BDA-AAD9-96AF9FAF525E}"/>
              </a:ext>
            </a:extLst>
          </p:cNvPr>
          <p:cNvSpPr txBox="1"/>
          <p:nvPr/>
        </p:nvSpPr>
        <p:spPr>
          <a:xfrm>
            <a:off x="724611" y="5856547"/>
            <a:ext cx="216000" cy="276999"/>
          </a:xfrm>
          <a:prstGeom prst="rect">
            <a:avLst/>
          </a:prstGeom>
          <a:noFill/>
          <a:ln w="12700">
            <a:noFill/>
          </a:ln>
        </p:spPr>
        <p:txBody>
          <a:bodyPr wrap="square">
            <a:spAutoFit/>
          </a:bodyPr>
          <a:lstStyle/>
          <a:p>
            <a:r>
              <a:rPr lang="en-US" sz="1200" b="0" i="0" dirty="0">
                <a:solidFill>
                  <a:schemeClr val="tx1"/>
                </a:solidFill>
                <a:effectLst/>
                <a:latin typeface="+mj-lt"/>
              </a:rPr>
              <a:t>⑬</a:t>
            </a:r>
            <a:endParaRPr lang="en-US" sz="1200" dirty="0">
              <a:solidFill>
                <a:schemeClr val="tx1"/>
              </a:solidFill>
              <a:latin typeface="+mj-lt"/>
            </a:endParaRPr>
          </a:p>
        </p:txBody>
      </p:sp>
      <p:sp>
        <p:nvSpPr>
          <p:cNvPr id="54" name="TextBox 53">
            <a:extLst>
              <a:ext uri="{FF2B5EF4-FFF2-40B4-BE49-F238E27FC236}">
                <a16:creationId xmlns:a16="http://schemas.microsoft.com/office/drawing/2014/main" id="{EF556635-311C-493E-A09E-C59A1C6E05A6}"/>
              </a:ext>
            </a:extLst>
          </p:cNvPr>
          <p:cNvSpPr txBox="1"/>
          <p:nvPr/>
        </p:nvSpPr>
        <p:spPr>
          <a:xfrm>
            <a:off x="724611" y="5329926"/>
            <a:ext cx="216000" cy="276999"/>
          </a:xfrm>
          <a:prstGeom prst="rect">
            <a:avLst/>
          </a:prstGeom>
          <a:noFill/>
          <a:ln w="12700">
            <a:noFill/>
          </a:ln>
        </p:spPr>
        <p:txBody>
          <a:bodyPr wrap="square">
            <a:spAutoFit/>
          </a:bodyPr>
          <a:lstStyle/>
          <a:p>
            <a:r>
              <a:rPr lang="en-US" sz="1200" dirty="0">
                <a:solidFill>
                  <a:schemeClr val="tx1"/>
                </a:solidFill>
              </a:rPr>
              <a:t>⑪</a:t>
            </a:r>
          </a:p>
        </p:txBody>
      </p:sp>
      <p:sp>
        <p:nvSpPr>
          <p:cNvPr id="55" name="TextBox 54">
            <a:extLst>
              <a:ext uri="{FF2B5EF4-FFF2-40B4-BE49-F238E27FC236}">
                <a16:creationId xmlns:a16="http://schemas.microsoft.com/office/drawing/2014/main" id="{75507E5F-7C19-4AA8-9C3C-9A7AF98F6815}"/>
              </a:ext>
            </a:extLst>
          </p:cNvPr>
          <p:cNvSpPr txBox="1"/>
          <p:nvPr/>
        </p:nvSpPr>
        <p:spPr>
          <a:xfrm>
            <a:off x="724611" y="5587207"/>
            <a:ext cx="216000" cy="276999"/>
          </a:xfrm>
          <a:prstGeom prst="rect">
            <a:avLst/>
          </a:prstGeom>
          <a:noFill/>
          <a:ln w="12700">
            <a:noFill/>
          </a:ln>
        </p:spPr>
        <p:txBody>
          <a:bodyPr wrap="square">
            <a:spAutoFit/>
          </a:bodyPr>
          <a:lstStyle/>
          <a:p>
            <a:r>
              <a:rPr lang="en-US" sz="1200" dirty="0">
                <a:solidFill>
                  <a:schemeClr val="tx1"/>
                </a:solidFill>
              </a:rPr>
              <a:t>⑫</a:t>
            </a:r>
          </a:p>
        </p:txBody>
      </p:sp>
      <p:sp>
        <p:nvSpPr>
          <p:cNvPr id="56" name="Rectangle: Rounded Corners 55">
            <a:extLst>
              <a:ext uri="{FF2B5EF4-FFF2-40B4-BE49-F238E27FC236}">
                <a16:creationId xmlns:a16="http://schemas.microsoft.com/office/drawing/2014/main" id="{760BE586-FBD0-4C89-A876-12A0D7BF9CBF}"/>
              </a:ext>
            </a:extLst>
          </p:cNvPr>
          <p:cNvSpPr/>
          <p:nvPr/>
        </p:nvSpPr>
        <p:spPr>
          <a:xfrm>
            <a:off x="982846" y="5912949"/>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C88B876-AFD1-4DD3-8101-FDF3AEC8094A}"/>
                  </a:ext>
                </a:extLst>
              </p:cNvPr>
              <p:cNvSpPr txBox="1"/>
              <p:nvPr/>
            </p:nvSpPr>
            <p:spPr>
              <a:xfrm>
                <a:off x="2701112" y="5296193"/>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i="1" dirty="0" smtClean="0">
                              <a:solidFill>
                                <a:schemeClr val="tx1"/>
                              </a:solidFill>
                              <a:latin typeface="Cambria Math" panose="02040503050406030204" pitchFamily="18" charset="0"/>
                            </a:rPr>
                            <m:t>𝑟</m:t>
                          </m:r>
                        </m:e>
                        <m:sub>
                          <m:r>
                            <a:rPr lang="en-US" sz="1200" b="0" i="1" dirty="0" smtClean="0">
                              <a:solidFill>
                                <a:schemeClr val="tx1"/>
                              </a:solidFill>
                              <a:latin typeface="Cambria Math" panose="02040503050406030204" pitchFamily="18" charset="0"/>
                            </a:rPr>
                            <m:t>11</m:t>
                          </m:r>
                        </m:sub>
                      </m:sSub>
                      <m:r>
                        <a:rPr lang="en-US" sz="1200" i="1" dirty="0">
                          <a:solidFill>
                            <a:schemeClr val="tx1"/>
                          </a:solidFill>
                          <a:latin typeface="Cambria Math" panose="02040503050406030204" pitchFamily="18" charset="0"/>
                        </a:rPr>
                        <m:t>=80%</m:t>
                      </m:r>
                    </m:oMath>
                  </m:oMathPara>
                </a14:m>
                <a:endParaRPr lang="en-US" sz="1200" dirty="0">
                  <a:solidFill>
                    <a:schemeClr val="tx1"/>
                  </a:solidFill>
                </a:endParaRPr>
              </a:p>
            </p:txBody>
          </p:sp>
        </mc:Choice>
        <mc:Fallback xmlns="">
          <p:sp>
            <p:nvSpPr>
              <p:cNvPr id="57" name="TextBox 56">
                <a:extLst>
                  <a:ext uri="{FF2B5EF4-FFF2-40B4-BE49-F238E27FC236}">
                    <a16:creationId xmlns:a16="http://schemas.microsoft.com/office/drawing/2014/main" id="{EC88B876-AFD1-4DD3-8101-FDF3AEC8094A}"/>
                  </a:ext>
                </a:extLst>
              </p:cNvPr>
              <p:cNvSpPr txBox="1">
                <a:spLocks noRot="1" noChangeAspect="1" noMove="1" noResize="1" noEditPoints="1" noAdjustHandles="1" noChangeArrowheads="1" noChangeShapeType="1" noTextEdit="1"/>
              </p:cNvSpPr>
              <p:nvPr/>
            </p:nvSpPr>
            <p:spPr>
              <a:xfrm>
                <a:off x="2701112" y="5296193"/>
                <a:ext cx="1027752" cy="276999"/>
              </a:xfrm>
              <a:prstGeom prst="rect">
                <a:avLst/>
              </a:prstGeom>
              <a:blipFill>
                <a:blip r:embed="rId25"/>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2B25C365-8D58-4ABA-B973-0559C5B07BA9}"/>
                  </a:ext>
                </a:extLst>
              </p:cNvPr>
              <p:cNvSpPr txBox="1"/>
              <p:nvPr/>
            </p:nvSpPr>
            <p:spPr>
              <a:xfrm>
                <a:off x="2701112" y="5552885"/>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𝑟</m:t>
                          </m:r>
                        </m:e>
                        <m:sub>
                          <m:r>
                            <a:rPr lang="en-US" sz="1200" b="0" i="1" dirty="0" smtClean="0">
                              <a:solidFill>
                                <a:schemeClr val="tx1"/>
                              </a:solidFill>
                              <a:latin typeface="Cambria Math" panose="02040503050406030204" pitchFamily="18" charset="0"/>
                            </a:rPr>
                            <m:t>12</m:t>
                          </m:r>
                        </m:sub>
                      </m:sSub>
                      <m:r>
                        <a:rPr lang="en-US" sz="1200" b="0" i="1" dirty="0" smtClean="0">
                          <a:solidFill>
                            <a:schemeClr val="tx1"/>
                          </a:solidFill>
                          <a:latin typeface="Cambria Math" panose="02040503050406030204" pitchFamily="18" charset="0"/>
                        </a:rPr>
                        <m:t>=80%</m:t>
                      </m:r>
                    </m:oMath>
                  </m:oMathPara>
                </a14:m>
                <a:endParaRPr lang="en-US" sz="1200" dirty="0">
                  <a:solidFill>
                    <a:schemeClr val="tx1"/>
                  </a:solidFill>
                </a:endParaRPr>
              </a:p>
            </p:txBody>
          </p:sp>
        </mc:Choice>
        <mc:Fallback xmlns="">
          <p:sp>
            <p:nvSpPr>
              <p:cNvPr id="58" name="TextBox 57">
                <a:extLst>
                  <a:ext uri="{FF2B5EF4-FFF2-40B4-BE49-F238E27FC236}">
                    <a16:creationId xmlns:a16="http://schemas.microsoft.com/office/drawing/2014/main" id="{2B25C365-8D58-4ABA-B973-0559C5B07BA9}"/>
                  </a:ext>
                </a:extLst>
              </p:cNvPr>
              <p:cNvSpPr txBox="1">
                <a:spLocks noRot="1" noChangeAspect="1" noMove="1" noResize="1" noEditPoints="1" noAdjustHandles="1" noChangeArrowheads="1" noChangeShapeType="1" noTextEdit="1"/>
              </p:cNvSpPr>
              <p:nvPr/>
            </p:nvSpPr>
            <p:spPr>
              <a:xfrm>
                <a:off x="2701112" y="5552885"/>
                <a:ext cx="1027752" cy="276999"/>
              </a:xfrm>
              <a:prstGeom prst="rect">
                <a:avLst/>
              </a:prstGeom>
              <a:blipFill>
                <a:blip r:embed="rId26"/>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4851A803-73F5-4564-AD09-BADF451EF4C6}"/>
                  </a:ext>
                </a:extLst>
              </p:cNvPr>
              <p:cNvSpPr txBox="1"/>
              <p:nvPr/>
            </p:nvSpPr>
            <p:spPr>
              <a:xfrm>
                <a:off x="2701112" y="5809581"/>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𝑟</m:t>
                          </m:r>
                        </m:e>
                        <m:sub>
                          <m:r>
                            <a:rPr lang="en-US" sz="1200" b="0" i="1" dirty="0" smtClean="0">
                              <a:solidFill>
                                <a:schemeClr val="tx1"/>
                              </a:solidFill>
                              <a:latin typeface="Cambria Math" panose="02040503050406030204" pitchFamily="18" charset="0"/>
                            </a:rPr>
                            <m:t>13</m:t>
                          </m:r>
                        </m:sub>
                      </m:sSub>
                      <m:r>
                        <a:rPr lang="en-US" sz="1200" b="0" i="1" dirty="0" smtClean="0">
                          <a:solidFill>
                            <a:schemeClr val="tx1"/>
                          </a:solidFill>
                          <a:latin typeface="Cambria Math" panose="02040503050406030204" pitchFamily="18" charset="0"/>
                        </a:rPr>
                        <m:t>=100%</m:t>
                      </m:r>
                    </m:oMath>
                  </m:oMathPara>
                </a14:m>
                <a:endParaRPr lang="en-US" sz="1200" dirty="0">
                  <a:solidFill>
                    <a:schemeClr val="tx1"/>
                  </a:solidFill>
                </a:endParaRPr>
              </a:p>
            </p:txBody>
          </p:sp>
        </mc:Choice>
        <mc:Fallback xmlns="">
          <p:sp>
            <p:nvSpPr>
              <p:cNvPr id="59" name="TextBox 58">
                <a:extLst>
                  <a:ext uri="{FF2B5EF4-FFF2-40B4-BE49-F238E27FC236}">
                    <a16:creationId xmlns:a16="http://schemas.microsoft.com/office/drawing/2014/main" id="{4851A803-73F5-4564-AD09-BADF451EF4C6}"/>
                  </a:ext>
                </a:extLst>
              </p:cNvPr>
              <p:cNvSpPr txBox="1">
                <a:spLocks noRot="1" noChangeAspect="1" noMove="1" noResize="1" noEditPoints="1" noAdjustHandles="1" noChangeArrowheads="1" noChangeShapeType="1" noTextEdit="1"/>
              </p:cNvSpPr>
              <p:nvPr/>
            </p:nvSpPr>
            <p:spPr>
              <a:xfrm>
                <a:off x="2701112" y="5809581"/>
                <a:ext cx="1027752" cy="276999"/>
              </a:xfrm>
              <a:prstGeom prst="rect">
                <a:avLst/>
              </a:prstGeom>
              <a:blipFill>
                <a:blip r:embed="rId27"/>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FEB1DC5-4D36-4BBD-B163-3EAA449F6B67}"/>
                  </a:ext>
                </a:extLst>
              </p:cNvPr>
              <p:cNvSpPr txBox="1"/>
              <p:nvPr/>
            </p:nvSpPr>
            <p:spPr>
              <a:xfrm>
                <a:off x="1853385" y="5308758"/>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𝑝</m:t>
                          </m:r>
                        </m:e>
                        <m:sub>
                          <m:r>
                            <a:rPr lang="en-US" sz="1200" b="0" i="1" dirty="0" smtClean="0">
                              <a:solidFill>
                                <a:schemeClr val="tx1"/>
                              </a:solidFill>
                              <a:latin typeface="Cambria Math" panose="02040503050406030204" pitchFamily="18" charset="0"/>
                            </a:rPr>
                            <m:t>11</m:t>
                          </m:r>
                        </m:sub>
                      </m:sSub>
                      <m:r>
                        <a:rPr lang="en-US" sz="1200" b="0" i="1" dirty="0" smtClean="0">
                          <a:solidFill>
                            <a:schemeClr val="tx1"/>
                          </a:solidFill>
                          <a:latin typeface="Cambria Math" panose="02040503050406030204" pitchFamily="18" charset="0"/>
                        </a:rPr>
                        <m:t>=36%</m:t>
                      </m:r>
                    </m:oMath>
                  </m:oMathPara>
                </a14:m>
                <a:endParaRPr lang="en-US" sz="1200" dirty="0">
                  <a:solidFill>
                    <a:schemeClr val="tx1"/>
                  </a:solidFill>
                </a:endParaRPr>
              </a:p>
            </p:txBody>
          </p:sp>
        </mc:Choice>
        <mc:Fallback xmlns="">
          <p:sp>
            <p:nvSpPr>
              <p:cNvPr id="60" name="TextBox 59">
                <a:extLst>
                  <a:ext uri="{FF2B5EF4-FFF2-40B4-BE49-F238E27FC236}">
                    <a16:creationId xmlns:a16="http://schemas.microsoft.com/office/drawing/2014/main" id="{5FEB1DC5-4D36-4BBD-B163-3EAA449F6B67}"/>
                  </a:ext>
                </a:extLst>
              </p:cNvPr>
              <p:cNvSpPr txBox="1">
                <a:spLocks noRot="1" noChangeAspect="1" noMove="1" noResize="1" noEditPoints="1" noAdjustHandles="1" noChangeArrowheads="1" noChangeShapeType="1" noTextEdit="1"/>
              </p:cNvSpPr>
              <p:nvPr/>
            </p:nvSpPr>
            <p:spPr>
              <a:xfrm>
                <a:off x="1853385" y="5308758"/>
                <a:ext cx="1027752" cy="276999"/>
              </a:xfrm>
              <a:prstGeom prst="rect">
                <a:avLst/>
              </a:prstGeom>
              <a:blipFill>
                <a:blip r:embed="rId28"/>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A44509D-CFB7-47C1-B437-A81584D18B54}"/>
                  </a:ext>
                </a:extLst>
              </p:cNvPr>
              <p:cNvSpPr txBox="1"/>
              <p:nvPr/>
            </p:nvSpPr>
            <p:spPr>
              <a:xfrm>
                <a:off x="1853385" y="5567245"/>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𝑝</m:t>
                          </m:r>
                        </m:e>
                        <m:sub>
                          <m:r>
                            <a:rPr lang="en-US" sz="1200" b="0" i="1" dirty="0" smtClean="0">
                              <a:solidFill>
                                <a:schemeClr val="tx1"/>
                              </a:solidFill>
                              <a:latin typeface="Cambria Math" panose="02040503050406030204" pitchFamily="18" charset="0"/>
                            </a:rPr>
                            <m:t>12</m:t>
                          </m:r>
                        </m:sub>
                      </m:sSub>
                      <m:r>
                        <a:rPr lang="en-US" sz="1200" b="0" i="1" dirty="0" smtClean="0">
                          <a:solidFill>
                            <a:schemeClr val="tx1"/>
                          </a:solidFill>
                          <a:latin typeface="Cambria Math" panose="02040503050406030204" pitchFamily="18" charset="0"/>
                        </a:rPr>
                        <m:t>=33%</m:t>
                      </m:r>
                    </m:oMath>
                  </m:oMathPara>
                </a14:m>
                <a:endParaRPr lang="en-US" sz="1200" dirty="0">
                  <a:solidFill>
                    <a:schemeClr val="tx1"/>
                  </a:solidFill>
                </a:endParaRPr>
              </a:p>
            </p:txBody>
          </p:sp>
        </mc:Choice>
        <mc:Fallback xmlns="">
          <p:sp>
            <p:nvSpPr>
              <p:cNvPr id="61" name="TextBox 60">
                <a:extLst>
                  <a:ext uri="{FF2B5EF4-FFF2-40B4-BE49-F238E27FC236}">
                    <a16:creationId xmlns:a16="http://schemas.microsoft.com/office/drawing/2014/main" id="{2A44509D-CFB7-47C1-B437-A81584D18B54}"/>
                  </a:ext>
                </a:extLst>
              </p:cNvPr>
              <p:cNvSpPr txBox="1">
                <a:spLocks noRot="1" noChangeAspect="1" noMove="1" noResize="1" noEditPoints="1" noAdjustHandles="1" noChangeArrowheads="1" noChangeShapeType="1" noTextEdit="1"/>
              </p:cNvSpPr>
              <p:nvPr/>
            </p:nvSpPr>
            <p:spPr>
              <a:xfrm>
                <a:off x="1853385" y="5567245"/>
                <a:ext cx="1027752" cy="276999"/>
              </a:xfrm>
              <a:prstGeom prst="rect">
                <a:avLst/>
              </a:prstGeom>
              <a:blipFill>
                <a:blip r:embed="rId29"/>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6EF023A-CDFB-45B1-890C-BB27FC9A5B1F}"/>
                  </a:ext>
                </a:extLst>
              </p:cNvPr>
              <p:cNvSpPr txBox="1"/>
              <p:nvPr/>
            </p:nvSpPr>
            <p:spPr>
              <a:xfrm>
                <a:off x="1853385" y="5825735"/>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𝑝</m:t>
                          </m:r>
                        </m:e>
                        <m:sub>
                          <m:r>
                            <a:rPr lang="en-US" sz="1200" b="0" i="1" dirty="0" smtClean="0">
                              <a:solidFill>
                                <a:schemeClr val="tx1"/>
                              </a:solidFill>
                              <a:latin typeface="Cambria Math" panose="02040503050406030204" pitchFamily="18" charset="0"/>
                            </a:rPr>
                            <m:t>13</m:t>
                          </m:r>
                        </m:sub>
                      </m:sSub>
                      <m:r>
                        <a:rPr lang="en-US" sz="1200" b="0" i="1" dirty="0" smtClean="0">
                          <a:solidFill>
                            <a:schemeClr val="tx1"/>
                          </a:solidFill>
                          <a:latin typeface="Cambria Math" panose="02040503050406030204" pitchFamily="18" charset="0"/>
                        </a:rPr>
                        <m:t>=38%</m:t>
                      </m:r>
                    </m:oMath>
                  </m:oMathPara>
                </a14:m>
                <a:endParaRPr lang="en-US" sz="1200" dirty="0">
                  <a:solidFill>
                    <a:schemeClr val="tx1"/>
                  </a:solidFill>
                </a:endParaRPr>
              </a:p>
            </p:txBody>
          </p:sp>
        </mc:Choice>
        <mc:Fallback xmlns="">
          <p:sp>
            <p:nvSpPr>
              <p:cNvPr id="62" name="TextBox 61">
                <a:extLst>
                  <a:ext uri="{FF2B5EF4-FFF2-40B4-BE49-F238E27FC236}">
                    <a16:creationId xmlns:a16="http://schemas.microsoft.com/office/drawing/2014/main" id="{16EF023A-CDFB-45B1-890C-BB27FC9A5B1F}"/>
                  </a:ext>
                </a:extLst>
              </p:cNvPr>
              <p:cNvSpPr txBox="1">
                <a:spLocks noRot="1" noChangeAspect="1" noMove="1" noResize="1" noEditPoints="1" noAdjustHandles="1" noChangeArrowheads="1" noChangeShapeType="1" noTextEdit="1"/>
              </p:cNvSpPr>
              <p:nvPr/>
            </p:nvSpPr>
            <p:spPr>
              <a:xfrm>
                <a:off x="1853385" y="5825735"/>
                <a:ext cx="1027752" cy="276999"/>
              </a:xfrm>
              <a:prstGeom prst="rect">
                <a:avLst/>
              </a:prstGeom>
              <a:blipFill>
                <a:blip r:embed="rId30"/>
                <a:stretch>
                  <a:fillRect/>
                </a:stretch>
              </a:blipFill>
              <a:ln w="12700">
                <a:noFill/>
              </a:ln>
            </p:spPr>
            <p:txBody>
              <a:bodyPr/>
              <a:lstStyle/>
              <a:p>
                <a:r>
                  <a:rPr lang="en-US">
                    <a:noFill/>
                  </a:rPr>
                  <a:t> </a:t>
                </a:r>
              </a:p>
            </p:txBody>
          </p:sp>
        </mc:Fallback>
      </mc:AlternateContent>
      <p:sp>
        <p:nvSpPr>
          <p:cNvPr id="63" name="Right Brace 62">
            <a:extLst>
              <a:ext uri="{FF2B5EF4-FFF2-40B4-BE49-F238E27FC236}">
                <a16:creationId xmlns:a16="http://schemas.microsoft.com/office/drawing/2014/main" id="{DDAB5EEC-3730-48B8-B600-990CA597BE5D}"/>
              </a:ext>
            </a:extLst>
          </p:cNvPr>
          <p:cNvSpPr/>
          <p:nvPr/>
        </p:nvSpPr>
        <p:spPr bwMode="auto">
          <a:xfrm>
            <a:off x="4060621" y="2671195"/>
            <a:ext cx="244280" cy="3502676"/>
          </a:xfrm>
          <a:prstGeom prst="rightBrace">
            <a:avLst>
              <a:gd name="adj1" fmla="val 8333"/>
              <a:gd name="adj2" fmla="val 50181"/>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676767"/>
              </a:solidFill>
              <a:effectLst/>
              <a:latin typeface="Arial" pitchFamily="34" charset="0"/>
            </a:endParaRPr>
          </a:p>
        </p:txBody>
      </p:sp>
      <p:sp>
        <p:nvSpPr>
          <p:cNvPr id="65" name="TextBox 64">
            <a:extLst>
              <a:ext uri="{FF2B5EF4-FFF2-40B4-BE49-F238E27FC236}">
                <a16:creationId xmlns:a16="http://schemas.microsoft.com/office/drawing/2014/main" id="{C2F83987-7C92-4A33-8E19-9BC2A4EFECF2}"/>
              </a:ext>
            </a:extLst>
          </p:cNvPr>
          <p:cNvSpPr txBox="1"/>
          <p:nvPr/>
        </p:nvSpPr>
        <p:spPr>
          <a:xfrm>
            <a:off x="724611" y="6117469"/>
            <a:ext cx="216000" cy="276999"/>
          </a:xfrm>
          <a:prstGeom prst="rect">
            <a:avLst/>
          </a:prstGeom>
          <a:noFill/>
          <a:ln w="12700">
            <a:noFill/>
          </a:ln>
        </p:spPr>
        <p:txBody>
          <a:bodyPr wrap="square">
            <a:spAutoFit/>
          </a:bodyPr>
          <a:lstStyle/>
          <a:p>
            <a:r>
              <a:rPr lang="en-US" sz="1200" b="0" i="0" dirty="0">
                <a:solidFill>
                  <a:schemeClr val="tx1"/>
                </a:solidFill>
                <a:effectLst/>
                <a:latin typeface="+mj-lt"/>
              </a:rPr>
              <a:t>⑭</a:t>
            </a:r>
            <a:endParaRPr lang="en-US" sz="1200" dirty="0">
              <a:solidFill>
                <a:schemeClr val="tx1"/>
              </a:solidFill>
              <a:latin typeface="+mj-lt"/>
            </a:endParaRPr>
          </a:p>
        </p:txBody>
      </p:sp>
      <p:sp>
        <p:nvSpPr>
          <p:cNvPr id="66" name="Rectangle: Rounded Corners 65">
            <a:extLst>
              <a:ext uri="{FF2B5EF4-FFF2-40B4-BE49-F238E27FC236}">
                <a16:creationId xmlns:a16="http://schemas.microsoft.com/office/drawing/2014/main" id="{28128992-9674-4281-A050-E6791B14BD9A}"/>
              </a:ext>
            </a:extLst>
          </p:cNvPr>
          <p:cNvSpPr/>
          <p:nvPr/>
        </p:nvSpPr>
        <p:spPr>
          <a:xfrm>
            <a:off x="982846" y="6173871"/>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44182973-2224-4251-ADDF-02AA8170D516}"/>
                  </a:ext>
                </a:extLst>
              </p:cNvPr>
              <p:cNvSpPr txBox="1"/>
              <p:nvPr/>
            </p:nvSpPr>
            <p:spPr>
              <a:xfrm>
                <a:off x="2701112" y="6070503"/>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𝑟</m:t>
                          </m:r>
                        </m:e>
                        <m:sub>
                          <m:r>
                            <a:rPr lang="en-US" sz="1200" b="0" i="1" dirty="0" smtClean="0">
                              <a:solidFill>
                                <a:schemeClr val="tx1"/>
                              </a:solidFill>
                              <a:latin typeface="Cambria Math" panose="02040503050406030204" pitchFamily="18" charset="0"/>
                            </a:rPr>
                            <m:t>14</m:t>
                          </m:r>
                        </m:sub>
                      </m:sSub>
                      <m:r>
                        <a:rPr lang="en-US" sz="1200" b="0" i="1" dirty="0" smtClean="0">
                          <a:solidFill>
                            <a:schemeClr val="tx1"/>
                          </a:solidFill>
                          <a:latin typeface="Cambria Math" panose="02040503050406030204" pitchFamily="18" charset="0"/>
                        </a:rPr>
                        <m:t>=100%</m:t>
                      </m:r>
                    </m:oMath>
                  </m:oMathPara>
                </a14:m>
                <a:endParaRPr lang="en-US" sz="1200" dirty="0">
                  <a:solidFill>
                    <a:schemeClr val="tx1"/>
                  </a:solidFill>
                </a:endParaRPr>
              </a:p>
            </p:txBody>
          </p:sp>
        </mc:Choice>
        <mc:Fallback xmlns="">
          <p:sp>
            <p:nvSpPr>
              <p:cNvPr id="67" name="TextBox 66">
                <a:extLst>
                  <a:ext uri="{FF2B5EF4-FFF2-40B4-BE49-F238E27FC236}">
                    <a16:creationId xmlns:a16="http://schemas.microsoft.com/office/drawing/2014/main" id="{44182973-2224-4251-ADDF-02AA8170D516}"/>
                  </a:ext>
                </a:extLst>
              </p:cNvPr>
              <p:cNvSpPr txBox="1">
                <a:spLocks noRot="1" noChangeAspect="1" noMove="1" noResize="1" noEditPoints="1" noAdjustHandles="1" noChangeArrowheads="1" noChangeShapeType="1" noTextEdit="1"/>
              </p:cNvSpPr>
              <p:nvPr/>
            </p:nvSpPr>
            <p:spPr>
              <a:xfrm>
                <a:off x="2701112" y="6070503"/>
                <a:ext cx="1027752" cy="276999"/>
              </a:xfrm>
              <a:prstGeom prst="rect">
                <a:avLst/>
              </a:prstGeom>
              <a:blipFill>
                <a:blip r:embed="rId31"/>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BAECD637-C81E-4194-AE92-E4B905BEA361}"/>
                  </a:ext>
                </a:extLst>
              </p:cNvPr>
              <p:cNvSpPr txBox="1"/>
              <p:nvPr/>
            </p:nvSpPr>
            <p:spPr>
              <a:xfrm>
                <a:off x="1853385" y="6086657"/>
                <a:ext cx="1027752" cy="276999"/>
              </a:xfrm>
              <a:prstGeom prst="rect">
                <a:avLst/>
              </a:prstGeom>
              <a:noFill/>
              <a:ln w="12700">
                <a:noFill/>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𝑝</m:t>
                          </m:r>
                        </m:e>
                        <m:sub>
                          <m:r>
                            <a:rPr lang="en-US" sz="1200" b="0" i="1" dirty="0" smtClean="0">
                              <a:solidFill>
                                <a:schemeClr val="tx1"/>
                              </a:solidFill>
                              <a:latin typeface="Cambria Math" panose="02040503050406030204" pitchFamily="18" charset="0"/>
                            </a:rPr>
                            <m:t>14</m:t>
                          </m:r>
                        </m:sub>
                      </m:sSub>
                      <m:r>
                        <a:rPr lang="en-US" sz="1200" b="0" i="1" dirty="0" smtClean="0">
                          <a:solidFill>
                            <a:schemeClr val="tx1"/>
                          </a:solidFill>
                          <a:latin typeface="Cambria Math" panose="02040503050406030204" pitchFamily="18" charset="0"/>
                        </a:rPr>
                        <m:t>=36%</m:t>
                      </m:r>
                    </m:oMath>
                  </m:oMathPara>
                </a14:m>
                <a:endParaRPr lang="en-US" sz="1200" dirty="0">
                  <a:solidFill>
                    <a:schemeClr val="tx1"/>
                  </a:solidFill>
                </a:endParaRPr>
              </a:p>
            </p:txBody>
          </p:sp>
        </mc:Choice>
        <mc:Fallback xmlns="">
          <p:sp>
            <p:nvSpPr>
              <p:cNvPr id="68" name="TextBox 67">
                <a:extLst>
                  <a:ext uri="{FF2B5EF4-FFF2-40B4-BE49-F238E27FC236}">
                    <a16:creationId xmlns:a16="http://schemas.microsoft.com/office/drawing/2014/main" id="{BAECD637-C81E-4194-AE92-E4B905BEA361}"/>
                  </a:ext>
                </a:extLst>
              </p:cNvPr>
              <p:cNvSpPr txBox="1">
                <a:spLocks noRot="1" noChangeAspect="1" noMove="1" noResize="1" noEditPoints="1" noAdjustHandles="1" noChangeArrowheads="1" noChangeShapeType="1" noTextEdit="1"/>
              </p:cNvSpPr>
              <p:nvPr/>
            </p:nvSpPr>
            <p:spPr>
              <a:xfrm>
                <a:off x="1853385" y="6086657"/>
                <a:ext cx="1027752" cy="276999"/>
              </a:xfrm>
              <a:prstGeom prst="rect">
                <a:avLst/>
              </a:prstGeom>
              <a:blipFill>
                <a:blip r:embed="rId32"/>
                <a:stretch>
                  <a:fillRect/>
                </a:stretch>
              </a:blipFill>
              <a:ln w="12700">
                <a:noFill/>
              </a:ln>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10653F02-C914-A35C-7C79-E7496A364133}"/>
              </a:ext>
            </a:extLst>
          </p:cNvPr>
          <p:cNvCxnSpPr/>
          <p:nvPr/>
        </p:nvCxnSpPr>
        <p:spPr bwMode="auto">
          <a:xfrm>
            <a:off x="450812" y="2796473"/>
            <a:ext cx="0" cy="3551029"/>
          </a:xfrm>
          <a:prstGeom prst="straightConnector1">
            <a:avLst/>
          </a:prstGeom>
          <a:solidFill>
            <a:schemeClr val="accent1"/>
          </a:solidFill>
          <a:ln w="12700" cap="flat" cmpd="sng" algn="ctr">
            <a:solidFill>
              <a:schemeClr val="bg1">
                <a:lumMod val="75000"/>
              </a:schemeClr>
            </a:solidFill>
            <a:prstDash val="dash"/>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TextBox 5">
            <a:extLst>
              <a:ext uri="{FF2B5EF4-FFF2-40B4-BE49-F238E27FC236}">
                <a16:creationId xmlns:a16="http://schemas.microsoft.com/office/drawing/2014/main" id="{D037F656-A5E2-5B5B-2523-CA8C66742E46}"/>
              </a:ext>
            </a:extLst>
          </p:cNvPr>
          <p:cNvSpPr txBox="1"/>
          <p:nvPr/>
        </p:nvSpPr>
        <p:spPr>
          <a:xfrm rot="16200000">
            <a:off x="157321" y="4452925"/>
            <a:ext cx="563791" cy="153888"/>
          </a:xfrm>
          <a:prstGeom prst="rect">
            <a:avLst/>
          </a:prstGeom>
          <a:solidFill>
            <a:srgbClr val="FFFFFF"/>
          </a:solidFill>
          <a:ln w="12700">
            <a:noFill/>
          </a:ln>
        </p:spPr>
        <p:txBody>
          <a:bodyPr wrap="none" lIns="72000" tIns="0" rIns="72000" bIns="0" rtlCol="0">
            <a:spAutoFit/>
          </a:bodyPr>
          <a:lstStyle/>
          <a:p>
            <a:pPr algn="l"/>
            <a:r>
              <a:rPr lang="en-US" sz="1000" dirty="0">
                <a:latin typeface="Lato" panose="020F0502020204030203" pitchFamily="34" charset="0"/>
                <a:ea typeface="Lato" panose="020F0502020204030203" pitchFamily="34" charset="0"/>
                <a:cs typeface="Lato" panose="020F0502020204030203" pitchFamily="34" charset="0"/>
              </a:rPr>
              <a:t>ranking</a:t>
            </a:r>
          </a:p>
        </p:txBody>
      </p:sp>
      <p:pic>
        <p:nvPicPr>
          <p:cNvPr id="8" name="Picture 7">
            <a:extLst>
              <a:ext uri="{FF2B5EF4-FFF2-40B4-BE49-F238E27FC236}">
                <a16:creationId xmlns:a16="http://schemas.microsoft.com/office/drawing/2014/main" id="{EF97B311-8FDE-5552-E0DD-24EB8C65CA7A}"/>
              </a:ext>
            </a:extLst>
          </p:cNvPr>
          <p:cNvPicPr>
            <a:picLocks noChangeAspect="1"/>
          </p:cNvPicPr>
          <p:nvPr/>
        </p:nvPicPr>
        <p:blipFill>
          <a:blip r:embed="rId33"/>
          <a:stretch>
            <a:fillRect/>
          </a:stretch>
        </p:blipFill>
        <p:spPr>
          <a:xfrm>
            <a:off x="4809007" y="2917007"/>
            <a:ext cx="4505010" cy="2985748"/>
          </a:xfrm>
          <a:prstGeom prst="rect">
            <a:avLst/>
          </a:prstGeom>
        </p:spPr>
      </p:pic>
      <p:sp>
        <p:nvSpPr>
          <p:cNvPr id="10" name="TextBox 9">
            <a:extLst>
              <a:ext uri="{FF2B5EF4-FFF2-40B4-BE49-F238E27FC236}">
                <a16:creationId xmlns:a16="http://schemas.microsoft.com/office/drawing/2014/main" id="{4B5BFC8C-C10F-41A1-7060-6B0191337E2B}"/>
              </a:ext>
            </a:extLst>
          </p:cNvPr>
          <p:cNvSpPr txBox="1"/>
          <p:nvPr/>
        </p:nvSpPr>
        <p:spPr>
          <a:xfrm>
            <a:off x="6134854" y="4797468"/>
            <a:ext cx="611422" cy="165353"/>
          </a:xfrm>
          <a:prstGeom prst="rect">
            <a:avLst/>
          </a:prstGeom>
          <a:solidFill>
            <a:schemeClr val="bg1"/>
          </a:solidFill>
          <a:ln w="12700">
            <a:noFill/>
          </a:ln>
        </p:spPr>
        <p:txBody>
          <a:bodyPr wrap="none" lIns="36000" tIns="36000" rIns="36000" bIns="36000" rtlCol="0">
            <a:noAutofit/>
          </a:bodyPr>
          <a:lstStyle/>
          <a:p>
            <a:pPr algn="l"/>
            <a:r>
              <a:rPr lang="en-US" sz="800" dirty="0">
                <a:solidFill>
                  <a:schemeClr val="tx1"/>
                </a:solidFill>
                <a:latin typeface="Lato" panose="020F0502020204030203" pitchFamily="34" charset="0"/>
                <a:ea typeface="Lato" panose="020F0502020204030203" pitchFamily="34" charset="0"/>
                <a:cs typeface="Lato" panose="020F0502020204030203" pitchFamily="34" charset="0"/>
              </a:rPr>
              <a:t>I</a:t>
            </a:r>
            <a:r>
              <a:rPr lang="en-US" sz="800" b="0" dirty="0">
                <a:solidFill>
                  <a:schemeClr val="tx1"/>
                </a:solidFill>
                <a:latin typeface="Lato" panose="020F0502020204030203" pitchFamily="34" charset="0"/>
                <a:ea typeface="Lato" panose="020F0502020204030203" pitchFamily="34" charset="0"/>
                <a:cs typeface="Lato" panose="020F0502020204030203" pitchFamily="34" charset="0"/>
              </a:rPr>
              <a:t>nterpolated</a:t>
            </a:r>
          </a:p>
        </p:txBody>
      </p:sp>
      <p:sp>
        <p:nvSpPr>
          <p:cNvPr id="197632" name="Rectangle 197631">
            <a:extLst>
              <a:ext uri="{FF2B5EF4-FFF2-40B4-BE49-F238E27FC236}">
                <a16:creationId xmlns:a16="http://schemas.microsoft.com/office/drawing/2014/main" id="{1A7F6485-7389-494E-3B6C-3276BF05D479}"/>
              </a:ext>
            </a:extLst>
          </p:cNvPr>
          <p:cNvSpPr/>
          <p:nvPr/>
        </p:nvSpPr>
        <p:spPr>
          <a:xfrm>
            <a:off x="5217209" y="3082360"/>
            <a:ext cx="1559402" cy="2396012"/>
          </a:xfrm>
          <a:prstGeom prst="rect">
            <a:avLst/>
          </a:prstGeom>
          <a:solidFill>
            <a:schemeClr val="accent1">
              <a:lumMod val="20000"/>
              <a:lumOff val="80000"/>
              <a:alpha val="45000"/>
            </a:schemeClr>
          </a:solidFill>
          <a:ln>
            <a:no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a:ln>
                <a:noFill/>
              </a:ln>
              <a:solidFill>
                <a:srgbClr val="676767"/>
              </a:solidFill>
              <a:effectLst/>
              <a:latin typeface="Lato" panose="020F0502020204030203" pitchFamily="34" charset="0"/>
              <a:ea typeface="Lato" panose="020F0502020204030203" pitchFamily="34" charset="0"/>
              <a:cs typeface="Lato" panose="020F0502020204030203" pitchFamily="34" charset="0"/>
            </a:endParaRPr>
          </a:p>
        </p:txBody>
      </p:sp>
      <p:sp>
        <p:nvSpPr>
          <p:cNvPr id="197633" name="Rectangle 197632">
            <a:extLst>
              <a:ext uri="{FF2B5EF4-FFF2-40B4-BE49-F238E27FC236}">
                <a16:creationId xmlns:a16="http://schemas.microsoft.com/office/drawing/2014/main" id="{34E22E81-AA32-A8EB-DC3E-579F6CAE8051}"/>
              </a:ext>
            </a:extLst>
          </p:cNvPr>
          <p:cNvSpPr/>
          <p:nvPr/>
        </p:nvSpPr>
        <p:spPr>
          <a:xfrm>
            <a:off x="6776611" y="3670407"/>
            <a:ext cx="770464" cy="1807965"/>
          </a:xfrm>
          <a:prstGeom prst="rect">
            <a:avLst/>
          </a:prstGeom>
          <a:solidFill>
            <a:schemeClr val="accent1">
              <a:lumMod val="20000"/>
              <a:lumOff val="80000"/>
              <a:alpha val="45000"/>
            </a:schemeClr>
          </a:solidFill>
          <a:ln>
            <a:no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rgbClr val="676767"/>
              </a:solidFill>
              <a:effectLst/>
              <a:latin typeface="Lato" panose="020F0502020204030203" pitchFamily="34" charset="0"/>
              <a:ea typeface="Lato" panose="020F0502020204030203" pitchFamily="34" charset="0"/>
              <a:cs typeface="Lato" panose="020F0502020204030203" pitchFamily="34" charset="0"/>
            </a:endParaRPr>
          </a:p>
        </p:txBody>
      </p:sp>
      <p:sp>
        <p:nvSpPr>
          <p:cNvPr id="197634" name="Rectangle 197633">
            <a:extLst>
              <a:ext uri="{FF2B5EF4-FFF2-40B4-BE49-F238E27FC236}">
                <a16:creationId xmlns:a16="http://schemas.microsoft.com/office/drawing/2014/main" id="{D69E8E2F-F367-0442-0FC3-E3B378F5100C}"/>
              </a:ext>
            </a:extLst>
          </p:cNvPr>
          <p:cNvSpPr/>
          <p:nvPr/>
        </p:nvSpPr>
        <p:spPr>
          <a:xfrm>
            <a:off x="7545646" y="3866640"/>
            <a:ext cx="784244" cy="1611731"/>
          </a:xfrm>
          <a:prstGeom prst="rect">
            <a:avLst/>
          </a:prstGeom>
          <a:solidFill>
            <a:schemeClr val="accent1">
              <a:lumMod val="20000"/>
              <a:lumOff val="80000"/>
              <a:alpha val="45000"/>
            </a:schemeClr>
          </a:solidFill>
          <a:ln>
            <a:no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rgbClr val="676767"/>
              </a:solidFill>
              <a:effectLst/>
              <a:latin typeface="Lato" panose="020F0502020204030203" pitchFamily="34" charset="0"/>
              <a:ea typeface="Lato" panose="020F0502020204030203" pitchFamily="34" charset="0"/>
              <a:cs typeface="Lato" panose="020F0502020204030203" pitchFamily="34" charset="0"/>
            </a:endParaRPr>
          </a:p>
        </p:txBody>
      </p:sp>
      <p:sp>
        <p:nvSpPr>
          <p:cNvPr id="197635" name="Rectangle 197634">
            <a:extLst>
              <a:ext uri="{FF2B5EF4-FFF2-40B4-BE49-F238E27FC236}">
                <a16:creationId xmlns:a16="http://schemas.microsoft.com/office/drawing/2014/main" id="{3E28ED74-BE08-564F-99F6-D8A4ABB3E09E}"/>
              </a:ext>
            </a:extLst>
          </p:cNvPr>
          <p:cNvSpPr/>
          <p:nvPr/>
        </p:nvSpPr>
        <p:spPr>
          <a:xfrm>
            <a:off x="8329890" y="4565231"/>
            <a:ext cx="776586" cy="913140"/>
          </a:xfrm>
          <a:prstGeom prst="rect">
            <a:avLst/>
          </a:prstGeom>
          <a:solidFill>
            <a:schemeClr val="accent1">
              <a:lumMod val="20000"/>
              <a:lumOff val="80000"/>
              <a:alpha val="45000"/>
            </a:schemeClr>
          </a:solidFill>
          <a:ln>
            <a:no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a:ln>
                <a:noFill/>
              </a:ln>
              <a:solidFill>
                <a:srgbClr val="676767"/>
              </a:solidFill>
              <a:effectLst/>
              <a:latin typeface="Lato" panose="020F0502020204030203" pitchFamily="34" charset="0"/>
              <a:ea typeface="Lato" panose="020F0502020204030203" pitchFamily="34" charset="0"/>
              <a:cs typeface="Lato" panose="020F0502020204030203" pitchFamily="34" charset="0"/>
            </a:endParaRPr>
          </a:p>
        </p:txBody>
      </p:sp>
      <p:sp>
        <p:nvSpPr>
          <p:cNvPr id="197638" name="TextBox 197637">
            <a:extLst>
              <a:ext uri="{FF2B5EF4-FFF2-40B4-BE49-F238E27FC236}">
                <a16:creationId xmlns:a16="http://schemas.microsoft.com/office/drawing/2014/main" id="{74148F69-39F2-EC77-C48A-563756FA8432}"/>
              </a:ext>
            </a:extLst>
          </p:cNvPr>
          <p:cNvSpPr txBox="1"/>
          <p:nvPr/>
        </p:nvSpPr>
        <p:spPr>
          <a:xfrm>
            <a:off x="6113052" y="2688350"/>
            <a:ext cx="1896920" cy="288147"/>
          </a:xfrm>
          <a:prstGeom prst="rect">
            <a:avLst/>
          </a:prstGeom>
          <a:noFill/>
          <a:ln w="12700">
            <a:noFill/>
          </a:ln>
        </p:spPr>
        <p:txBody>
          <a:bodyPr wrap="none" lIns="36000" tIns="36000" rIns="36000" bIns="36000" rtlCol="0">
            <a:spAutoFit/>
          </a:bodyPr>
          <a:lstStyle/>
          <a:p>
            <a:pPr algn="l"/>
            <a:r>
              <a:rPr lang="en-US" sz="1400" b="1" dirty="0">
                <a:solidFill>
                  <a:schemeClr val="tx1"/>
                </a:solidFill>
                <a:latin typeface="Lato" panose="020F0502020204030203" pitchFamily="34" charset="0"/>
                <a:ea typeface="Lato" panose="020F0502020204030203" pitchFamily="34" charset="0"/>
                <a:cs typeface="Lato" panose="020F0502020204030203" pitchFamily="34" charset="0"/>
              </a:rPr>
              <a:t>Precision-Recall-Curve</a:t>
            </a:r>
          </a:p>
        </p:txBody>
      </p:sp>
    </p:spTree>
    <p:extLst>
      <p:ext uri="{BB962C8B-B14F-4D97-AF65-F5344CB8AC3E}">
        <p14:creationId xmlns:p14="http://schemas.microsoft.com/office/powerpoint/2010/main" val="362704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4" name="Rectangle 63">
                <a:extLst>
                  <a:ext uri="{FF2B5EF4-FFF2-40B4-BE49-F238E27FC236}">
                    <a16:creationId xmlns:a16="http://schemas.microsoft.com/office/drawing/2014/main" id="{026087C3-A23C-4951-85A4-E9413BF604C8}"/>
                  </a:ext>
                </a:extLst>
              </p:cNvPr>
              <p:cNvSpPr/>
              <p:nvPr/>
            </p:nvSpPr>
            <p:spPr>
              <a:xfrm>
                <a:off x="5761512" y="4512613"/>
                <a:ext cx="3515962" cy="720000"/>
              </a:xfrm>
              <a:prstGeom prst="rect">
                <a:avLst/>
              </a:prstGeom>
              <a:solidFill>
                <a:schemeClr val="bg1">
                  <a:lumMod val="95000"/>
                </a:schemeClr>
              </a:solidFill>
              <a:ln w="12700">
                <a:solidFill>
                  <a:schemeClr val="bg1">
                    <a:lumMod val="65000"/>
                  </a:schemeClr>
                </a:solidFill>
              </a:ln>
            </p:spPr>
            <p:txBody>
              <a:bodyPr vert="horz" wrap="square" lIns="91411" tIns="35988" rIns="91411" bIns="71977" numCol="1" rtlCol="0" anchor="ctr" anchorCtr="0" compatLnSpc="1">
                <a:prstTxWarp prst="textNoShape">
                  <a:avLst/>
                </a:prstTxWarp>
              </a:bodyPr>
              <a:lstStyle/>
              <a:p>
                <a:pPr marL="536414" lvl="1" indent="-269794" algn="l" defTabSz="761771" eaLnBrk="1" hangingPunct="1">
                  <a:spcBef>
                    <a:spcPct val="70000"/>
                  </a:spcBef>
                  <a:buSzPct val="100000"/>
                </a:pPr>
                <a14:m>
                  <m:oMathPara xmlns:m="http://schemas.openxmlformats.org/officeDocument/2006/math">
                    <m:oMathParaPr>
                      <m:jc m:val="left"/>
                    </m:oMathParaPr>
                    <m:oMath xmlns:m="http://schemas.openxmlformats.org/officeDocument/2006/math">
                      <m:r>
                        <a:rPr lang="en-US" sz="1400" b="0" i="1" kern="0" smtClean="0">
                          <a:solidFill>
                            <a:schemeClr val="tx1"/>
                          </a:solidFill>
                          <a:latin typeface="Cambria Math" panose="02040503050406030204" pitchFamily="18" charset="0"/>
                        </a:rPr>
                        <m:t>𝐴𝑃</m:t>
                      </m:r>
                      <m:r>
                        <a:rPr lang="en-US" sz="1400" b="0" i="1" kern="0" smtClean="0">
                          <a:solidFill>
                            <a:schemeClr val="tx1"/>
                          </a:solidFill>
                          <a:latin typeface="Cambria Math" panose="02040503050406030204" pitchFamily="18" charset="0"/>
                          <a:ea typeface="Cambria Math" panose="02040503050406030204" pitchFamily="18" charset="0"/>
                        </a:rPr>
                        <m:t>=</m:t>
                      </m:r>
                      <m:nary>
                        <m:naryPr>
                          <m:limLoc m:val="undOvr"/>
                          <m:ctrlPr>
                            <a:rPr lang="en-US" sz="1400" b="0" i="1" kern="0" smtClean="0">
                              <a:solidFill>
                                <a:schemeClr val="tx1"/>
                              </a:solidFill>
                              <a:latin typeface="Cambria Math" panose="02040503050406030204" pitchFamily="18" charset="0"/>
                              <a:ea typeface="Cambria Math" panose="02040503050406030204" pitchFamily="18" charset="0"/>
                            </a:rPr>
                          </m:ctrlPr>
                        </m:naryPr>
                        <m:sub>
                          <m:r>
                            <m:rPr>
                              <m:brk m:alnAt="24"/>
                            </m:rPr>
                            <a:rPr lang="en-US" sz="1400" b="0" i="1" kern="0" smtClean="0">
                              <a:solidFill>
                                <a:schemeClr val="tx1"/>
                              </a:solidFill>
                              <a:latin typeface="Cambria Math" panose="02040503050406030204" pitchFamily="18" charset="0"/>
                              <a:ea typeface="Cambria Math" panose="02040503050406030204" pitchFamily="18" charset="0"/>
                            </a:rPr>
                            <m:t>0</m:t>
                          </m:r>
                        </m:sub>
                        <m:sup>
                          <m:r>
                            <a:rPr lang="en-US" sz="1400" b="0" i="1" kern="0" smtClean="0">
                              <a:solidFill>
                                <a:schemeClr val="tx1"/>
                              </a:solidFill>
                              <a:latin typeface="Cambria Math" panose="02040503050406030204" pitchFamily="18" charset="0"/>
                              <a:ea typeface="Cambria Math" panose="02040503050406030204" pitchFamily="18" charset="0"/>
                            </a:rPr>
                            <m:t>1</m:t>
                          </m:r>
                        </m:sup>
                        <m:e>
                          <m:r>
                            <a:rPr lang="en-US" sz="1400" b="0" i="1" kern="0" smtClean="0">
                              <a:solidFill>
                                <a:schemeClr val="tx1"/>
                              </a:solidFill>
                              <a:latin typeface="Cambria Math" panose="02040503050406030204" pitchFamily="18" charset="0"/>
                              <a:ea typeface="Cambria Math" panose="02040503050406030204" pitchFamily="18" charset="0"/>
                            </a:rPr>
                            <m:t>𝑝</m:t>
                          </m:r>
                          <m:d>
                            <m:dPr>
                              <m:ctrlPr>
                                <a:rPr lang="en-US" sz="1400" b="0" i="1" kern="0" smtClean="0">
                                  <a:solidFill>
                                    <a:schemeClr val="tx1"/>
                                  </a:solidFill>
                                  <a:latin typeface="Cambria Math" panose="02040503050406030204" pitchFamily="18" charset="0"/>
                                  <a:ea typeface="Cambria Math" panose="02040503050406030204" pitchFamily="18" charset="0"/>
                                </a:rPr>
                              </m:ctrlPr>
                            </m:dPr>
                            <m:e>
                              <m:r>
                                <a:rPr lang="en-US" sz="1400" b="0" i="1" kern="0" smtClean="0">
                                  <a:solidFill>
                                    <a:schemeClr val="tx1"/>
                                  </a:solidFill>
                                  <a:latin typeface="Cambria Math" panose="02040503050406030204" pitchFamily="18" charset="0"/>
                                  <a:ea typeface="Cambria Math" panose="02040503050406030204" pitchFamily="18" charset="0"/>
                                </a:rPr>
                                <m:t>𝑟</m:t>
                              </m:r>
                            </m:e>
                          </m:d>
                          <m:r>
                            <a:rPr lang="en-US" sz="1400" b="0" i="1" kern="0" smtClean="0">
                              <a:solidFill>
                                <a:schemeClr val="tx1"/>
                              </a:solidFill>
                              <a:latin typeface="Cambria Math" panose="02040503050406030204" pitchFamily="18" charset="0"/>
                              <a:ea typeface="Cambria Math" panose="02040503050406030204" pitchFamily="18" charset="0"/>
                            </a:rPr>
                            <m:t>𝑑𝑟</m:t>
                          </m:r>
                        </m:e>
                      </m:nary>
                      <m:r>
                        <a:rPr lang="en-US" sz="1400" b="0" i="1" kern="0" smtClean="0">
                          <a:solidFill>
                            <a:schemeClr val="tx1"/>
                          </a:solidFill>
                          <a:latin typeface="Cambria Math" panose="02040503050406030204" pitchFamily="18" charset="0"/>
                          <a:ea typeface="Cambria Math" panose="02040503050406030204" pitchFamily="18" charset="0"/>
                        </a:rPr>
                        <m:t>=</m:t>
                      </m:r>
                      <m:nary>
                        <m:naryPr>
                          <m:chr m:val="∑"/>
                          <m:ctrlPr>
                            <a:rPr lang="en-US" sz="1400" b="0" i="1" kern="0" smtClean="0">
                              <a:solidFill>
                                <a:schemeClr val="tx1"/>
                              </a:solidFill>
                              <a:latin typeface="Cambria Math" panose="02040503050406030204" pitchFamily="18" charset="0"/>
                              <a:ea typeface="Cambria Math" panose="02040503050406030204" pitchFamily="18" charset="0"/>
                            </a:rPr>
                          </m:ctrlPr>
                        </m:naryPr>
                        <m:sub>
                          <m:r>
                            <m:rPr>
                              <m:brk m:alnAt="23"/>
                            </m:rPr>
                            <a:rPr lang="en-US" sz="1400" b="0" i="1" kern="0" smtClean="0">
                              <a:solidFill>
                                <a:schemeClr val="tx1"/>
                              </a:solidFill>
                              <a:latin typeface="Cambria Math" panose="02040503050406030204" pitchFamily="18" charset="0"/>
                              <a:ea typeface="Cambria Math" panose="02040503050406030204" pitchFamily="18" charset="0"/>
                            </a:rPr>
                            <m:t>𝑘</m:t>
                          </m:r>
                          <m:r>
                            <a:rPr lang="en-US" sz="1400" b="0" i="1" kern="0" smtClean="0">
                              <a:solidFill>
                                <a:schemeClr val="tx1"/>
                              </a:solidFill>
                              <a:latin typeface="Cambria Math" panose="02040503050406030204" pitchFamily="18" charset="0"/>
                              <a:ea typeface="Cambria Math" panose="02040503050406030204" pitchFamily="18" charset="0"/>
                            </a:rPr>
                            <m:t>=1</m:t>
                          </m:r>
                        </m:sub>
                        <m:sup>
                          <m:r>
                            <a:rPr lang="en-US" sz="1400" b="0" i="1" kern="0" smtClean="0">
                              <a:solidFill>
                                <a:schemeClr val="tx1"/>
                              </a:solidFill>
                              <a:latin typeface="Cambria Math" panose="02040503050406030204" pitchFamily="18" charset="0"/>
                              <a:ea typeface="Cambria Math" panose="02040503050406030204" pitchFamily="18" charset="0"/>
                            </a:rPr>
                            <m:t>𝑛</m:t>
                          </m:r>
                        </m:sup>
                        <m:e>
                          <m:sSub>
                            <m:sSubPr>
                              <m:ctrlPr>
                                <a:rPr lang="en-US" sz="1400" b="0" i="1" kern="0" smtClean="0">
                                  <a:solidFill>
                                    <a:schemeClr val="tx1"/>
                                  </a:solidFill>
                                  <a:latin typeface="Cambria Math" panose="02040503050406030204" pitchFamily="18" charset="0"/>
                                  <a:ea typeface="Cambria Math" panose="02040503050406030204" pitchFamily="18" charset="0"/>
                                </a:rPr>
                              </m:ctrlPr>
                            </m:sSubPr>
                            <m:e>
                              <m:r>
                                <a:rPr lang="en-US" sz="1400" b="0" i="1" kern="0" smtClean="0">
                                  <a:solidFill>
                                    <a:schemeClr val="tx1"/>
                                  </a:solidFill>
                                  <a:latin typeface="Cambria Math" panose="02040503050406030204" pitchFamily="18" charset="0"/>
                                  <a:ea typeface="Cambria Math" panose="02040503050406030204" pitchFamily="18" charset="0"/>
                                </a:rPr>
                                <m:t>𝑝</m:t>
                              </m:r>
                            </m:e>
                            <m:sub>
                              <m:r>
                                <a:rPr lang="en-US" sz="1400" b="0" i="1" kern="0" smtClean="0">
                                  <a:solidFill>
                                    <a:schemeClr val="tx1"/>
                                  </a:solidFill>
                                  <a:latin typeface="Cambria Math" panose="02040503050406030204" pitchFamily="18" charset="0"/>
                                  <a:ea typeface="Cambria Math" panose="02040503050406030204" pitchFamily="18" charset="0"/>
                                </a:rPr>
                                <m:t>𝑘</m:t>
                              </m:r>
                            </m:sub>
                          </m:sSub>
                          <m:r>
                            <a:rPr lang="en-US" sz="1400" b="0" i="1" kern="0" smtClean="0">
                              <a:solidFill>
                                <a:schemeClr val="tx1"/>
                              </a:solidFill>
                              <a:latin typeface="Cambria Math" panose="02040503050406030204" pitchFamily="18" charset="0"/>
                              <a:ea typeface="Cambria Math" panose="02040503050406030204" pitchFamily="18" charset="0"/>
                            </a:rPr>
                            <m:t>(</m:t>
                          </m:r>
                          <m:sSub>
                            <m:sSubPr>
                              <m:ctrlPr>
                                <a:rPr lang="en-US" sz="1400" b="0" i="1" kern="0" smtClean="0">
                                  <a:solidFill>
                                    <a:schemeClr val="tx1"/>
                                  </a:solidFill>
                                  <a:latin typeface="Cambria Math" panose="02040503050406030204" pitchFamily="18" charset="0"/>
                                  <a:ea typeface="Cambria Math" panose="02040503050406030204" pitchFamily="18" charset="0"/>
                                </a:rPr>
                              </m:ctrlPr>
                            </m:sSubPr>
                            <m:e>
                              <m:r>
                                <a:rPr lang="en-US" sz="1400" b="0" i="1" kern="0" smtClean="0">
                                  <a:solidFill>
                                    <a:schemeClr val="tx1"/>
                                  </a:solidFill>
                                  <a:latin typeface="Cambria Math" panose="02040503050406030204" pitchFamily="18" charset="0"/>
                                  <a:ea typeface="Cambria Math" panose="02040503050406030204" pitchFamily="18" charset="0"/>
                                </a:rPr>
                                <m:t>𝑟</m:t>
                              </m:r>
                            </m:e>
                            <m:sub>
                              <m:r>
                                <a:rPr lang="en-US" sz="1400" b="0" i="1" kern="0" smtClean="0">
                                  <a:solidFill>
                                    <a:schemeClr val="tx1"/>
                                  </a:solidFill>
                                  <a:latin typeface="Cambria Math" panose="02040503050406030204" pitchFamily="18" charset="0"/>
                                  <a:ea typeface="Cambria Math" panose="02040503050406030204" pitchFamily="18" charset="0"/>
                                </a:rPr>
                                <m:t>𝑘</m:t>
                              </m:r>
                            </m:sub>
                          </m:sSub>
                          <m:r>
                            <a:rPr lang="en-US" sz="1400" b="0" i="1" kern="0" smtClean="0">
                              <a:solidFill>
                                <a:schemeClr val="tx1"/>
                              </a:solidFill>
                              <a:latin typeface="Cambria Math" panose="02040503050406030204" pitchFamily="18" charset="0"/>
                              <a:ea typeface="Cambria Math" panose="02040503050406030204" pitchFamily="18" charset="0"/>
                            </a:rPr>
                            <m:t>−</m:t>
                          </m:r>
                          <m:sSub>
                            <m:sSubPr>
                              <m:ctrlPr>
                                <a:rPr lang="en-US" sz="1400" b="0" i="1" kern="0" smtClean="0">
                                  <a:solidFill>
                                    <a:schemeClr val="tx1"/>
                                  </a:solidFill>
                                  <a:latin typeface="Cambria Math" panose="02040503050406030204" pitchFamily="18" charset="0"/>
                                  <a:ea typeface="Cambria Math" panose="02040503050406030204" pitchFamily="18" charset="0"/>
                                </a:rPr>
                              </m:ctrlPr>
                            </m:sSubPr>
                            <m:e>
                              <m:r>
                                <a:rPr lang="en-US" sz="1400" b="0" i="1" kern="0" smtClean="0">
                                  <a:solidFill>
                                    <a:schemeClr val="tx1"/>
                                  </a:solidFill>
                                  <a:latin typeface="Cambria Math" panose="02040503050406030204" pitchFamily="18" charset="0"/>
                                  <a:ea typeface="Cambria Math" panose="02040503050406030204" pitchFamily="18" charset="0"/>
                                </a:rPr>
                                <m:t>𝑟</m:t>
                              </m:r>
                            </m:e>
                            <m:sub>
                              <m:r>
                                <a:rPr lang="en-US" sz="1400" b="0" i="1" kern="0" smtClean="0">
                                  <a:solidFill>
                                    <a:schemeClr val="tx1"/>
                                  </a:solidFill>
                                  <a:latin typeface="Cambria Math" panose="02040503050406030204" pitchFamily="18" charset="0"/>
                                  <a:ea typeface="Cambria Math" panose="02040503050406030204" pitchFamily="18" charset="0"/>
                                </a:rPr>
                                <m:t>𝑘</m:t>
                              </m:r>
                              <m:r>
                                <a:rPr lang="en-US" sz="1400" b="0" i="1" kern="0" smtClean="0">
                                  <a:solidFill>
                                    <a:schemeClr val="tx1"/>
                                  </a:solidFill>
                                  <a:latin typeface="Cambria Math" panose="02040503050406030204" pitchFamily="18" charset="0"/>
                                  <a:ea typeface="Cambria Math" panose="02040503050406030204" pitchFamily="18" charset="0"/>
                                </a:rPr>
                                <m:t>−1</m:t>
                              </m:r>
                            </m:sub>
                          </m:sSub>
                          <m:r>
                            <a:rPr lang="en-US" sz="1400" b="0" i="1" kern="0" smtClean="0">
                              <a:solidFill>
                                <a:schemeClr val="tx1"/>
                              </a:solidFill>
                              <a:latin typeface="Cambria Math" panose="02040503050406030204" pitchFamily="18" charset="0"/>
                              <a:ea typeface="Cambria Math" panose="02040503050406030204" pitchFamily="18" charset="0"/>
                            </a:rPr>
                            <m:t>)</m:t>
                          </m:r>
                        </m:e>
                      </m:nary>
                    </m:oMath>
                  </m:oMathPara>
                </a14:m>
                <a:endParaRPr lang="en-US" sz="1400" kern="0" dirty="0">
                  <a:solidFill>
                    <a:schemeClr val="tx1"/>
                  </a:solidFill>
                  <a:latin typeface="Arial"/>
                </a:endParaRPr>
              </a:p>
            </p:txBody>
          </p:sp>
        </mc:Choice>
        <mc:Fallback xmlns="">
          <p:sp>
            <p:nvSpPr>
              <p:cNvPr id="64" name="Rectangle 63">
                <a:extLst>
                  <a:ext uri="{FF2B5EF4-FFF2-40B4-BE49-F238E27FC236}">
                    <a16:creationId xmlns:a16="http://schemas.microsoft.com/office/drawing/2014/main" id="{026087C3-A23C-4951-85A4-E9413BF604C8}"/>
                  </a:ext>
                </a:extLst>
              </p:cNvPr>
              <p:cNvSpPr>
                <a:spLocks noRot="1" noChangeAspect="1" noMove="1" noResize="1" noEditPoints="1" noAdjustHandles="1" noChangeArrowheads="1" noChangeShapeType="1" noTextEdit="1"/>
              </p:cNvSpPr>
              <p:nvPr/>
            </p:nvSpPr>
            <p:spPr>
              <a:xfrm>
                <a:off x="5761512" y="4512613"/>
                <a:ext cx="3515962" cy="720000"/>
              </a:xfrm>
              <a:prstGeom prst="rect">
                <a:avLst/>
              </a:prstGeom>
              <a:blipFill>
                <a:blip r:embed="rId4"/>
                <a:stretch>
                  <a:fillRect/>
                </a:stretch>
              </a:blipFill>
              <a:ln w="12700">
                <a:solidFill>
                  <a:schemeClr val="bg1">
                    <a:lumMod val="6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BE9E3FC4-537A-4AA7-93DA-56B35517DDA2}"/>
                  </a:ext>
                </a:extLst>
              </p:cNvPr>
              <p:cNvSpPr/>
              <p:nvPr/>
            </p:nvSpPr>
            <p:spPr>
              <a:xfrm>
                <a:off x="5756033" y="5488313"/>
                <a:ext cx="3515955" cy="720000"/>
              </a:xfrm>
              <a:prstGeom prst="rect">
                <a:avLst/>
              </a:prstGeom>
              <a:solidFill>
                <a:schemeClr val="bg1">
                  <a:lumMod val="95000"/>
                </a:schemeClr>
              </a:solidFill>
              <a:ln w="12700">
                <a:solidFill>
                  <a:schemeClr val="bg1">
                    <a:lumMod val="65000"/>
                  </a:schemeClr>
                </a:solidFill>
              </a:ln>
            </p:spPr>
            <p:txBody>
              <a:bodyPr vert="horz" wrap="square" lIns="91411" tIns="35988" rIns="91411" bIns="71977" numCol="1" rtlCol="0" anchor="ctr" anchorCtr="0" compatLnSpc="1">
                <a:prstTxWarp prst="textNoShape">
                  <a:avLst/>
                </a:prstTxWarp>
              </a:bodyPr>
              <a:lstStyle/>
              <a:p>
                <a:pPr marL="536414" lvl="1" indent="-269794" algn="l" defTabSz="761771" eaLnBrk="1" hangingPunct="1">
                  <a:spcBef>
                    <a:spcPct val="70000"/>
                  </a:spcBef>
                  <a:buSzPct val="100000"/>
                </a:pPr>
                <a14:m>
                  <m:oMathPara xmlns:m="http://schemas.openxmlformats.org/officeDocument/2006/math">
                    <m:oMathParaPr>
                      <m:jc m:val="left"/>
                    </m:oMathParaPr>
                    <m:oMath xmlns:m="http://schemas.openxmlformats.org/officeDocument/2006/math">
                      <m:r>
                        <a:rPr lang="en-US" sz="1400" b="0" i="1" kern="0" smtClean="0">
                          <a:solidFill>
                            <a:schemeClr val="tx1"/>
                          </a:solidFill>
                          <a:latin typeface="Cambria Math" panose="02040503050406030204" pitchFamily="18" charset="0"/>
                        </a:rPr>
                        <m:t>𝑀𝐴𝑃</m:t>
                      </m:r>
                      <m:d>
                        <m:dPr>
                          <m:ctrlPr>
                            <a:rPr lang="en-US" sz="1400" b="0" i="1" kern="0" smtClean="0">
                              <a:solidFill>
                                <a:schemeClr val="tx1"/>
                              </a:solidFill>
                              <a:latin typeface="Cambria Math" panose="02040503050406030204" pitchFamily="18" charset="0"/>
                            </a:rPr>
                          </m:ctrlPr>
                        </m:dPr>
                        <m:e>
                          <m:r>
                            <a:rPr lang="en-US" sz="1400" i="1">
                              <a:solidFill>
                                <a:schemeClr val="tx1"/>
                              </a:solidFill>
                              <a:latin typeface="Cambria Math" panose="02040503050406030204" pitchFamily="18" charset="0"/>
                              <a:ea typeface="Cambria Math" panose="02040503050406030204" pitchFamily="18" charset="0"/>
                            </a:rPr>
                            <m:t>ℚ</m:t>
                          </m:r>
                        </m:e>
                      </m:d>
                      <m:r>
                        <a:rPr lang="en-US" sz="1400" b="0" i="1" kern="0" smtClean="0">
                          <a:solidFill>
                            <a:schemeClr val="tx1"/>
                          </a:solidFill>
                          <a:latin typeface="Cambria Math" panose="02040503050406030204" pitchFamily="18" charset="0"/>
                          <a:ea typeface="Cambria Math" panose="02040503050406030204" pitchFamily="18" charset="0"/>
                        </a:rPr>
                        <m:t>=</m:t>
                      </m:r>
                      <m:f>
                        <m:fPr>
                          <m:ctrlPr>
                            <a:rPr lang="en-US" sz="1400" i="1" kern="0">
                              <a:solidFill>
                                <a:schemeClr val="tx1"/>
                              </a:solidFill>
                              <a:latin typeface="Cambria Math" panose="02040503050406030204" pitchFamily="18" charset="0"/>
                              <a:ea typeface="Cambria Math" panose="02040503050406030204" pitchFamily="18" charset="0"/>
                            </a:rPr>
                          </m:ctrlPr>
                        </m:fPr>
                        <m:num>
                          <m:r>
                            <a:rPr lang="en-US" sz="1400" i="1" kern="0">
                              <a:solidFill>
                                <a:schemeClr val="tx1"/>
                              </a:solidFill>
                              <a:latin typeface="Cambria Math" panose="02040503050406030204" pitchFamily="18" charset="0"/>
                              <a:ea typeface="Cambria Math" panose="02040503050406030204" pitchFamily="18" charset="0"/>
                            </a:rPr>
                            <m:t>1</m:t>
                          </m:r>
                        </m:num>
                        <m:den>
                          <m:d>
                            <m:dPr>
                              <m:begChr m:val="|"/>
                              <m:endChr m:val="|"/>
                              <m:ctrlPr>
                                <a:rPr lang="en-US" sz="1400" i="1" kern="0">
                                  <a:solidFill>
                                    <a:schemeClr val="tx1"/>
                                  </a:solidFill>
                                  <a:latin typeface="Cambria Math" panose="02040503050406030204" pitchFamily="18" charset="0"/>
                                  <a:ea typeface="Cambria Math" panose="02040503050406030204" pitchFamily="18" charset="0"/>
                                </a:rPr>
                              </m:ctrlPr>
                            </m:dPr>
                            <m:e>
                              <m:r>
                                <a:rPr lang="en-US" sz="1400" i="1">
                                  <a:solidFill>
                                    <a:schemeClr val="tx1"/>
                                  </a:solidFill>
                                  <a:latin typeface="Cambria Math" panose="02040503050406030204" pitchFamily="18" charset="0"/>
                                  <a:ea typeface="Cambria Math" panose="02040503050406030204" pitchFamily="18" charset="0"/>
                                </a:rPr>
                                <m:t>ℚ</m:t>
                              </m:r>
                            </m:e>
                          </m:d>
                        </m:den>
                      </m:f>
                      <m:nary>
                        <m:naryPr>
                          <m:chr m:val="∑"/>
                          <m:supHide m:val="on"/>
                          <m:ctrlPr>
                            <a:rPr lang="en-US" sz="1400" i="1" kern="0">
                              <a:solidFill>
                                <a:schemeClr val="tx1"/>
                              </a:solidFill>
                              <a:latin typeface="Cambria Math" panose="02040503050406030204" pitchFamily="18" charset="0"/>
                              <a:ea typeface="Cambria Math" panose="02040503050406030204" pitchFamily="18" charset="0"/>
                            </a:rPr>
                          </m:ctrlPr>
                        </m:naryPr>
                        <m:sub>
                          <m:sSub>
                            <m:sSubPr>
                              <m:ctrlPr>
                                <a:rPr lang="en-US" sz="1400" i="1">
                                  <a:solidFill>
                                    <a:schemeClr val="tx1"/>
                                  </a:solidFill>
                                  <a:latin typeface="Cambria Math" panose="02040503050406030204" pitchFamily="18" charset="0"/>
                                </a:rPr>
                              </m:ctrlPr>
                            </m:sSubPr>
                            <m:e>
                              <m:r>
                                <a:rPr lang="en-US" sz="1400" i="1">
                                  <a:solidFill>
                                    <a:schemeClr val="tx1"/>
                                  </a:solidFill>
                                  <a:latin typeface="Cambria Math" panose="02040503050406030204" pitchFamily="18" charset="0"/>
                                </a:rPr>
                                <m:t>𝑄</m:t>
                              </m:r>
                            </m:e>
                            <m:sub>
                              <m:r>
                                <a:rPr lang="en-US" sz="1400" i="1">
                                  <a:solidFill>
                                    <a:schemeClr val="tx1"/>
                                  </a:solidFill>
                                  <a:latin typeface="Cambria Math" panose="02040503050406030204" pitchFamily="18" charset="0"/>
                                </a:rPr>
                                <m:t>𝑖</m:t>
                              </m:r>
                            </m:sub>
                          </m:sSub>
                          <m:r>
                            <a:rPr lang="en-US" sz="1400">
                              <a:solidFill>
                                <a:schemeClr val="tx1"/>
                              </a:solidFill>
                              <a:latin typeface="Cambria Math" panose="02040503050406030204" pitchFamily="18" charset="0"/>
                              <a:ea typeface="Cambria Math" panose="02040503050406030204" pitchFamily="18" charset="0"/>
                            </a:rPr>
                            <m:t>∈</m:t>
                          </m:r>
                          <m:r>
                            <a:rPr lang="en-US" sz="1400" i="1">
                              <a:solidFill>
                                <a:schemeClr val="tx1"/>
                              </a:solidFill>
                              <a:latin typeface="Cambria Math" panose="02040503050406030204" pitchFamily="18" charset="0"/>
                              <a:ea typeface="Cambria Math" panose="02040503050406030204" pitchFamily="18" charset="0"/>
                            </a:rPr>
                            <m:t>ℚ</m:t>
                          </m:r>
                        </m:sub>
                        <m:sup/>
                        <m:e>
                          <m:r>
                            <a:rPr lang="en-US" sz="1400" i="1" kern="0">
                              <a:solidFill>
                                <a:schemeClr val="tx1"/>
                              </a:solidFill>
                              <a:latin typeface="Cambria Math" panose="02040503050406030204" pitchFamily="18" charset="0"/>
                            </a:rPr>
                            <m:t>𝐴𝑃</m:t>
                          </m:r>
                          <m:d>
                            <m:dPr>
                              <m:ctrlPr>
                                <a:rPr lang="en-US" sz="1400" i="1" kern="0">
                                  <a:solidFill>
                                    <a:schemeClr val="tx1"/>
                                  </a:solidFill>
                                  <a:latin typeface="Cambria Math" panose="02040503050406030204" pitchFamily="18" charset="0"/>
                                </a:rPr>
                              </m:ctrlPr>
                            </m:dPr>
                            <m:e>
                              <m:sSub>
                                <m:sSubPr>
                                  <m:ctrlPr>
                                    <a:rPr lang="en-US" sz="1400" i="1" kern="0">
                                      <a:solidFill>
                                        <a:schemeClr val="tx1"/>
                                      </a:solidFill>
                                      <a:latin typeface="Cambria Math" panose="02040503050406030204" pitchFamily="18" charset="0"/>
                                      <a:ea typeface="Cambria Math" panose="02040503050406030204" pitchFamily="18" charset="0"/>
                                    </a:rPr>
                                  </m:ctrlPr>
                                </m:sSubPr>
                                <m:e>
                                  <m:r>
                                    <a:rPr lang="en-US" sz="1400" i="1">
                                      <a:solidFill>
                                        <a:schemeClr val="tx1"/>
                                      </a:solidFill>
                                      <a:latin typeface="Cambria Math" panose="02040503050406030204" pitchFamily="18" charset="0"/>
                                      <a:ea typeface="Cambria Math" panose="02040503050406030204" pitchFamily="18" charset="0"/>
                                    </a:rPr>
                                    <m:t>𝑄</m:t>
                                  </m:r>
                                </m:e>
                                <m:sub>
                                  <m:r>
                                    <a:rPr lang="en-US" sz="1400" i="1">
                                      <a:solidFill>
                                        <a:schemeClr val="tx1"/>
                                      </a:solidFill>
                                      <a:latin typeface="Cambria Math" panose="02040503050406030204" pitchFamily="18" charset="0"/>
                                      <a:ea typeface="Cambria Math" panose="02040503050406030204" pitchFamily="18" charset="0"/>
                                    </a:rPr>
                                    <m:t>𝑖</m:t>
                                  </m:r>
                                </m:sub>
                              </m:sSub>
                            </m:e>
                          </m:d>
                        </m:e>
                      </m:nary>
                    </m:oMath>
                  </m:oMathPara>
                </a14:m>
                <a:endParaRPr lang="en-US" sz="1400" kern="0" dirty="0">
                  <a:solidFill>
                    <a:schemeClr val="tx1"/>
                  </a:solidFill>
                  <a:latin typeface="Arial"/>
                </a:endParaRPr>
              </a:p>
            </p:txBody>
          </p:sp>
        </mc:Choice>
        <mc:Fallback xmlns="">
          <p:sp>
            <p:nvSpPr>
              <p:cNvPr id="69" name="Rectangle 68">
                <a:extLst>
                  <a:ext uri="{FF2B5EF4-FFF2-40B4-BE49-F238E27FC236}">
                    <a16:creationId xmlns:a16="http://schemas.microsoft.com/office/drawing/2014/main" id="{BE9E3FC4-537A-4AA7-93DA-56B35517DDA2}"/>
                  </a:ext>
                </a:extLst>
              </p:cNvPr>
              <p:cNvSpPr>
                <a:spLocks noRot="1" noChangeAspect="1" noMove="1" noResize="1" noEditPoints="1" noAdjustHandles="1" noChangeArrowheads="1" noChangeShapeType="1" noTextEdit="1"/>
              </p:cNvSpPr>
              <p:nvPr/>
            </p:nvSpPr>
            <p:spPr>
              <a:xfrm>
                <a:off x="5756033" y="5488313"/>
                <a:ext cx="3515955" cy="720000"/>
              </a:xfrm>
              <a:prstGeom prst="rect">
                <a:avLst/>
              </a:prstGeom>
              <a:blipFill>
                <a:blip r:embed="rId5"/>
                <a:stretch>
                  <a:fillRect t="-93333" b="-128333"/>
                </a:stretch>
              </a:blipFill>
              <a:ln w="12700">
                <a:solidFill>
                  <a:schemeClr val="bg1">
                    <a:lumMod val="6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A827524B-D5D4-46F6-9CA6-ACBE0F868D67}"/>
              </a:ext>
            </a:extLst>
          </p:cNvPr>
          <p:cNvSpPr/>
          <p:nvPr/>
        </p:nvSpPr>
        <p:spPr>
          <a:xfrm>
            <a:off x="900872" y="4507530"/>
            <a:ext cx="3420456" cy="1710228"/>
          </a:xfrm>
          <a:prstGeom prst="rect">
            <a:avLst/>
          </a:prstGeom>
          <a:solidFill>
            <a:schemeClr val="bg1">
              <a:lumMod val="95000"/>
            </a:schemeClr>
          </a:solidFill>
          <a:ln>
            <a:solidFill>
              <a:schemeClr val="tx1"/>
            </a:solid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676767"/>
              </a:solidFill>
              <a:effectLst/>
              <a:latin typeface="Lato" panose="020F0502020204030203" pitchFamily="34" charset="0"/>
              <a:ea typeface="Lato" panose="020F0502020204030203" pitchFamily="34" charset="0"/>
              <a:cs typeface="Lato" panose="020F0502020204030203" pitchFamily="34" charset="0"/>
            </a:endParaRPr>
          </a:p>
        </p:txBody>
      </p:sp>
      <p:sp>
        <p:nvSpPr>
          <p:cNvPr id="8" name="Freeform: Shape 7">
            <a:extLst>
              <a:ext uri="{FF2B5EF4-FFF2-40B4-BE49-F238E27FC236}">
                <a16:creationId xmlns:a16="http://schemas.microsoft.com/office/drawing/2014/main" id="{59579B15-1787-15A2-F231-79ACB0545AC8}"/>
              </a:ext>
            </a:extLst>
          </p:cNvPr>
          <p:cNvSpPr/>
          <p:nvPr/>
        </p:nvSpPr>
        <p:spPr>
          <a:xfrm>
            <a:off x="902563" y="4675308"/>
            <a:ext cx="3416754" cy="1534885"/>
          </a:xfrm>
          <a:custGeom>
            <a:avLst/>
            <a:gdLst>
              <a:gd name="connsiteX0" fmla="*/ 0 w 3416754"/>
              <a:gd name="connsiteY0" fmla="*/ 0 h 1534885"/>
              <a:gd name="connsiteX1" fmla="*/ 710293 w 3416754"/>
              <a:gd name="connsiteY1" fmla="*/ 0 h 1534885"/>
              <a:gd name="connsiteX2" fmla="*/ 710293 w 3416754"/>
              <a:gd name="connsiteY2" fmla="*/ 449035 h 1534885"/>
              <a:gd name="connsiteX3" fmla="*/ 1726747 w 3416754"/>
              <a:gd name="connsiteY3" fmla="*/ 449035 h 1534885"/>
              <a:gd name="connsiteX4" fmla="*/ 1726747 w 3416754"/>
              <a:gd name="connsiteY4" fmla="*/ 885825 h 1534885"/>
              <a:gd name="connsiteX5" fmla="*/ 2539093 w 3416754"/>
              <a:gd name="connsiteY5" fmla="*/ 885825 h 1534885"/>
              <a:gd name="connsiteX6" fmla="*/ 2539093 w 3416754"/>
              <a:gd name="connsiteY6" fmla="*/ 1171575 h 1534885"/>
              <a:gd name="connsiteX7" fmla="*/ 3416754 w 3416754"/>
              <a:gd name="connsiteY7" fmla="*/ 1171575 h 1534885"/>
              <a:gd name="connsiteX8" fmla="*/ 3416754 w 3416754"/>
              <a:gd name="connsiteY8" fmla="*/ 1534885 h 1534885"/>
              <a:gd name="connsiteX9" fmla="*/ 0 w 3416754"/>
              <a:gd name="connsiteY9" fmla="*/ 1534885 h 1534885"/>
              <a:gd name="connsiteX10" fmla="*/ 0 w 3416754"/>
              <a:gd name="connsiteY10" fmla="*/ 0 h 1534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16754" h="1534885">
                <a:moveTo>
                  <a:pt x="0" y="0"/>
                </a:moveTo>
                <a:lnTo>
                  <a:pt x="710293" y="0"/>
                </a:lnTo>
                <a:lnTo>
                  <a:pt x="710293" y="449035"/>
                </a:lnTo>
                <a:lnTo>
                  <a:pt x="1726747" y="449035"/>
                </a:lnTo>
                <a:lnTo>
                  <a:pt x="1726747" y="885825"/>
                </a:lnTo>
                <a:lnTo>
                  <a:pt x="2539093" y="885825"/>
                </a:lnTo>
                <a:lnTo>
                  <a:pt x="2539093" y="1171575"/>
                </a:lnTo>
                <a:lnTo>
                  <a:pt x="3416754" y="1171575"/>
                </a:lnTo>
                <a:lnTo>
                  <a:pt x="3416754" y="1534885"/>
                </a:lnTo>
                <a:lnTo>
                  <a:pt x="0" y="1534885"/>
                </a:lnTo>
                <a:lnTo>
                  <a:pt x="0" y="0"/>
                </a:lnTo>
                <a:close/>
              </a:path>
            </a:pathLst>
          </a:custGeom>
          <a:solidFill>
            <a:schemeClr val="accent1">
              <a:lumMod val="20000"/>
              <a:lumOff val="80000"/>
            </a:schemeClr>
          </a:solidFill>
          <a:ln w="28575">
            <a:solidFill>
              <a:schemeClr val="accent1"/>
            </a:solid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676767"/>
              </a:solidFill>
              <a:effectLst/>
              <a:latin typeface="Lato" panose="020F0502020204030203" pitchFamily="34" charset="0"/>
              <a:ea typeface="Lato" panose="020F0502020204030203" pitchFamily="34" charset="0"/>
              <a:cs typeface="Lato" panose="020F0502020204030203" pitchFamily="34" charset="0"/>
            </a:endParaRPr>
          </a:p>
        </p:txBody>
      </p:sp>
      <p:sp>
        <p:nvSpPr>
          <p:cNvPr id="10" name="TextBox 9">
            <a:extLst>
              <a:ext uri="{FF2B5EF4-FFF2-40B4-BE49-F238E27FC236}">
                <a16:creationId xmlns:a16="http://schemas.microsoft.com/office/drawing/2014/main" id="{58AA2642-18D4-5EA0-61D3-894148593C0E}"/>
              </a:ext>
            </a:extLst>
          </p:cNvPr>
          <p:cNvSpPr txBox="1"/>
          <p:nvPr/>
        </p:nvSpPr>
        <p:spPr>
          <a:xfrm rot="16200000">
            <a:off x="492734" y="5667850"/>
            <a:ext cx="585664" cy="226591"/>
          </a:xfrm>
          <a:prstGeom prst="rect">
            <a:avLst/>
          </a:prstGeom>
          <a:noFill/>
          <a:ln w="12700">
            <a:noFill/>
          </a:ln>
        </p:spPr>
        <p:txBody>
          <a:bodyPr wrap="none" lIns="36000" tIns="36000" rIns="36000" bIns="36000" rtlCol="0">
            <a:spAutoFit/>
          </a:bodyPr>
          <a:lstStyle/>
          <a:p>
            <a:pPr algn="l"/>
            <a:r>
              <a:rPr lang="en-US" sz="1000" b="0" dirty="0">
                <a:solidFill>
                  <a:schemeClr val="tx1"/>
                </a:solidFill>
                <a:latin typeface="Lato" panose="020F0502020204030203" pitchFamily="34" charset="0"/>
                <a:ea typeface="Lato" panose="020F0502020204030203" pitchFamily="34" charset="0"/>
                <a:cs typeface="Lato" panose="020F0502020204030203" pitchFamily="34" charset="0"/>
              </a:rPr>
              <a:t>Precision</a:t>
            </a:r>
          </a:p>
        </p:txBody>
      </p:sp>
      <p:sp>
        <p:nvSpPr>
          <p:cNvPr id="197632" name="TextBox 197631">
            <a:extLst>
              <a:ext uri="{FF2B5EF4-FFF2-40B4-BE49-F238E27FC236}">
                <a16:creationId xmlns:a16="http://schemas.microsoft.com/office/drawing/2014/main" id="{701989C4-17E2-B9D5-BE11-7D8A29AB5EF0}"/>
              </a:ext>
            </a:extLst>
          </p:cNvPr>
          <p:cNvSpPr txBox="1"/>
          <p:nvPr/>
        </p:nvSpPr>
        <p:spPr>
          <a:xfrm>
            <a:off x="1037660" y="6208073"/>
            <a:ext cx="406128" cy="226591"/>
          </a:xfrm>
          <a:prstGeom prst="rect">
            <a:avLst/>
          </a:prstGeom>
          <a:noFill/>
          <a:ln w="12700">
            <a:noFill/>
          </a:ln>
        </p:spPr>
        <p:txBody>
          <a:bodyPr wrap="none" lIns="36000" tIns="36000" rIns="36000" bIns="36000" rtlCol="0">
            <a:spAutoFit/>
          </a:bodyPr>
          <a:lstStyle/>
          <a:p>
            <a:pPr algn="l"/>
            <a:r>
              <a:rPr lang="en-US" sz="1000" b="0" dirty="0">
                <a:solidFill>
                  <a:schemeClr val="tx1"/>
                </a:solidFill>
                <a:latin typeface="Lato" panose="020F0502020204030203" pitchFamily="34" charset="0"/>
                <a:ea typeface="Lato" panose="020F0502020204030203" pitchFamily="34" charset="0"/>
                <a:cs typeface="Lato" panose="020F0502020204030203" pitchFamily="34" charset="0"/>
              </a:rPr>
              <a:t>Recall</a:t>
            </a:r>
          </a:p>
        </p:txBody>
      </p:sp>
      <p:cxnSp>
        <p:nvCxnSpPr>
          <p:cNvPr id="197634" name="Straight Arrow Connector 197633">
            <a:extLst>
              <a:ext uri="{FF2B5EF4-FFF2-40B4-BE49-F238E27FC236}">
                <a16:creationId xmlns:a16="http://schemas.microsoft.com/office/drawing/2014/main" id="{B8DF5534-AC1A-41ED-1929-AAA311BE045D}"/>
              </a:ext>
            </a:extLst>
          </p:cNvPr>
          <p:cNvCxnSpPr>
            <a:stCxn id="8" idx="5"/>
          </p:cNvCxnSpPr>
          <p:nvPr/>
        </p:nvCxnSpPr>
        <p:spPr bwMode="auto">
          <a:xfrm flipV="1">
            <a:off x="3441656" y="4507530"/>
            <a:ext cx="877661" cy="1053603"/>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7637" name="TextBox 197636">
            <a:extLst>
              <a:ext uri="{FF2B5EF4-FFF2-40B4-BE49-F238E27FC236}">
                <a16:creationId xmlns:a16="http://schemas.microsoft.com/office/drawing/2014/main" id="{936A6738-A429-2CA1-17D6-BFD91A28DED0}"/>
              </a:ext>
            </a:extLst>
          </p:cNvPr>
          <p:cNvSpPr txBox="1"/>
          <p:nvPr/>
        </p:nvSpPr>
        <p:spPr>
          <a:xfrm>
            <a:off x="3331196" y="4648273"/>
            <a:ext cx="624136" cy="380480"/>
          </a:xfrm>
          <a:prstGeom prst="rect">
            <a:avLst/>
          </a:prstGeom>
          <a:noFill/>
          <a:ln w="12700">
            <a:noFill/>
          </a:ln>
        </p:spPr>
        <p:txBody>
          <a:bodyPr wrap="none" lIns="36000" tIns="36000" rIns="36000" bIns="36000" rtlCol="0">
            <a:spAutoFit/>
          </a:bodyPr>
          <a:lstStyle/>
          <a:p>
            <a:pPr algn="l"/>
            <a:r>
              <a:rPr lang="en-US" sz="1000" b="0" dirty="0">
                <a:solidFill>
                  <a:schemeClr val="tx1"/>
                </a:solidFill>
                <a:latin typeface="Lato" panose="020F0502020204030203" pitchFamily="34" charset="0"/>
                <a:ea typeface="Lato" panose="020F0502020204030203" pitchFamily="34" charset="0"/>
                <a:cs typeface="Lato" panose="020F0502020204030203" pitchFamily="34" charset="0"/>
              </a:rPr>
              <a:t>System</a:t>
            </a:r>
            <a:br>
              <a:rPr lang="en-US" sz="1000" b="0" dirty="0">
                <a:solidFill>
                  <a:schemeClr val="tx1"/>
                </a:solidFill>
                <a:latin typeface="Lato" panose="020F0502020204030203" pitchFamily="34" charset="0"/>
                <a:ea typeface="Lato" panose="020F0502020204030203" pitchFamily="34" charset="0"/>
                <a:cs typeface="Lato" panose="020F0502020204030203" pitchFamily="34" charset="0"/>
              </a:rPr>
            </a:br>
            <a:r>
              <a:rPr lang="en-US" sz="1000" b="0" dirty="0">
                <a:solidFill>
                  <a:schemeClr val="tx1"/>
                </a:solidFill>
                <a:latin typeface="Lato" panose="020F0502020204030203" pitchFamily="34" charset="0"/>
                <a:ea typeface="Lato" panose="020F0502020204030203" pitchFamily="34" charset="0"/>
                <a:cs typeface="Lato" panose="020F0502020204030203" pitchFamily="34" charset="0"/>
              </a:rPr>
              <a:t>Efficiency</a:t>
            </a:r>
          </a:p>
        </p:txBody>
      </p:sp>
      <p:sp>
        <p:nvSpPr>
          <p:cNvPr id="197638" name="Oval 197637">
            <a:extLst>
              <a:ext uri="{FF2B5EF4-FFF2-40B4-BE49-F238E27FC236}">
                <a16:creationId xmlns:a16="http://schemas.microsoft.com/office/drawing/2014/main" id="{8995AB47-3953-BBFE-6449-F3073CE76FC5}"/>
              </a:ext>
            </a:extLst>
          </p:cNvPr>
          <p:cNvSpPr/>
          <p:nvPr/>
        </p:nvSpPr>
        <p:spPr>
          <a:xfrm>
            <a:off x="775447" y="4391755"/>
            <a:ext cx="360048" cy="540072"/>
          </a:xfrm>
          <a:prstGeom prst="ellipse">
            <a:avLst/>
          </a:prstGeom>
          <a:solidFill>
            <a:schemeClr val="accent2">
              <a:lumMod val="40000"/>
              <a:lumOff val="60000"/>
              <a:alpha val="48000"/>
            </a:schemeClr>
          </a:solidFill>
          <a:ln>
            <a:solidFill>
              <a:schemeClr val="accent2"/>
            </a:solid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676767"/>
              </a:solidFill>
              <a:effectLst/>
              <a:latin typeface="Lato" panose="020F0502020204030203" pitchFamily="34" charset="0"/>
              <a:ea typeface="Lato" panose="020F0502020204030203" pitchFamily="34" charset="0"/>
              <a:cs typeface="Lato" panose="020F0502020204030203" pitchFamily="34" charset="0"/>
            </a:endParaRPr>
          </a:p>
        </p:txBody>
      </p:sp>
      <p:sp>
        <p:nvSpPr>
          <p:cNvPr id="197640" name="TextBox 197639">
            <a:extLst>
              <a:ext uri="{FF2B5EF4-FFF2-40B4-BE49-F238E27FC236}">
                <a16:creationId xmlns:a16="http://schemas.microsoft.com/office/drawing/2014/main" id="{BE4D43DB-7437-80D5-07C5-CCD2B744B171}"/>
              </a:ext>
            </a:extLst>
          </p:cNvPr>
          <p:cNvSpPr txBox="1"/>
          <p:nvPr/>
        </p:nvSpPr>
        <p:spPr>
          <a:xfrm>
            <a:off x="270788" y="4459930"/>
            <a:ext cx="513529" cy="380480"/>
          </a:xfrm>
          <a:prstGeom prst="rect">
            <a:avLst/>
          </a:prstGeom>
          <a:noFill/>
          <a:ln w="12700">
            <a:noFill/>
          </a:ln>
        </p:spPr>
        <p:txBody>
          <a:bodyPr wrap="none" lIns="36000" tIns="36000" rIns="36000" bIns="36000" rtlCol="0">
            <a:spAutoFit/>
          </a:bodyPr>
          <a:lstStyle/>
          <a:p>
            <a:pPr algn="r"/>
            <a:r>
              <a:rPr lang="en-US" sz="1000" b="0" dirty="0">
                <a:solidFill>
                  <a:schemeClr val="tx1"/>
                </a:solidFill>
                <a:latin typeface="Lato" panose="020F0502020204030203" pitchFamily="34" charset="0"/>
                <a:ea typeface="Lato" panose="020F0502020204030203" pitchFamily="34" charset="0"/>
                <a:cs typeface="Lato" panose="020F0502020204030203" pitchFamily="34" charset="0"/>
              </a:rPr>
              <a:t>fact-</a:t>
            </a:r>
            <a:br>
              <a:rPr lang="en-US" sz="1000" b="0" dirty="0">
                <a:solidFill>
                  <a:schemeClr val="tx1"/>
                </a:solidFill>
                <a:latin typeface="Lato" panose="020F0502020204030203" pitchFamily="34" charset="0"/>
                <a:ea typeface="Lato" panose="020F0502020204030203" pitchFamily="34" charset="0"/>
                <a:cs typeface="Lato" panose="020F0502020204030203" pitchFamily="34" charset="0"/>
              </a:rPr>
            </a:br>
            <a:r>
              <a:rPr lang="en-US" sz="1000" b="0" dirty="0">
                <a:solidFill>
                  <a:schemeClr val="tx1"/>
                </a:solidFill>
                <a:latin typeface="Lato" panose="020F0502020204030203" pitchFamily="34" charset="0"/>
                <a:ea typeface="Lato" panose="020F0502020204030203" pitchFamily="34" charset="0"/>
                <a:cs typeface="Lato" panose="020F0502020204030203" pitchFamily="34" charset="0"/>
              </a:rPr>
              <a:t>checker</a:t>
            </a:r>
          </a:p>
        </p:txBody>
      </p:sp>
      <p:sp>
        <p:nvSpPr>
          <p:cNvPr id="197641" name="Oval 197640">
            <a:extLst>
              <a:ext uri="{FF2B5EF4-FFF2-40B4-BE49-F238E27FC236}">
                <a16:creationId xmlns:a16="http://schemas.microsoft.com/office/drawing/2014/main" id="{A14422CA-CCB4-A783-9030-78E903131FD9}"/>
              </a:ext>
            </a:extLst>
          </p:cNvPr>
          <p:cNvSpPr/>
          <p:nvPr/>
        </p:nvSpPr>
        <p:spPr>
          <a:xfrm>
            <a:off x="3511220" y="5676908"/>
            <a:ext cx="877661" cy="382833"/>
          </a:xfrm>
          <a:prstGeom prst="ellipse">
            <a:avLst/>
          </a:prstGeom>
          <a:solidFill>
            <a:schemeClr val="accent2">
              <a:lumMod val="40000"/>
              <a:lumOff val="60000"/>
              <a:alpha val="48000"/>
            </a:schemeClr>
          </a:solidFill>
          <a:ln>
            <a:solidFill>
              <a:schemeClr val="accent2"/>
            </a:solid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676767"/>
              </a:solidFill>
              <a:effectLst/>
              <a:latin typeface="Lato" panose="020F0502020204030203" pitchFamily="34" charset="0"/>
              <a:ea typeface="Lato" panose="020F0502020204030203" pitchFamily="34" charset="0"/>
              <a:cs typeface="Lato" panose="020F0502020204030203" pitchFamily="34" charset="0"/>
            </a:endParaRPr>
          </a:p>
        </p:txBody>
      </p:sp>
      <p:sp>
        <p:nvSpPr>
          <p:cNvPr id="197642" name="TextBox 197641">
            <a:extLst>
              <a:ext uri="{FF2B5EF4-FFF2-40B4-BE49-F238E27FC236}">
                <a16:creationId xmlns:a16="http://schemas.microsoft.com/office/drawing/2014/main" id="{1E8931F0-8E74-E25B-E246-19699A65E5A7}"/>
              </a:ext>
            </a:extLst>
          </p:cNvPr>
          <p:cNvSpPr txBox="1"/>
          <p:nvPr/>
        </p:nvSpPr>
        <p:spPr>
          <a:xfrm>
            <a:off x="4387629" y="5676908"/>
            <a:ext cx="447806" cy="380480"/>
          </a:xfrm>
          <a:prstGeom prst="rect">
            <a:avLst/>
          </a:prstGeom>
          <a:noFill/>
          <a:ln w="12700">
            <a:noFill/>
          </a:ln>
        </p:spPr>
        <p:txBody>
          <a:bodyPr wrap="none" lIns="36000" tIns="36000" rIns="36000" bIns="36000" rtlCol="0">
            <a:spAutoFit/>
          </a:bodyPr>
          <a:lstStyle/>
          <a:p>
            <a:pPr algn="l"/>
            <a:r>
              <a:rPr lang="en-US" sz="1000" b="0" dirty="0">
                <a:solidFill>
                  <a:schemeClr val="tx1"/>
                </a:solidFill>
                <a:latin typeface="Lato" panose="020F0502020204030203" pitchFamily="34" charset="0"/>
                <a:ea typeface="Lato" panose="020F0502020204030203" pitchFamily="34" charset="0"/>
                <a:cs typeface="Lato" panose="020F0502020204030203" pitchFamily="34" charset="0"/>
              </a:rPr>
              <a:t>patent</a:t>
            </a:r>
            <a:br>
              <a:rPr lang="en-US" sz="1000" b="0" dirty="0">
                <a:solidFill>
                  <a:schemeClr val="tx1"/>
                </a:solidFill>
                <a:latin typeface="Lato" panose="020F0502020204030203" pitchFamily="34" charset="0"/>
                <a:ea typeface="Lato" panose="020F0502020204030203" pitchFamily="34" charset="0"/>
                <a:cs typeface="Lato" panose="020F0502020204030203" pitchFamily="34" charset="0"/>
              </a:rPr>
            </a:br>
            <a:r>
              <a:rPr lang="en-US" sz="1000" b="0" dirty="0">
                <a:solidFill>
                  <a:schemeClr val="tx1"/>
                </a:solidFill>
                <a:latin typeface="Lato" panose="020F0502020204030203" pitchFamily="34" charset="0"/>
                <a:ea typeface="Lato" panose="020F0502020204030203" pitchFamily="34" charset="0"/>
                <a:cs typeface="Lato" panose="020F0502020204030203" pitchFamily="34" charset="0"/>
              </a:rPr>
              <a:t>lawyer</a:t>
            </a:r>
          </a:p>
        </p:txBody>
      </p:sp>
      <p:cxnSp>
        <p:nvCxnSpPr>
          <p:cNvPr id="197644" name="Straight Connector 197643">
            <a:extLst>
              <a:ext uri="{FF2B5EF4-FFF2-40B4-BE49-F238E27FC236}">
                <a16:creationId xmlns:a16="http://schemas.microsoft.com/office/drawing/2014/main" id="{5257E480-DC18-D70F-2224-528FA4391A30}"/>
              </a:ext>
            </a:extLst>
          </p:cNvPr>
          <p:cNvCxnSpPr/>
          <p:nvPr/>
        </p:nvCxnSpPr>
        <p:spPr bwMode="auto">
          <a:xfrm>
            <a:off x="1891004" y="4417518"/>
            <a:ext cx="0" cy="1898365"/>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97645" name="TextBox 197644">
                <a:extLst>
                  <a:ext uri="{FF2B5EF4-FFF2-40B4-BE49-F238E27FC236}">
                    <a16:creationId xmlns:a16="http://schemas.microsoft.com/office/drawing/2014/main" id="{704B8B45-646C-882C-8C02-A4C169B7825E}"/>
                  </a:ext>
                </a:extLst>
              </p:cNvPr>
              <p:cNvSpPr txBox="1"/>
              <p:nvPr/>
            </p:nvSpPr>
            <p:spPr>
              <a:xfrm>
                <a:off x="1800992" y="6262817"/>
                <a:ext cx="201072" cy="226591"/>
              </a:xfrm>
              <a:prstGeom prst="rect">
                <a:avLst/>
              </a:prstGeom>
              <a:noFill/>
              <a:ln w="12700">
                <a:noFill/>
              </a:ln>
            </p:spPr>
            <p:txBody>
              <a:bodyPr wrap="none" lIns="36000" tIns="36000" rIns="36000" bIns="36000" rtlCol="0">
                <a:spAutoFit/>
              </a:bodyPr>
              <a:lstStyle/>
              <a:p>
                <a:pPr algn="l"/>
                <a14:m>
                  <m:oMathPara xmlns:m="http://schemas.openxmlformats.org/officeDocument/2006/math">
                    <m:oMathParaPr>
                      <m:jc m:val="centerGroup"/>
                    </m:oMathParaPr>
                    <m:oMath xmlns:m="http://schemas.openxmlformats.org/officeDocument/2006/math">
                      <m:sSub>
                        <m:sSubPr>
                          <m:ctrlPr>
                            <a:rPr lang="en-US" sz="1000" b="0" i="1" dirty="0" smtClean="0">
                              <a:solidFill>
                                <a:schemeClr val="tx1"/>
                              </a:solidFill>
                              <a:latin typeface="Cambria Math" panose="02040503050406030204" pitchFamily="18" charset="0"/>
                              <a:ea typeface="Lato" panose="020F0502020204030203" pitchFamily="34" charset="0"/>
                              <a:cs typeface="Lato" panose="020F0502020204030203" pitchFamily="34" charset="0"/>
                            </a:rPr>
                          </m:ctrlPr>
                        </m:sSubPr>
                        <m:e>
                          <m:r>
                            <a:rPr lang="en-US" sz="1000" b="0" i="1"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𝑟</m:t>
                          </m:r>
                        </m:e>
                        <m:sub>
                          <m:r>
                            <a:rPr lang="en-US" sz="1000" b="0" i="1"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𝑡</m:t>
                          </m:r>
                        </m:sub>
                      </m:sSub>
                    </m:oMath>
                  </m:oMathPara>
                </a14:m>
                <a:endParaRPr lang="en-US" sz="1000" b="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97645" name="TextBox 197644">
                <a:extLst>
                  <a:ext uri="{FF2B5EF4-FFF2-40B4-BE49-F238E27FC236}">
                    <a16:creationId xmlns:a16="http://schemas.microsoft.com/office/drawing/2014/main" id="{704B8B45-646C-882C-8C02-A4C169B7825E}"/>
                  </a:ext>
                </a:extLst>
              </p:cNvPr>
              <p:cNvSpPr txBox="1">
                <a:spLocks noRot="1" noChangeAspect="1" noMove="1" noResize="1" noEditPoints="1" noAdjustHandles="1" noChangeArrowheads="1" noChangeShapeType="1" noTextEdit="1"/>
              </p:cNvSpPr>
              <p:nvPr/>
            </p:nvSpPr>
            <p:spPr>
              <a:xfrm>
                <a:off x="1800992" y="6262817"/>
                <a:ext cx="201072" cy="226591"/>
              </a:xfrm>
              <a:prstGeom prst="rect">
                <a:avLst/>
              </a:prstGeom>
              <a:blipFill>
                <a:blip r:embed="rId6"/>
                <a:stretch>
                  <a:fillRect/>
                </a:stretch>
              </a:blipFill>
              <a:ln w="12700">
                <a:noFill/>
              </a:ln>
            </p:spPr>
            <p:txBody>
              <a:bodyPr/>
              <a:lstStyle/>
              <a:p>
                <a:r>
                  <a:rPr lang="en-US">
                    <a:noFill/>
                  </a:rPr>
                  <a:t> </a:t>
                </a:r>
              </a:p>
            </p:txBody>
          </p:sp>
        </mc:Fallback>
      </mc:AlternateContent>
      <p:sp>
        <p:nvSpPr>
          <p:cNvPr id="197646" name="Rectangle 197645">
            <a:extLst>
              <a:ext uri="{FF2B5EF4-FFF2-40B4-BE49-F238E27FC236}">
                <a16:creationId xmlns:a16="http://schemas.microsoft.com/office/drawing/2014/main" id="{D76E7EF0-6EC1-D0BE-265A-40D571ED4047}"/>
              </a:ext>
            </a:extLst>
          </p:cNvPr>
          <p:cNvSpPr/>
          <p:nvPr/>
        </p:nvSpPr>
        <p:spPr>
          <a:xfrm>
            <a:off x="1854058" y="5094920"/>
            <a:ext cx="72000" cy="72000"/>
          </a:xfrm>
          <a:prstGeom prst="rect">
            <a:avLst/>
          </a:prstGeom>
          <a:solidFill>
            <a:schemeClr val="bg1">
              <a:lumMod val="95000"/>
            </a:schemeClr>
          </a:solidFill>
          <a:ln>
            <a:solidFill>
              <a:schemeClr val="tx1"/>
            </a:solid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676767"/>
              </a:solidFill>
              <a:effectLst/>
              <a:latin typeface="Lato" panose="020F0502020204030203" pitchFamily="34" charset="0"/>
              <a:ea typeface="Lato" panose="020F0502020204030203" pitchFamily="34" charset="0"/>
              <a:cs typeface="Lato" panose="020F0502020204030203" pitchFamily="34" charset="0"/>
            </a:endParaRPr>
          </a:p>
        </p:txBody>
      </p:sp>
      <p:sp>
        <p:nvSpPr>
          <p:cNvPr id="197647" name="TextBox 197646">
            <a:extLst>
              <a:ext uri="{FF2B5EF4-FFF2-40B4-BE49-F238E27FC236}">
                <a16:creationId xmlns:a16="http://schemas.microsoft.com/office/drawing/2014/main" id="{E1B83C55-66F9-D778-A996-DFAAA528E168}"/>
              </a:ext>
            </a:extLst>
          </p:cNvPr>
          <p:cNvSpPr txBox="1"/>
          <p:nvPr/>
        </p:nvSpPr>
        <p:spPr>
          <a:xfrm>
            <a:off x="1891004" y="4871597"/>
            <a:ext cx="709096" cy="226591"/>
          </a:xfrm>
          <a:prstGeom prst="rect">
            <a:avLst/>
          </a:prstGeom>
          <a:noFill/>
          <a:ln w="12700">
            <a:noFill/>
          </a:ln>
        </p:spPr>
        <p:txBody>
          <a:bodyPr wrap="none" lIns="36000" tIns="36000" rIns="36000" bIns="36000" rtlCol="0">
            <a:spAutoFit/>
          </a:bodyPr>
          <a:lstStyle/>
          <a:p>
            <a:pPr algn="l"/>
            <a:r>
              <a:rPr lang="en-US" sz="1000" b="0" dirty="0">
                <a:solidFill>
                  <a:schemeClr val="tx1"/>
                </a:solidFill>
                <a:latin typeface="Lato" panose="020F0502020204030203" pitchFamily="34" charset="0"/>
                <a:ea typeface="Lato" panose="020F0502020204030203" pitchFamily="34" charset="0"/>
                <a:cs typeface="Lato" panose="020F0502020204030203" pitchFamily="34" charset="0"/>
              </a:rPr>
              <a:t>R-precision</a:t>
            </a:r>
          </a:p>
        </p:txBody>
      </p:sp>
      <mc:AlternateContent xmlns:mc="http://schemas.openxmlformats.org/markup-compatibility/2006" xmlns:a14="http://schemas.microsoft.com/office/drawing/2010/main">
        <mc:Choice Requires="a14">
          <p:sp>
            <p:nvSpPr>
              <p:cNvPr id="197649" name="TextBox 197648">
                <a:extLst>
                  <a:ext uri="{FF2B5EF4-FFF2-40B4-BE49-F238E27FC236}">
                    <a16:creationId xmlns:a16="http://schemas.microsoft.com/office/drawing/2014/main" id="{DEFF0956-CE4B-1277-2FD9-1957D102012F}"/>
                  </a:ext>
                </a:extLst>
              </p:cNvPr>
              <p:cNvSpPr txBox="1"/>
              <p:nvPr/>
            </p:nvSpPr>
            <p:spPr>
              <a:xfrm>
                <a:off x="2097198" y="5699622"/>
                <a:ext cx="425694" cy="276999"/>
              </a:xfrm>
              <a:prstGeom prst="rect">
                <a:avLst/>
              </a:prstGeom>
              <a:noFill/>
              <a:ln w="12700">
                <a:noFill/>
              </a:ln>
            </p:spPr>
            <p:txBody>
              <a:bodyPr wrap="none">
                <a:spAutoFit/>
              </a:bodyPr>
              <a:lstStyle/>
              <a:p>
                <a:pPr/>
                <a14:m>
                  <m:oMathPara xmlns:m="http://schemas.openxmlformats.org/officeDocument/2006/math">
                    <m:oMathParaPr>
                      <m:jc m:val="centerGroup"/>
                    </m:oMathParaPr>
                    <m:oMath xmlns:m="http://schemas.openxmlformats.org/officeDocument/2006/math">
                      <m:r>
                        <a:rPr lang="en-US" sz="1200" b="0" i="1" kern="0" smtClean="0">
                          <a:solidFill>
                            <a:schemeClr val="tx1"/>
                          </a:solidFill>
                          <a:latin typeface="Cambria Math" panose="02040503050406030204" pitchFamily="18" charset="0"/>
                        </a:rPr>
                        <m:t>𝐴𝑃</m:t>
                      </m:r>
                    </m:oMath>
                  </m:oMathPara>
                </a14:m>
                <a:endParaRPr lang="en-US" sz="1200" dirty="0">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97649" name="TextBox 197648">
                <a:extLst>
                  <a:ext uri="{FF2B5EF4-FFF2-40B4-BE49-F238E27FC236}">
                    <a16:creationId xmlns:a16="http://schemas.microsoft.com/office/drawing/2014/main" id="{DEFF0956-CE4B-1277-2FD9-1957D102012F}"/>
                  </a:ext>
                </a:extLst>
              </p:cNvPr>
              <p:cNvSpPr txBox="1">
                <a:spLocks noRot="1" noChangeAspect="1" noMove="1" noResize="1" noEditPoints="1" noAdjustHandles="1" noChangeArrowheads="1" noChangeShapeType="1" noTextEdit="1"/>
              </p:cNvSpPr>
              <p:nvPr/>
            </p:nvSpPr>
            <p:spPr>
              <a:xfrm>
                <a:off x="2097198" y="5699622"/>
                <a:ext cx="425694" cy="276999"/>
              </a:xfrm>
              <a:prstGeom prst="rect">
                <a:avLst/>
              </a:prstGeom>
              <a:blipFill>
                <a:blip r:embed="rId7"/>
                <a:stretch>
                  <a:fillRect/>
                </a:stretch>
              </a:blipFill>
              <a:ln w="12700">
                <a:noFill/>
              </a:ln>
            </p:spPr>
            <p:txBody>
              <a:bodyPr/>
              <a:lstStyle/>
              <a:p>
                <a:r>
                  <a:rPr lang="en-US">
                    <a:noFill/>
                  </a:rPr>
                  <a:t> </a:t>
                </a:r>
              </a:p>
            </p:txBody>
          </p:sp>
        </mc:Fallback>
      </mc:AlternateContent>
    </p:spTree>
    <p:extLst>
      <p:ext uri="{BB962C8B-B14F-4D97-AF65-F5344CB8AC3E}">
        <p14:creationId xmlns:p14="http://schemas.microsoft.com/office/powerpoint/2010/main" val="216100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B8F6821-E3E7-9B7F-64BE-5867221C4347}"/>
              </a:ext>
            </a:extLst>
          </p:cNvPr>
          <p:cNvGrpSpPr/>
          <p:nvPr/>
        </p:nvGrpSpPr>
        <p:grpSpPr>
          <a:xfrm>
            <a:off x="720848" y="1919206"/>
            <a:ext cx="8461128" cy="720096"/>
            <a:chOff x="720848" y="1988808"/>
            <a:chExt cx="8461128" cy="720096"/>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BD05FA6-0C35-EC59-FE5B-0718F80118AE}"/>
                    </a:ext>
                  </a:extLst>
                </p:cNvPr>
                <p:cNvSpPr/>
                <p:nvPr/>
              </p:nvSpPr>
              <p:spPr>
                <a:xfrm>
                  <a:off x="720848" y="1988808"/>
                  <a:ext cx="7561008" cy="720096"/>
                </a:xfrm>
                <a:prstGeom prst="rect">
                  <a:avLst/>
                </a:prstGeom>
                <a:solidFill>
                  <a:schemeClr val="bg1">
                    <a:lumMod val="95000"/>
                  </a:schemeClr>
                </a:solidFill>
                <a:ln w="12700">
                  <a:solidFill>
                    <a:schemeClr val="bg1">
                      <a:lumMod val="65000"/>
                    </a:schemeClr>
                  </a:solidFill>
                </a:ln>
              </p:spPr>
              <p:txBody>
                <a:bodyPr vert="horz" wrap="square" lIns="91411" tIns="35988" rIns="91411" bIns="71977" numCol="1" rtlCol="0" anchor="ctr" anchorCtr="0" compatLnSpc="1">
                  <a:prstTxWarp prst="textNoShape">
                    <a:avLst/>
                  </a:prstTxWarp>
                </a:bodyPr>
                <a:lstStyle/>
                <a:p>
                  <a:pPr marL="536414" lvl="1" indent="-269794" algn="l" defTabSz="761771" eaLnBrk="1" hangingPunct="1">
                    <a:spcBef>
                      <a:spcPct val="70000"/>
                    </a:spcBef>
                    <a:buSzPct val="100000"/>
                  </a:pPr>
                  <a14:m>
                    <m:oMathPara xmlns:m="http://schemas.openxmlformats.org/officeDocument/2006/math">
                      <m:oMathParaPr>
                        <m:jc m:val="left"/>
                      </m:oMathParaPr>
                      <m:oMath xmlns:m="http://schemas.openxmlformats.org/officeDocument/2006/math">
                        <m:r>
                          <a:rPr lang="en-US" sz="1400" i="1" kern="0" smtClean="0">
                            <a:solidFill>
                              <a:prstClr val="black"/>
                            </a:solidFill>
                            <a:latin typeface="Cambria Math" panose="02040503050406030204" pitchFamily="18" charset="0"/>
                          </a:rPr>
                          <m:t>𝐶</m:t>
                        </m:r>
                        <m:sSub>
                          <m:sSubPr>
                            <m:ctrlPr>
                              <a:rPr lang="en-US" sz="1400" b="0" i="1" kern="0" smtClean="0">
                                <a:solidFill>
                                  <a:prstClr val="black"/>
                                </a:solidFill>
                                <a:latin typeface="Cambria Math" panose="02040503050406030204" pitchFamily="18" charset="0"/>
                              </a:rPr>
                            </m:ctrlPr>
                          </m:sSubPr>
                          <m:e>
                            <m:r>
                              <a:rPr lang="en-US" sz="1400" b="0" i="1" kern="0" smtClean="0">
                                <a:solidFill>
                                  <a:prstClr val="black"/>
                                </a:solidFill>
                                <a:latin typeface="Cambria Math" panose="02040503050406030204" pitchFamily="18" charset="0"/>
                              </a:rPr>
                              <m:t>𝐺</m:t>
                            </m:r>
                          </m:e>
                          <m:sub>
                            <m:r>
                              <a:rPr lang="en-US" sz="1400" b="0" i="1" kern="0" smtClean="0">
                                <a:solidFill>
                                  <a:prstClr val="black"/>
                                </a:solidFill>
                                <a:latin typeface="Cambria Math" panose="02040503050406030204" pitchFamily="18" charset="0"/>
                              </a:rPr>
                              <m:t>𝑘</m:t>
                            </m:r>
                          </m:sub>
                        </m:sSub>
                        <m:r>
                          <a:rPr lang="en-US" sz="1400" b="0" i="1" kern="0" smtClean="0">
                            <a:solidFill>
                              <a:prstClr val="black"/>
                            </a:solidFill>
                            <a:latin typeface="Cambria Math" panose="02040503050406030204" pitchFamily="18" charset="0"/>
                          </a:rPr>
                          <m:t>=</m:t>
                        </m:r>
                        <m:nary>
                          <m:naryPr>
                            <m:chr m:val="∑"/>
                            <m:ctrlPr>
                              <a:rPr lang="en-US" sz="1400" b="0" i="1" kern="0" smtClean="0">
                                <a:solidFill>
                                  <a:prstClr val="black"/>
                                </a:solidFill>
                                <a:latin typeface="Cambria Math" panose="02040503050406030204" pitchFamily="18" charset="0"/>
                              </a:rPr>
                            </m:ctrlPr>
                          </m:naryPr>
                          <m:sub>
                            <m:r>
                              <m:rPr>
                                <m:brk m:alnAt="23"/>
                              </m:rPr>
                              <a:rPr lang="en-US" sz="1400" b="0" i="1" kern="0" smtClean="0">
                                <a:solidFill>
                                  <a:prstClr val="black"/>
                                </a:solidFill>
                                <a:latin typeface="Cambria Math" panose="02040503050406030204" pitchFamily="18" charset="0"/>
                              </a:rPr>
                              <m:t>𝑖</m:t>
                            </m:r>
                            <m:r>
                              <a:rPr lang="en-US" sz="1400" b="0" i="1" kern="0" smtClean="0">
                                <a:solidFill>
                                  <a:prstClr val="black"/>
                                </a:solidFill>
                                <a:latin typeface="Cambria Math" panose="02040503050406030204" pitchFamily="18" charset="0"/>
                              </a:rPr>
                              <m:t>=1</m:t>
                            </m:r>
                          </m:sub>
                          <m:sup>
                            <m:r>
                              <a:rPr lang="en-US" sz="1400" b="0" i="1" kern="0" smtClean="0">
                                <a:solidFill>
                                  <a:prstClr val="black"/>
                                </a:solidFill>
                                <a:latin typeface="Cambria Math" panose="02040503050406030204" pitchFamily="18" charset="0"/>
                              </a:rPr>
                              <m:t>𝑘</m:t>
                            </m:r>
                          </m:sup>
                          <m:e>
                            <m:r>
                              <a:rPr lang="en-US" sz="1400" b="0" i="1" kern="0" smtClean="0">
                                <a:solidFill>
                                  <a:prstClr val="black"/>
                                </a:solidFill>
                                <a:latin typeface="Cambria Math" panose="02040503050406030204" pitchFamily="18" charset="0"/>
                              </a:rPr>
                              <m:t>𝑟𝑒</m:t>
                            </m:r>
                            <m:sSub>
                              <m:sSubPr>
                                <m:ctrlPr>
                                  <a:rPr lang="en-US" sz="1400" b="0" i="1" kern="0" smtClean="0">
                                    <a:solidFill>
                                      <a:prstClr val="black"/>
                                    </a:solidFill>
                                    <a:latin typeface="Cambria Math" panose="02040503050406030204" pitchFamily="18" charset="0"/>
                                  </a:rPr>
                                </m:ctrlPr>
                              </m:sSubPr>
                              <m:e>
                                <m:r>
                                  <a:rPr lang="en-US" sz="1400" b="0" i="1" kern="0" smtClean="0">
                                    <a:solidFill>
                                      <a:prstClr val="black"/>
                                    </a:solidFill>
                                    <a:latin typeface="Cambria Math" panose="02040503050406030204" pitchFamily="18" charset="0"/>
                                  </a:rPr>
                                  <m:t>𝑙</m:t>
                                </m:r>
                              </m:e>
                              <m:sub>
                                <m:r>
                                  <a:rPr lang="en-US" sz="1400" b="0" i="1" kern="0" smtClean="0">
                                    <a:solidFill>
                                      <a:prstClr val="black"/>
                                    </a:solidFill>
                                    <a:latin typeface="Cambria Math" panose="02040503050406030204" pitchFamily="18" charset="0"/>
                                  </a:rPr>
                                  <m:t>𝑖</m:t>
                                </m:r>
                              </m:sub>
                            </m:sSub>
                          </m:e>
                        </m:nary>
                      </m:oMath>
                    </m:oMathPara>
                  </a14:m>
                  <a:endParaRPr lang="en-US" sz="1400" kern="0" dirty="0">
                    <a:solidFill>
                      <a:prstClr val="black"/>
                    </a:solidFill>
                    <a:latin typeface="Arial"/>
                  </a:endParaRPr>
                </a:p>
              </p:txBody>
            </p:sp>
          </mc:Choice>
          <mc:Fallback xmlns="">
            <p:sp>
              <p:nvSpPr>
                <p:cNvPr id="6" name="Rectangle 5">
                  <a:extLst>
                    <a:ext uri="{FF2B5EF4-FFF2-40B4-BE49-F238E27FC236}">
                      <a16:creationId xmlns:a16="http://schemas.microsoft.com/office/drawing/2014/main" id="{EBD05FA6-0C35-EC59-FE5B-0718F80118AE}"/>
                    </a:ext>
                  </a:extLst>
                </p:cNvPr>
                <p:cNvSpPr>
                  <a:spLocks noRot="1" noChangeAspect="1" noMove="1" noResize="1" noEditPoints="1" noAdjustHandles="1" noChangeArrowheads="1" noChangeShapeType="1" noTextEdit="1"/>
                </p:cNvSpPr>
                <p:nvPr/>
              </p:nvSpPr>
              <p:spPr>
                <a:xfrm>
                  <a:off x="720848" y="1988808"/>
                  <a:ext cx="7561008" cy="720096"/>
                </a:xfrm>
                <a:prstGeom prst="rect">
                  <a:avLst/>
                </a:prstGeom>
                <a:blipFill>
                  <a:blip r:embed="rId3"/>
                  <a:stretch>
                    <a:fillRect/>
                  </a:stretch>
                </a:blipFill>
                <a:ln w="12700">
                  <a:solidFill>
                    <a:schemeClr val="bg1">
                      <a:lumMod val="6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6103AFA-EC1A-8607-DC52-6FD101D1AA9B}"/>
                    </a:ext>
                  </a:extLst>
                </p:cNvPr>
                <p:cNvSpPr/>
                <p:nvPr/>
              </p:nvSpPr>
              <p:spPr>
                <a:xfrm>
                  <a:off x="3151172" y="1988808"/>
                  <a:ext cx="3510468" cy="720096"/>
                </a:xfrm>
                <a:prstGeom prst="rect">
                  <a:avLst/>
                </a:prstGeom>
                <a:noFill/>
                <a:ln w="12700">
                  <a:noFill/>
                </a:ln>
              </p:spPr>
              <p:txBody>
                <a:bodyPr vert="horz" wrap="square" lIns="91411" tIns="35988" rIns="91411" bIns="71977" numCol="1" rtlCol="0" anchor="ctr" anchorCtr="0" compatLnSpc="1">
                  <a:prstTxWarp prst="textNoShape">
                    <a:avLst/>
                  </a:prstTxWarp>
                </a:bodyPr>
                <a:lstStyle/>
                <a:p>
                  <a:pPr marL="536414" lvl="1" indent="-269794" algn="l" defTabSz="761771" eaLnBrk="1" hangingPunct="1">
                    <a:spcBef>
                      <a:spcPct val="70000"/>
                    </a:spcBef>
                    <a:buSzPct val="100000"/>
                  </a:pPr>
                  <a14:m>
                    <m:oMathPara xmlns:m="http://schemas.openxmlformats.org/officeDocument/2006/math">
                      <m:oMathParaPr>
                        <m:jc m:val="left"/>
                      </m:oMathParaPr>
                      <m:oMath xmlns:m="http://schemas.openxmlformats.org/officeDocument/2006/math">
                        <m:sSub>
                          <m:sSubPr>
                            <m:ctrlPr>
                              <a:rPr lang="en-US" sz="1400" b="0" i="1" kern="0" smtClean="0">
                                <a:solidFill>
                                  <a:prstClr val="black"/>
                                </a:solidFill>
                                <a:latin typeface="Cambria Math" panose="02040503050406030204" pitchFamily="18" charset="0"/>
                              </a:rPr>
                            </m:ctrlPr>
                          </m:sSubPr>
                          <m:e>
                            <m:acc>
                              <m:accPr>
                                <m:chr m:val="̂"/>
                                <m:ctrlPr>
                                  <a:rPr lang="en-US" sz="1400" i="1" kern="0" smtClean="0">
                                    <a:solidFill>
                                      <a:prstClr val="black"/>
                                    </a:solidFill>
                                    <a:latin typeface="Cambria Math" panose="02040503050406030204" pitchFamily="18" charset="0"/>
                                  </a:rPr>
                                </m:ctrlPr>
                              </m:accPr>
                              <m:e>
                                <m:r>
                                  <a:rPr lang="en-US" sz="1400" b="0" i="1" kern="0" smtClean="0">
                                    <a:solidFill>
                                      <a:prstClr val="black"/>
                                    </a:solidFill>
                                    <a:latin typeface="Cambria Math" panose="02040503050406030204" pitchFamily="18" charset="0"/>
                                  </a:rPr>
                                  <m:t>𝐶𝐺</m:t>
                                </m:r>
                              </m:e>
                            </m:acc>
                          </m:e>
                          <m:sub>
                            <m:r>
                              <a:rPr lang="en-US" sz="1400" b="0" i="1" kern="0" smtClean="0">
                                <a:solidFill>
                                  <a:prstClr val="black"/>
                                </a:solidFill>
                                <a:latin typeface="Cambria Math" panose="02040503050406030204" pitchFamily="18" charset="0"/>
                              </a:rPr>
                              <m:t>𝑘</m:t>
                            </m:r>
                          </m:sub>
                        </m:sSub>
                        <m:r>
                          <a:rPr lang="en-US" sz="1400" b="0" i="1" kern="0" smtClean="0">
                            <a:solidFill>
                              <a:prstClr val="black"/>
                            </a:solidFill>
                            <a:latin typeface="Cambria Math" panose="02040503050406030204" pitchFamily="18" charset="0"/>
                          </a:rPr>
                          <m:t>=</m:t>
                        </m:r>
                        <m:f>
                          <m:fPr>
                            <m:ctrlPr>
                              <a:rPr lang="en-US" sz="1400" i="1" kern="0">
                                <a:solidFill>
                                  <a:prstClr val="black"/>
                                </a:solidFill>
                                <a:latin typeface="Cambria Math" panose="02040503050406030204" pitchFamily="18" charset="0"/>
                              </a:rPr>
                            </m:ctrlPr>
                          </m:fPr>
                          <m:num>
                            <m:nary>
                              <m:naryPr>
                                <m:chr m:val="∑"/>
                                <m:limLoc m:val="subSup"/>
                                <m:ctrlPr>
                                  <a:rPr lang="en-US" sz="1400" i="1" kern="0">
                                    <a:solidFill>
                                      <a:prstClr val="black"/>
                                    </a:solidFill>
                                    <a:latin typeface="Cambria Math" panose="02040503050406030204" pitchFamily="18" charset="0"/>
                                  </a:rPr>
                                </m:ctrlPr>
                              </m:naryPr>
                              <m:sub>
                                <m:r>
                                  <m:rPr>
                                    <m:brk m:alnAt="25"/>
                                  </m:rPr>
                                  <a:rPr lang="en-CH" sz="1400" i="1" kern="0">
                                    <a:solidFill>
                                      <a:prstClr val="black"/>
                                    </a:solidFill>
                                    <a:latin typeface="Cambria Math" panose="02040503050406030204" pitchFamily="18" charset="0"/>
                                  </a:rPr>
                                  <m:t>𝑖</m:t>
                                </m:r>
                                <m:r>
                                  <a:rPr lang="en-CH" sz="1400" i="1" kern="0">
                                    <a:solidFill>
                                      <a:prstClr val="black"/>
                                    </a:solidFill>
                                    <a:latin typeface="Cambria Math" panose="02040503050406030204" pitchFamily="18" charset="0"/>
                                  </a:rPr>
                                  <m:t>=1</m:t>
                                </m:r>
                              </m:sub>
                              <m:sup>
                                <m:r>
                                  <a:rPr lang="en-CH" sz="1400" i="1" kern="0">
                                    <a:solidFill>
                                      <a:prstClr val="black"/>
                                    </a:solidFill>
                                    <a:latin typeface="Cambria Math" panose="02040503050406030204" pitchFamily="18" charset="0"/>
                                  </a:rPr>
                                  <m:t>𝑘</m:t>
                                </m:r>
                              </m:sup>
                              <m:e>
                                <m:r>
                                  <a:rPr lang="en-US" sz="1400" i="1" kern="0">
                                    <a:solidFill>
                                      <a:prstClr val="black"/>
                                    </a:solidFill>
                                    <a:latin typeface="Cambria Math" panose="02040503050406030204" pitchFamily="18" charset="0"/>
                                  </a:rPr>
                                  <m:t>𝑟𝑒</m:t>
                                </m:r>
                                <m:sSub>
                                  <m:sSubPr>
                                    <m:ctrlPr>
                                      <a:rPr lang="en-US" sz="1400" i="1" kern="0">
                                        <a:solidFill>
                                          <a:prstClr val="black"/>
                                        </a:solidFill>
                                        <a:latin typeface="Cambria Math" panose="02040503050406030204" pitchFamily="18" charset="0"/>
                                      </a:rPr>
                                    </m:ctrlPr>
                                  </m:sSubPr>
                                  <m:e>
                                    <m:r>
                                      <a:rPr lang="en-US" sz="1400" i="1" kern="0">
                                        <a:solidFill>
                                          <a:prstClr val="black"/>
                                        </a:solidFill>
                                        <a:latin typeface="Cambria Math" panose="02040503050406030204" pitchFamily="18" charset="0"/>
                                      </a:rPr>
                                      <m:t>𝑙</m:t>
                                    </m:r>
                                  </m:e>
                                  <m:sub>
                                    <m:r>
                                      <a:rPr lang="en-US" sz="1400" i="1" kern="0">
                                        <a:solidFill>
                                          <a:prstClr val="black"/>
                                        </a:solidFill>
                                        <a:latin typeface="Cambria Math" panose="02040503050406030204" pitchFamily="18" charset="0"/>
                                      </a:rPr>
                                      <m:t>𝑖</m:t>
                                    </m:r>
                                  </m:sub>
                                </m:sSub>
                              </m:e>
                            </m:nary>
                          </m:num>
                          <m:den>
                            <m:r>
                              <a:rPr lang="en-CH" sz="1400" b="0" i="1" kern="0" smtClean="0">
                                <a:solidFill>
                                  <a:prstClr val="black"/>
                                </a:solidFill>
                                <a:latin typeface="Cambria Math" panose="02040503050406030204" pitchFamily="18" charset="0"/>
                              </a:rPr>
                              <m:t>𝑘</m:t>
                            </m:r>
                            <m:r>
                              <a:rPr lang="en-CH" sz="1400" b="0" i="1" kern="0" smtClean="0">
                                <a:solidFill>
                                  <a:prstClr val="black"/>
                                </a:solidFill>
                                <a:latin typeface="Cambria Math" panose="02040503050406030204" pitchFamily="18" charset="0"/>
                              </a:rPr>
                              <m:t>∙</m:t>
                            </m:r>
                            <m:r>
                              <a:rPr lang="en-US" sz="1400" i="1" kern="0">
                                <a:solidFill>
                                  <a:prstClr val="black"/>
                                </a:solidFill>
                                <a:latin typeface="Cambria Math" panose="02040503050406030204" pitchFamily="18" charset="0"/>
                              </a:rPr>
                              <m:t>𝑟𝑒</m:t>
                            </m:r>
                            <m:sSub>
                              <m:sSubPr>
                                <m:ctrlPr>
                                  <a:rPr lang="en-US" sz="1400" i="1" kern="0">
                                    <a:solidFill>
                                      <a:prstClr val="black"/>
                                    </a:solidFill>
                                    <a:latin typeface="Cambria Math" panose="02040503050406030204" pitchFamily="18" charset="0"/>
                                  </a:rPr>
                                </m:ctrlPr>
                              </m:sSubPr>
                              <m:e>
                                <m:r>
                                  <a:rPr lang="en-US" sz="1400" i="1" kern="0">
                                    <a:solidFill>
                                      <a:prstClr val="black"/>
                                    </a:solidFill>
                                    <a:latin typeface="Cambria Math" panose="02040503050406030204" pitchFamily="18" charset="0"/>
                                  </a:rPr>
                                  <m:t>𝑙</m:t>
                                </m:r>
                              </m:e>
                              <m:sub>
                                <m:r>
                                  <a:rPr lang="en-US" sz="1400" i="1" kern="0">
                                    <a:solidFill>
                                      <a:prstClr val="black"/>
                                    </a:solidFill>
                                    <a:latin typeface="Cambria Math" panose="02040503050406030204" pitchFamily="18" charset="0"/>
                                  </a:rPr>
                                  <m:t>𝑚𝑎𝑥</m:t>
                                </m:r>
                              </m:sub>
                            </m:sSub>
                          </m:den>
                        </m:f>
                      </m:oMath>
                    </m:oMathPara>
                  </a14:m>
                  <a:endParaRPr lang="en-US" sz="1400" kern="0" dirty="0">
                    <a:solidFill>
                      <a:prstClr val="black"/>
                    </a:solidFill>
                    <a:latin typeface="Arial"/>
                  </a:endParaRPr>
                </a:p>
              </p:txBody>
            </p:sp>
          </mc:Choice>
          <mc:Fallback xmlns="">
            <p:sp>
              <p:nvSpPr>
                <p:cNvPr id="7" name="Rectangle 6">
                  <a:extLst>
                    <a:ext uri="{FF2B5EF4-FFF2-40B4-BE49-F238E27FC236}">
                      <a16:creationId xmlns:a16="http://schemas.microsoft.com/office/drawing/2014/main" id="{A6103AFA-EC1A-8607-DC52-6FD101D1AA9B}"/>
                    </a:ext>
                  </a:extLst>
                </p:cNvPr>
                <p:cNvSpPr>
                  <a:spLocks noRot="1" noChangeAspect="1" noMove="1" noResize="1" noEditPoints="1" noAdjustHandles="1" noChangeArrowheads="1" noChangeShapeType="1" noTextEdit="1"/>
                </p:cNvSpPr>
                <p:nvPr/>
              </p:nvSpPr>
              <p:spPr>
                <a:xfrm>
                  <a:off x="3151172" y="1988808"/>
                  <a:ext cx="3510468" cy="720096"/>
                </a:xfrm>
                <a:prstGeom prst="rect">
                  <a:avLst/>
                </a:prstGeom>
                <a:blipFill>
                  <a:blip r:embed="rId4"/>
                  <a:stretch>
                    <a:fillRect/>
                  </a:stretch>
                </a:blipFill>
                <a:ln w="12700">
                  <a:noFill/>
                </a:ln>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BC2D7EB-D86E-EC2A-850D-E28B2051BDE5}"/>
                    </a:ext>
                  </a:extLst>
                </p:cNvPr>
                <p:cNvSpPr/>
                <p:nvPr/>
              </p:nvSpPr>
              <p:spPr>
                <a:xfrm>
                  <a:off x="5671508" y="1988808"/>
                  <a:ext cx="3510468" cy="720096"/>
                </a:xfrm>
                <a:prstGeom prst="rect">
                  <a:avLst/>
                </a:prstGeom>
                <a:noFill/>
                <a:ln w="12700">
                  <a:noFill/>
                </a:ln>
              </p:spPr>
              <p:txBody>
                <a:bodyPr vert="horz" wrap="square" lIns="91411" tIns="35988" rIns="91411" bIns="71977" numCol="1" rtlCol="0" anchor="ctr" anchorCtr="0" compatLnSpc="1">
                  <a:prstTxWarp prst="textNoShape">
                    <a:avLst/>
                  </a:prstTxWarp>
                </a:bodyPr>
                <a:lstStyle/>
                <a:p>
                  <a:pPr marL="536414" lvl="1" indent="-269794" algn="l" defTabSz="761771" eaLnBrk="1" hangingPunct="1">
                    <a:spcBef>
                      <a:spcPct val="70000"/>
                    </a:spcBef>
                    <a:buSzPct val="100000"/>
                  </a:pPr>
                  <a14:m>
                    <m:oMathPara xmlns:m="http://schemas.openxmlformats.org/officeDocument/2006/math">
                      <m:oMathParaPr>
                        <m:jc m:val="left"/>
                      </m:oMathParaPr>
                      <m:oMath xmlns:m="http://schemas.openxmlformats.org/officeDocument/2006/math">
                        <m:r>
                          <a:rPr lang="en-US" sz="1400" b="0" i="1" kern="0" smtClean="0">
                            <a:solidFill>
                              <a:prstClr val="black"/>
                            </a:solidFill>
                            <a:latin typeface="Cambria Math" panose="02040503050406030204" pitchFamily="18" charset="0"/>
                          </a:rPr>
                          <m:t>𝑟𝑒</m:t>
                        </m:r>
                        <m:sSub>
                          <m:sSubPr>
                            <m:ctrlPr>
                              <a:rPr lang="en-US" sz="1400" b="0" i="1" kern="0" smtClean="0">
                                <a:solidFill>
                                  <a:prstClr val="black"/>
                                </a:solidFill>
                                <a:latin typeface="Cambria Math" panose="02040503050406030204" pitchFamily="18" charset="0"/>
                              </a:rPr>
                            </m:ctrlPr>
                          </m:sSubPr>
                          <m:e>
                            <m:r>
                              <a:rPr lang="en-US" sz="1400" b="0" i="1" kern="0" smtClean="0">
                                <a:solidFill>
                                  <a:prstClr val="black"/>
                                </a:solidFill>
                                <a:latin typeface="Cambria Math" panose="02040503050406030204" pitchFamily="18" charset="0"/>
                              </a:rPr>
                              <m:t>𝑙</m:t>
                            </m:r>
                          </m:e>
                          <m:sub>
                            <m:r>
                              <a:rPr lang="en-US" sz="1400" b="0" i="1" kern="0" smtClean="0">
                                <a:solidFill>
                                  <a:prstClr val="black"/>
                                </a:solidFill>
                                <a:latin typeface="Cambria Math" panose="02040503050406030204" pitchFamily="18" charset="0"/>
                              </a:rPr>
                              <m:t>𝑖</m:t>
                            </m:r>
                          </m:sub>
                        </m:sSub>
                        <m:r>
                          <a:rPr lang="en-US" sz="1400" b="0" i="1" kern="0" smtClean="0">
                            <a:solidFill>
                              <a:prstClr val="black"/>
                            </a:solidFill>
                            <a:latin typeface="Cambria Math" panose="02040503050406030204" pitchFamily="18" charset="0"/>
                          </a:rPr>
                          <m:t>∈[0, </m:t>
                        </m:r>
                        <m:sSub>
                          <m:sSubPr>
                            <m:ctrlPr>
                              <a:rPr lang="en-US" sz="1400" b="0" i="1" kern="0" smtClean="0">
                                <a:solidFill>
                                  <a:prstClr val="black"/>
                                </a:solidFill>
                                <a:latin typeface="Cambria Math" panose="02040503050406030204" pitchFamily="18" charset="0"/>
                              </a:rPr>
                            </m:ctrlPr>
                          </m:sSubPr>
                          <m:e>
                            <m:r>
                              <a:rPr lang="en-US" sz="1400" b="0" i="1" kern="0" smtClean="0">
                                <a:solidFill>
                                  <a:prstClr val="black"/>
                                </a:solidFill>
                                <a:latin typeface="Cambria Math" panose="02040503050406030204" pitchFamily="18" charset="0"/>
                              </a:rPr>
                              <m:t>𝑟𝑒𝑙</m:t>
                            </m:r>
                          </m:e>
                          <m:sub>
                            <m:r>
                              <a:rPr lang="en-US" sz="1400" b="0" i="1" kern="0" smtClean="0">
                                <a:solidFill>
                                  <a:prstClr val="black"/>
                                </a:solidFill>
                                <a:latin typeface="Cambria Math" panose="02040503050406030204" pitchFamily="18" charset="0"/>
                              </a:rPr>
                              <m:t>𝑚𝑎𝑥</m:t>
                            </m:r>
                          </m:sub>
                        </m:sSub>
                        <m:r>
                          <a:rPr lang="en-US" sz="1400" b="0" i="1" kern="0" smtClean="0">
                            <a:solidFill>
                              <a:prstClr val="black"/>
                            </a:solidFill>
                            <a:latin typeface="Cambria Math" panose="02040503050406030204" pitchFamily="18" charset="0"/>
                          </a:rPr>
                          <m:t>]</m:t>
                        </m:r>
                      </m:oMath>
                    </m:oMathPara>
                  </a14:m>
                  <a:endParaRPr lang="en-US" sz="1400" kern="0" dirty="0">
                    <a:solidFill>
                      <a:prstClr val="black"/>
                    </a:solidFill>
                    <a:latin typeface="Arial"/>
                  </a:endParaRPr>
                </a:p>
              </p:txBody>
            </p:sp>
          </mc:Choice>
          <mc:Fallback xmlns="">
            <p:sp>
              <p:nvSpPr>
                <p:cNvPr id="8" name="Rectangle 7">
                  <a:extLst>
                    <a:ext uri="{FF2B5EF4-FFF2-40B4-BE49-F238E27FC236}">
                      <a16:creationId xmlns:a16="http://schemas.microsoft.com/office/drawing/2014/main" id="{0BC2D7EB-D86E-EC2A-850D-E28B2051BDE5}"/>
                    </a:ext>
                  </a:extLst>
                </p:cNvPr>
                <p:cNvSpPr>
                  <a:spLocks noRot="1" noChangeAspect="1" noMove="1" noResize="1" noEditPoints="1" noAdjustHandles="1" noChangeArrowheads="1" noChangeShapeType="1" noTextEdit="1"/>
                </p:cNvSpPr>
                <p:nvPr/>
              </p:nvSpPr>
              <p:spPr>
                <a:xfrm>
                  <a:off x="5671508" y="1988808"/>
                  <a:ext cx="3510468" cy="720096"/>
                </a:xfrm>
                <a:prstGeom prst="rect">
                  <a:avLst/>
                </a:prstGeom>
                <a:blipFill>
                  <a:blip r:embed="rId5"/>
                  <a:stretch>
                    <a:fillRect/>
                  </a:stretch>
                </a:blipFill>
                <a:ln w="12700">
                  <a:noFill/>
                </a:ln>
              </p:spPr>
              <p:txBody>
                <a:bodyPr/>
                <a:lstStyle/>
                <a:p>
                  <a:r>
                    <a:rPr lang="en-US">
                      <a:noFill/>
                    </a:rPr>
                    <a:t> </a:t>
                  </a:r>
                </a:p>
              </p:txBody>
            </p:sp>
          </mc:Fallback>
        </mc:AlternateContent>
      </p:grpSp>
    </p:spTree>
    <p:extLst>
      <p:ext uri="{BB962C8B-B14F-4D97-AF65-F5344CB8AC3E}">
        <p14:creationId xmlns:p14="http://schemas.microsoft.com/office/powerpoint/2010/main" val="2141776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2AAD8-F194-2A4F-4018-0C17018BB572}"/>
            </a:ext>
          </a:extLst>
        </p:cNvPr>
        <p:cNvGrpSpPr/>
        <p:nvPr/>
      </p:nvGrpSpPr>
      <p:grpSpPr>
        <a:xfrm>
          <a:off x="0" y="0"/>
          <a:ext cx="0" cy="0"/>
          <a:chOff x="0" y="0"/>
          <a:chExt cx="0" cy="0"/>
        </a:xfrm>
      </p:grpSpPr>
      <p:grpSp>
        <p:nvGrpSpPr>
          <p:cNvPr id="13" name="Group 12">
            <a:extLst>
              <a:ext uri="{FF2B5EF4-FFF2-40B4-BE49-F238E27FC236}">
                <a16:creationId xmlns:a16="http://schemas.microsoft.com/office/drawing/2014/main" id="{35249279-8850-4B7B-F44C-A6FE8E74F192}"/>
              </a:ext>
            </a:extLst>
          </p:cNvPr>
          <p:cNvGrpSpPr/>
          <p:nvPr/>
        </p:nvGrpSpPr>
        <p:grpSpPr>
          <a:xfrm>
            <a:off x="720848" y="3473902"/>
            <a:ext cx="7561008" cy="720096"/>
            <a:chOff x="720848" y="3609024"/>
            <a:chExt cx="7561008" cy="720096"/>
          </a:xfrm>
        </p:grpSpPr>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CD34C72-10B4-D21B-1B64-CFC8D1ABE4B0}"/>
                    </a:ext>
                  </a:extLst>
                </p:cNvPr>
                <p:cNvSpPr/>
                <p:nvPr/>
              </p:nvSpPr>
              <p:spPr>
                <a:xfrm>
                  <a:off x="720848" y="3609024"/>
                  <a:ext cx="7561008" cy="720096"/>
                </a:xfrm>
                <a:prstGeom prst="rect">
                  <a:avLst/>
                </a:prstGeom>
                <a:solidFill>
                  <a:schemeClr val="bg1">
                    <a:lumMod val="95000"/>
                  </a:schemeClr>
                </a:solidFill>
                <a:ln w="12700">
                  <a:solidFill>
                    <a:schemeClr val="bg1">
                      <a:lumMod val="65000"/>
                    </a:schemeClr>
                  </a:solidFill>
                </a:ln>
              </p:spPr>
              <p:txBody>
                <a:bodyPr vert="horz" wrap="square" lIns="91411" tIns="35988" rIns="91411" bIns="71977" numCol="1" rtlCol="0" anchor="ctr" anchorCtr="0" compatLnSpc="1">
                  <a:prstTxWarp prst="textNoShape">
                    <a:avLst/>
                  </a:prstTxWarp>
                </a:bodyPr>
                <a:lstStyle/>
                <a:p>
                  <a:pPr marL="536414" lvl="1" indent="-269794" algn="l" defTabSz="761771" eaLnBrk="1" hangingPunct="1">
                    <a:spcBef>
                      <a:spcPct val="70000"/>
                    </a:spcBef>
                    <a:buSzPct val="100000"/>
                  </a:pPr>
                  <a14:m>
                    <m:oMathPara xmlns:m="http://schemas.openxmlformats.org/officeDocument/2006/math">
                      <m:oMathParaPr>
                        <m:jc m:val="left"/>
                      </m:oMathParaPr>
                      <m:oMath xmlns:m="http://schemas.openxmlformats.org/officeDocument/2006/math">
                        <m:r>
                          <a:rPr lang="en-US" sz="1400" b="0" i="1" kern="0" smtClean="0">
                            <a:solidFill>
                              <a:prstClr val="black"/>
                            </a:solidFill>
                            <a:latin typeface="Cambria Math" panose="02040503050406030204" pitchFamily="18" charset="0"/>
                          </a:rPr>
                          <m:t>𝐷</m:t>
                        </m:r>
                        <m:r>
                          <a:rPr lang="en-US" sz="1400" i="1" kern="0" smtClean="0">
                            <a:solidFill>
                              <a:prstClr val="black"/>
                            </a:solidFill>
                            <a:latin typeface="Cambria Math" panose="02040503050406030204" pitchFamily="18" charset="0"/>
                          </a:rPr>
                          <m:t>𝐶</m:t>
                        </m:r>
                        <m:sSub>
                          <m:sSubPr>
                            <m:ctrlPr>
                              <a:rPr lang="en-US" sz="1400" b="0" i="1" kern="0" smtClean="0">
                                <a:solidFill>
                                  <a:prstClr val="black"/>
                                </a:solidFill>
                                <a:latin typeface="Cambria Math" panose="02040503050406030204" pitchFamily="18" charset="0"/>
                              </a:rPr>
                            </m:ctrlPr>
                          </m:sSubPr>
                          <m:e>
                            <m:r>
                              <a:rPr lang="en-US" sz="1400" b="0" i="1" kern="0" smtClean="0">
                                <a:solidFill>
                                  <a:prstClr val="black"/>
                                </a:solidFill>
                                <a:latin typeface="Cambria Math" panose="02040503050406030204" pitchFamily="18" charset="0"/>
                              </a:rPr>
                              <m:t>𝐺</m:t>
                            </m:r>
                          </m:e>
                          <m:sub>
                            <m:r>
                              <a:rPr lang="en-US" sz="1400" b="0" i="1" kern="0" smtClean="0">
                                <a:solidFill>
                                  <a:prstClr val="black"/>
                                </a:solidFill>
                                <a:latin typeface="Cambria Math" panose="02040503050406030204" pitchFamily="18" charset="0"/>
                              </a:rPr>
                              <m:t>𝑘</m:t>
                            </m:r>
                          </m:sub>
                        </m:sSub>
                        <m:r>
                          <a:rPr lang="en-US" sz="1400" b="0" i="1" kern="0" smtClean="0">
                            <a:solidFill>
                              <a:prstClr val="black"/>
                            </a:solidFill>
                            <a:latin typeface="Cambria Math" panose="02040503050406030204" pitchFamily="18" charset="0"/>
                          </a:rPr>
                          <m:t>=</m:t>
                        </m:r>
                        <m:nary>
                          <m:naryPr>
                            <m:chr m:val="∑"/>
                            <m:ctrlPr>
                              <a:rPr lang="en-US" sz="1400" b="0" i="1" kern="0" smtClean="0">
                                <a:solidFill>
                                  <a:prstClr val="black"/>
                                </a:solidFill>
                                <a:latin typeface="Cambria Math" panose="02040503050406030204" pitchFamily="18" charset="0"/>
                              </a:rPr>
                            </m:ctrlPr>
                          </m:naryPr>
                          <m:sub>
                            <m:r>
                              <m:rPr>
                                <m:brk m:alnAt="23"/>
                              </m:rPr>
                              <a:rPr lang="en-US" sz="1400" b="0" i="1" kern="0" smtClean="0">
                                <a:solidFill>
                                  <a:prstClr val="black"/>
                                </a:solidFill>
                                <a:latin typeface="Cambria Math" panose="02040503050406030204" pitchFamily="18" charset="0"/>
                              </a:rPr>
                              <m:t>𝑖</m:t>
                            </m:r>
                            <m:r>
                              <a:rPr lang="en-US" sz="1400" b="0" i="1" kern="0" smtClean="0">
                                <a:solidFill>
                                  <a:prstClr val="black"/>
                                </a:solidFill>
                                <a:latin typeface="Cambria Math" panose="02040503050406030204" pitchFamily="18" charset="0"/>
                              </a:rPr>
                              <m:t>=1</m:t>
                            </m:r>
                          </m:sub>
                          <m:sup>
                            <m:r>
                              <a:rPr lang="en-US" sz="1400" b="0" i="1" kern="0" smtClean="0">
                                <a:solidFill>
                                  <a:prstClr val="black"/>
                                </a:solidFill>
                                <a:latin typeface="Cambria Math" panose="02040503050406030204" pitchFamily="18" charset="0"/>
                              </a:rPr>
                              <m:t>𝑘</m:t>
                            </m:r>
                          </m:sup>
                          <m:e>
                            <m:f>
                              <m:fPr>
                                <m:ctrlPr>
                                  <a:rPr lang="en-US" sz="1400" b="0" i="1" kern="0" smtClean="0">
                                    <a:solidFill>
                                      <a:prstClr val="black"/>
                                    </a:solidFill>
                                    <a:latin typeface="Cambria Math" panose="02040503050406030204" pitchFamily="18" charset="0"/>
                                  </a:rPr>
                                </m:ctrlPr>
                              </m:fPr>
                              <m:num>
                                <m:r>
                                  <a:rPr lang="en-US" sz="1400" i="1" kern="0">
                                    <a:solidFill>
                                      <a:prstClr val="black"/>
                                    </a:solidFill>
                                    <a:latin typeface="Cambria Math" panose="02040503050406030204" pitchFamily="18" charset="0"/>
                                  </a:rPr>
                                  <m:t>𝑟𝑒</m:t>
                                </m:r>
                                <m:sSub>
                                  <m:sSubPr>
                                    <m:ctrlPr>
                                      <a:rPr lang="en-US" sz="1400" i="1" kern="0">
                                        <a:solidFill>
                                          <a:prstClr val="black"/>
                                        </a:solidFill>
                                        <a:latin typeface="Cambria Math" panose="02040503050406030204" pitchFamily="18" charset="0"/>
                                      </a:rPr>
                                    </m:ctrlPr>
                                  </m:sSubPr>
                                  <m:e>
                                    <m:r>
                                      <a:rPr lang="en-US" sz="1400" i="1" kern="0">
                                        <a:solidFill>
                                          <a:prstClr val="black"/>
                                        </a:solidFill>
                                        <a:latin typeface="Cambria Math" panose="02040503050406030204" pitchFamily="18" charset="0"/>
                                      </a:rPr>
                                      <m:t>𝑙</m:t>
                                    </m:r>
                                  </m:e>
                                  <m:sub>
                                    <m:r>
                                      <a:rPr lang="en-US" sz="1400" i="1" kern="0">
                                        <a:solidFill>
                                          <a:prstClr val="black"/>
                                        </a:solidFill>
                                        <a:latin typeface="Cambria Math" panose="02040503050406030204" pitchFamily="18" charset="0"/>
                                      </a:rPr>
                                      <m:t>𝑖</m:t>
                                    </m:r>
                                  </m:sub>
                                </m:sSub>
                              </m:num>
                              <m:den>
                                <m:func>
                                  <m:funcPr>
                                    <m:ctrlPr>
                                      <a:rPr lang="en-US" sz="1400" b="0" i="1" kern="0" smtClean="0">
                                        <a:solidFill>
                                          <a:prstClr val="black"/>
                                        </a:solidFill>
                                        <a:latin typeface="Cambria Math" panose="02040503050406030204" pitchFamily="18" charset="0"/>
                                      </a:rPr>
                                    </m:ctrlPr>
                                  </m:funcPr>
                                  <m:fName>
                                    <m:sSub>
                                      <m:sSubPr>
                                        <m:ctrlPr>
                                          <a:rPr lang="en-US" sz="1400" b="0" i="1" kern="0" smtClean="0">
                                            <a:solidFill>
                                              <a:prstClr val="black"/>
                                            </a:solidFill>
                                            <a:latin typeface="Cambria Math" panose="02040503050406030204" pitchFamily="18" charset="0"/>
                                          </a:rPr>
                                        </m:ctrlPr>
                                      </m:sSubPr>
                                      <m:e>
                                        <m:r>
                                          <m:rPr>
                                            <m:sty m:val="p"/>
                                          </m:rPr>
                                          <a:rPr lang="en-US" sz="1400" b="0" i="0" kern="0" smtClean="0">
                                            <a:solidFill>
                                              <a:prstClr val="black"/>
                                            </a:solidFill>
                                            <a:latin typeface="Cambria Math" panose="02040503050406030204" pitchFamily="18" charset="0"/>
                                          </a:rPr>
                                          <m:t>log</m:t>
                                        </m:r>
                                      </m:e>
                                      <m:sub>
                                        <m:r>
                                          <a:rPr lang="en-US" sz="1400" b="0" i="1" kern="0" smtClean="0">
                                            <a:solidFill>
                                              <a:prstClr val="black"/>
                                            </a:solidFill>
                                            <a:latin typeface="Cambria Math" panose="02040503050406030204" pitchFamily="18" charset="0"/>
                                          </a:rPr>
                                          <m:t>2</m:t>
                                        </m:r>
                                      </m:sub>
                                    </m:sSub>
                                  </m:fName>
                                  <m:e>
                                    <m:d>
                                      <m:dPr>
                                        <m:ctrlPr>
                                          <a:rPr lang="en-US" sz="1400" b="0" i="1" kern="0" smtClean="0">
                                            <a:solidFill>
                                              <a:prstClr val="black"/>
                                            </a:solidFill>
                                            <a:latin typeface="Cambria Math" panose="02040503050406030204" pitchFamily="18" charset="0"/>
                                          </a:rPr>
                                        </m:ctrlPr>
                                      </m:dPr>
                                      <m:e>
                                        <m:r>
                                          <a:rPr lang="en-US" sz="1400" b="0" i="1" kern="0" smtClean="0">
                                            <a:solidFill>
                                              <a:prstClr val="black"/>
                                            </a:solidFill>
                                            <a:latin typeface="Cambria Math" panose="02040503050406030204" pitchFamily="18" charset="0"/>
                                          </a:rPr>
                                          <m:t>𝑖</m:t>
                                        </m:r>
                                        <m:r>
                                          <a:rPr lang="en-US" sz="1400" b="0" i="1" kern="0" smtClean="0">
                                            <a:solidFill>
                                              <a:prstClr val="black"/>
                                            </a:solidFill>
                                            <a:latin typeface="Cambria Math" panose="02040503050406030204" pitchFamily="18" charset="0"/>
                                          </a:rPr>
                                          <m:t>+1</m:t>
                                        </m:r>
                                      </m:e>
                                    </m:d>
                                  </m:e>
                                </m:func>
                              </m:den>
                            </m:f>
                          </m:e>
                        </m:nary>
                      </m:oMath>
                    </m:oMathPara>
                  </a14:m>
                  <a:endParaRPr lang="en-US" sz="1400" kern="0" dirty="0">
                    <a:solidFill>
                      <a:prstClr val="black"/>
                    </a:solidFill>
                    <a:latin typeface="Arial"/>
                  </a:endParaRPr>
                </a:p>
              </p:txBody>
            </p:sp>
          </mc:Choice>
          <mc:Fallback xmlns="">
            <p:sp>
              <p:nvSpPr>
                <p:cNvPr id="9" name="Rectangle 8">
                  <a:extLst>
                    <a:ext uri="{FF2B5EF4-FFF2-40B4-BE49-F238E27FC236}">
                      <a16:creationId xmlns:a16="http://schemas.microsoft.com/office/drawing/2014/main" id="{C9AD679F-F900-3142-DFAC-AFF03E4D671D}"/>
                    </a:ext>
                  </a:extLst>
                </p:cNvPr>
                <p:cNvSpPr>
                  <a:spLocks noRot="1" noChangeAspect="1" noMove="1" noResize="1" noEditPoints="1" noAdjustHandles="1" noChangeArrowheads="1" noChangeShapeType="1" noTextEdit="1"/>
                </p:cNvSpPr>
                <p:nvPr/>
              </p:nvSpPr>
              <p:spPr>
                <a:xfrm>
                  <a:off x="720848" y="3609024"/>
                  <a:ext cx="7561008" cy="720096"/>
                </a:xfrm>
                <a:prstGeom prst="rect">
                  <a:avLst/>
                </a:prstGeom>
                <a:blipFill>
                  <a:blip r:embed="rId6"/>
                  <a:stretch>
                    <a:fillRect/>
                  </a:stretch>
                </a:blipFill>
                <a:ln w="12700">
                  <a:solidFill>
                    <a:schemeClr val="bg1">
                      <a:lumMod val="6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99F6D68-431F-8A0A-AEEA-9525B5250497}"/>
                    </a:ext>
                  </a:extLst>
                </p:cNvPr>
                <p:cNvSpPr/>
                <p:nvPr/>
              </p:nvSpPr>
              <p:spPr>
                <a:xfrm>
                  <a:off x="5311460" y="3609024"/>
                  <a:ext cx="2729102" cy="720096"/>
                </a:xfrm>
                <a:prstGeom prst="rect">
                  <a:avLst/>
                </a:prstGeom>
                <a:noFill/>
                <a:ln w="12700">
                  <a:noFill/>
                </a:ln>
              </p:spPr>
              <p:txBody>
                <a:bodyPr vert="horz" wrap="square" lIns="91411" tIns="35988" rIns="91411" bIns="71977" numCol="1" rtlCol="0" anchor="ctr" anchorCtr="0" compatLnSpc="1">
                  <a:prstTxWarp prst="textNoShape">
                    <a:avLst/>
                  </a:prstTxWarp>
                </a:bodyPr>
                <a:lstStyle/>
                <a:p>
                  <a:pPr marL="536414" lvl="1" indent="-269794" algn="l" defTabSz="761771" eaLnBrk="1" hangingPunct="1">
                    <a:spcBef>
                      <a:spcPct val="70000"/>
                    </a:spcBef>
                    <a:buSzPct val="100000"/>
                  </a:pPr>
                  <a14:m>
                    <m:oMathPara xmlns:m="http://schemas.openxmlformats.org/officeDocument/2006/math">
                      <m:oMathParaPr>
                        <m:jc m:val="left"/>
                      </m:oMathParaPr>
                      <m:oMath xmlns:m="http://schemas.openxmlformats.org/officeDocument/2006/math">
                        <m:sSubSup>
                          <m:sSubSupPr>
                            <m:ctrlPr>
                              <a:rPr lang="en-US" sz="1400" b="0" i="1" kern="0" smtClean="0">
                                <a:solidFill>
                                  <a:prstClr val="black"/>
                                </a:solidFill>
                                <a:latin typeface="Cambria Math" panose="02040503050406030204" pitchFamily="18" charset="0"/>
                              </a:rPr>
                            </m:ctrlPr>
                          </m:sSubSupPr>
                          <m:e>
                            <m:r>
                              <a:rPr lang="en-US" sz="1400" b="0" i="1" kern="0" smtClean="0">
                                <a:solidFill>
                                  <a:prstClr val="black"/>
                                </a:solidFill>
                                <a:latin typeface="Cambria Math" panose="02040503050406030204" pitchFamily="18" charset="0"/>
                              </a:rPr>
                              <m:t>𝐷𝐶𝐺</m:t>
                            </m:r>
                          </m:e>
                          <m:sub>
                            <m:r>
                              <a:rPr lang="en-US" sz="1400" b="0" i="1" kern="0" smtClean="0">
                                <a:solidFill>
                                  <a:prstClr val="black"/>
                                </a:solidFill>
                                <a:latin typeface="Cambria Math" panose="02040503050406030204" pitchFamily="18" charset="0"/>
                              </a:rPr>
                              <m:t>𝑘</m:t>
                            </m:r>
                          </m:sub>
                          <m:sup>
                            <m:r>
                              <a:rPr lang="en-US" sz="1400" b="0" i="1" kern="0" smtClean="0">
                                <a:solidFill>
                                  <a:prstClr val="black"/>
                                </a:solidFill>
                                <a:latin typeface="Cambria Math" panose="02040503050406030204" pitchFamily="18" charset="0"/>
                              </a:rPr>
                              <m:t>`</m:t>
                            </m:r>
                          </m:sup>
                        </m:sSubSup>
                        <m:r>
                          <a:rPr lang="en-US" sz="1400" b="0" i="1" kern="0" smtClean="0">
                            <a:solidFill>
                              <a:prstClr val="black"/>
                            </a:solidFill>
                            <a:latin typeface="Cambria Math" panose="02040503050406030204" pitchFamily="18" charset="0"/>
                          </a:rPr>
                          <m:t>=</m:t>
                        </m:r>
                        <m:nary>
                          <m:naryPr>
                            <m:chr m:val="∑"/>
                            <m:ctrlPr>
                              <a:rPr lang="en-US" sz="1400" b="0" i="1" kern="0" smtClean="0">
                                <a:solidFill>
                                  <a:prstClr val="black"/>
                                </a:solidFill>
                                <a:latin typeface="Cambria Math" panose="02040503050406030204" pitchFamily="18" charset="0"/>
                              </a:rPr>
                            </m:ctrlPr>
                          </m:naryPr>
                          <m:sub>
                            <m:r>
                              <m:rPr>
                                <m:brk m:alnAt="23"/>
                              </m:rPr>
                              <a:rPr lang="en-US" sz="1400" b="0" i="1" kern="0" smtClean="0">
                                <a:solidFill>
                                  <a:prstClr val="black"/>
                                </a:solidFill>
                                <a:latin typeface="Cambria Math" panose="02040503050406030204" pitchFamily="18" charset="0"/>
                              </a:rPr>
                              <m:t>𝑖</m:t>
                            </m:r>
                            <m:r>
                              <a:rPr lang="en-US" sz="1400" b="0" i="1" kern="0" smtClean="0">
                                <a:solidFill>
                                  <a:prstClr val="black"/>
                                </a:solidFill>
                                <a:latin typeface="Cambria Math" panose="02040503050406030204" pitchFamily="18" charset="0"/>
                              </a:rPr>
                              <m:t>=1</m:t>
                            </m:r>
                          </m:sub>
                          <m:sup>
                            <m:r>
                              <a:rPr lang="en-US" sz="1400" b="0" i="1" kern="0" smtClean="0">
                                <a:solidFill>
                                  <a:prstClr val="black"/>
                                </a:solidFill>
                                <a:latin typeface="Cambria Math" panose="02040503050406030204" pitchFamily="18" charset="0"/>
                              </a:rPr>
                              <m:t>𝑘</m:t>
                            </m:r>
                          </m:sup>
                          <m:e>
                            <m:f>
                              <m:fPr>
                                <m:ctrlPr>
                                  <a:rPr lang="en-US" sz="1400" b="0" i="1" kern="0" smtClean="0">
                                    <a:solidFill>
                                      <a:prstClr val="black"/>
                                    </a:solidFill>
                                    <a:latin typeface="Cambria Math" panose="02040503050406030204" pitchFamily="18" charset="0"/>
                                  </a:rPr>
                                </m:ctrlPr>
                              </m:fPr>
                              <m:num>
                                <m:sSup>
                                  <m:sSupPr>
                                    <m:ctrlPr>
                                      <a:rPr lang="en-US" sz="1400" b="0" i="1" kern="0" smtClean="0">
                                        <a:solidFill>
                                          <a:prstClr val="black"/>
                                        </a:solidFill>
                                        <a:latin typeface="Cambria Math" panose="02040503050406030204" pitchFamily="18" charset="0"/>
                                      </a:rPr>
                                    </m:ctrlPr>
                                  </m:sSupPr>
                                  <m:e>
                                    <m:r>
                                      <a:rPr lang="en-US" sz="1400" b="0" i="1" kern="0" smtClean="0">
                                        <a:solidFill>
                                          <a:prstClr val="black"/>
                                        </a:solidFill>
                                        <a:latin typeface="Cambria Math" panose="02040503050406030204" pitchFamily="18" charset="0"/>
                                      </a:rPr>
                                      <m:t>2</m:t>
                                    </m:r>
                                  </m:e>
                                  <m:sup>
                                    <m:r>
                                      <a:rPr lang="en-US" sz="1400" b="0" i="1" kern="0" smtClean="0">
                                        <a:solidFill>
                                          <a:prstClr val="black"/>
                                        </a:solidFill>
                                        <a:latin typeface="Cambria Math" panose="02040503050406030204" pitchFamily="18" charset="0"/>
                                      </a:rPr>
                                      <m:t>𝑟𝑒</m:t>
                                    </m:r>
                                    <m:sSub>
                                      <m:sSubPr>
                                        <m:ctrlPr>
                                          <a:rPr lang="en-US" sz="1400" b="0" i="1" kern="0" smtClean="0">
                                            <a:solidFill>
                                              <a:prstClr val="black"/>
                                            </a:solidFill>
                                            <a:latin typeface="Cambria Math" panose="02040503050406030204" pitchFamily="18" charset="0"/>
                                          </a:rPr>
                                        </m:ctrlPr>
                                      </m:sSubPr>
                                      <m:e>
                                        <m:r>
                                          <a:rPr lang="en-US" sz="1400" b="0" i="1" kern="0" smtClean="0">
                                            <a:solidFill>
                                              <a:prstClr val="black"/>
                                            </a:solidFill>
                                            <a:latin typeface="Cambria Math" panose="02040503050406030204" pitchFamily="18" charset="0"/>
                                          </a:rPr>
                                          <m:t>𝑙</m:t>
                                        </m:r>
                                      </m:e>
                                      <m:sub>
                                        <m:r>
                                          <a:rPr lang="en-US" sz="1400" b="0" i="1" kern="0" smtClean="0">
                                            <a:solidFill>
                                              <a:prstClr val="black"/>
                                            </a:solidFill>
                                            <a:latin typeface="Cambria Math" panose="02040503050406030204" pitchFamily="18" charset="0"/>
                                          </a:rPr>
                                          <m:t>𝑖</m:t>
                                        </m:r>
                                      </m:sub>
                                    </m:sSub>
                                  </m:sup>
                                </m:sSup>
                                <m:r>
                                  <a:rPr lang="en-US" sz="1400" b="0" i="1" kern="0" smtClean="0">
                                    <a:solidFill>
                                      <a:prstClr val="black"/>
                                    </a:solidFill>
                                    <a:latin typeface="Cambria Math" panose="02040503050406030204" pitchFamily="18" charset="0"/>
                                  </a:rPr>
                                  <m:t>−1</m:t>
                                </m:r>
                              </m:num>
                              <m:den>
                                <m:func>
                                  <m:funcPr>
                                    <m:ctrlPr>
                                      <a:rPr lang="en-US" sz="1400" i="1" kern="0">
                                        <a:solidFill>
                                          <a:prstClr val="black"/>
                                        </a:solidFill>
                                        <a:latin typeface="Cambria Math" panose="02040503050406030204" pitchFamily="18" charset="0"/>
                                      </a:rPr>
                                    </m:ctrlPr>
                                  </m:funcPr>
                                  <m:fName>
                                    <m:sSub>
                                      <m:sSubPr>
                                        <m:ctrlPr>
                                          <a:rPr lang="en-US" sz="1400" i="1" kern="0">
                                            <a:solidFill>
                                              <a:prstClr val="black"/>
                                            </a:solidFill>
                                            <a:latin typeface="Cambria Math" panose="02040503050406030204" pitchFamily="18" charset="0"/>
                                          </a:rPr>
                                        </m:ctrlPr>
                                      </m:sSubPr>
                                      <m:e>
                                        <m:r>
                                          <m:rPr>
                                            <m:sty m:val="p"/>
                                          </m:rPr>
                                          <a:rPr lang="en-US" sz="1400" kern="0">
                                            <a:solidFill>
                                              <a:prstClr val="black"/>
                                            </a:solidFill>
                                            <a:latin typeface="Cambria Math" panose="02040503050406030204" pitchFamily="18" charset="0"/>
                                          </a:rPr>
                                          <m:t>log</m:t>
                                        </m:r>
                                      </m:e>
                                      <m:sub>
                                        <m:r>
                                          <a:rPr lang="en-US" sz="1400" i="1" kern="0">
                                            <a:solidFill>
                                              <a:prstClr val="black"/>
                                            </a:solidFill>
                                            <a:latin typeface="Cambria Math" panose="02040503050406030204" pitchFamily="18" charset="0"/>
                                          </a:rPr>
                                          <m:t>2</m:t>
                                        </m:r>
                                      </m:sub>
                                    </m:sSub>
                                  </m:fName>
                                  <m:e>
                                    <m:d>
                                      <m:dPr>
                                        <m:ctrlPr>
                                          <a:rPr lang="en-US" sz="1400" i="1" kern="0">
                                            <a:solidFill>
                                              <a:prstClr val="black"/>
                                            </a:solidFill>
                                            <a:latin typeface="Cambria Math" panose="02040503050406030204" pitchFamily="18" charset="0"/>
                                          </a:rPr>
                                        </m:ctrlPr>
                                      </m:dPr>
                                      <m:e>
                                        <m:r>
                                          <a:rPr lang="en-US" sz="1400" i="1" kern="0">
                                            <a:solidFill>
                                              <a:prstClr val="black"/>
                                            </a:solidFill>
                                            <a:latin typeface="Cambria Math" panose="02040503050406030204" pitchFamily="18" charset="0"/>
                                          </a:rPr>
                                          <m:t>𝑖</m:t>
                                        </m:r>
                                        <m:r>
                                          <a:rPr lang="en-US" sz="1400" i="1" kern="0">
                                            <a:solidFill>
                                              <a:prstClr val="black"/>
                                            </a:solidFill>
                                            <a:latin typeface="Cambria Math" panose="02040503050406030204" pitchFamily="18" charset="0"/>
                                          </a:rPr>
                                          <m:t>+1</m:t>
                                        </m:r>
                                      </m:e>
                                    </m:d>
                                  </m:e>
                                </m:func>
                              </m:den>
                            </m:f>
                          </m:e>
                        </m:nary>
                      </m:oMath>
                    </m:oMathPara>
                  </a14:m>
                  <a:endParaRPr lang="en-US" sz="1400" kern="0" dirty="0">
                    <a:solidFill>
                      <a:prstClr val="black"/>
                    </a:solidFill>
                    <a:latin typeface="Arial"/>
                  </a:endParaRPr>
                </a:p>
              </p:txBody>
            </p:sp>
          </mc:Choice>
          <mc:Fallback xmlns="">
            <p:sp>
              <p:nvSpPr>
                <p:cNvPr id="10" name="Rectangle 9">
                  <a:extLst>
                    <a:ext uri="{FF2B5EF4-FFF2-40B4-BE49-F238E27FC236}">
                      <a16:creationId xmlns:a16="http://schemas.microsoft.com/office/drawing/2014/main" id="{0BDC149F-0259-09BE-AD63-8ED414A8ADB3}"/>
                    </a:ext>
                  </a:extLst>
                </p:cNvPr>
                <p:cNvSpPr>
                  <a:spLocks noRot="1" noChangeAspect="1" noMove="1" noResize="1" noEditPoints="1" noAdjustHandles="1" noChangeArrowheads="1" noChangeShapeType="1" noTextEdit="1"/>
                </p:cNvSpPr>
                <p:nvPr/>
              </p:nvSpPr>
              <p:spPr>
                <a:xfrm>
                  <a:off x="5311460" y="3609024"/>
                  <a:ext cx="2729102" cy="720096"/>
                </a:xfrm>
                <a:prstGeom prst="rect">
                  <a:avLst/>
                </a:prstGeom>
                <a:blipFill>
                  <a:blip r:embed="rId7"/>
                  <a:stretch>
                    <a:fillRect/>
                  </a:stretch>
                </a:blipFill>
                <a:ln w="12700">
                  <a:noFill/>
                </a:ln>
              </p:spPr>
              <p:txBody>
                <a:bodyPr/>
                <a:lstStyle/>
                <a:p>
                  <a:r>
                    <a:rPr lang="en-US">
                      <a:noFill/>
                    </a:rPr>
                    <a:t> </a:t>
                  </a:r>
                </a:p>
              </p:txBody>
            </p:sp>
          </mc:Fallback>
        </mc:AlternateContent>
        <p:sp>
          <p:nvSpPr>
            <p:cNvPr id="12" name="TextBox 11">
              <a:extLst>
                <a:ext uri="{FF2B5EF4-FFF2-40B4-BE49-F238E27FC236}">
                  <a16:creationId xmlns:a16="http://schemas.microsoft.com/office/drawing/2014/main" id="{9FA78A04-7A7D-60CC-29E2-13C1E422A334}"/>
                </a:ext>
              </a:extLst>
            </p:cNvPr>
            <p:cNvSpPr txBox="1"/>
            <p:nvPr/>
          </p:nvSpPr>
          <p:spPr>
            <a:xfrm>
              <a:off x="4681376" y="3815184"/>
              <a:ext cx="945842" cy="307777"/>
            </a:xfrm>
            <a:prstGeom prst="rect">
              <a:avLst/>
            </a:prstGeom>
            <a:noFill/>
            <a:ln w="12700">
              <a:noFill/>
            </a:ln>
          </p:spPr>
          <p:txBody>
            <a:bodyPr wrap="square">
              <a:spAutoFit/>
            </a:bodyPr>
            <a:lstStyle/>
            <a:p>
              <a:r>
                <a:rPr lang="en-US" sz="1400" dirty="0">
                  <a:solidFill>
                    <a:schemeClr val="tx1"/>
                  </a:solidFill>
                  <a:latin typeface="Lato" panose="020F0502020204030203" pitchFamily="34" charset="0"/>
                  <a:ea typeface="Lato" panose="020F0502020204030203" pitchFamily="34" charset="0"/>
                  <a:cs typeface="Lato" panose="020F0502020204030203" pitchFamily="34" charset="0"/>
                </a:rPr>
                <a:t>variant:</a:t>
              </a:r>
            </a:p>
          </p:txBody>
        </p:sp>
      </p:grpSp>
    </p:spTree>
    <p:extLst>
      <p:ext uri="{BB962C8B-B14F-4D97-AF65-F5344CB8AC3E}">
        <p14:creationId xmlns:p14="http://schemas.microsoft.com/office/powerpoint/2010/main" val="3287691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8D4D6-2429-E0F9-27D8-3C24DC216F88}"/>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60B9863E-2A0B-BDED-4422-EA10F3E6D210}"/>
              </a:ext>
            </a:extLst>
          </p:cNvPr>
          <p:cNvGrpSpPr/>
          <p:nvPr/>
        </p:nvGrpSpPr>
        <p:grpSpPr>
          <a:xfrm>
            <a:off x="720848" y="5834832"/>
            <a:ext cx="7867782" cy="543144"/>
            <a:chOff x="720848" y="5947800"/>
            <a:chExt cx="7867782" cy="543144"/>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88362DC1-1864-5CE1-43DE-026579228E0C}"/>
                    </a:ext>
                  </a:extLst>
                </p:cNvPr>
                <p:cNvSpPr/>
                <p:nvPr/>
              </p:nvSpPr>
              <p:spPr>
                <a:xfrm>
                  <a:off x="720848" y="5947800"/>
                  <a:ext cx="7561008" cy="541608"/>
                </a:xfrm>
                <a:prstGeom prst="rect">
                  <a:avLst/>
                </a:prstGeom>
                <a:solidFill>
                  <a:schemeClr val="bg1">
                    <a:lumMod val="95000"/>
                  </a:schemeClr>
                </a:solidFill>
                <a:ln w="12700">
                  <a:solidFill>
                    <a:schemeClr val="bg1">
                      <a:lumMod val="65000"/>
                    </a:schemeClr>
                  </a:solidFill>
                </a:ln>
              </p:spPr>
              <p:txBody>
                <a:bodyPr vert="horz" wrap="square" lIns="91411" tIns="35988" rIns="91411" bIns="71977" numCol="1" rtlCol="0" anchor="ctr" anchorCtr="0" compatLnSpc="1">
                  <a:prstTxWarp prst="textNoShape">
                    <a:avLst/>
                  </a:prstTxWarp>
                </a:bodyPr>
                <a:lstStyle/>
                <a:p>
                  <a:pPr marL="536414" lvl="1" indent="-269794" algn="l" defTabSz="761771" eaLnBrk="1" hangingPunct="1">
                    <a:spcBef>
                      <a:spcPct val="70000"/>
                    </a:spcBef>
                    <a:buSzPct val="100000"/>
                  </a:pPr>
                  <a14:m>
                    <m:oMathPara xmlns:m="http://schemas.openxmlformats.org/officeDocument/2006/math">
                      <m:oMathParaPr>
                        <m:jc m:val="left"/>
                      </m:oMathParaPr>
                      <m:oMath xmlns:m="http://schemas.openxmlformats.org/officeDocument/2006/math">
                        <m:r>
                          <a:rPr lang="en-US" sz="1400" b="0" i="1" kern="0" smtClean="0">
                            <a:solidFill>
                              <a:prstClr val="black"/>
                            </a:solidFill>
                            <a:latin typeface="Cambria Math" panose="02040503050406030204" pitchFamily="18" charset="0"/>
                          </a:rPr>
                          <m:t>𝑛𝐷</m:t>
                        </m:r>
                        <m:r>
                          <a:rPr lang="en-US" sz="1400" i="1" kern="0" smtClean="0">
                            <a:solidFill>
                              <a:prstClr val="black"/>
                            </a:solidFill>
                            <a:latin typeface="Cambria Math" panose="02040503050406030204" pitchFamily="18" charset="0"/>
                          </a:rPr>
                          <m:t>𝐶</m:t>
                        </m:r>
                        <m:sSub>
                          <m:sSubPr>
                            <m:ctrlPr>
                              <a:rPr lang="en-US" sz="1400" b="0" i="1" kern="0" smtClean="0">
                                <a:solidFill>
                                  <a:prstClr val="black"/>
                                </a:solidFill>
                                <a:latin typeface="Cambria Math" panose="02040503050406030204" pitchFamily="18" charset="0"/>
                              </a:rPr>
                            </m:ctrlPr>
                          </m:sSubPr>
                          <m:e>
                            <m:r>
                              <a:rPr lang="en-US" sz="1400" b="0" i="1" kern="0" smtClean="0">
                                <a:solidFill>
                                  <a:prstClr val="black"/>
                                </a:solidFill>
                                <a:latin typeface="Cambria Math" panose="02040503050406030204" pitchFamily="18" charset="0"/>
                              </a:rPr>
                              <m:t>𝐺</m:t>
                            </m:r>
                          </m:e>
                          <m:sub>
                            <m:r>
                              <a:rPr lang="en-US" sz="1400" b="0" i="1" kern="0" smtClean="0">
                                <a:solidFill>
                                  <a:prstClr val="black"/>
                                </a:solidFill>
                                <a:latin typeface="Cambria Math" panose="02040503050406030204" pitchFamily="18" charset="0"/>
                              </a:rPr>
                              <m:t>𝑘</m:t>
                            </m:r>
                          </m:sub>
                        </m:sSub>
                        <m:r>
                          <a:rPr lang="en-US" sz="1400" b="0" i="1" kern="0" smtClean="0">
                            <a:solidFill>
                              <a:prstClr val="black"/>
                            </a:solidFill>
                            <a:latin typeface="Cambria Math" panose="02040503050406030204" pitchFamily="18" charset="0"/>
                          </a:rPr>
                          <m:t>=</m:t>
                        </m:r>
                        <m:f>
                          <m:fPr>
                            <m:ctrlPr>
                              <a:rPr lang="en-US" sz="1400" b="0" i="1" kern="0" smtClean="0">
                                <a:solidFill>
                                  <a:prstClr val="black"/>
                                </a:solidFill>
                                <a:latin typeface="Cambria Math" panose="02040503050406030204" pitchFamily="18" charset="0"/>
                              </a:rPr>
                            </m:ctrlPr>
                          </m:fPr>
                          <m:num>
                            <m:r>
                              <a:rPr lang="en-US" sz="1400" b="0" i="1" kern="0" smtClean="0">
                                <a:solidFill>
                                  <a:prstClr val="black"/>
                                </a:solidFill>
                                <a:latin typeface="Cambria Math" panose="02040503050406030204" pitchFamily="18" charset="0"/>
                              </a:rPr>
                              <m:t>𝐷𝐶</m:t>
                            </m:r>
                            <m:sSub>
                              <m:sSubPr>
                                <m:ctrlPr>
                                  <a:rPr lang="en-US" sz="1400" b="0" i="1" kern="0" smtClean="0">
                                    <a:solidFill>
                                      <a:prstClr val="black"/>
                                    </a:solidFill>
                                    <a:latin typeface="Cambria Math" panose="02040503050406030204" pitchFamily="18" charset="0"/>
                                  </a:rPr>
                                </m:ctrlPr>
                              </m:sSubPr>
                              <m:e>
                                <m:r>
                                  <a:rPr lang="en-US" sz="1400" b="0" i="1" kern="0" smtClean="0">
                                    <a:solidFill>
                                      <a:prstClr val="black"/>
                                    </a:solidFill>
                                    <a:latin typeface="Cambria Math" panose="02040503050406030204" pitchFamily="18" charset="0"/>
                                  </a:rPr>
                                  <m:t>𝐺</m:t>
                                </m:r>
                              </m:e>
                              <m:sub>
                                <m:r>
                                  <a:rPr lang="en-US" sz="1400" b="0" i="1" kern="0" smtClean="0">
                                    <a:solidFill>
                                      <a:prstClr val="black"/>
                                    </a:solidFill>
                                    <a:latin typeface="Cambria Math" panose="02040503050406030204" pitchFamily="18" charset="0"/>
                                  </a:rPr>
                                  <m:t>𝑘</m:t>
                                </m:r>
                              </m:sub>
                            </m:sSub>
                          </m:num>
                          <m:den>
                            <m:r>
                              <a:rPr lang="en-US" sz="1400" b="0" i="1" kern="0" smtClean="0">
                                <a:solidFill>
                                  <a:prstClr val="black"/>
                                </a:solidFill>
                                <a:latin typeface="Cambria Math" panose="02040503050406030204" pitchFamily="18" charset="0"/>
                              </a:rPr>
                              <m:t>𝐼𝐷𝐶</m:t>
                            </m:r>
                            <m:sSub>
                              <m:sSubPr>
                                <m:ctrlPr>
                                  <a:rPr lang="en-US" sz="1400" b="0" i="1" kern="0" smtClean="0">
                                    <a:solidFill>
                                      <a:prstClr val="black"/>
                                    </a:solidFill>
                                    <a:latin typeface="Cambria Math" panose="02040503050406030204" pitchFamily="18" charset="0"/>
                                  </a:rPr>
                                </m:ctrlPr>
                              </m:sSubPr>
                              <m:e>
                                <m:r>
                                  <a:rPr lang="en-US" sz="1400" b="0" i="1" kern="0" smtClean="0">
                                    <a:solidFill>
                                      <a:prstClr val="black"/>
                                    </a:solidFill>
                                    <a:latin typeface="Cambria Math" panose="02040503050406030204" pitchFamily="18" charset="0"/>
                                  </a:rPr>
                                  <m:t>𝐺</m:t>
                                </m:r>
                              </m:e>
                              <m:sub>
                                <m:r>
                                  <a:rPr lang="en-US" sz="1400" b="0" i="1" kern="0" smtClean="0">
                                    <a:solidFill>
                                      <a:prstClr val="black"/>
                                    </a:solidFill>
                                    <a:latin typeface="Cambria Math" panose="02040503050406030204" pitchFamily="18" charset="0"/>
                                  </a:rPr>
                                  <m:t>𝑘</m:t>
                                </m:r>
                              </m:sub>
                            </m:sSub>
                          </m:den>
                        </m:f>
                      </m:oMath>
                    </m:oMathPara>
                  </a14:m>
                  <a:endParaRPr lang="en-US" sz="1400" kern="0" dirty="0">
                    <a:solidFill>
                      <a:prstClr val="black"/>
                    </a:solidFill>
                    <a:latin typeface="Arial"/>
                  </a:endParaRPr>
                </a:p>
              </p:txBody>
            </p:sp>
          </mc:Choice>
          <mc:Fallback xmlns="">
            <p:sp>
              <p:nvSpPr>
                <p:cNvPr id="16" name="Rectangle 15">
                  <a:extLst>
                    <a:ext uri="{FF2B5EF4-FFF2-40B4-BE49-F238E27FC236}">
                      <a16:creationId xmlns:a16="http://schemas.microsoft.com/office/drawing/2014/main" id="{47220EA0-0468-7896-921F-BC3C2ED8CD68}"/>
                    </a:ext>
                  </a:extLst>
                </p:cNvPr>
                <p:cNvSpPr>
                  <a:spLocks noRot="1" noChangeAspect="1" noMove="1" noResize="1" noEditPoints="1" noAdjustHandles="1" noChangeArrowheads="1" noChangeShapeType="1" noTextEdit="1"/>
                </p:cNvSpPr>
                <p:nvPr/>
              </p:nvSpPr>
              <p:spPr>
                <a:xfrm>
                  <a:off x="720848" y="5947800"/>
                  <a:ext cx="7561008" cy="541608"/>
                </a:xfrm>
                <a:prstGeom prst="rect">
                  <a:avLst/>
                </a:prstGeom>
                <a:blipFill>
                  <a:blip r:embed="rId8"/>
                  <a:stretch>
                    <a:fillRect/>
                  </a:stretch>
                </a:blipFill>
                <a:ln w="12700">
                  <a:solidFill>
                    <a:schemeClr val="bg1">
                      <a:lumMod val="6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35C5600-4FC0-1C64-7E11-7EF552CE2A3E}"/>
                    </a:ext>
                  </a:extLst>
                </p:cNvPr>
                <p:cNvSpPr/>
                <p:nvPr/>
              </p:nvSpPr>
              <p:spPr>
                <a:xfrm>
                  <a:off x="3691244" y="5949336"/>
                  <a:ext cx="2160288" cy="541608"/>
                </a:xfrm>
                <a:prstGeom prst="rect">
                  <a:avLst/>
                </a:prstGeom>
                <a:noFill/>
                <a:ln w="12700">
                  <a:noFill/>
                </a:ln>
              </p:spPr>
              <p:txBody>
                <a:bodyPr vert="horz" wrap="square" lIns="91411" tIns="35988" rIns="91411" bIns="71977" numCol="1" rtlCol="0" anchor="ctr" anchorCtr="0" compatLnSpc="1">
                  <a:prstTxWarp prst="textNoShape">
                    <a:avLst/>
                  </a:prstTxWarp>
                </a:bodyPr>
                <a:lstStyle/>
                <a:p>
                  <a:pPr marL="536414" lvl="1" indent="-269794" algn="l" defTabSz="761771" eaLnBrk="1" hangingPunct="1">
                    <a:spcBef>
                      <a:spcPct val="70000"/>
                    </a:spcBef>
                    <a:buSzPct val="100000"/>
                  </a:pPr>
                  <a14:m>
                    <m:oMathPara xmlns:m="http://schemas.openxmlformats.org/officeDocument/2006/math">
                      <m:oMathParaPr>
                        <m:jc m:val="left"/>
                      </m:oMathParaPr>
                      <m:oMath xmlns:m="http://schemas.openxmlformats.org/officeDocument/2006/math">
                        <m:r>
                          <a:rPr lang="en-US" sz="1400" b="0" i="1" kern="0" smtClean="0">
                            <a:solidFill>
                              <a:prstClr val="black"/>
                            </a:solidFill>
                            <a:latin typeface="Cambria Math" panose="02040503050406030204" pitchFamily="18" charset="0"/>
                          </a:rPr>
                          <m:t>𝐼𝐷𝐶</m:t>
                        </m:r>
                        <m:sSub>
                          <m:sSubPr>
                            <m:ctrlPr>
                              <a:rPr lang="en-US" sz="1400" b="0" i="1" kern="0" smtClean="0">
                                <a:solidFill>
                                  <a:prstClr val="black"/>
                                </a:solidFill>
                                <a:latin typeface="Cambria Math" panose="02040503050406030204" pitchFamily="18" charset="0"/>
                              </a:rPr>
                            </m:ctrlPr>
                          </m:sSubPr>
                          <m:e>
                            <m:r>
                              <a:rPr lang="en-US" sz="1400" b="0" i="1" kern="0" smtClean="0">
                                <a:solidFill>
                                  <a:prstClr val="black"/>
                                </a:solidFill>
                                <a:latin typeface="Cambria Math" panose="02040503050406030204" pitchFamily="18" charset="0"/>
                              </a:rPr>
                              <m:t>𝐺</m:t>
                            </m:r>
                          </m:e>
                          <m:sub>
                            <m:r>
                              <a:rPr lang="en-US" sz="1400" b="0" i="1" kern="0" smtClean="0">
                                <a:solidFill>
                                  <a:prstClr val="black"/>
                                </a:solidFill>
                                <a:latin typeface="Cambria Math" panose="02040503050406030204" pitchFamily="18" charset="0"/>
                              </a:rPr>
                              <m:t>𝑘</m:t>
                            </m:r>
                          </m:sub>
                        </m:sSub>
                        <m:r>
                          <a:rPr lang="en-US" sz="1400" b="0" i="1" kern="0" smtClean="0">
                            <a:solidFill>
                              <a:prstClr val="black"/>
                            </a:solidFill>
                            <a:latin typeface="Cambria Math" panose="02040503050406030204" pitchFamily="18" charset="0"/>
                          </a:rPr>
                          <m:t>=</m:t>
                        </m:r>
                        <m:func>
                          <m:funcPr>
                            <m:ctrlPr>
                              <a:rPr lang="en-US" sz="1400" b="0" i="1" kern="0" smtClean="0">
                                <a:solidFill>
                                  <a:prstClr val="black"/>
                                </a:solidFill>
                                <a:latin typeface="Cambria Math" panose="02040503050406030204" pitchFamily="18" charset="0"/>
                              </a:rPr>
                            </m:ctrlPr>
                          </m:funcPr>
                          <m:fName>
                            <m:r>
                              <m:rPr>
                                <m:sty m:val="p"/>
                              </m:rPr>
                              <a:rPr lang="en-US" sz="1400" b="0" i="0" kern="0" smtClean="0">
                                <a:solidFill>
                                  <a:prstClr val="black"/>
                                </a:solidFill>
                                <a:latin typeface="Cambria Math" panose="02040503050406030204" pitchFamily="18" charset="0"/>
                              </a:rPr>
                              <m:t>max</m:t>
                            </m:r>
                          </m:fName>
                          <m:e>
                            <m:r>
                              <a:rPr lang="en-US" sz="1400" b="0" i="1" kern="0" smtClean="0">
                                <a:solidFill>
                                  <a:prstClr val="black"/>
                                </a:solidFill>
                                <a:latin typeface="Cambria Math" panose="02040503050406030204" pitchFamily="18" charset="0"/>
                              </a:rPr>
                              <m:t>𝐷𝐶</m:t>
                            </m:r>
                            <m:sSub>
                              <m:sSubPr>
                                <m:ctrlPr>
                                  <a:rPr lang="en-US" sz="1400" b="0" i="1" kern="0" smtClean="0">
                                    <a:solidFill>
                                      <a:prstClr val="black"/>
                                    </a:solidFill>
                                    <a:latin typeface="Cambria Math" panose="02040503050406030204" pitchFamily="18" charset="0"/>
                                  </a:rPr>
                                </m:ctrlPr>
                              </m:sSubPr>
                              <m:e>
                                <m:r>
                                  <a:rPr lang="en-US" sz="1400" b="0" i="1" kern="0" smtClean="0">
                                    <a:solidFill>
                                      <a:prstClr val="black"/>
                                    </a:solidFill>
                                    <a:latin typeface="Cambria Math" panose="02040503050406030204" pitchFamily="18" charset="0"/>
                                  </a:rPr>
                                  <m:t>𝐺</m:t>
                                </m:r>
                              </m:e>
                              <m:sub>
                                <m:r>
                                  <a:rPr lang="en-US" sz="1400" b="0" i="1" kern="0" smtClean="0">
                                    <a:solidFill>
                                      <a:prstClr val="black"/>
                                    </a:solidFill>
                                    <a:latin typeface="Cambria Math" panose="02040503050406030204" pitchFamily="18" charset="0"/>
                                  </a:rPr>
                                  <m:t>𝑘</m:t>
                                </m:r>
                              </m:sub>
                            </m:sSub>
                          </m:e>
                        </m:func>
                      </m:oMath>
                    </m:oMathPara>
                  </a14:m>
                  <a:endParaRPr lang="en-US" sz="1400" kern="0" dirty="0">
                    <a:solidFill>
                      <a:prstClr val="black"/>
                    </a:solidFill>
                    <a:latin typeface="Arial"/>
                  </a:endParaRPr>
                </a:p>
              </p:txBody>
            </p:sp>
          </mc:Choice>
          <mc:Fallback xmlns="">
            <p:sp>
              <p:nvSpPr>
                <p:cNvPr id="17" name="Rectangle 16">
                  <a:extLst>
                    <a:ext uri="{FF2B5EF4-FFF2-40B4-BE49-F238E27FC236}">
                      <a16:creationId xmlns:a16="http://schemas.microsoft.com/office/drawing/2014/main" id="{07B430C4-4E0D-D5CF-8338-4317E8B6901B}"/>
                    </a:ext>
                  </a:extLst>
                </p:cNvPr>
                <p:cNvSpPr>
                  <a:spLocks noRot="1" noChangeAspect="1" noMove="1" noResize="1" noEditPoints="1" noAdjustHandles="1" noChangeArrowheads="1" noChangeShapeType="1" noTextEdit="1"/>
                </p:cNvSpPr>
                <p:nvPr/>
              </p:nvSpPr>
              <p:spPr>
                <a:xfrm>
                  <a:off x="3691244" y="5949336"/>
                  <a:ext cx="2160288" cy="541608"/>
                </a:xfrm>
                <a:prstGeom prst="rect">
                  <a:avLst/>
                </a:prstGeom>
                <a:blipFill>
                  <a:blip r:embed="rId9"/>
                  <a:stretch>
                    <a:fillRect/>
                  </a:stretch>
                </a:blipFill>
                <a:ln w="12700">
                  <a:noFill/>
                </a:ln>
              </p:spPr>
              <p:txBody>
                <a:bodyPr/>
                <a:lstStyle/>
                <a:p>
                  <a:r>
                    <a:rPr lang="en-US">
                      <a:noFill/>
                    </a:rPr>
                    <a:t> </a:t>
                  </a:r>
                </a:p>
              </p:txBody>
            </p:sp>
          </mc:Fallback>
        </mc:AlternateContent>
        <p:sp>
          <p:nvSpPr>
            <p:cNvPr id="18" name="TextBox 17">
              <a:extLst>
                <a:ext uri="{FF2B5EF4-FFF2-40B4-BE49-F238E27FC236}">
                  <a16:creationId xmlns:a16="http://schemas.microsoft.com/office/drawing/2014/main" id="{39D3CD7E-B98A-4263-1012-9B2C5F16A416}"/>
                </a:ext>
              </a:extLst>
            </p:cNvPr>
            <p:cNvSpPr txBox="1"/>
            <p:nvPr/>
          </p:nvSpPr>
          <p:spPr>
            <a:xfrm>
              <a:off x="2827862" y="6033596"/>
              <a:ext cx="5760768" cy="307777"/>
            </a:xfrm>
            <a:prstGeom prst="rect">
              <a:avLst/>
            </a:prstGeom>
            <a:noFill/>
            <a:ln w="12700">
              <a:noFill/>
            </a:ln>
          </p:spPr>
          <p:txBody>
            <a:bodyPr wrap="square" anchor="ctr">
              <a:spAutoFit/>
            </a:bodyPr>
            <a:lstStyle/>
            <a:p>
              <a:r>
                <a:rPr lang="en-US" sz="1400" dirty="0">
                  <a:solidFill>
                    <a:schemeClr val="tx1"/>
                  </a:solidFill>
                  <a:latin typeface="Lato" panose="020F0502020204030203" pitchFamily="34" charset="0"/>
                  <a:ea typeface="Lato" panose="020F0502020204030203" pitchFamily="34" charset="0"/>
                  <a:cs typeface="Lato" panose="020F0502020204030203" pitchFamily="34" charset="0"/>
                </a:rPr>
                <a:t>      with:                                              </a:t>
              </a:r>
              <a:r>
                <a:rPr lang="en-US" sz="1000" dirty="0">
                  <a:solidFill>
                    <a:schemeClr val="tx1"/>
                  </a:solidFill>
                  <a:latin typeface="Lato" panose="020F0502020204030203" pitchFamily="34" charset="0"/>
                  <a:ea typeface="Lato" panose="020F0502020204030203" pitchFamily="34" charset="0"/>
                  <a:cs typeface="Lato" panose="020F0502020204030203" pitchFamily="34" charset="0"/>
                </a:rPr>
                <a:t>(over all possible rankings of documents)</a:t>
              </a:r>
            </a:p>
          </p:txBody>
        </p:sp>
      </p:grpSp>
    </p:spTree>
    <p:extLst>
      <p:ext uri="{BB962C8B-B14F-4D97-AF65-F5344CB8AC3E}">
        <p14:creationId xmlns:p14="http://schemas.microsoft.com/office/powerpoint/2010/main" val="3760787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7BD2DA7A-2CAC-5BA3-D292-3D39D2A7651C}"/>
                  </a:ext>
                </a:extLst>
              </p:cNvPr>
              <p:cNvGraphicFramePr>
                <a:graphicFrameLocks noGrp="1"/>
              </p:cNvGraphicFramePr>
              <p:nvPr>
                <p:extLst>
                  <p:ext uri="{D42A27DB-BD31-4B8C-83A1-F6EECF244321}">
                    <p14:modId xmlns:p14="http://schemas.microsoft.com/office/powerpoint/2010/main" val="2836537577"/>
                  </p:ext>
                </p:extLst>
              </p:nvPr>
            </p:nvGraphicFramePr>
            <p:xfrm>
              <a:off x="1306118" y="436728"/>
              <a:ext cx="6975738" cy="3010436"/>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345984">
                      <a:extLst>
                        <a:ext uri="{9D8B030D-6E8A-4147-A177-3AD203B41FA5}">
                          <a16:colId xmlns:a16="http://schemas.microsoft.com/office/drawing/2014/main" val="872509406"/>
                        </a:ext>
                      </a:extLst>
                    </a:gridCol>
                    <a:gridCol w="576639">
                      <a:extLst>
                        <a:ext uri="{9D8B030D-6E8A-4147-A177-3AD203B41FA5}">
                          <a16:colId xmlns:a16="http://schemas.microsoft.com/office/drawing/2014/main" val="3731384474"/>
                        </a:ext>
                      </a:extLst>
                    </a:gridCol>
                    <a:gridCol w="115328">
                      <a:extLst>
                        <a:ext uri="{9D8B030D-6E8A-4147-A177-3AD203B41FA5}">
                          <a16:colId xmlns:a16="http://schemas.microsoft.com/office/drawing/2014/main" val="3800285295"/>
                        </a:ext>
                      </a:extLst>
                    </a:gridCol>
                    <a:gridCol w="720000">
                      <a:extLst>
                        <a:ext uri="{9D8B030D-6E8A-4147-A177-3AD203B41FA5}">
                          <a16:colId xmlns:a16="http://schemas.microsoft.com/office/drawing/2014/main" val="1895013405"/>
                        </a:ext>
                      </a:extLst>
                    </a:gridCol>
                    <a:gridCol w="720000">
                      <a:extLst>
                        <a:ext uri="{9D8B030D-6E8A-4147-A177-3AD203B41FA5}">
                          <a16:colId xmlns:a16="http://schemas.microsoft.com/office/drawing/2014/main" val="2980926393"/>
                        </a:ext>
                      </a:extLst>
                    </a:gridCol>
                    <a:gridCol w="115328">
                      <a:extLst>
                        <a:ext uri="{9D8B030D-6E8A-4147-A177-3AD203B41FA5}">
                          <a16:colId xmlns:a16="http://schemas.microsoft.com/office/drawing/2014/main" val="1735977786"/>
                        </a:ext>
                      </a:extLst>
                    </a:gridCol>
                    <a:gridCol w="922623">
                      <a:extLst>
                        <a:ext uri="{9D8B030D-6E8A-4147-A177-3AD203B41FA5}">
                          <a16:colId xmlns:a16="http://schemas.microsoft.com/office/drawing/2014/main" val="2645190417"/>
                        </a:ext>
                      </a:extLst>
                    </a:gridCol>
                    <a:gridCol w="922623">
                      <a:extLst>
                        <a:ext uri="{9D8B030D-6E8A-4147-A177-3AD203B41FA5}">
                          <a16:colId xmlns:a16="http://schemas.microsoft.com/office/drawing/2014/main" val="1198450098"/>
                        </a:ext>
                      </a:extLst>
                    </a:gridCol>
                    <a:gridCol w="115328">
                      <a:extLst>
                        <a:ext uri="{9D8B030D-6E8A-4147-A177-3AD203B41FA5}">
                          <a16:colId xmlns:a16="http://schemas.microsoft.com/office/drawing/2014/main" val="1304929991"/>
                        </a:ext>
                      </a:extLst>
                    </a:gridCol>
                    <a:gridCol w="576639">
                      <a:extLst>
                        <a:ext uri="{9D8B030D-6E8A-4147-A177-3AD203B41FA5}">
                          <a16:colId xmlns:a16="http://schemas.microsoft.com/office/drawing/2014/main" val="1634641120"/>
                        </a:ext>
                      </a:extLst>
                    </a:gridCol>
                    <a:gridCol w="922623">
                      <a:extLst>
                        <a:ext uri="{9D8B030D-6E8A-4147-A177-3AD203B41FA5}">
                          <a16:colId xmlns:a16="http://schemas.microsoft.com/office/drawing/2014/main" val="927504394"/>
                        </a:ext>
                      </a:extLst>
                    </a:gridCol>
                    <a:gridCol w="922623">
                      <a:extLst>
                        <a:ext uri="{9D8B030D-6E8A-4147-A177-3AD203B41FA5}">
                          <a16:colId xmlns:a16="http://schemas.microsoft.com/office/drawing/2014/main" val="3043349117"/>
                        </a:ext>
                      </a:extLst>
                    </a:gridCol>
                  </a:tblGrid>
                  <a:tr h="370522">
                    <a:tc>
                      <a:txBody>
                        <a:bodyPr/>
                        <a:lstStyle/>
                        <a:p>
                          <a:pPr algn="ctr" fontAlgn="b">
                            <a:spcBef>
                              <a:spcPts val="600"/>
                            </a:spcBef>
                            <a:spcAft>
                              <a:spcPts val="600"/>
                            </a:spcAft>
                          </a:pPr>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t>𝑘</m:t>
                                </m:r>
                              </m:oMath>
                            </m:oMathPara>
                          </a14:m>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t>𝑟𝑒</m:t>
                                </m:r>
                                <m:sSub>
                                  <m:sSubPr>
                                    <m:ctrlP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ctrlPr>
                                  </m:sSubPr>
                                  <m:e>
                                    <m: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t>𝑙</m:t>
                                    </m:r>
                                  </m:e>
                                  <m:sub>
                                    <m: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t>𝑘</m:t>
                                    </m:r>
                                  </m:sub>
                                </m:sSub>
                              </m:oMath>
                            </m:oMathPara>
                          </a14:m>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t>𝐶</m:t>
                                </m:r>
                                <m:sSub>
                                  <m:sSubPr>
                                    <m:ctrlP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ctrlPr>
                                  </m:sSubPr>
                                  <m:e>
                                    <m: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t>𝐺</m:t>
                                    </m:r>
                                  </m:e>
                                  <m:sub>
                                    <m: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t>𝑘</m:t>
                                    </m:r>
                                  </m:sub>
                                </m:sSub>
                              </m:oMath>
                            </m:oMathPara>
                          </a14:m>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200" b="0" i="1" u="none" strike="noStrike" dirty="0" smtClean="0">
                                        <a:effectLst/>
                                        <a:latin typeface="Cambria Math" panose="02040503050406030204" pitchFamily="18" charset="0"/>
                                        <a:ea typeface="Lato" panose="020F0502020204030203" pitchFamily="34" charset="0"/>
                                        <a:cs typeface="Lato" panose="020F0502020204030203" pitchFamily="34" charset="0"/>
                                      </a:rPr>
                                    </m:ctrlPr>
                                  </m:sSubPr>
                                  <m:e>
                                    <m:acc>
                                      <m:accPr>
                                        <m:chr m:val="̂"/>
                                        <m:ctrlPr>
                                          <a:rPr lang="en-US" sz="1200" b="0" i="1" u="none" strike="noStrike" dirty="0" smtClean="0">
                                            <a:effectLst/>
                                            <a:latin typeface="Cambria Math" panose="02040503050406030204" pitchFamily="18" charset="0"/>
                                            <a:ea typeface="Lato" panose="020F0502020204030203" pitchFamily="34" charset="0"/>
                                            <a:cs typeface="Lato" panose="020F0502020204030203" pitchFamily="34" charset="0"/>
                                          </a:rPr>
                                        </m:ctrlPr>
                                      </m:accPr>
                                      <m:e>
                                        <m:r>
                                          <a:rPr lang="en-US" sz="1200" b="0" i="1" u="none" strike="noStrike" dirty="0" smtClean="0">
                                            <a:effectLst/>
                                            <a:latin typeface="Cambria Math" panose="02040503050406030204" pitchFamily="18" charset="0"/>
                                            <a:ea typeface="Lato" panose="020F0502020204030203" pitchFamily="34" charset="0"/>
                                            <a:cs typeface="Lato" panose="020F0502020204030203" pitchFamily="34" charset="0"/>
                                          </a:rPr>
                                          <m:t>𝐶𝐺</m:t>
                                        </m:r>
                                      </m:e>
                                    </m:acc>
                                  </m:e>
                                  <m:sub>
                                    <m:r>
                                      <a:rPr lang="en-US" sz="1200" b="0" i="1" u="none" strike="noStrike" dirty="0" smtClean="0">
                                        <a:effectLst/>
                                        <a:latin typeface="Cambria Math" panose="02040503050406030204" pitchFamily="18" charset="0"/>
                                        <a:ea typeface="Lato" panose="020F0502020204030203" pitchFamily="34" charset="0"/>
                                        <a:cs typeface="Lato" panose="020F0502020204030203" pitchFamily="34" charset="0"/>
                                      </a:rPr>
                                      <m:t>𝑘</m:t>
                                    </m:r>
                                  </m:sub>
                                </m:sSub>
                              </m:oMath>
                            </m:oMathPara>
                          </a14:m>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14:m>
                            <m:oMathPara xmlns:m="http://schemas.openxmlformats.org/officeDocument/2006/math">
                              <m:oMathParaPr>
                                <m:jc m:val="centerGroup"/>
                              </m:oMathParaPr>
                              <m:oMath xmlns:m="http://schemas.openxmlformats.org/officeDocument/2006/math">
                                <m:f>
                                  <m:fPr>
                                    <m:ctrlPr>
                                      <a:rPr lang="en-US" sz="1000" b="0" i="1" u="none" strike="noStrike" smtClean="0">
                                        <a:solidFill>
                                          <a:schemeClr val="bg1"/>
                                        </a:solidFill>
                                        <a:effectLst/>
                                        <a:latin typeface="Cambria Math" panose="02040503050406030204" pitchFamily="18" charset="0"/>
                                        <a:ea typeface="Lato" panose="020F0502020204030203" pitchFamily="34" charset="0"/>
                                        <a:cs typeface="Lato" panose="020F0502020204030203" pitchFamily="34" charset="0"/>
                                      </a:rPr>
                                    </m:ctrlPr>
                                  </m:fPr>
                                  <m:num>
                                    <m:r>
                                      <a:rPr lang="en-US" sz="1000" b="0" i="1" u="none" strike="noStrike" smtClean="0">
                                        <a:solidFill>
                                          <a:schemeClr val="bg1"/>
                                        </a:solidFill>
                                        <a:effectLst/>
                                        <a:latin typeface="Cambria Math" panose="02040503050406030204" pitchFamily="18" charset="0"/>
                                        <a:ea typeface="Lato" panose="020F0502020204030203" pitchFamily="34" charset="0"/>
                                        <a:cs typeface="Lato" panose="020F0502020204030203" pitchFamily="34" charset="0"/>
                                      </a:rPr>
                                      <m:t>1</m:t>
                                    </m:r>
                                  </m:num>
                                  <m:den>
                                    <m:func>
                                      <m:funcPr>
                                        <m:ctrlPr>
                                          <a:rPr lang="en-US" sz="1000" b="0" i="1" u="none" strike="noStrike" smtClean="0">
                                            <a:solidFill>
                                              <a:schemeClr val="bg1"/>
                                            </a:solidFill>
                                            <a:effectLst/>
                                            <a:latin typeface="Cambria Math" panose="02040503050406030204" pitchFamily="18" charset="0"/>
                                            <a:ea typeface="Lato" panose="020F0502020204030203" pitchFamily="34" charset="0"/>
                                            <a:cs typeface="Lato" panose="020F0502020204030203" pitchFamily="34" charset="0"/>
                                          </a:rPr>
                                        </m:ctrlPr>
                                      </m:funcPr>
                                      <m:fName>
                                        <m:sSub>
                                          <m:sSubPr>
                                            <m:ctrlPr>
                                              <a:rPr lang="en-US" sz="1000" b="0" i="1" u="none" strike="noStrike" smtClean="0">
                                                <a:solidFill>
                                                  <a:schemeClr val="bg1"/>
                                                </a:solidFill>
                                                <a:effectLst/>
                                                <a:latin typeface="Cambria Math" panose="02040503050406030204" pitchFamily="18" charset="0"/>
                                                <a:ea typeface="Lato" panose="020F0502020204030203" pitchFamily="34" charset="0"/>
                                                <a:cs typeface="Lato" panose="020F0502020204030203" pitchFamily="34" charset="0"/>
                                              </a:rPr>
                                            </m:ctrlPr>
                                          </m:sSubPr>
                                          <m:e>
                                            <m:r>
                                              <m:rPr>
                                                <m:sty m:val="p"/>
                                              </m:rPr>
                                              <a:rPr lang="en-US" sz="1000" b="0" i="0" u="none" strike="noStrike" smtClean="0">
                                                <a:solidFill>
                                                  <a:schemeClr val="bg1"/>
                                                </a:solidFill>
                                                <a:effectLst/>
                                                <a:latin typeface="Cambria Math" panose="02040503050406030204" pitchFamily="18" charset="0"/>
                                                <a:ea typeface="Lato" panose="020F0502020204030203" pitchFamily="34" charset="0"/>
                                                <a:cs typeface="Lato" panose="020F0502020204030203" pitchFamily="34" charset="0"/>
                                              </a:rPr>
                                              <m:t>log</m:t>
                                            </m:r>
                                          </m:e>
                                          <m:sub>
                                            <m:r>
                                              <a:rPr lang="en-US" sz="1000" b="0" i="1" u="none" strike="noStrike" smtClean="0">
                                                <a:solidFill>
                                                  <a:schemeClr val="bg1"/>
                                                </a:solidFill>
                                                <a:effectLst/>
                                                <a:latin typeface="Cambria Math" panose="02040503050406030204" pitchFamily="18" charset="0"/>
                                                <a:ea typeface="Lato" panose="020F0502020204030203" pitchFamily="34" charset="0"/>
                                                <a:cs typeface="Lato" panose="020F0502020204030203" pitchFamily="34" charset="0"/>
                                              </a:rPr>
                                              <m:t>2</m:t>
                                            </m:r>
                                          </m:sub>
                                        </m:sSub>
                                      </m:fName>
                                      <m:e>
                                        <m:r>
                                          <a:rPr lang="en-US" sz="1000" b="0" i="1" u="none" strike="noStrike" smtClean="0">
                                            <a:solidFill>
                                              <a:schemeClr val="bg1"/>
                                            </a:solidFill>
                                            <a:effectLst/>
                                            <a:latin typeface="Cambria Math" panose="02040503050406030204" pitchFamily="18" charset="0"/>
                                            <a:ea typeface="Lato" panose="020F0502020204030203" pitchFamily="34" charset="0"/>
                                            <a:cs typeface="Lato" panose="020F0502020204030203" pitchFamily="34" charset="0"/>
                                          </a:rPr>
                                          <m:t>(</m:t>
                                        </m:r>
                                        <m:r>
                                          <a:rPr lang="en-US" sz="1000" b="0" i="1" u="none" strike="noStrike" smtClean="0">
                                            <a:solidFill>
                                              <a:schemeClr val="bg1"/>
                                            </a:solidFill>
                                            <a:effectLst/>
                                            <a:latin typeface="Cambria Math" panose="02040503050406030204" pitchFamily="18" charset="0"/>
                                            <a:ea typeface="Lato" panose="020F0502020204030203" pitchFamily="34" charset="0"/>
                                            <a:cs typeface="Lato" panose="020F0502020204030203" pitchFamily="34" charset="0"/>
                                          </a:rPr>
                                          <m:t>𝑘</m:t>
                                        </m:r>
                                        <m:r>
                                          <a:rPr lang="en-US" sz="1000" b="0" i="1" u="none" strike="noStrike" smtClean="0">
                                            <a:solidFill>
                                              <a:schemeClr val="bg1"/>
                                            </a:solidFill>
                                            <a:effectLst/>
                                            <a:latin typeface="Cambria Math" panose="02040503050406030204" pitchFamily="18" charset="0"/>
                                            <a:ea typeface="Lato" panose="020F0502020204030203" pitchFamily="34" charset="0"/>
                                            <a:cs typeface="Lato" panose="020F0502020204030203" pitchFamily="34" charset="0"/>
                                          </a:rPr>
                                          <m:t>+1)</m:t>
                                        </m:r>
                                      </m:e>
                                    </m:func>
                                  </m:den>
                                </m:f>
                              </m:oMath>
                            </m:oMathPara>
                          </a14:m>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t>𝐷𝐶</m:t>
                                </m:r>
                                <m:sSub>
                                  <m:sSubPr>
                                    <m:ctrlP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ctrlPr>
                                  </m:sSubPr>
                                  <m:e>
                                    <m: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t>𝐺</m:t>
                                    </m:r>
                                  </m:e>
                                  <m:sub>
                                    <m: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t>𝑘</m:t>
                                    </m:r>
                                  </m:sub>
                                </m:sSub>
                              </m:oMath>
                            </m:oMathPara>
                          </a14:m>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b="0" u="none" strike="noStrike" dirty="0">
                              <a:effectLst/>
                              <a:latin typeface="Lato" panose="020F0502020204030203" pitchFamily="34" charset="0"/>
                              <a:ea typeface="Lato" panose="020F0502020204030203" pitchFamily="34" charset="0"/>
                              <a:cs typeface="Lato" panose="020F0502020204030203" pitchFamily="34" charset="0"/>
                            </a:rPr>
                            <a:t>ideal</a:t>
                          </a:r>
                          <a:r>
                            <a:rPr lang="en-US" sz="1200" u="none" strike="noStrike" dirty="0">
                              <a:effectLst/>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t>𝑟𝑒</m:t>
                              </m:r>
                              <m:sSub>
                                <m:sSubPr>
                                  <m:ctrlP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ctrlPr>
                                </m:sSubPr>
                                <m:e>
                                  <m: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t>𝑙</m:t>
                                  </m:r>
                                </m:e>
                                <m:sub>
                                  <m: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t>𝑘</m:t>
                                  </m:r>
                                </m:sub>
                              </m:sSub>
                            </m:oMath>
                          </a14:m>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t>𝐼𝐷𝐶</m:t>
                                </m:r>
                                <m:sSub>
                                  <m:sSubPr>
                                    <m:ctrlP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ctrlPr>
                                  </m:sSubPr>
                                  <m:e>
                                    <m: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t>𝐺</m:t>
                                    </m:r>
                                  </m:e>
                                  <m:sub>
                                    <m: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t>𝑘</m:t>
                                    </m:r>
                                  </m:sub>
                                </m:sSub>
                              </m:oMath>
                            </m:oMathPara>
                          </a14:m>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14:m>
                            <m:oMathPara xmlns:m="http://schemas.openxmlformats.org/officeDocument/2006/math">
                              <m:oMathParaPr>
                                <m:jc m:val="centerGroup"/>
                              </m:oMathParaPr>
                              <m:oMath xmlns:m="http://schemas.openxmlformats.org/officeDocument/2006/math">
                                <m: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t>𝑛𝐷𝐶</m:t>
                                </m:r>
                                <m:sSub>
                                  <m:sSubPr>
                                    <m:ctrlP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ctrlPr>
                                  </m:sSubPr>
                                  <m:e>
                                    <m: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t>𝐺</m:t>
                                    </m:r>
                                  </m:e>
                                  <m:sub>
                                    <m:r>
                                      <a:rPr lang="en-US" sz="1200" i="1" u="none" strike="noStrike" dirty="0" smtClean="0">
                                        <a:effectLst/>
                                        <a:latin typeface="Cambria Math" panose="02040503050406030204" pitchFamily="18" charset="0"/>
                                        <a:ea typeface="Lato" panose="020F0502020204030203" pitchFamily="34" charset="0"/>
                                        <a:cs typeface="Lato" panose="020F0502020204030203" pitchFamily="34" charset="0"/>
                                      </a:rPr>
                                      <m:t>𝑘</m:t>
                                    </m:r>
                                  </m:sub>
                                </m:sSub>
                              </m:oMath>
                            </m:oMathPara>
                          </a14:m>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1647507"/>
                      </a:ext>
                    </a:extLst>
                  </a:tr>
                  <a:tr h="187978">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1</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0.00</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1.00 </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0.00</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3</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3.00</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0.00</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299648"/>
                      </a:ext>
                    </a:extLst>
                  </a:tr>
                  <a:tr h="187978">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2</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2</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2</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0.33</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0.63</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1.26</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3</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4.89</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0.26</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4324399"/>
                      </a:ext>
                    </a:extLst>
                  </a:tr>
                  <a:tr h="187978">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3</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1</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3</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0.33</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0.50</a:t>
                          </a: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1.76</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3</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6.39</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0.28</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1376869"/>
                      </a:ext>
                    </a:extLst>
                  </a:tr>
                  <a:tr h="187978">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4</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3</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6</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0.50</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0.43</a:t>
                          </a: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3.05</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3</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7.68</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0.40</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0068116"/>
                      </a:ext>
                    </a:extLst>
                  </a:tr>
                  <a:tr h="187978">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5</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6</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0.40</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0.38</a:t>
                          </a: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3.05</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3</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8.85</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0.35</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4252261"/>
                      </a:ext>
                    </a:extLst>
                  </a:tr>
                  <a:tr h="187978">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6</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2</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8</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0.44</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0.36</a:t>
                          </a: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3.77</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2</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9.56</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0.39</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6399238"/>
                      </a:ext>
                    </a:extLst>
                  </a:tr>
                  <a:tr h="187978">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7</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8</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0.38</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0.33</a:t>
                          </a: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3.77</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2</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10.22</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0.37</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5522100"/>
                      </a:ext>
                    </a:extLst>
                  </a:tr>
                  <a:tr h="187978">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8</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3</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11</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0.46</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0.32</a:t>
                          </a: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4.71</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2</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10.86</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0.43</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6700621"/>
                      </a:ext>
                    </a:extLst>
                  </a:tr>
                  <a:tr h="187978">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9</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1</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12</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0.44</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0.30</a:t>
                          </a: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5.01</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2</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11.46</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0.44</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4942734"/>
                      </a:ext>
                    </a:extLst>
                  </a:tr>
                  <a:tr h="187978">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10</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3</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15</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0.50</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0.29</a:t>
                          </a: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5.88</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2</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12.04</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0.49</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9238794"/>
                      </a:ext>
                    </a:extLst>
                  </a:tr>
                </a:tbl>
              </a:graphicData>
            </a:graphic>
          </p:graphicFrame>
        </mc:Choice>
        <mc:Fallback xmlns="">
          <p:graphicFrame>
            <p:nvGraphicFramePr>
              <p:cNvPr id="5" name="Table 4">
                <a:extLst>
                  <a:ext uri="{FF2B5EF4-FFF2-40B4-BE49-F238E27FC236}">
                    <a16:creationId xmlns:a16="http://schemas.microsoft.com/office/drawing/2014/main" id="{7BD2DA7A-2CAC-5BA3-D292-3D39D2A7651C}"/>
                  </a:ext>
                </a:extLst>
              </p:cNvPr>
              <p:cNvGraphicFramePr>
                <a:graphicFrameLocks noGrp="1"/>
              </p:cNvGraphicFramePr>
              <p:nvPr>
                <p:extLst>
                  <p:ext uri="{D42A27DB-BD31-4B8C-83A1-F6EECF244321}">
                    <p14:modId xmlns:p14="http://schemas.microsoft.com/office/powerpoint/2010/main" val="2836537577"/>
                  </p:ext>
                </p:extLst>
              </p:nvPr>
            </p:nvGraphicFramePr>
            <p:xfrm>
              <a:off x="1306118" y="436728"/>
              <a:ext cx="6975738" cy="3010436"/>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345984">
                      <a:extLst>
                        <a:ext uri="{9D8B030D-6E8A-4147-A177-3AD203B41FA5}">
                          <a16:colId xmlns:a16="http://schemas.microsoft.com/office/drawing/2014/main" val="872509406"/>
                        </a:ext>
                      </a:extLst>
                    </a:gridCol>
                    <a:gridCol w="576639">
                      <a:extLst>
                        <a:ext uri="{9D8B030D-6E8A-4147-A177-3AD203B41FA5}">
                          <a16:colId xmlns:a16="http://schemas.microsoft.com/office/drawing/2014/main" val="3731384474"/>
                        </a:ext>
                      </a:extLst>
                    </a:gridCol>
                    <a:gridCol w="115328">
                      <a:extLst>
                        <a:ext uri="{9D8B030D-6E8A-4147-A177-3AD203B41FA5}">
                          <a16:colId xmlns:a16="http://schemas.microsoft.com/office/drawing/2014/main" val="3800285295"/>
                        </a:ext>
                      </a:extLst>
                    </a:gridCol>
                    <a:gridCol w="720000">
                      <a:extLst>
                        <a:ext uri="{9D8B030D-6E8A-4147-A177-3AD203B41FA5}">
                          <a16:colId xmlns:a16="http://schemas.microsoft.com/office/drawing/2014/main" val="1895013405"/>
                        </a:ext>
                      </a:extLst>
                    </a:gridCol>
                    <a:gridCol w="720000">
                      <a:extLst>
                        <a:ext uri="{9D8B030D-6E8A-4147-A177-3AD203B41FA5}">
                          <a16:colId xmlns:a16="http://schemas.microsoft.com/office/drawing/2014/main" val="2980926393"/>
                        </a:ext>
                      </a:extLst>
                    </a:gridCol>
                    <a:gridCol w="115328">
                      <a:extLst>
                        <a:ext uri="{9D8B030D-6E8A-4147-A177-3AD203B41FA5}">
                          <a16:colId xmlns:a16="http://schemas.microsoft.com/office/drawing/2014/main" val="1735977786"/>
                        </a:ext>
                      </a:extLst>
                    </a:gridCol>
                    <a:gridCol w="922623">
                      <a:extLst>
                        <a:ext uri="{9D8B030D-6E8A-4147-A177-3AD203B41FA5}">
                          <a16:colId xmlns:a16="http://schemas.microsoft.com/office/drawing/2014/main" val="2645190417"/>
                        </a:ext>
                      </a:extLst>
                    </a:gridCol>
                    <a:gridCol w="922623">
                      <a:extLst>
                        <a:ext uri="{9D8B030D-6E8A-4147-A177-3AD203B41FA5}">
                          <a16:colId xmlns:a16="http://schemas.microsoft.com/office/drawing/2014/main" val="1198450098"/>
                        </a:ext>
                      </a:extLst>
                    </a:gridCol>
                    <a:gridCol w="115328">
                      <a:extLst>
                        <a:ext uri="{9D8B030D-6E8A-4147-A177-3AD203B41FA5}">
                          <a16:colId xmlns:a16="http://schemas.microsoft.com/office/drawing/2014/main" val="1304929991"/>
                        </a:ext>
                      </a:extLst>
                    </a:gridCol>
                    <a:gridCol w="576639">
                      <a:extLst>
                        <a:ext uri="{9D8B030D-6E8A-4147-A177-3AD203B41FA5}">
                          <a16:colId xmlns:a16="http://schemas.microsoft.com/office/drawing/2014/main" val="1634641120"/>
                        </a:ext>
                      </a:extLst>
                    </a:gridCol>
                    <a:gridCol w="922623">
                      <a:extLst>
                        <a:ext uri="{9D8B030D-6E8A-4147-A177-3AD203B41FA5}">
                          <a16:colId xmlns:a16="http://schemas.microsoft.com/office/drawing/2014/main" val="927504394"/>
                        </a:ext>
                      </a:extLst>
                    </a:gridCol>
                    <a:gridCol w="922623">
                      <a:extLst>
                        <a:ext uri="{9D8B030D-6E8A-4147-A177-3AD203B41FA5}">
                          <a16:colId xmlns:a16="http://schemas.microsoft.com/office/drawing/2014/main" val="3043349117"/>
                        </a:ext>
                      </a:extLst>
                    </a:gridCol>
                  </a:tblGrid>
                  <a:tr h="461636">
                    <a:tc>
                      <a:txBody>
                        <a:bodyPr/>
                        <a:lstStyle/>
                        <a:p>
                          <a:endParaRPr lang="en-US"/>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10526" t="-6579" r="-1936842" b="-572368"/>
                          </a:stretch>
                        </a:blipFill>
                      </a:tcPr>
                    </a:tc>
                    <a:tc>
                      <a:txBody>
                        <a:bodyPr/>
                        <a:lstStyle/>
                        <a:p>
                          <a:endParaRPr lang="en-US"/>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67021" t="-6579" r="-1074468" b="-572368"/>
                          </a:stretch>
                        </a:blipFill>
                      </a:tcPr>
                    </a:tc>
                    <a:tc>
                      <a:txBody>
                        <a:bodyPr/>
                        <a:lstStyle/>
                        <a:p>
                          <a:pPr algn="l"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147899" t="-6579" r="-732773" b="-572368"/>
                          </a:stretch>
                        </a:blipFill>
                      </a:tcPr>
                    </a:tc>
                    <a:tc>
                      <a:txBody>
                        <a:bodyPr/>
                        <a:lstStyle/>
                        <a:p>
                          <a:endParaRPr lang="en-US"/>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250000" t="-6579" r="-638983" b="-572368"/>
                          </a:stretch>
                        </a:blipFill>
                      </a:tcPr>
                    </a:tc>
                    <a:tc>
                      <a:txBody>
                        <a:bodyPr/>
                        <a:lstStyle/>
                        <a:p>
                          <a:pPr algn="ct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286093" t="-6579" r="-386755" b="-572368"/>
                          </a:stretch>
                        </a:blipFill>
                      </a:tcPr>
                    </a:tc>
                    <a:tc>
                      <a:txBody>
                        <a:bodyPr/>
                        <a:lstStyle/>
                        <a:p>
                          <a:endParaRPr lang="en-US"/>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383553" t="-6579" r="-284211" b="-572368"/>
                          </a:stretch>
                        </a:blipFill>
                      </a:tcPr>
                    </a:tc>
                    <a:tc>
                      <a:txBody>
                        <a:bodyPr/>
                        <a:lstStyle/>
                        <a:p>
                          <a:pPr algn="ct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792632" t="-6579" r="-335789" b="-572368"/>
                          </a:stretch>
                        </a:blipFill>
                      </a:tcPr>
                    </a:tc>
                    <a:tc>
                      <a:txBody>
                        <a:bodyPr/>
                        <a:lstStyle/>
                        <a:p>
                          <a:endParaRPr lang="en-US"/>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557895" t="-6579" r="-109868" b="-572368"/>
                          </a:stretch>
                        </a:blipFill>
                      </a:tcPr>
                    </a:tc>
                    <a:tc>
                      <a:txBody>
                        <a:bodyPr/>
                        <a:lstStyle/>
                        <a:p>
                          <a:endParaRPr lang="en-US"/>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662252" t="-6579" r="-10596" b="-572368"/>
                          </a:stretch>
                        </a:blipFill>
                      </a:tcPr>
                    </a:tc>
                    <a:extLst>
                      <a:ext uri="{0D108BD9-81ED-4DB2-BD59-A6C34878D82A}">
                        <a16:rowId xmlns:a16="http://schemas.microsoft.com/office/drawing/2014/main" val="4141647507"/>
                      </a:ext>
                    </a:extLst>
                  </a:tr>
                  <a:tr h="254880">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1</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0.00</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1.00 </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0.00</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3</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3.00</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0.00</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299648"/>
                      </a:ext>
                    </a:extLst>
                  </a:tr>
                  <a:tr h="254880">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2</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2</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2</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0.33</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0.63</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1.26</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3</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4.89</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0.26</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4324399"/>
                      </a:ext>
                    </a:extLst>
                  </a:tr>
                  <a:tr h="254880">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3</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1</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3</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0.33</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0.50</a:t>
                          </a: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1.76</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3</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6.39</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0.28</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81376869"/>
                      </a:ext>
                    </a:extLst>
                  </a:tr>
                  <a:tr h="254880">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4</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3</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6</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0.50</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0.43</a:t>
                          </a: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3.05</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3</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7.68</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0.40</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0068116"/>
                      </a:ext>
                    </a:extLst>
                  </a:tr>
                  <a:tr h="254880">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5</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6</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0.40</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0.38</a:t>
                          </a: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3.05</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3</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8.85</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0.35</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4252261"/>
                      </a:ext>
                    </a:extLst>
                  </a:tr>
                  <a:tr h="254880">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6</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2</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8</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0.44</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0.36</a:t>
                          </a: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3.77</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2</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9.56</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0.39</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6399238"/>
                      </a:ext>
                    </a:extLst>
                  </a:tr>
                  <a:tr h="254880">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7</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8</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0.38</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0.33</a:t>
                          </a: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3.77</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2</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10.22</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0.37</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15522100"/>
                      </a:ext>
                    </a:extLst>
                  </a:tr>
                  <a:tr h="254880">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8</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3</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11</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0.46</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0.32</a:t>
                          </a: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4.71</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2</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10.86</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0.43</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6700621"/>
                      </a:ext>
                    </a:extLst>
                  </a:tr>
                  <a:tr h="254880">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9</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1</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12</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0.44</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0.30</a:t>
                          </a: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5.01</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2</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11.46</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0.44</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04942734"/>
                      </a:ext>
                    </a:extLst>
                  </a:tr>
                  <a:tr h="254880">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10</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3</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15</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a:effectLst/>
                              <a:latin typeface="Lato" panose="020F0502020204030203" pitchFamily="34" charset="0"/>
                              <a:ea typeface="Lato" panose="020F0502020204030203" pitchFamily="34" charset="0"/>
                              <a:cs typeface="Lato" panose="020F0502020204030203" pitchFamily="34" charset="0"/>
                            </a:rPr>
                            <a:t>0.50</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rPr>
                            <a:t>0.29</a:t>
                          </a: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5.88</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2</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12.04</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spcBef>
                              <a:spcPts val="600"/>
                            </a:spcBef>
                            <a:spcAft>
                              <a:spcPts val="600"/>
                            </a:spcAft>
                          </a:pPr>
                          <a:r>
                            <a:rPr lang="en-US" sz="1200" u="none" strike="noStrike" dirty="0">
                              <a:effectLst/>
                              <a:latin typeface="Lato" panose="020F0502020204030203" pitchFamily="34" charset="0"/>
                              <a:ea typeface="Lato" panose="020F0502020204030203" pitchFamily="34" charset="0"/>
                              <a:cs typeface="Lato" panose="020F0502020204030203" pitchFamily="34" charset="0"/>
                            </a:rPr>
                            <a:t>0.49</a:t>
                          </a:r>
                          <a:endParaRPr lang="en-US" sz="12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36000" marR="36000" marT="36000" marB="36000" anchor="b">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9238794"/>
                      </a:ext>
                    </a:extLst>
                  </a:tr>
                </a:tbl>
              </a:graphicData>
            </a:graphic>
          </p:graphicFrame>
        </mc:Fallback>
      </mc:AlternateContent>
    </p:spTree>
    <p:extLst>
      <p:ext uri="{BB962C8B-B14F-4D97-AF65-F5344CB8AC3E}">
        <p14:creationId xmlns:p14="http://schemas.microsoft.com/office/powerpoint/2010/main" val="4004544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EA4D3-013F-E236-5E8D-EAF00F2AFBCB}"/>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3DE15FC9-4623-19BF-1D93-0BDDC1B3F3B2}"/>
              </a:ext>
            </a:extLst>
          </p:cNvPr>
          <p:cNvSpPr>
            <a:spLocks noChangeArrowheads="1"/>
          </p:cNvSpPr>
          <p:nvPr/>
        </p:nvSpPr>
        <p:spPr bwMode="auto">
          <a:xfrm>
            <a:off x="5167102" y="3365111"/>
            <a:ext cx="4396088" cy="1620216"/>
          </a:xfrm>
          <a:prstGeom prst="rect">
            <a:avLst/>
          </a:prstGeom>
          <a:solidFill>
            <a:schemeClr val="bg1">
              <a:lumMod val="95000"/>
            </a:schemeClr>
          </a:solidFill>
          <a:ln w="12700">
            <a:solidFill>
              <a:schemeClr val="bg1">
                <a:lumMod val="65000"/>
              </a:schemeClr>
            </a:solidFill>
            <a:miter lim="800000"/>
            <a:headEnd/>
            <a:tailEnd/>
          </a:ln>
          <a:effectLst/>
        </p:spPr>
        <p:txBody>
          <a:bodyPr wrap="none" anchor="ctr"/>
          <a:lstStyle/>
          <a:p>
            <a:pPr algn="ctr"/>
            <a:endParaRPr lang="en-US">
              <a:latin typeface="Lato" panose="020F0502020204030203" pitchFamily="34" charset="0"/>
              <a:ea typeface="Lato" panose="020F0502020204030203" pitchFamily="34" charset="0"/>
              <a:cs typeface="Lato" panose="020F0502020204030203" pitchFamily="34" charset="0"/>
            </a:endParaRPr>
          </a:p>
        </p:txBody>
      </p:sp>
      <p:sp>
        <p:nvSpPr>
          <p:cNvPr id="15" name="Rectangle 14">
            <a:extLst>
              <a:ext uri="{FF2B5EF4-FFF2-40B4-BE49-F238E27FC236}">
                <a16:creationId xmlns:a16="http://schemas.microsoft.com/office/drawing/2014/main" id="{B598EB67-CB1E-8151-B0ED-0FA575FEC7B3}"/>
              </a:ext>
            </a:extLst>
          </p:cNvPr>
          <p:cNvSpPr>
            <a:spLocks noChangeArrowheads="1"/>
          </p:cNvSpPr>
          <p:nvPr/>
        </p:nvSpPr>
        <p:spPr bwMode="auto">
          <a:xfrm>
            <a:off x="5131436" y="3396606"/>
            <a:ext cx="1290418"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sz="1400" dirty="0">
                <a:solidFill>
                  <a:schemeClr val="tx1"/>
                </a:solidFill>
                <a:latin typeface="Lato" panose="020F0502020204030203" pitchFamily="34" charset="0"/>
                <a:ea typeface="Lato" panose="020F0502020204030203" pitchFamily="34" charset="0"/>
                <a:cs typeface="Lato" panose="020F0502020204030203" pitchFamily="34" charset="0"/>
              </a:rPr>
              <a:t>all documents</a:t>
            </a:r>
          </a:p>
        </p:txBody>
      </p:sp>
      <p:sp>
        <p:nvSpPr>
          <p:cNvPr id="16" name="Rectangle 8">
            <a:extLst>
              <a:ext uri="{FF2B5EF4-FFF2-40B4-BE49-F238E27FC236}">
                <a16:creationId xmlns:a16="http://schemas.microsoft.com/office/drawing/2014/main" id="{063EE318-00FD-C251-5FDD-44F72706674D}"/>
              </a:ext>
            </a:extLst>
          </p:cNvPr>
          <p:cNvSpPr>
            <a:spLocks noChangeArrowheads="1"/>
          </p:cNvSpPr>
          <p:nvPr/>
        </p:nvSpPr>
        <p:spPr bwMode="auto">
          <a:xfrm>
            <a:off x="5426841" y="3796496"/>
            <a:ext cx="2445632" cy="1108794"/>
          </a:xfrm>
          <a:prstGeom prst="rect">
            <a:avLst/>
          </a:prstGeom>
          <a:solidFill>
            <a:schemeClr val="accent6">
              <a:lumMod val="20000"/>
              <a:lumOff val="80000"/>
            </a:schemeClr>
          </a:solidFill>
          <a:ln w="12700">
            <a:solidFill>
              <a:schemeClr val="bg1">
                <a:lumMod val="65000"/>
              </a:schemeClr>
            </a:solidFill>
            <a:miter lim="800000"/>
            <a:headEnd/>
            <a:tailEnd/>
          </a:ln>
          <a:effectLst/>
        </p:spPr>
        <p:txBody>
          <a:bodyPr wrap="none" lIns="92075" tIns="46038" rIns="92075" bIns="46038" anchor="ctr"/>
          <a:lstStyle/>
          <a:p>
            <a:pPr algn="r" defTabSz="762000"/>
            <a:endParaRPr lang="en-US" sz="1600" b="1"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17" name="Rectangle 9">
            <a:extLst>
              <a:ext uri="{FF2B5EF4-FFF2-40B4-BE49-F238E27FC236}">
                <a16:creationId xmlns:a16="http://schemas.microsoft.com/office/drawing/2014/main" id="{1AB2F2B6-D163-1262-64AE-8C3C6A14E5A9}"/>
              </a:ext>
            </a:extLst>
          </p:cNvPr>
          <p:cNvSpPr>
            <a:spLocks noChangeArrowheads="1"/>
          </p:cNvSpPr>
          <p:nvPr/>
        </p:nvSpPr>
        <p:spPr bwMode="auto">
          <a:xfrm>
            <a:off x="6426637" y="3836633"/>
            <a:ext cx="2700360" cy="1028520"/>
          </a:xfrm>
          <a:prstGeom prst="rect">
            <a:avLst/>
          </a:prstGeom>
          <a:solidFill>
            <a:schemeClr val="accent1">
              <a:lumMod val="20000"/>
              <a:lumOff val="80000"/>
            </a:schemeClr>
          </a:solidFill>
          <a:ln w="12700">
            <a:solidFill>
              <a:schemeClr val="bg1">
                <a:lumMod val="65000"/>
              </a:schemeClr>
            </a:solidFill>
            <a:miter lim="800000"/>
            <a:headEnd/>
            <a:tailEnd/>
          </a:ln>
          <a:effectLst/>
        </p:spPr>
        <p:txBody>
          <a:bodyPr wrap="none" lIns="92075" tIns="46038" rIns="92075" bIns="46038" anchor="ctr"/>
          <a:lstStyle/>
          <a:p>
            <a:pPr algn="l" defTabSz="762000"/>
            <a:endParaRPr lang="en-US" sz="1600" b="1" dirty="0">
              <a:latin typeface="Lato" panose="020F0502020204030203" pitchFamily="34" charset="0"/>
              <a:ea typeface="Lato" panose="020F0502020204030203" pitchFamily="34" charset="0"/>
              <a:cs typeface="Lato" panose="020F0502020204030203" pitchFamily="34" charset="0"/>
            </a:endParaRPr>
          </a:p>
        </p:txBody>
      </p:sp>
      <p:sp>
        <p:nvSpPr>
          <p:cNvPr id="18" name="Rectangle 10">
            <a:extLst>
              <a:ext uri="{FF2B5EF4-FFF2-40B4-BE49-F238E27FC236}">
                <a16:creationId xmlns:a16="http://schemas.microsoft.com/office/drawing/2014/main" id="{D79A8989-12C8-A807-AE64-AE355FD90514}"/>
              </a:ext>
            </a:extLst>
          </p:cNvPr>
          <p:cNvSpPr>
            <a:spLocks noChangeArrowheads="1"/>
          </p:cNvSpPr>
          <p:nvPr/>
        </p:nvSpPr>
        <p:spPr bwMode="auto">
          <a:xfrm>
            <a:off x="5491654" y="4494745"/>
            <a:ext cx="2105139" cy="270036"/>
          </a:xfrm>
          <a:prstGeom prst="rect">
            <a:avLst/>
          </a:prstGeom>
          <a:solidFill>
            <a:schemeClr val="accent4">
              <a:lumMod val="20000"/>
              <a:lumOff val="80000"/>
            </a:schemeClr>
          </a:solidFill>
          <a:ln w="12700">
            <a:solidFill>
              <a:schemeClr val="bg1">
                <a:lumMod val="65000"/>
              </a:schemeClr>
            </a:solidFill>
            <a:miter lim="800000"/>
            <a:headEnd/>
            <a:tailEnd/>
          </a:ln>
          <a:effectLst/>
        </p:spPr>
        <p:txBody>
          <a:bodyPr wrap="none" lIns="92075" tIns="46038" rIns="92075" bIns="46038" anchor="ctr"/>
          <a:lstStyle/>
          <a:p>
            <a:pPr algn="ctr" defTabSz="762000"/>
            <a:endParaRPr lang="en-US" sz="1600" b="1"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19" name="Rectangle 18">
            <a:extLst>
              <a:ext uri="{FF2B5EF4-FFF2-40B4-BE49-F238E27FC236}">
                <a16:creationId xmlns:a16="http://schemas.microsoft.com/office/drawing/2014/main" id="{47EF3FC1-094F-F6A1-5398-BF44E80AC2FD}"/>
              </a:ext>
            </a:extLst>
          </p:cNvPr>
          <p:cNvSpPr>
            <a:spLocks noChangeArrowheads="1"/>
          </p:cNvSpPr>
          <p:nvPr/>
        </p:nvSpPr>
        <p:spPr bwMode="auto">
          <a:xfrm>
            <a:off x="5519570" y="3821617"/>
            <a:ext cx="872034"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sz="1400" dirty="0">
                <a:solidFill>
                  <a:schemeClr val="tx1"/>
                </a:solidFill>
                <a:latin typeface="Lato" panose="020F0502020204030203" pitchFamily="34" charset="0"/>
                <a:ea typeface="Lato" panose="020F0502020204030203" pitchFamily="34" charset="0"/>
                <a:cs typeface="Lato" panose="020F0502020204030203" pitchFamily="34" charset="0"/>
              </a:rPr>
              <a:t>true</a:t>
            </a:r>
            <a:br>
              <a:rPr lang="en-US" sz="1400" dirty="0">
                <a:solidFill>
                  <a:schemeClr val="tx1"/>
                </a:solidFill>
                <a:latin typeface="Lato" panose="020F0502020204030203" pitchFamily="34" charset="0"/>
                <a:ea typeface="Lato" panose="020F0502020204030203" pitchFamily="34" charset="0"/>
                <a:cs typeface="Lato" panose="020F0502020204030203" pitchFamily="34" charset="0"/>
              </a:rPr>
            </a:br>
            <a:r>
              <a:rPr lang="en-US" sz="1400" dirty="0">
                <a:solidFill>
                  <a:schemeClr val="tx1"/>
                </a:solidFill>
                <a:latin typeface="Lato" panose="020F0502020204030203" pitchFamily="34" charset="0"/>
                <a:ea typeface="Lato" panose="020F0502020204030203" pitchFamily="34" charset="0"/>
                <a:cs typeface="Lato" panose="020F0502020204030203" pitchFamily="34" charset="0"/>
              </a:rPr>
              <a:t>relevant </a:t>
            </a:r>
          </a:p>
        </p:txBody>
      </p:sp>
      <p:sp>
        <p:nvSpPr>
          <p:cNvPr id="28" name="Rectangle 27">
            <a:extLst>
              <a:ext uri="{FF2B5EF4-FFF2-40B4-BE49-F238E27FC236}">
                <a16:creationId xmlns:a16="http://schemas.microsoft.com/office/drawing/2014/main" id="{77CA80C3-9CCC-0574-9473-B2375151B5AC}"/>
              </a:ext>
            </a:extLst>
          </p:cNvPr>
          <p:cNvSpPr>
            <a:spLocks noChangeArrowheads="1"/>
          </p:cNvSpPr>
          <p:nvPr/>
        </p:nvSpPr>
        <p:spPr bwMode="auto">
          <a:xfrm>
            <a:off x="7824871" y="4039217"/>
            <a:ext cx="1349728" cy="5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sz="1400" dirty="0">
                <a:solidFill>
                  <a:schemeClr val="tx1"/>
                </a:solidFill>
                <a:latin typeface="Lato" panose="020F0502020204030203" pitchFamily="34" charset="0"/>
                <a:ea typeface="Lato" panose="020F0502020204030203" pitchFamily="34" charset="0"/>
                <a:cs typeface="Lato" panose="020F0502020204030203" pitchFamily="34" charset="0"/>
              </a:rPr>
              <a:t>retrieved by </a:t>
            </a:r>
            <a:br>
              <a:rPr lang="en-US" sz="1400" dirty="0">
                <a:solidFill>
                  <a:schemeClr val="tx1"/>
                </a:solidFill>
                <a:latin typeface="Lato" panose="020F0502020204030203" pitchFamily="34" charset="0"/>
                <a:ea typeface="Lato" panose="020F0502020204030203" pitchFamily="34" charset="0"/>
                <a:cs typeface="Lato" panose="020F0502020204030203" pitchFamily="34" charset="0"/>
              </a:rPr>
            </a:br>
            <a:r>
              <a:rPr lang="en-US" sz="1400" dirty="0">
                <a:solidFill>
                  <a:schemeClr val="tx1"/>
                </a:solidFill>
                <a:latin typeface="Lato" panose="020F0502020204030203" pitchFamily="34" charset="0"/>
                <a:ea typeface="Lato" panose="020F0502020204030203" pitchFamily="34" charset="0"/>
                <a:cs typeface="Lato" panose="020F0502020204030203" pitchFamily="34" charset="0"/>
              </a:rPr>
              <a:t>any contestant</a:t>
            </a:r>
          </a:p>
        </p:txBody>
      </p:sp>
      <p:sp>
        <p:nvSpPr>
          <p:cNvPr id="29" name="Rectangle 28">
            <a:extLst>
              <a:ext uri="{FF2B5EF4-FFF2-40B4-BE49-F238E27FC236}">
                <a16:creationId xmlns:a16="http://schemas.microsoft.com/office/drawing/2014/main" id="{2A62CE86-3D45-7EBE-492A-D00090B07593}"/>
              </a:ext>
            </a:extLst>
          </p:cNvPr>
          <p:cNvSpPr>
            <a:spLocks noChangeArrowheads="1"/>
          </p:cNvSpPr>
          <p:nvPr/>
        </p:nvSpPr>
        <p:spPr bwMode="auto">
          <a:xfrm>
            <a:off x="5486009" y="4475554"/>
            <a:ext cx="2116428" cy="308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p>
            <a:r>
              <a:rPr lang="en-US" sz="1400" dirty="0">
                <a:solidFill>
                  <a:schemeClr val="tx1"/>
                </a:solidFill>
                <a:latin typeface="Lato" panose="020F0502020204030203" pitchFamily="34" charset="0"/>
                <a:ea typeface="Lato" panose="020F0502020204030203" pitchFamily="34" charset="0"/>
                <a:cs typeface="Lato" panose="020F0502020204030203" pitchFamily="34" charset="0"/>
              </a:rPr>
              <a:t>assessed &amp; relevant</a:t>
            </a:r>
          </a:p>
        </p:txBody>
      </p:sp>
      <p:cxnSp>
        <p:nvCxnSpPr>
          <p:cNvPr id="34" name="Straight Arrow Connector 33">
            <a:extLst>
              <a:ext uri="{FF2B5EF4-FFF2-40B4-BE49-F238E27FC236}">
                <a16:creationId xmlns:a16="http://schemas.microsoft.com/office/drawing/2014/main" id="{822041C3-C688-562B-FF62-8D93C0BEA71B}"/>
              </a:ext>
            </a:extLst>
          </p:cNvPr>
          <p:cNvCxnSpPr>
            <a:stCxn id="40" idx="0"/>
          </p:cNvCxnSpPr>
          <p:nvPr/>
        </p:nvCxnSpPr>
        <p:spPr bwMode="auto">
          <a:xfrm flipH="1" flipV="1">
            <a:off x="7314972" y="4227710"/>
            <a:ext cx="1250466" cy="855425"/>
          </a:xfrm>
          <a:prstGeom prst="straightConnector1">
            <a:avLst/>
          </a:prstGeom>
          <a:solidFill>
            <a:schemeClr val="accent1"/>
          </a:solidFill>
          <a:ln w="12700" cap="flat" cmpd="sng" algn="ctr">
            <a:solidFill>
              <a:schemeClr val="tx1"/>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Rectangle 39">
            <a:extLst>
              <a:ext uri="{FF2B5EF4-FFF2-40B4-BE49-F238E27FC236}">
                <a16:creationId xmlns:a16="http://schemas.microsoft.com/office/drawing/2014/main" id="{4B8E1C3C-EBB1-F654-D0BF-FFE95B3EB97E}"/>
              </a:ext>
            </a:extLst>
          </p:cNvPr>
          <p:cNvSpPr>
            <a:spLocks noChangeArrowheads="1"/>
          </p:cNvSpPr>
          <p:nvPr/>
        </p:nvSpPr>
        <p:spPr bwMode="auto">
          <a:xfrm>
            <a:off x="7796798" y="5083135"/>
            <a:ext cx="1537280" cy="4161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r>
              <a:rPr lang="en-US" sz="1050" dirty="0">
                <a:solidFill>
                  <a:schemeClr val="tx1"/>
                </a:solidFill>
                <a:latin typeface="Lato" panose="020F0502020204030203" pitchFamily="34" charset="0"/>
                <a:ea typeface="Lato" panose="020F0502020204030203" pitchFamily="34" charset="0"/>
                <a:cs typeface="Lato" panose="020F0502020204030203" pitchFamily="34" charset="0"/>
              </a:rPr>
              <a:t>missing assessments</a:t>
            </a:r>
            <a:br>
              <a:rPr lang="en-US" sz="1050" dirty="0">
                <a:solidFill>
                  <a:schemeClr val="tx1"/>
                </a:solidFill>
                <a:latin typeface="Lato" panose="020F0502020204030203" pitchFamily="34" charset="0"/>
                <a:ea typeface="Lato" panose="020F0502020204030203" pitchFamily="34" charset="0"/>
                <a:cs typeface="Lato" panose="020F0502020204030203" pitchFamily="34" charset="0"/>
              </a:rPr>
            </a:br>
            <a:r>
              <a:rPr lang="en-US" sz="1050" dirty="0">
                <a:solidFill>
                  <a:schemeClr val="tx1"/>
                </a:solidFill>
                <a:latin typeface="Lato" panose="020F0502020204030203" pitchFamily="34" charset="0"/>
                <a:ea typeface="Lato" panose="020F0502020204030203" pitchFamily="34" charset="0"/>
                <a:cs typeface="Lato" panose="020F0502020204030203" pitchFamily="34" charset="0"/>
              </a:rPr>
              <a:t>impact relative ranking</a:t>
            </a:r>
          </a:p>
        </p:txBody>
      </p:sp>
    </p:spTree>
    <p:extLst>
      <p:ext uri="{BB962C8B-B14F-4D97-AF65-F5344CB8AC3E}">
        <p14:creationId xmlns:p14="http://schemas.microsoft.com/office/powerpoint/2010/main" val="256750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2934258-34EC-6E42-428B-BD49E1D7DCDD}"/>
              </a:ext>
            </a:extLst>
          </p:cNvPr>
          <p:cNvSpPr/>
          <p:nvPr/>
        </p:nvSpPr>
        <p:spPr>
          <a:xfrm>
            <a:off x="95826" y="4333202"/>
            <a:ext cx="9658350" cy="2196310"/>
          </a:xfrm>
          <a:prstGeom prst="rect">
            <a:avLst/>
          </a:prstGeom>
          <a:solidFill>
            <a:schemeClr val="bg1">
              <a:lumMod val="95000"/>
            </a:schemeClr>
          </a:solidFill>
          <a:ln>
            <a:no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H" sz="2000" b="0" i="0" u="none" strike="noStrike" cap="none" normalizeH="0" baseline="0" dirty="0">
              <a:ln>
                <a:noFill/>
              </a:ln>
              <a:solidFill>
                <a:srgbClr val="676767"/>
              </a:solidFill>
              <a:effectLst/>
              <a:latin typeface="Arial" pitchFamily="34" charset="0"/>
            </a:endParaRP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D817B4B7-E3D7-E290-03AF-54333EA21533}"/>
                  </a:ext>
                </a:extLst>
              </p:cNvPr>
              <p:cNvGraphicFramePr>
                <a:graphicFrameLocks noGrp="1"/>
              </p:cNvGraphicFramePr>
              <p:nvPr>
                <p:extLst>
                  <p:ext uri="{D42A27DB-BD31-4B8C-83A1-F6EECF244321}">
                    <p14:modId xmlns:p14="http://schemas.microsoft.com/office/powerpoint/2010/main" val="4232819471"/>
                  </p:ext>
                </p:extLst>
              </p:nvPr>
            </p:nvGraphicFramePr>
            <p:xfrm>
              <a:off x="921276" y="4563902"/>
              <a:ext cx="5290304" cy="1655470"/>
            </p:xfrm>
            <a:graphic>
              <a:graphicData uri="http://schemas.openxmlformats.org/drawingml/2006/table">
                <a:tbl>
                  <a:tblPr firstRow="1" bandRow="1">
                    <a:tableStyleId>{5940675A-B579-460E-94D1-54222C63F5DA}</a:tableStyleId>
                  </a:tblPr>
                  <a:tblGrid>
                    <a:gridCol w="611804">
                      <a:extLst>
                        <a:ext uri="{9D8B030D-6E8A-4147-A177-3AD203B41FA5}">
                          <a16:colId xmlns:a16="http://schemas.microsoft.com/office/drawing/2014/main" val="1499640827"/>
                        </a:ext>
                      </a:extLst>
                    </a:gridCol>
                    <a:gridCol w="1079654">
                      <a:extLst>
                        <a:ext uri="{9D8B030D-6E8A-4147-A177-3AD203B41FA5}">
                          <a16:colId xmlns:a16="http://schemas.microsoft.com/office/drawing/2014/main" val="2020416830"/>
                        </a:ext>
                      </a:extLst>
                    </a:gridCol>
                    <a:gridCol w="1799423">
                      <a:extLst>
                        <a:ext uri="{9D8B030D-6E8A-4147-A177-3AD203B41FA5}">
                          <a16:colId xmlns:a16="http://schemas.microsoft.com/office/drawing/2014/main" val="3915109617"/>
                        </a:ext>
                      </a:extLst>
                    </a:gridCol>
                    <a:gridCol w="1799423">
                      <a:extLst>
                        <a:ext uri="{9D8B030D-6E8A-4147-A177-3AD203B41FA5}">
                          <a16:colId xmlns:a16="http://schemas.microsoft.com/office/drawing/2014/main" val="772685886"/>
                        </a:ext>
                      </a:extLst>
                    </a:gridCol>
                  </a:tblGrid>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Actual Condition (as observed)</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dirty="0"/>
                        </a:p>
                      </a:txBody>
                      <a:tcPr/>
                    </a:tc>
                    <a:extLst>
                      <a:ext uri="{0D108BD9-81ED-4DB2-BD59-A6C34878D82A}">
                        <a16:rowId xmlns:a16="http://schemas.microsoft.com/office/drawing/2014/main" val="880904848"/>
                      </a:ext>
                    </a:extLst>
                  </a:tr>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Population</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dirty="0">
                              <a:latin typeface="Lato" panose="020F0502020204030203" pitchFamily="34" charset="0"/>
                              <a:ea typeface="Lato" panose="020F0502020204030203" pitchFamily="34" charset="0"/>
                              <a:cs typeface="Lato" panose="020F0502020204030203" pitchFamily="34" charset="0"/>
                            </a:rPr>
                            <a:t>Positive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𝑃</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latin typeface="Lato" panose="020F0502020204030203" pitchFamily="34" charset="0"/>
                              <a:ea typeface="Lato" panose="020F0502020204030203" pitchFamily="34" charset="0"/>
                              <a:cs typeface="Lato" panose="020F0502020204030203" pitchFamily="34" charset="0"/>
                            </a:rPr>
                            <a:t>Negative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𝑁</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674144662"/>
                      </a:ext>
                    </a:extLst>
                  </a:tr>
                  <a:tr h="539827">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Lato" panose="020F0502020204030203" pitchFamily="34" charset="0"/>
                              <a:ea typeface="Lato" panose="020F0502020204030203" pitchFamily="34" charset="0"/>
                              <a:cs typeface="Lato" panose="020F0502020204030203" pitchFamily="34" charset="0"/>
                            </a:rPr>
                            <a:t>Predicted Condition </a:t>
                          </a:r>
                          <a:br>
                            <a:rPr lang="en-US" sz="1200" dirty="0">
                              <a:latin typeface="Lato" panose="020F0502020204030203" pitchFamily="34" charset="0"/>
                              <a:ea typeface="Lato" panose="020F0502020204030203" pitchFamily="34" charset="0"/>
                              <a:cs typeface="Lato" panose="020F0502020204030203" pitchFamily="34" charset="0"/>
                            </a:rPr>
                          </a:br>
                          <a:r>
                            <a:rPr lang="en-US" sz="1200" dirty="0">
                              <a:latin typeface="Lato" panose="020F0502020204030203" pitchFamily="34" charset="0"/>
                              <a:ea typeface="Lato" panose="020F0502020204030203" pitchFamily="34" charset="0"/>
                              <a:cs typeface="Lato" panose="020F0502020204030203" pitchFamily="34" charset="0"/>
                            </a:rPr>
                            <a:t>(as computed)</a:t>
                          </a: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l"/>
                          <a:r>
                            <a:rPr lang="en-US" sz="1200" dirty="0">
                              <a:latin typeface="Lato" panose="020F0502020204030203" pitchFamily="34" charset="0"/>
                              <a:ea typeface="Lato" panose="020F0502020204030203" pitchFamily="34" charset="0"/>
                              <a:cs typeface="Lato" panose="020F0502020204030203" pitchFamily="34" charset="0"/>
                            </a:rPr>
                            <a:t>True (</a:t>
                          </a:r>
                          <a14:m>
                            <m:oMath xmlns:m="http://schemas.openxmlformats.org/officeDocument/2006/math">
                              <m:r>
                                <a:rPr lang="en-US" sz="1200" i="1" dirty="0" smtClean="0">
                                  <a:latin typeface="Cambria Math" panose="02040503050406030204" pitchFamily="18" charset="0"/>
                                </a:rPr>
                                <m:t>𝑇</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True Positive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𝑇𝑃</m:t>
                              </m:r>
                            </m:oMath>
                          </a14:m>
                          <a:r>
                            <a:rPr lang="en-US" sz="1200" b="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False Positive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𝐹𝑃</m:t>
                              </m:r>
                            </m:oMath>
                          </a14:m>
                          <a:r>
                            <a:rPr lang="en-US" sz="1200" b="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690073227"/>
                      </a:ext>
                    </a:extLst>
                  </a:tr>
                  <a:tr h="539827">
                    <a:tc vMerge="1">
                      <a:txBody>
                        <a:bodyPr/>
                        <a:lstStyle/>
                        <a:p>
                          <a:endParaRPr lang="en-US" dirty="0"/>
                        </a:p>
                      </a:txBody>
                      <a:tcPr/>
                    </a:tc>
                    <a:tc>
                      <a:txBody>
                        <a:bodyPr/>
                        <a:lstStyle/>
                        <a:p>
                          <a:pPr algn="l"/>
                          <a:r>
                            <a:rPr lang="en-US" sz="1200" dirty="0">
                              <a:latin typeface="Lato" panose="020F0502020204030203" pitchFamily="34" charset="0"/>
                              <a:ea typeface="Lato" panose="020F0502020204030203" pitchFamily="34" charset="0"/>
                              <a:cs typeface="Lato" panose="020F0502020204030203" pitchFamily="34" charset="0"/>
                            </a:rPr>
                            <a:t>False (</a:t>
                          </a:r>
                          <a14:m>
                            <m:oMath xmlns:m="http://schemas.openxmlformats.org/officeDocument/2006/math">
                              <m:r>
                                <a:rPr lang="en-US" sz="1200" i="1" dirty="0" smtClean="0">
                                  <a:latin typeface="Cambria Math" panose="02040503050406030204" pitchFamily="18" charset="0"/>
                                </a:rPr>
                                <m:t>𝐹</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False Negative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𝐹𝑁</m:t>
                              </m:r>
                            </m:oMath>
                          </a14:m>
                          <a:r>
                            <a:rPr lang="en-US" sz="1200" b="0" dirty="0">
                              <a:latin typeface="Lato" panose="020F0502020204030203" pitchFamily="34" charset="0"/>
                              <a:ea typeface="Lato" panose="020F0502020204030203" pitchFamily="34" charset="0"/>
                              <a:cs typeface="Lato" panose="020F0502020204030203" pitchFamily="34" charset="0"/>
                            </a:rPr>
                            <a:t>)</a:t>
                          </a:r>
                          <a:endParaRPr lang="en-US" sz="1200" b="1"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True Negative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𝑇𝑁</m:t>
                              </m:r>
                            </m:oMath>
                          </a14:m>
                          <a:r>
                            <a:rPr lang="en-US" sz="1200" b="0" dirty="0">
                              <a:latin typeface="Lato" panose="020F0502020204030203" pitchFamily="34" charset="0"/>
                              <a:ea typeface="Lato" panose="020F0502020204030203" pitchFamily="34" charset="0"/>
                              <a:cs typeface="Lato" panose="020F0502020204030203" pitchFamily="34" charset="0"/>
                            </a:rPr>
                            <a:t>)</a:t>
                          </a:r>
                          <a:endParaRPr lang="en-US" sz="1200" b="1"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782276843"/>
                      </a:ext>
                    </a:extLst>
                  </a:tr>
                </a:tbl>
              </a:graphicData>
            </a:graphic>
          </p:graphicFrame>
        </mc:Choice>
        <mc:Fallback xmlns="">
          <p:graphicFrame>
            <p:nvGraphicFramePr>
              <p:cNvPr id="3" name="Table 2">
                <a:extLst>
                  <a:ext uri="{FF2B5EF4-FFF2-40B4-BE49-F238E27FC236}">
                    <a16:creationId xmlns:a16="http://schemas.microsoft.com/office/drawing/2014/main" id="{D817B4B7-E3D7-E290-03AF-54333EA21533}"/>
                  </a:ext>
                </a:extLst>
              </p:cNvPr>
              <p:cNvGraphicFramePr>
                <a:graphicFrameLocks noGrp="1"/>
              </p:cNvGraphicFramePr>
              <p:nvPr>
                <p:extLst>
                  <p:ext uri="{D42A27DB-BD31-4B8C-83A1-F6EECF244321}">
                    <p14:modId xmlns:p14="http://schemas.microsoft.com/office/powerpoint/2010/main" val="4232819471"/>
                  </p:ext>
                </p:extLst>
              </p:nvPr>
            </p:nvGraphicFramePr>
            <p:xfrm>
              <a:off x="921276" y="4563902"/>
              <a:ext cx="5290304" cy="1655470"/>
            </p:xfrm>
            <a:graphic>
              <a:graphicData uri="http://schemas.openxmlformats.org/drawingml/2006/table">
                <a:tbl>
                  <a:tblPr firstRow="1" bandRow="1">
                    <a:tableStyleId>{5940675A-B579-460E-94D1-54222C63F5DA}</a:tableStyleId>
                  </a:tblPr>
                  <a:tblGrid>
                    <a:gridCol w="611804">
                      <a:extLst>
                        <a:ext uri="{9D8B030D-6E8A-4147-A177-3AD203B41FA5}">
                          <a16:colId xmlns:a16="http://schemas.microsoft.com/office/drawing/2014/main" val="1499640827"/>
                        </a:ext>
                      </a:extLst>
                    </a:gridCol>
                    <a:gridCol w="1079654">
                      <a:extLst>
                        <a:ext uri="{9D8B030D-6E8A-4147-A177-3AD203B41FA5}">
                          <a16:colId xmlns:a16="http://schemas.microsoft.com/office/drawing/2014/main" val="2020416830"/>
                        </a:ext>
                      </a:extLst>
                    </a:gridCol>
                    <a:gridCol w="1799423">
                      <a:extLst>
                        <a:ext uri="{9D8B030D-6E8A-4147-A177-3AD203B41FA5}">
                          <a16:colId xmlns:a16="http://schemas.microsoft.com/office/drawing/2014/main" val="3915109617"/>
                        </a:ext>
                      </a:extLst>
                    </a:gridCol>
                    <a:gridCol w="1799423">
                      <a:extLst>
                        <a:ext uri="{9D8B030D-6E8A-4147-A177-3AD203B41FA5}">
                          <a16:colId xmlns:a16="http://schemas.microsoft.com/office/drawing/2014/main" val="772685886"/>
                        </a:ext>
                      </a:extLst>
                    </a:gridCol>
                  </a:tblGrid>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Actual Condition (as observed)</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dirty="0"/>
                        </a:p>
                      </a:txBody>
                      <a:tcPr/>
                    </a:tc>
                    <a:extLst>
                      <a:ext uri="{0D108BD9-81ED-4DB2-BD59-A6C34878D82A}">
                        <a16:rowId xmlns:a16="http://schemas.microsoft.com/office/drawing/2014/main" val="880904848"/>
                      </a:ext>
                    </a:extLst>
                  </a:tr>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Population</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endParaRPr lang="en-US"/>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95254" t="-100000" r="-101356" b="-377083"/>
                          </a:stretch>
                        </a:blipFill>
                      </a:tcPr>
                    </a:tc>
                    <a:tc>
                      <a:txBody>
                        <a:bodyPr/>
                        <a:lstStyle/>
                        <a:p>
                          <a:endParaRPr lang="en-US"/>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95254" t="-100000" r="-1356" b="-377083"/>
                          </a:stretch>
                        </a:blipFill>
                      </a:tcPr>
                    </a:tc>
                    <a:extLst>
                      <a:ext uri="{0D108BD9-81ED-4DB2-BD59-A6C34878D82A}">
                        <a16:rowId xmlns:a16="http://schemas.microsoft.com/office/drawing/2014/main" val="3674144662"/>
                      </a:ext>
                    </a:extLst>
                  </a:tr>
                  <a:tr h="539827">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Lato" panose="020F0502020204030203" pitchFamily="34" charset="0"/>
                              <a:ea typeface="Lato" panose="020F0502020204030203" pitchFamily="34" charset="0"/>
                              <a:cs typeface="Lato" panose="020F0502020204030203" pitchFamily="34" charset="0"/>
                            </a:rPr>
                            <a:t>Predicted Condition </a:t>
                          </a:r>
                          <a:br>
                            <a:rPr lang="en-US" sz="1200" dirty="0">
                              <a:latin typeface="Lato" panose="020F0502020204030203" pitchFamily="34" charset="0"/>
                              <a:ea typeface="Lato" panose="020F0502020204030203" pitchFamily="34" charset="0"/>
                              <a:cs typeface="Lato" panose="020F0502020204030203" pitchFamily="34" charset="0"/>
                            </a:rPr>
                          </a:br>
                          <a:r>
                            <a:rPr lang="en-US" sz="1200" dirty="0">
                              <a:latin typeface="Lato" panose="020F0502020204030203" pitchFamily="34" charset="0"/>
                              <a:ea typeface="Lato" panose="020F0502020204030203" pitchFamily="34" charset="0"/>
                              <a:cs typeface="Lato" panose="020F0502020204030203" pitchFamily="34" charset="0"/>
                            </a:rPr>
                            <a:t>(as computed)</a:t>
                          </a: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57865" t="-107865" r="-333708" b="-103371"/>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95254" t="-107865" r="-101356" b="-103371"/>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95254" t="-107865" r="-1356" b="-103371"/>
                          </a:stretch>
                        </a:blipFill>
                      </a:tcPr>
                    </a:tc>
                    <a:extLst>
                      <a:ext uri="{0D108BD9-81ED-4DB2-BD59-A6C34878D82A}">
                        <a16:rowId xmlns:a16="http://schemas.microsoft.com/office/drawing/2014/main" val="690073227"/>
                      </a:ext>
                    </a:extLst>
                  </a:tr>
                  <a:tr h="539827">
                    <a:tc vMerge="1">
                      <a:txBody>
                        <a:bodyPr/>
                        <a:lstStyle/>
                        <a:p>
                          <a:endParaRPr lang="en-US" dirty="0"/>
                        </a:p>
                      </a:txBody>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57865" t="-207865" r="-333708" b="-3371"/>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95254" t="-207865" r="-101356" b="-3371"/>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95254" t="-207865" r="-1356" b="-3371"/>
                          </a:stretch>
                        </a:blipFill>
                      </a:tcPr>
                    </a:tc>
                    <a:extLst>
                      <a:ext uri="{0D108BD9-81ED-4DB2-BD59-A6C34878D82A}">
                        <a16:rowId xmlns:a16="http://schemas.microsoft.com/office/drawing/2014/main" val="782276843"/>
                      </a:ext>
                    </a:extLst>
                  </a:tr>
                </a:tbl>
              </a:graphicData>
            </a:graphic>
          </p:graphicFrame>
        </mc:Fallback>
      </mc:AlternateContent>
      <p:sp>
        <p:nvSpPr>
          <p:cNvPr id="7" name="Speech Bubble: Rectangle 6">
            <a:extLst>
              <a:ext uri="{FF2B5EF4-FFF2-40B4-BE49-F238E27FC236}">
                <a16:creationId xmlns:a16="http://schemas.microsoft.com/office/drawing/2014/main" id="{FF0C2638-2457-37EE-5FF5-69C7C972F6DD}"/>
              </a:ext>
            </a:extLst>
          </p:cNvPr>
          <p:cNvSpPr/>
          <p:nvPr/>
        </p:nvSpPr>
        <p:spPr>
          <a:xfrm>
            <a:off x="7111700" y="4482148"/>
            <a:ext cx="2430324" cy="1917247"/>
          </a:xfrm>
          <a:prstGeom prst="wedgeRectCallout">
            <a:avLst>
              <a:gd name="adj1" fmla="val -68171"/>
              <a:gd name="adj2" fmla="val -32921"/>
            </a:avLst>
          </a:prstGeom>
          <a:solidFill>
            <a:schemeClr val="accent4">
              <a:lumMod val="20000"/>
              <a:lumOff val="80000"/>
            </a:schemeClr>
          </a:solidFill>
          <a:ln>
            <a:solidFill>
              <a:schemeClr val="tx1"/>
            </a:solidFill>
          </a:ln>
        </p:spPr>
        <p:txBody>
          <a:bodyPr vert="horz" wrap="square" lIns="91411" tIns="45705" rIns="91411" bIns="45705" numCol="1" rtlCol="0" anchor="t" anchorCtr="0" compatLnSpc="1">
            <a:prstTxWarp prst="textNoShape">
              <a:avLst/>
            </a:prstTxWarp>
          </a:bodyPr>
          <a:lstStyle/>
          <a:p>
            <a:pPr algn="l" defTabSz="914126"/>
            <a:r>
              <a:rPr lang="en-US" sz="1000" dirty="0">
                <a:solidFill>
                  <a:schemeClr val="tx1"/>
                </a:solidFill>
                <a:latin typeface="Lato" panose="020F0502020204030203" pitchFamily="34" charset="0"/>
                <a:ea typeface="Lato" panose="020F0502020204030203" pitchFamily="34" charset="0"/>
                <a:cs typeface="Lato" panose="020F0502020204030203" pitchFamily="34" charset="0"/>
              </a:rPr>
              <a:t>There is also “confusion” regarding the placement of actual values in the confusion matrix. Earlier papers display the confusion matrix with actual values in the columns (like here on the left side), while more recent publications and popular software packages use the transformed notation, placing the actual values as rows. This does not change the interpretation of the confusion matrix but makes it difficult to read the table if it appears in the unfamiliar form.</a:t>
            </a:r>
          </a:p>
        </p:txBody>
      </p:sp>
    </p:spTree>
    <p:extLst>
      <p:ext uri="{BB962C8B-B14F-4D97-AF65-F5344CB8AC3E}">
        <p14:creationId xmlns:p14="http://schemas.microsoft.com/office/powerpoint/2010/main" val="3731643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B6933A-F296-438E-FE52-44E726ED0C64}"/>
              </a:ext>
            </a:extLst>
          </p:cNvPr>
          <p:cNvSpPr/>
          <p:nvPr/>
        </p:nvSpPr>
        <p:spPr>
          <a:xfrm>
            <a:off x="95826" y="4337284"/>
            <a:ext cx="9658350" cy="2196310"/>
          </a:xfrm>
          <a:prstGeom prst="rect">
            <a:avLst/>
          </a:prstGeom>
          <a:solidFill>
            <a:schemeClr val="bg1">
              <a:lumMod val="95000"/>
            </a:schemeClr>
          </a:solidFill>
          <a:ln>
            <a:no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H" sz="2000" b="0" i="0" u="none" strike="noStrike" cap="none" normalizeH="0" baseline="0" dirty="0">
              <a:ln>
                <a:noFill/>
              </a:ln>
              <a:solidFill>
                <a:srgbClr val="676767"/>
              </a:solidFill>
              <a:effectLst/>
              <a:latin typeface="Arial" pitchFamily="34" charset="0"/>
            </a:endParaRP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FF26C5F-2B13-166E-D756-A0B9313715AE}"/>
                  </a:ext>
                </a:extLst>
              </p:cNvPr>
              <p:cNvGraphicFramePr>
                <a:graphicFrameLocks noGrp="1"/>
              </p:cNvGraphicFramePr>
              <p:nvPr>
                <p:extLst>
                  <p:ext uri="{D42A27DB-BD31-4B8C-83A1-F6EECF244321}">
                    <p14:modId xmlns:p14="http://schemas.microsoft.com/office/powerpoint/2010/main" val="241049594"/>
                  </p:ext>
                </p:extLst>
              </p:nvPr>
            </p:nvGraphicFramePr>
            <p:xfrm>
              <a:off x="810860" y="4599156"/>
              <a:ext cx="8457288" cy="1655470"/>
            </p:xfrm>
            <a:graphic>
              <a:graphicData uri="http://schemas.openxmlformats.org/drawingml/2006/table">
                <a:tbl>
                  <a:tblPr firstRow="1" bandRow="1">
                    <a:tableStyleId>{5940675A-B579-460E-94D1-54222C63F5DA}</a:tableStyleId>
                  </a:tblPr>
                  <a:tblGrid>
                    <a:gridCol w="611804">
                      <a:extLst>
                        <a:ext uri="{9D8B030D-6E8A-4147-A177-3AD203B41FA5}">
                          <a16:colId xmlns:a16="http://schemas.microsoft.com/office/drawing/2014/main" val="1499640827"/>
                        </a:ext>
                      </a:extLst>
                    </a:gridCol>
                    <a:gridCol w="1079654">
                      <a:extLst>
                        <a:ext uri="{9D8B030D-6E8A-4147-A177-3AD203B41FA5}">
                          <a16:colId xmlns:a16="http://schemas.microsoft.com/office/drawing/2014/main" val="2020416830"/>
                        </a:ext>
                      </a:extLst>
                    </a:gridCol>
                    <a:gridCol w="1799423">
                      <a:extLst>
                        <a:ext uri="{9D8B030D-6E8A-4147-A177-3AD203B41FA5}">
                          <a16:colId xmlns:a16="http://schemas.microsoft.com/office/drawing/2014/main" val="3915109617"/>
                        </a:ext>
                      </a:extLst>
                    </a:gridCol>
                    <a:gridCol w="1799423">
                      <a:extLst>
                        <a:ext uri="{9D8B030D-6E8A-4147-A177-3AD203B41FA5}">
                          <a16:colId xmlns:a16="http://schemas.microsoft.com/office/drawing/2014/main" val="772685886"/>
                        </a:ext>
                      </a:extLst>
                    </a:gridCol>
                    <a:gridCol w="1583492">
                      <a:extLst>
                        <a:ext uri="{9D8B030D-6E8A-4147-A177-3AD203B41FA5}">
                          <a16:colId xmlns:a16="http://schemas.microsoft.com/office/drawing/2014/main" val="1081167985"/>
                        </a:ext>
                      </a:extLst>
                    </a:gridCol>
                    <a:gridCol w="1583492">
                      <a:extLst>
                        <a:ext uri="{9D8B030D-6E8A-4147-A177-3AD203B41FA5}">
                          <a16:colId xmlns:a16="http://schemas.microsoft.com/office/drawing/2014/main" val="706831276"/>
                        </a:ext>
                      </a:extLst>
                    </a:gridCol>
                  </a:tblGrid>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Actual Condition (as observed)</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dirty="0"/>
                        </a:p>
                      </a:txBody>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0904848"/>
                      </a:ext>
                    </a:extLst>
                  </a:tr>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Population</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dirty="0">
                              <a:latin typeface="Lato" panose="020F0502020204030203" pitchFamily="34" charset="0"/>
                              <a:ea typeface="Lato" panose="020F0502020204030203" pitchFamily="34" charset="0"/>
                              <a:cs typeface="Lato" panose="020F0502020204030203" pitchFamily="34" charset="0"/>
                            </a:rPr>
                            <a:t>Positive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𝑃</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latin typeface="Lato" panose="020F0502020204030203" pitchFamily="34" charset="0"/>
                              <a:ea typeface="Lato" panose="020F0502020204030203" pitchFamily="34" charset="0"/>
                              <a:cs typeface="Lato" panose="020F0502020204030203" pitchFamily="34" charset="0"/>
                            </a:rPr>
                            <a:t>Negative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𝑁</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4144662"/>
                      </a:ext>
                    </a:extLst>
                  </a:tr>
                  <a:tr h="539827">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Lato" panose="020F0502020204030203" pitchFamily="34" charset="0"/>
                              <a:ea typeface="Lato" panose="020F0502020204030203" pitchFamily="34" charset="0"/>
                              <a:cs typeface="Lato" panose="020F0502020204030203" pitchFamily="34" charset="0"/>
                            </a:rPr>
                            <a:t>Predicted Condition </a:t>
                          </a:r>
                          <a:br>
                            <a:rPr lang="en-US" sz="1200" dirty="0">
                              <a:latin typeface="Lato" panose="020F0502020204030203" pitchFamily="34" charset="0"/>
                              <a:ea typeface="Lato" panose="020F0502020204030203" pitchFamily="34" charset="0"/>
                              <a:cs typeface="Lato" panose="020F0502020204030203" pitchFamily="34" charset="0"/>
                            </a:rPr>
                          </a:br>
                          <a:r>
                            <a:rPr lang="en-US" sz="1200" dirty="0">
                              <a:latin typeface="Lato" panose="020F0502020204030203" pitchFamily="34" charset="0"/>
                              <a:ea typeface="Lato" panose="020F0502020204030203" pitchFamily="34" charset="0"/>
                              <a:cs typeface="Lato" panose="020F0502020204030203" pitchFamily="34" charset="0"/>
                            </a:rPr>
                            <a:t>(as computed)</a:t>
                          </a: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True (</a:t>
                          </a:r>
                          <a14:m>
                            <m:oMath xmlns:m="http://schemas.openxmlformats.org/officeDocument/2006/math">
                              <m:r>
                                <a:rPr lang="en-US" sz="1200" i="1" dirty="0" smtClean="0">
                                  <a:latin typeface="Cambria Math" panose="02040503050406030204" pitchFamily="18" charset="0"/>
                                </a:rPr>
                                <m:t>𝑇</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True Positive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𝑇𝑃</m:t>
                              </m:r>
                            </m:oMath>
                          </a14:m>
                          <a:r>
                            <a:rPr lang="en-US" sz="1200" b="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False Positive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𝐹𝑃</m:t>
                              </m:r>
                            </m:oMath>
                          </a14:m>
                          <a:r>
                            <a:rPr lang="en-US" sz="1200" b="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a:r>
                            <a:rPr lang="en-US" sz="1000" dirty="0">
                              <a:latin typeface="Lato" panose="020F0502020204030203" pitchFamily="34" charset="0"/>
                              <a:ea typeface="Lato" panose="020F0502020204030203" pitchFamily="34" charset="0"/>
                              <a:cs typeface="Lato" panose="020F0502020204030203" pitchFamily="34" charset="0"/>
                            </a:rPr>
                            <a:t>Positive Predictive Value (</a:t>
                          </a:r>
                          <a14:m>
                            <m:oMath xmlns:m="http://schemas.openxmlformats.org/officeDocument/2006/math">
                              <m:r>
                                <a:rPr lang="en-US" sz="10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𝑃𝑃𝑉</m:t>
                              </m:r>
                            </m:oMath>
                          </a14:m>
                          <a:r>
                            <a:rPr lang="en-US" sz="1000" dirty="0">
                              <a:latin typeface="Lato" panose="020F0502020204030203" pitchFamily="34" charset="0"/>
                              <a:ea typeface="Lato" panose="020F0502020204030203" pitchFamily="34" charset="0"/>
                              <a:cs typeface="Lato" panose="020F0502020204030203" pitchFamily="34" charset="0"/>
                            </a:rPr>
                            <a:t>), Precision</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Lato" panose="020F0502020204030203" pitchFamily="34" charset="0"/>
                              <a:ea typeface="Lato" panose="020F0502020204030203" pitchFamily="34" charset="0"/>
                              <a:cs typeface="Lato" panose="020F0502020204030203" pitchFamily="34" charset="0"/>
                            </a:rPr>
                            <a:t>False Discovery </a:t>
                          </a:r>
                          <a:br>
                            <a:rPr lang="en-US" sz="1000" dirty="0">
                              <a:latin typeface="Lato" panose="020F0502020204030203" pitchFamily="34" charset="0"/>
                              <a:ea typeface="Lato" panose="020F0502020204030203" pitchFamily="34" charset="0"/>
                              <a:cs typeface="Lato" panose="020F0502020204030203" pitchFamily="34" charset="0"/>
                            </a:rPr>
                          </a:br>
                          <a:r>
                            <a:rPr lang="en-US" sz="1000" dirty="0">
                              <a:latin typeface="Lato" panose="020F0502020204030203" pitchFamily="34" charset="0"/>
                              <a:ea typeface="Lato" panose="020F0502020204030203" pitchFamily="34" charset="0"/>
                              <a:cs typeface="Lato" panose="020F0502020204030203" pitchFamily="34" charset="0"/>
                            </a:rPr>
                            <a:t>Rate (</a:t>
                          </a:r>
                          <a14:m>
                            <m:oMath xmlns:m="http://schemas.openxmlformats.org/officeDocument/2006/math">
                              <m:r>
                                <a:rPr lang="en-US" sz="10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𝐹𝐷𝑅</m:t>
                              </m:r>
                            </m:oMath>
                          </a14:m>
                          <a:r>
                            <a:rPr lang="en-US" sz="10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90073227"/>
                      </a:ext>
                    </a:extLst>
                  </a:tr>
                  <a:tr h="539827">
                    <a:tc vMerge="1">
                      <a:txBody>
                        <a:bodyPr/>
                        <a:lstStyle/>
                        <a:p>
                          <a:endParaRPr lang="en-US" dirty="0"/>
                        </a:p>
                      </a:txBody>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False (</a:t>
                          </a:r>
                          <a14:m>
                            <m:oMath xmlns:m="http://schemas.openxmlformats.org/officeDocument/2006/math">
                              <m:r>
                                <a:rPr lang="en-US" sz="1200" i="1" dirty="0" smtClean="0">
                                  <a:latin typeface="Cambria Math" panose="02040503050406030204" pitchFamily="18" charset="0"/>
                                </a:rPr>
                                <m:t>𝐹</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False Negative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𝐹𝑁</m:t>
                              </m:r>
                            </m:oMath>
                          </a14:m>
                          <a:r>
                            <a:rPr lang="en-US" sz="1200" b="0" dirty="0">
                              <a:latin typeface="Lato" panose="020F0502020204030203" pitchFamily="34" charset="0"/>
                              <a:ea typeface="Lato" panose="020F0502020204030203" pitchFamily="34" charset="0"/>
                              <a:cs typeface="Lato" panose="020F0502020204030203" pitchFamily="34" charset="0"/>
                            </a:rPr>
                            <a:t>)</a:t>
                          </a:r>
                          <a:endParaRPr lang="en-US" sz="1200" b="1"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True Negative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𝑇𝑁</m:t>
                              </m:r>
                            </m:oMath>
                          </a14:m>
                          <a:r>
                            <a:rPr lang="en-US" sz="1200" b="0" dirty="0">
                              <a:latin typeface="Lato" panose="020F0502020204030203" pitchFamily="34" charset="0"/>
                              <a:ea typeface="Lato" panose="020F0502020204030203" pitchFamily="34" charset="0"/>
                              <a:cs typeface="Lato" panose="020F0502020204030203" pitchFamily="34" charset="0"/>
                            </a:rPr>
                            <a:t>)</a:t>
                          </a:r>
                          <a:endParaRPr lang="en-US" sz="1200" b="1"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Lato" panose="020F0502020204030203" pitchFamily="34" charset="0"/>
                              <a:ea typeface="Lato" panose="020F0502020204030203" pitchFamily="34" charset="0"/>
                              <a:cs typeface="Lato" panose="020F0502020204030203" pitchFamily="34" charset="0"/>
                            </a:rPr>
                            <a:t>False Omission </a:t>
                          </a:r>
                          <a:br>
                            <a:rPr lang="en-US" sz="1000" dirty="0">
                              <a:latin typeface="Lato" panose="020F0502020204030203" pitchFamily="34" charset="0"/>
                              <a:ea typeface="Lato" panose="020F0502020204030203" pitchFamily="34" charset="0"/>
                              <a:cs typeface="Lato" panose="020F0502020204030203" pitchFamily="34" charset="0"/>
                            </a:rPr>
                          </a:br>
                          <a:r>
                            <a:rPr lang="en-US" sz="1000" dirty="0">
                              <a:latin typeface="Lato" panose="020F0502020204030203" pitchFamily="34" charset="0"/>
                              <a:ea typeface="Lato" panose="020F0502020204030203" pitchFamily="34" charset="0"/>
                              <a:cs typeface="Lato" panose="020F0502020204030203" pitchFamily="34" charset="0"/>
                            </a:rPr>
                            <a:t>Rate (</a:t>
                          </a:r>
                          <a14:m>
                            <m:oMath xmlns:m="http://schemas.openxmlformats.org/officeDocument/2006/math">
                              <m:r>
                                <a:rPr lang="en-US" sz="10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𝐹𝑂𝑅</m:t>
                              </m:r>
                            </m:oMath>
                          </a14:m>
                          <a:r>
                            <a:rPr lang="en-US" sz="10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Lato" panose="020F0502020204030203" pitchFamily="34" charset="0"/>
                              <a:ea typeface="Lato" panose="020F0502020204030203" pitchFamily="34" charset="0"/>
                              <a:cs typeface="Lato" panose="020F0502020204030203" pitchFamily="34" charset="0"/>
                            </a:rPr>
                            <a:t>Negative Predictive Value (</a:t>
                          </a:r>
                          <a14:m>
                            <m:oMath xmlns:m="http://schemas.openxmlformats.org/officeDocument/2006/math">
                              <m:r>
                                <a:rPr lang="en-US" sz="10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𝑁𝑃𝑉</m:t>
                              </m:r>
                            </m:oMath>
                          </a14:m>
                          <a:r>
                            <a:rPr lang="en-US" sz="10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782276843"/>
                      </a:ext>
                    </a:extLst>
                  </a:tr>
                </a:tbl>
              </a:graphicData>
            </a:graphic>
          </p:graphicFrame>
        </mc:Choice>
        <mc:Fallback xmlns="">
          <p:graphicFrame>
            <p:nvGraphicFramePr>
              <p:cNvPr id="5" name="Table 4">
                <a:extLst>
                  <a:ext uri="{FF2B5EF4-FFF2-40B4-BE49-F238E27FC236}">
                    <a16:creationId xmlns:a16="http://schemas.microsoft.com/office/drawing/2014/main" id="{9FF26C5F-2B13-166E-D756-A0B9313715AE}"/>
                  </a:ext>
                </a:extLst>
              </p:cNvPr>
              <p:cNvGraphicFramePr>
                <a:graphicFrameLocks noGrp="1"/>
              </p:cNvGraphicFramePr>
              <p:nvPr>
                <p:extLst>
                  <p:ext uri="{D42A27DB-BD31-4B8C-83A1-F6EECF244321}">
                    <p14:modId xmlns:p14="http://schemas.microsoft.com/office/powerpoint/2010/main" val="241049594"/>
                  </p:ext>
                </p:extLst>
              </p:nvPr>
            </p:nvGraphicFramePr>
            <p:xfrm>
              <a:off x="810860" y="4599156"/>
              <a:ext cx="8457288" cy="1655470"/>
            </p:xfrm>
            <a:graphic>
              <a:graphicData uri="http://schemas.openxmlformats.org/drawingml/2006/table">
                <a:tbl>
                  <a:tblPr firstRow="1" bandRow="1">
                    <a:tableStyleId>{5940675A-B579-460E-94D1-54222C63F5DA}</a:tableStyleId>
                  </a:tblPr>
                  <a:tblGrid>
                    <a:gridCol w="611804">
                      <a:extLst>
                        <a:ext uri="{9D8B030D-6E8A-4147-A177-3AD203B41FA5}">
                          <a16:colId xmlns:a16="http://schemas.microsoft.com/office/drawing/2014/main" val="1499640827"/>
                        </a:ext>
                      </a:extLst>
                    </a:gridCol>
                    <a:gridCol w="1079654">
                      <a:extLst>
                        <a:ext uri="{9D8B030D-6E8A-4147-A177-3AD203B41FA5}">
                          <a16:colId xmlns:a16="http://schemas.microsoft.com/office/drawing/2014/main" val="2020416830"/>
                        </a:ext>
                      </a:extLst>
                    </a:gridCol>
                    <a:gridCol w="1799423">
                      <a:extLst>
                        <a:ext uri="{9D8B030D-6E8A-4147-A177-3AD203B41FA5}">
                          <a16:colId xmlns:a16="http://schemas.microsoft.com/office/drawing/2014/main" val="3915109617"/>
                        </a:ext>
                      </a:extLst>
                    </a:gridCol>
                    <a:gridCol w="1799423">
                      <a:extLst>
                        <a:ext uri="{9D8B030D-6E8A-4147-A177-3AD203B41FA5}">
                          <a16:colId xmlns:a16="http://schemas.microsoft.com/office/drawing/2014/main" val="772685886"/>
                        </a:ext>
                      </a:extLst>
                    </a:gridCol>
                    <a:gridCol w="1583492">
                      <a:extLst>
                        <a:ext uri="{9D8B030D-6E8A-4147-A177-3AD203B41FA5}">
                          <a16:colId xmlns:a16="http://schemas.microsoft.com/office/drawing/2014/main" val="1081167985"/>
                        </a:ext>
                      </a:extLst>
                    </a:gridCol>
                    <a:gridCol w="1583492">
                      <a:extLst>
                        <a:ext uri="{9D8B030D-6E8A-4147-A177-3AD203B41FA5}">
                          <a16:colId xmlns:a16="http://schemas.microsoft.com/office/drawing/2014/main" val="706831276"/>
                        </a:ext>
                      </a:extLst>
                    </a:gridCol>
                  </a:tblGrid>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Actual Condition (as observed)</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dirty="0"/>
                        </a:p>
                      </a:txBody>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0904848"/>
                      </a:ext>
                    </a:extLst>
                  </a:tr>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Population</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endParaRPr lang="en-US"/>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95254" t="-102083" r="-277288" b="-377083"/>
                          </a:stretch>
                        </a:blipFill>
                      </a:tcPr>
                    </a:tc>
                    <a:tc>
                      <a:txBody>
                        <a:bodyPr/>
                        <a:lstStyle/>
                        <a:p>
                          <a:endParaRPr lang="en-US"/>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95254" t="-102083" r="-177288" b="-377083"/>
                          </a:stretch>
                        </a:blip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4144662"/>
                      </a:ext>
                    </a:extLst>
                  </a:tr>
                  <a:tr h="539827">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Lato" panose="020F0502020204030203" pitchFamily="34" charset="0"/>
                              <a:ea typeface="Lato" panose="020F0502020204030203" pitchFamily="34" charset="0"/>
                              <a:cs typeface="Lato" panose="020F0502020204030203" pitchFamily="34" charset="0"/>
                            </a:rPr>
                            <a:t>Predicted Condition </a:t>
                          </a:r>
                          <a:br>
                            <a:rPr lang="en-US" sz="1200" dirty="0">
                              <a:latin typeface="Lato" panose="020F0502020204030203" pitchFamily="34" charset="0"/>
                              <a:ea typeface="Lato" panose="020F0502020204030203" pitchFamily="34" charset="0"/>
                              <a:cs typeface="Lato" panose="020F0502020204030203" pitchFamily="34" charset="0"/>
                            </a:rPr>
                          </a:br>
                          <a:r>
                            <a:rPr lang="en-US" sz="1200" dirty="0">
                              <a:latin typeface="Lato" panose="020F0502020204030203" pitchFamily="34" charset="0"/>
                              <a:ea typeface="Lato" panose="020F0502020204030203" pitchFamily="34" charset="0"/>
                              <a:cs typeface="Lato" panose="020F0502020204030203" pitchFamily="34" charset="0"/>
                            </a:rPr>
                            <a:t>(as computed)</a:t>
                          </a: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57865" t="-108989" r="-625281" b="-103371"/>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95254" t="-108989" r="-277288" b="-103371"/>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95254" t="-108989" r="-177288" b="-103371"/>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335000" t="-108989" r="-101154" b="-103371"/>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35000" t="-108989" r="-1154" b="-103371"/>
                          </a:stretch>
                        </a:blipFill>
                      </a:tcPr>
                    </a:tc>
                    <a:extLst>
                      <a:ext uri="{0D108BD9-81ED-4DB2-BD59-A6C34878D82A}">
                        <a16:rowId xmlns:a16="http://schemas.microsoft.com/office/drawing/2014/main" val="690073227"/>
                      </a:ext>
                    </a:extLst>
                  </a:tr>
                  <a:tr h="539827">
                    <a:tc vMerge="1">
                      <a:txBody>
                        <a:bodyPr/>
                        <a:lstStyle/>
                        <a:p>
                          <a:endParaRPr lang="en-US" dirty="0"/>
                        </a:p>
                      </a:txBody>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57865" t="-208989" r="-625281" b="-3371"/>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95254" t="-208989" r="-277288" b="-3371"/>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95254" t="-208989" r="-177288" b="-3371"/>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335000" t="-208989" r="-101154" b="-3371"/>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35000" t="-208989" r="-1154" b="-3371"/>
                          </a:stretch>
                        </a:blipFill>
                      </a:tcPr>
                    </a:tc>
                    <a:extLst>
                      <a:ext uri="{0D108BD9-81ED-4DB2-BD59-A6C34878D82A}">
                        <a16:rowId xmlns:a16="http://schemas.microsoft.com/office/drawing/2014/main" val="782276843"/>
                      </a:ext>
                    </a:extLst>
                  </a:tr>
                </a:tbl>
              </a:graphicData>
            </a:graphic>
          </p:graphicFrame>
        </mc:Fallback>
      </mc:AlternateContent>
    </p:spTree>
    <p:extLst>
      <p:ext uri="{BB962C8B-B14F-4D97-AF65-F5344CB8AC3E}">
        <p14:creationId xmlns:p14="http://schemas.microsoft.com/office/powerpoint/2010/main" val="626519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B6933A-F296-438E-FE52-44E726ED0C64}"/>
              </a:ext>
            </a:extLst>
          </p:cNvPr>
          <p:cNvSpPr/>
          <p:nvPr/>
        </p:nvSpPr>
        <p:spPr>
          <a:xfrm>
            <a:off x="91744" y="3437164"/>
            <a:ext cx="9658350" cy="3096430"/>
          </a:xfrm>
          <a:prstGeom prst="rect">
            <a:avLst/>
          </a:prstGeom>
          <a:solidFill>
            <a:schemeClr val="bg1">
              <a:lumMod val="95000"/>
            </a:schemeClr>
          </a:solidFill>
          <a:ln>
            <a:no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H" sz="2000" b="0" i="0" u="none" strike="noStrike" cap="none" normalizeH="0" baseline="0" dirty="0">
              <a:ln>
                <a:noFill/>
              </a:ln>
              <a:solidFill>
                <a:srgbClr val="676767"/>
              </a:solidFill>
              <a:effectLst/>
              <a:latin typeface="Arial" pitchFamily="34" charset="0"/>
            </a:endParaRP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FF26C5F-2B13-166E-D756-A0B9313715AE}"/>
                  </a:ext>
                </a:extLst>
              </p:cNvPr>
              <p:cNvGraphicFramePr>
                <a:graphicFrameLocks noGrp="1"/>
              </p:cNvGraphicFramePr>
              <p:nvPr>
                <p:extLst>
                  <p:ext uri="{D42A27DB-BD31-4B8C-83A1-F6EECF244321}">
                    <p14:modId xmlns:p14="http://schemas.microsoft.com/office/powerpoint/2010/main" val="2354869948"/>
                  </p:ext>
                </p:extLst>
              </p:nvPr>
            </p:nvGraphicFramePr>
            <p:xfrm>
              <a:off x="2271456" y="3699036"/>
              <a:ext cx="5290304" cy="2478166"/>
            </p:xfrm>
            <a:graphic>
              <a:graphicData uri="http://schemas.openxmlformats.org/drawingml/2006/table">
                <a:tbl>
                  <a:tblPr firstRow="1" bandRow="1">
                    <a:tableStyleId>{5940675A-B579-460E-94D1-54222C63F5DA}</a:tableStyleId>
                  </a:tblPr>
                  <a:tblGrid>
                    <a:gridCol w="611804">
                      <a:extLst>
                        <a:ext uri="{9D8B030D-6E8A-4147-A177-3AD203B41FA5}">
                          <a16:colId xmlns:a16="http://schemas.microsoft.com/office/drawing/2014/main" val="1499640827"/>
                        </a:ext>
                      </a:extLst>
                    </a:gridCol>
                    <a:gridCol w="1079654">
                      <a:extLst>
                        <a:ext uri="{9D8B030D-6E8A-4147-A177-3AD203B41FA5}">
                          <a16:colId xmlns:a16="http://schemas.microsoft.com/office/drawing/2014/main" val="2020416830"/>
                        </a:ext>
                      </a:extLst>
                    </a:gridCol>
                    <a:gridCol w="1799423">
                      <a:extLst>
                        <a:ext uri="{9D8B030D-6E8A-4147-A177-3AD203B41FA5}">
                          <a16:colId xmlns:a16="http://schemas.microsoft.com/office/drawing/2014/main" val="3915109617"/>
                        </a:ext>
                      </a:extLst>
                    </a:gridCol>
                    <a:gridCol w="1799423">
                      <a:extLst>
                        <a:ext uri="{9D8B030D-6E8A-4147-A177-3AD203B41FA5}">
                          <a16:colId xmlns:a16="http://schemas.microsoft.com/office/drawing/2014/main" val="772685886"/>
                        </a:ext>
                      </a:extLst>
                    </a:gridCol>
                  </a:tblGrid>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Actual Condition (as observed)</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dirty="0"/>
                        </a:p>
                      </a:txBody>
                      <a:tcPr/>
                    </a:tc>
                    <a:extLst>
                      <a:ext uri="{0D108BD9-81ED-4DB2-BD59-A6C34878D82A}">
                        <a16:rowId xmlns:a16="http://schemas.microsoft.com/office/drawing/2014/main" val="880904848"/>
                      </a:ext>
                    </a:extLst>
                  </a:tr>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Population</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dirty="0">
                              <a:latin typeface="Lato" panose="020F0502020204030203" pitchFamily="34" charset="0"/>
                              <a:ea typeface="Lato" panose="020F0502020204030203" pitchFamily="34" charset="0"/>
                              <a:cs typeface="Lato" panose="020F0502020204030203" pitchFamily="34" charset="0"/>
                            </a:rPr>
                            <a:t>Positive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𝑃</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latin typeface="Lato" panose="020F0502020204030203" pitchFamily="34" charset="0"/>
                              <a:ea typeface="Lato" panose="020F0502020204030203" pitchFamily="34" charset="0"/>
                              <a:cs typeface="Lato" panose="020F0502020204030203" pitchFamily="34" charset="0"/>
                            </a:rPr>
                            <a:t>Negative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𝑁</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674144662"/>
                      </a:ext>
                    </a:extLst>
                  </a:tr>
                  <a:tr h="539827">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Lato" panose="020F0502020204030203" pitchFamily="34" charset="0"/>
                              <a:ea typeface="Lato" panose="020F0502020204030203" pitchFamily="34" charset="0"/>
                              <a:cs typeface="Lato" panose="020F0502020204030203" pitchFamily="34" charset="0"/>
                            </a:rPr>
                            <a:t>Predicted Condition </a:t>
                          </a:r>
                          <a:br>
                            <a:rPr lang="en-US" sz="1200" dirty="0">
                              <a:latin typeface="Lato" panose="020F0502020204030203" pitchFamily="34" charset="0"/>
                              <a:ea typeface="Lato" panose="020F0502020204030203" pitchFamily="34" charset="0"/>
                              <a:cs typeface="Lato" panose="020F0502020204030203" pitchFamily="34" charset="0"/>
                            </a:rPr>
                          </a:br>
                          <a:r>
                            <a:rPr lang="en-US" sz="1200" dirty="0">
                              <a:latin typeface="Lato" panose="020F0502020204030203" pitchFamily="34" charset="0"/>
                              <a:ea typeface="Lato" panose="020F0502020204030203" pitchFamily="34" charset="0"/>
                              <a:cs typeface="Lato" panose="020F0502020204030203" pitchFamily="34" charset="0"/>
                            </a:rPr>
                            <a:t>(as computed)</a:t>
                          </a: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True (</a:t>
                          </a:r>
                          <a14:m>
                            <m:oMath xmlns:m="http://schemas.openxmlformats.org/officeDocument/2006/math">
                              <m:r>
                                <a:rPr lang="en-US" sz="1200" i="1" dirty="0" smtClean="0">
                                  <a:latin typeface="Cambria Math" panose="02040503050406030204" pitchFamily="18" charset="0"/>
                                </a:rPr>
                                <m:t>𝑇</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True Positive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𝑇𝑃</m:t>
                              </m:r>
                            </m:oMath>
                          </a14:m>
                          <a:r>
                            <a:rPr lang="en-US" sz="1200" b="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False Positive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𝐹𝑃</m:t>
                              </m:r>
                            </m:oMath>
                          </a14:m>
                          <a:r>
                            <a:rPr lang="en-US" sz="1200" b="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extLst>
                      <a:ext uri="{0D108BD9-81ED-4DB2-BD59-A6C34878D82A}">
                        <a16:rowId xmlns:a16="http://schemas.microsoft.com/office/drawing/2014/main" val="690073227"/>
                      </a:ext>
                    </a:extLst>
                  </a:tr>
                  <a:tr h="539827">
                    <a:tc vMerge="1">
                      <a:txBody>
                        <a:bodyPr/>
                        <a:lstStyle/>
                        <a:p>
                          <a:endParaRPr lang="en-US" dirty="0"/>
                        </a:p>
                      </a:txBody>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False (</a:t>
                          </a:r>
                          <a14:m>
                            <m:oMath xmlns:m="http://schemas.openxmlformats.org/officeDocument/2006/math">
                              <m:r>
                                <a:rPr lang="en-US" sz="1200" i="1" dirty="0" smtClean="0">
                                  <a:latin typeface="Cambria Math" panose="02040503050406030204" pitchFamily="18" charset="0"/>
                                </a:rPr>
                                <m:t>𝐹</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False Negative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𝐹𝑁</m:t>
                              </m:r>
                            </m:oMath>
                          </a14:m>
                          <a:r>
                            <a:rPr lang="en-US" sz="1200" b="0" dirty="0">
                              <a:latin typeface="Lato" panose="020F0502020204030203" pitchFamily="34" charset="0"/>
                              <a:ea typeface="Lato" panose="020F0502020204030203" pitchFamily="34" charset="0"/>
                              <a:cs typeface="Lato" panose="020F0502020204030203" pitchFamily="34" charset="0"/>
                            </a:rPr>
                            <a:t>)</a:t>
                          </a:r>
                          <a:endParaRPr lang="en-US" sz="1200" b="1"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True Negative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𝑇𝑁</m:t>
                              </m:r>
                            </m:oMath>
                          </a14:m>
                          <a:r>
                            <a:rPr lang="en-US" sz="1200" b="0" dirty="0">
                              <a:latin typeface="Lato" panose="020F0502020204030203" pitchFamily="34" charset="0"/>
                              <a:ea typeface="Lato" panose="020F0502020204030203" pitchFamily="34" charset="0"/>
                              <a:cs typeface="Lato" panose="020F0502020204030203" pitchFamily="34" charset="0"/>
                            </a:rPr>
                            <a:t>)</a:t>
                          </a:r>
                          <a:endParaRPr lang="en-US" sz="1200" b="1"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782276843"/>
                      </a:ext>
                    </a:extLst>
                  </a:tr>
                  <a:tr h="411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Lato" panose="020F0502020204030203" pitchFamily="34" charset="0"/>
                              <a:ea typeface="Lato" panose="020F0502020204030203" pitchFamily="34" charset="0"/>
                              <a:cs typeface="Lato" panose="020F0502020204030203" pitchFamily="34" charset="0"/>
                            </a:rPr>
                            <a:t>True Positive Rate (</a:t>
                          </a:r>
                          <a14:m>
                            <m:oMath xmlns:m="http://schemas.openxmlformats.org/officeDocument/2006/math">
                              <m:r>
                                <a:rPr lang="en-US" sz="10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𝑇𝑃𝑅</m:t>
                              </m:r>
                            </m:oMath>
                          </a14:m>
                          <a:r>
                            <a:rPr lang="en-US" sz="1000" dirty="0">
                              <a:latin typeface="Lato" panose="020F0502020204030203" pitchFamily="34" charset="0"/>
                              <a:ea typeface="Lato" panose="020F0502020204030203" pitchFamily="34" charset="0"/>
                              <a:cs typeface="Lato" panose="020F0502020204030203" pitchFamily="34" charset="0"/>
                            </a:rPr>
                            <a:t>), Sensitivity, Recall, Hit Rate</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Lato" panose="020F0502020204030203" pitchFamily="34" charset="0"/>
                              <a:ea typeface="Lato" panose="020F0502020204030203" pitchFamily="34" charset="0"/>
                              <a:cs typeface="Lato" panose="020F0502020204030203" pitchFamily="34" charset="0"/>
                            </a:rPr>
                            <a:t>False Positive Rate (</a:t>
                          </a:r>
                          <a14:m>
                            <m:oMath xmlns:m="http://schemas.openxmlformats.org/officeDocument/2006/math">
                              <m:r>
                                <a:rPr lang="en-US" sz="10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𝐹𝑃𝑅</m:t>
                              </m:r>
                            </m:oMath>
                          </a14:m>
                          <a:r>
                            <a:rPr lang="en-US" sz="1000" dirty="0">
                              <a:latin typeface="Lato" panose="020F0502020204030203" pitchFamily="34" charset="0"/>
                              <a:ea typeface="Lato" panose="020F0502020204030203" pitchFamily="34" charset="0"/>
                              <a:cs typeface="Lato" panose="020F0502020204030203" pitchFamily="34" charset="0"/>
                            </a:rPr>
                            <a:t>), Fall-Out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4077182504"/>
                      </a:ext>
                    </a:extLst>
                  </a:tr>
                  <a:tr h="411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Lato" panose="020F0502020204030203" pitchFamily="34" charset="0"/>
                              <a:ea typeface="Lato" panose="020F0502020204030203" pitchFamily="34" charset="0"/>
                              <a:cs typeface="Lato" panose="020F0502020204030203" pitchFamily="34" charset="0"/>
                            </a:rPr>
                            <a:t>False Negative Rate (</a:t>
                          </a:r>
                          <a14:m>
                            <m:oMath xmlns:m="http://schemas.openxmlformats.org/officeDocument/2006/math">
                              <m:r>
                                <a:rPr lang="en-US" sz="10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𝐹𝑁𝑅</m:t>
                              </m:r>
                            </m:oMath>
                          </a14:m>
                          <a:r>
                            <a:rPr lang="en-US" sz="1000" dirty="0">
                              <a:latin typeface="Lato" panose="020F0502020204030203" pitchFamily="34" charset="0"/>
                              <a:ea typeface="Lato" panose="020F0502020204030203" pitchFamily="34" charset="0"/>
                              <a:cs typeface="Lato" panose="020F0502020204030203" pitchFamily="34" charset="0"/>
                            </a:rPr>
                            <a:t>), Miss Rate</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Lato" panose="020F0502020204030203" pitchFamily="34" charset="0"/>
                              <a:ea typeface="Lato" panose="020F0502020204030203" pitchFamily="34" charset="0"/>
                              <a:cs typeface="Lato" panose="020F0502020204030203" pitchFamily="34" charset="0"/>
                            </a:rPr>
                            <a:t>True Negative Rate (</a:t>
                          </a:r>
                          <a14:m>
                            <m:oMath xmlns:m="http://schemas.openxmlformats.org/officeDocument/2006/math">
                              <m:r>
                                <a:rPr lang="en-US" sz="10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𝑇𝑁𝑅</m:t>
                              </m:r>
                            </m:oMath>
                          </a14:m>
                          <a:r>
                            <a:rPr lang="en-US" sz="1000" dirty="0">
                              <a:latin typeface="Lato" panose="020F0502020204030203" pitchFamily="34" charset="0"/>
                              <a:ea typeface="Lato" panose="020F0502020204030203" pitchFamily="34" charset="0"/>
                              <a:cs typeface="Lato" panose="020F0502020204030203" pitchFamily="34" charset="0"/>
                            </a:rPr>
                            <a:t>), Specificity</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791473006"/>
                      </a:ext>
                    </a:extLst>
                  </a:tr>
                </a:tbl>
              </a:graphicData>
            </a:graphic>
          </p:graphicFrame>
        </mc:Choice>
        <mc:Fallback xmlns="">
          <p:graphicFrame>
            <p:nvGraphicFramePr>
              <p:cNvPr id="5" name="Table 4">
                <a:extLst>
                  <a:ext uri="{FF2B5EF4-FFF2-40B4-BE49-F238E27FC236}">
                    <a16:creationId xmlns:a16="http://schemas.microsoft.com/office/drawing/2014/main" id="{9FF26C5F-2B13-166E-D756-A0B9313715AE}"/>
                  </a:ext>
                </a:extLst>
              </p:cNvPr>
              <p:cNvGraphicFramePr>
                <a:graphicFrameLocks noGrp="1"/>
              </p:cNvGraphicFramePr>
              <p:nvPr>
                <p:extLst>
                  <p:ext uri="{D42A27DB-BD31-4B8C-83A1-F6EECF244321}">
                    <p14:modId xmlns:p14="http://schemas.microsoft.com/office/powerpoint/2010/main" val="2354869948"/>
                  </p:ext>
                </p:extLst>
              </p:nvPr>
            </p:nvGraphicFramePr>
            <p:xfrm>
              <a:off x="2271456" y="3699036"/>
              <a:ext cx="5290304" cy="2478166"/>
            </p:xfrm>
            <a:graphic>
              <a:graphicData uri="http://schemas.openxmlformats.org/drawingml/2006/table">
                <a:tbl>
                  <a:tblPr firstRow="1" bandRow="1">
                    <a:tableStyleId>{5940675A-B579-460E-94D1-54222C63F5DA}</a:tableStyleId>
                  </a:tblPr>
                  <a:tblGrid>
                    <a:gridCol w="611804">
                      <a:extLst>
                        <a:ext uri="{9D8B030D-6E8A-4147-A177-3AD203B41FA5}">
                          <a16:colId xmlns:a16="http://schemas.microsoft.com/office/drawing/2014/main" val="1499640827"/>
                        </a:ext>
                      </a:extLst>
                    </a:gridCol>
                    <a:gridCol w="1079654">
                      <a:extLst>
                        <a:ext uri="{9D8B030D-6E8A-4147-A177-3AD203B41FA5}">
                          <a16:colId xmlns:a16="http://schemas.microsoft.com/office/drawing/2014/main" val="2020416830"/>
                        </a:ext>
                      </a:extLst>
                    </a:gridCol>
                    <a:gridCol w="1799423">
                      <a:extLst>
                        <a:ext uri="{9D8B030D-6E8A-4147-A177-3AD203B41FA5}">
                          <a16:colId xmlns:a16="http://schemas.microsoft.com/office/drawing/2014/main" val="3915109617"/>
                        </a:ext>
                      </a:extLst>
                    </a:gridCol>
                    <a:gridCol w="1799423">
                      <a:extLst>
                        <a:ext uri="{9D8B030D-6E8A-4147-A177-3AD203B41FA5}">
                          <a16:colId xmlns:a16="http://schemas.microsoft.com/office/drawing/2014/main" val="772685886"/>
                        </a:ext>
                      </a:extLst>
                    </a:gridCol>
                  </a:tblGrid>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Actual Condition (as observed)</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dirty="0"/>
                        </a:p>
                      </a:txBody>
                      <a:tcPr/>
                    </a:tc>
                    <a:extLst>
                      <a:ext uri="{0D108BD9-81ED-4DB2-BD59-A6C34878D82A}">
                        <a16:rowId xmlns:a16="http://schemas.microsoft.com/office/drawing/2014/main" val="880904848"/>
                      </a:ext>
                    </a:extLst>
                  </a:tr>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Population</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endParaRPr lang="en-US"/>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94915" t="-100000" r="-101356" b="-660417"/>
                          </a:stretch>
                        </a:blipFill>
                      </a:tcPr>
                    </a:tc>
                    <a:tc>
                      <a:txBody>
                        <a:bodyPr/>
                        <a:lstStyle/>
                        <a:p>
                          <a:endParaRPr lang="en-US"/>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94257" t="-100000" r="-1014" b="-660417"/>
                          </a:stretch>
                        </a:blipFill>
                      </a:tcPr>
                    </a:tc>
                    <a:extLst>
                      <a:ext uri="{0D108BD9-81ED-4DB2-BD59-A6C34878D82A}">
                        <a16:rowId xmlns:a16="http://schemas.microsoft.com/office/drawing/2014/main" val="3674144662"/>
                      </a:ext>
                    </a:extLst>
                  </a:tr>
                  <a:tr h="539827">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Lato" panose="020F0502020204030203" pitchFamily="34" charset="0"/>
                              <a:ea typeface="Lato" panose="020F0502020204030203" pitchFamily="34" charset="0"/>
                              <a:cs typeface="Lato" panose="020F0502020204030203" pitchFamily="34" charset="0"/>
                            </a:rPr>
                            <a:t>Predicted Condition </a:t>
                          </a:r>
                          <a:br>
                            <a:rPr lang="en-US" sz="1200" dirty="0">
                              <a:latin typeface="Lato" panose="020F0502020204030203" pitchFamily="34" charset="0"/>
                              <a:ea typeface="Lato" panose="020F0502020204030203" pitchFamily="34" charset="0"/>
                              <a:cs typeface="Lato" panose="020F0502020204030203" pitchFamily="34" charset="0"/>
                            </a:rPr>
                          </a:br>
                          <a:r>
                            <a:rPr lang="en-US" sz="1200" dirty="0">
                              <a:latin typeface="Lato" panose="020F0502020204030203" pitchFamily="34" charset="0"/>
                              <a:ea typeface="Lato" panose="020F0502020204030203" pitchFamily="34" charset="0"/>
                              <a:cs typeface="Lato" panose="020F0502020204030203" pitchFamily="34" charset="0"/>
                            </a:rPr>
                            <a:t>(as computed)</a:t>
                          </a: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57303" t="-107865" r="-333708" b="-256180"/>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94915" t="-107865" r="-101356" b="-256180"/>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94257" t="-107865" r="-1014" b="-256180"/>
                          </a:stretch>
                        </a:blipFill>
                      </a:tcPr>
                    </a:tc>
                    <a:extLst>
                      <a:ext uri="{0D108BD9-81ED-4DB2-BD59-A6C34878D82A}">
                        <a16:rowId xmlns:a16="http://schemas.microsoft.com/office/drawing/2014/main" val="690073227"/>
                      </a:ext>
                    </a:extLst>
                  </a:tr>
                  <a:tr h="539827">
                    <a:tc vMerge="1">
                      <a:txBody>
                        <a:bodyPr/>
                        <a:lstStyle/>
                        <a:p>
                          <a:endParaRPr lang="en-US" dirty="0"/>
                        </a:p>
                      </a:txBody>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57303" t="-207865" r="-333708" b="-156180"/>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94915" t="-207865" r="-101356" b="-156180"/>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94257" t="-207865" r="-1014" b="-156180"/>
                          </a:stretch>
                        </a:blipFill>
                      </a:tcPr>
                    </a:tc>
                    <a:extLst>
                      <a:ext uri="{0D108BD9-81ED-4DB2-BD59-A6C34878D82A}">
                        <a16:rowId xmlns:a16="http://schemas.microsoft.com/office/drawing/2014/main" val="782276843"/>
                      </a:ext>
                    </a:extLst>
                  </a:tr>
                  <a:tr h="411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94915" t="-408955" r="-101356" b="-107463"/>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94257" t="-408955" r="-1014" b="-107463"/>
                          </a:stretch>
                        </a:blipFill>
                      </a:tcPr>
                    </a:tc>
                    <a:extLst>
                      <a:ext uri="{0D108BD9-81ED-4DB2-BD59-A6C34878D82A}">
                        <a16:rowId xmlns:a16="http://schemas.microsoft.com/office/drawing/2014/main" val="4077182504"/>
                      </a:ext>
                    </a:extLst>
                  </a:tr>
                  <a:tr h="411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94915" t="-501471" r="-101356" b="-5882"/>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94257" t="-501471" r="-1014" b="-5882"/>
                          </a:stretch>
                        </a:blipFill>
                      </a:tcPr>
                    </a:tc>
                    <a:extLst>
                      <a:ext uri="{0D108BD9-81ED-4DB2-BD59-A6C34878D82A}">
                        <a16:rowId xmlns:a16="http://schemas.microsoft.com/office/drawing/2014/main" val="791473006"/>
                      </a:ext>
                    </a:extLst>
                  </a:tr>
                </a:tbl>
              </a:graphicData>
            </a:graphic>
          </p:graphicFrame>
        </mc:Fallback>
      </mc:AlternateContent>
    </p:spTree>
    <p:extLst>
      <p:ext uri="{BB962C8B-B14F-4D97-AF65-F5344CB8AC3E}">
        <p14:creationId xmlns:p14="http://schemas.microsoft.com/office/powerpoint/2010/main" val="429349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B6933A-F296-438E-FE52-44E726ED0C64}"/>
              </a:ext>
            </a:extLst>
          </p:cNvPr>
          <p:cNvSpPr/>
          <p:nvPr/>
        </p:nvSpPr>
        <p:spPr>
          <a:xfrm>
            <a:off x="95826" y="3699036"/>
            <a:ext cx="9658350" cy="2834558"/>
          </a:xfrm>
          <a:prstGeom prst="rect">
            <a:avLst/>
          </a:prstGeom>
          <a:solidFill>
            <a:schemeClr val="bg1">
              <a:lumMod val="95000"/>
            </a:schemeClr>
          </a:solidFill>
          <a:ln>
            <a:no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H" sz="2000" b="0" i="0" u="none" strike="noStrike" cap="none" normalizeH="0" baseline="0" dirty="0">
              <a:ln>
                <a:noFill/>
              </a:ln>
              <a:solidFill>
                <a:srgbClr val="676767"/>
              </a:solidFill>
              <a:effectLst/>
              <a:latin typeface="Arial" pitchFamily="34" charset="0"/>
            </a:endParaRP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5C541402-7A1C-AFF4-9B2D-5FE8FBFF18DE}"/>
                  </a:ext>
                </a:extLst>
              </p:cNvPr>
              <p:cNvGraphicFramePr>
                <a:graphicFrameLocks noGrp="1"/>
              </p:cNvGraphicFramePr>
              <p:nvPr>
                <p:extLst>
                  <p:ext uri="{D42A27DB-BD31-4B8C-83A1-F6EECF244321}">
                    <p14:modId xmlns:p14="http://schemas.microsoft.com/office/powerpoint/2010/main" val="898601184"/>
                  </p:ext>
                </p:extLst>
              </p:nvPr>
            </p:nvGraphicFramePr>
            <p:xfrm>
              <a:off x="810860" y="3969072"/>
              <a:ext cx="8457288" cy="2478166"/>
            </p:xfrm>
            <a:graphic>
              <a:graphicData uri="http://schemas.openxmlformats.org/drawingml/2006/table">
                <a:tbl>
                  <a:tblPr firstRow="1" bandRow="1">
                    <a:tableStyleId>{5940675A-B579-460E-94D1-54222C63F5DA}</a:tableStyleId>
                  </a:tblPr>
                  <a:tblGrid>
                    <a:gridCol w="611804">
                      <a:extLst>
                        <a:ext uri="{9D8B030D-6E8A-4147-A177-3AD203B41FA5}">
                          <a16:colId xmlns:a16="http://schemas.microsoft.com/office/drawing/2014/main" val="1499640827"/>
                        </a:ext>
                      </a:extLst>
                    </a:gridCol>
                    <a:gridCol w="1079654">
                      <a:extLst>
                        <a:ext uri="{9D8B030D-6E8A-4147-A177-3AD203B41FA5}">
                          <a16:colId xmlns:a16="http://schemas.microsoft.com/office/drawing/2014/main" val="2020416830"/>
                        </a:ext>
                      </a:extLst>
                    </a:gridCol>
                    <a:gridCol w="1799423">
                      <a:extLst>
                        <a:ext uri="{9D8B030D-6E8A-4147-A177-3AD203B41FA5}">
                          <a16:colId xmlns:a16="http://schemas.microsoft.com/office/drawing/2014/main" val="3915109617"/>
                        </a:ext>
                      </a:extLst>
                    </a:gridCol>
                    <a:gridCol w="1799423">
                      <a:extLst>
                        <a:ext uri="{9D8B030D-6E8A-4147-A177-3AD203B41FA5}">
                          <a16:colId xmlns:a16="http://schemas.microsoft.com/office/drawing/2014/main" val="772685886"/>
                        </a:ext>
                      </a:extLst>
                    </a:gridCol>
                    <a:gridCol w="1583492">
                      <a:extLst>
                        <a:ext uri="{9D8B030D-6E8A-4147-A177-3AD203B41FA5}">
                          <a16:colId xmlns:a16="http://schemas.microsoft.com/office/drawing/2014/main" val="1081167985"/>
                        </a:ext>
                      </a:extLst>
                    </a:gridCol>
                    <a:gridCol w="1583492">
                      <a:extLst>
                        <a:ext uri="{9D8B030D-6E8A-4147-A177-3AD203B41FA5}">
                          <a16:colId xmlns:a16="http://schemas.microsoft.com/office/drawing/2014/main" val="706831276"/>
                        </a:ext>
                      </a:extLst>
                    </a:gridCol>
                  </a:tblGrid>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Actual Condition (as observed)</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dirty="0"/>
                        </a:p>
                      </a:txBody>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0904848"/>
                      </a:ext>
                    </a:extLst>
                  </a:tr>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Population</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dirty="0">
                              <a:latin typeface="Lato" panose="020F0502020204030203" pitchFamily="34" charset="0"/>
                              <a:ea typeface="Lato" panose="020F0502020204030203" pitchFamily="34" charset="0"/>
                              <a:cs typeface="Lato" panose="020F0502020204030203" pitchFamily="34" charset="0"/>
                            </a:rPr>
                            <a:t>Positive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𝑃</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latin typeface="Lato" panose="020F0502020204030203" pitchFamily="34" charset="0"/>
                              <a:ea typeface="Lato" panose="020F0502020204030203" pitchFamily="34" charset="0"/>
                              <a:cs typeface="Lato" panose="020F0502020204030203" pitchFamily="34" charset="0"/>
                            </a:rPr>
                            <a:t>Negative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𝑁</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4144662"/>
                      </a:ext>
                    </a:extLst>
                  </a:tr>
                  <a:tr h="539827">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Lato" panose="020F0502020204030203" pitchFamily="34" charset="0"/>
                              <a:ea typeface="Lato" panose="020F0502020204030203" pitchFamily="34" charset="0"/>
                              <a:cs typeface="Lato" panose="020F0502020204030203" pitchFamily="34" charset="0"/>
                            </a:rPr>
                            <a:t>Predicted Condition </a:t>
                          </a:r>
                          <a:br>
                            <a:rPr lang="en-US" sz="1200" dirty="0">
                              <a:latin typeface="Lato" panose="020F0502020204030203" pitchFamily="34" charset="0"/>
                              <a:ea typeface="Lato" panose="020F0502020204030203" pitchFamily="34" charset="0"/>
                              <a:cs typeface="Lato" panose="020F0502020204030203" pitchFamily="34" charset="0"/>
                            </a:rPr>
                          </a:br>
                          <a:r>
                            <a:rPr lang="en-US" sz="1200" dirty="0">
                              <a:latin typeface="Lato" panose="020F0502020204030203" pitchFamily="34" charset="0"/>
                              <a:ea typeface="Lato" panose="020F0502020204030203" pitchFamily="34" charset="0"/>
                              <a:cs typeface="Lato" panose="020F0502020204030203" pitchFamily="34" charset="0"/>
                            </a:rPr>
                            <a:t>(as computed)</a:t>
                          </a: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True (</a:t>
                          </a:r>
                          <a14:m>
                            <m:oMath xmlns:m="http://schemas.openxmlformats.org/officeDocument/2006/math">
                              <m:r>
                                <a:rPr lang="en-US" sz="1200" i="1" dirty="0" smtClean="0">
                                  <a:latin typeface="Cambria Math" panose="02040503050406030204" pitchFamily="18" charset="0"/>
                                </a:rPr>
                                <m:t>𝑇</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True Positive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𝑇𝑃</m:t>
                              </m:r>
                            </m:oMath>
                          </a14:m>
                          <a:r>
                            <a:rPr lang="en-US" sz="1200" b="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False Positive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𝐹𝑃</m:t>
                              </m:r>
                            </m:oMath>
                          </a14:m>
                          <a:r>
                            <a:rPr lang="en-US" sz="1200" b="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a:endParaRPr lang="en-US" sz="10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0073227"/>
                      </a:ext>
                    </a:extLst>
                  </a:tr>
                  <a:tr h="539827">
                    <a:tc vMerge="1">
                      <a:txBody>
                        <a:bodyPr/>
                        <a:lstStyle/>
                        <a:p>
                          <a:endParaRPr lang="en-US" dirty="0"/>
                        </a:p>
                      </a:txBody>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False (</a:t>
                          </a:r>
                          <a14:m>
                            <m:oMath xmlns:m="http://schemas.openxmlformats.org/officeDocument/2006/math">
                              <m:r>
                                <a:rPr lang="en-US" sz="1200" i="1" dirty="0" smtClean="0">
                                  <a:latin typeface="Cambria Math" panose="02040503050406030204" pitchFamily="18" charset="0"/>
                                </a:rPr>
                                <m:t>𝐹</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False Negative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𝐹𝑁</m:t>
                              </m:r>
                            </m:oMath>
                          </a14:m>
                          <a:r>
                            <a:rPr lang="en-US" sz="1200" b="0" dirty="0">
                              <a:latin typeface="Lato" panose="020F0502020204030203" pitchFamily="34" charset="0"/>
                              <a:ea typeface="Lato" panose="020F0502020204030203" pitchFamily="34" charset="0"/>
                              <a:cs typeface="Lato" panose="020F0502020204030203" pitchFamily="34" charset="0"/>
                            </a:rPr>
                            <a:t>)</a:t>
                          </a:r>
                          <a:endParaRPr lang="en-US" sz="1200" b="1"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True Negative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𝑇𝑁</m:t>
                              </m:r>
                            </m:oMath>
                          </a14:m>
                          <a:r>
                            <a:rPr lang="en-US" sz="1200" b="0" dirty="0">
                              <a:latin typeface="Lato" panose="020F0502020204030203" pitchFamily="34" charset="0"/>
                              <a:ea typeface="Lato" panose="020F0502020204030203" pitchFamily="34" charset="0"/>
                              <a:cs typeface="Lato" panose="020F0502020204030203" pitchFamily="34" charset="0"/>
                            </a:rPr>
                            <a:t>)</a:t>
                          </a:r>
                          <a:endParaRPr lang="en-US" sz="1200" b="1"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2276843"/>
                      </a:ext>
                    </a:extLst>
                  </a:tr>
                  <a:tr h="411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Lato" panose="020F0502020204030203" pitchFamily="34" charset="0"/>
                              <a:ea typeface="Lato" panose="020F0502020204030203" pitchFamily="34" charset="0"/>
                              <a:cs typeface="Lato" panose="020F0502020204030203" pitchFamily="34" charset="0"/>
                            </a:rPr>
                            <a:t>Accuracy (</a:t>
                          </a:r>
                          <a14:m>
                            <m:oMath xmlns:m="http://schemas.openxmlformats.org/officeDocument/2006/math">
                              <m:r>
                                <a:rPr lang="en-US" sz="10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𝐴𝐶𝐶</m:t>
                              </m:r>
                            </m:oMath>
                          </a14:m>
                          <a:r>
                            <a:rPr lang="en-US" sz="10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10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7182504"/>
                      </a:ext>
                    </a:extLst>
                  </a:tr>
                  <a:tr h="411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Lato" panose="020F0502020204030203" pitchFamily="34" charset="0"/>
                              <a:ea typeface="Lato" panose="020F0502020204030203" pitchFamily="34" charset="0"/>
                              <a:cs typeface="Lato" panose="020F0502020204030203" pitchFamily="34" charset="0"/>
                            </a:rPr>
                            <a:t>Error Rate (</a:t>
                          </a:r>
                          <a14:m>
                            <m:oMath xmlns:m="http://schemas.openxmlformats.org/officeDocument/2006/math">
                              <m:r>
                                <a:rPr lang="en-US" sz="10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𝐸𝑅𝑅</m:t>
                              </m:r>
                            </m:oMath>
                          </a14:m>
                          <a:r>
                            <a:rPr lang="en-US" sz="1000" dirty="0">
                              <a:latin typeface="Lato" panose="020F0502020204030203" pitchFamily="34" charset="0"/>
                              <a:ea typeface="Lato" panose="020F0502020204030203" pitchFamily="34" charset="0"/>
                              <a:cs typeface="Lato" panose="020F0502020204030203" pitchFamily="34" charset="0"/>
                            </a:rPr>
                            <a:t>), Misclassification Rate</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791473006"/>
                      </a:ext>
                    </a:extLst>
                  </a:tr>
                </a:tbl>
              </a:graphicData>
            </a:graphic>
          </p:graphicFrame>
        </mc:Choice>
        <mc:Fallback xmlns="">
          <p:graphicFrame>
            <p:nvGraphicFramePr>
              <p:cNvPr id="2" name="Table 1">
                <a:extLst>
                  <a:ext uri="{FF2B5EF4-FFF2-40B4-BE49-F238E27FC236}">
                    <a16:creationId xmlns:a16="http://schemas.microsoft.com/office/drawing/2014/main" id="{5C541402-7A1C-AFF4-9B2D-5FE8FBFF18DE}"/>
                  </a:ext>
                </a:extLst>
              </p:cNvPr>
              <p:cNvGraphicFramePr>
                <a:graphicFrameLocks noGrp="1"/>
              </p:cNvGraphicFramePr>
              <p:nvPr>
                <p:extLst>
                  <p:ext uri="{D42A27DB-BD31-4B8C-83A1-F6EECF244321}">
                    <p14:modId xmlns:p14="http://schemas.microsoft.com/office/powerpoint/2010/main" val="898601184"/>
                  </p:ext>
                </p:extLst>
              </p:nvPr>
            </p:nvGraphicFramePr>
            <p:xfrm>
              <a:off x="810860" y="3969072"/>
              <a:ext cx="8457288" cy="2478166"/>
            </p:xfrm>
            <a:graphic>
              <a:graphicData uri="http://schemas.openxmlformats.org/drawingml/2006/table">
                <a:tbl>
                  <a:tblPr firstRow="1" bandRow="1">
                    <a:tableStyleId>{5940675A-B579-460E-94D1-54222C63F5DA}</a:tableStyleId>
                  </a:tblPr>
                  <a:tblGrid>
                    <a:gridCol w="611804">
                      <a:extLst>
                        <a:ext uri="{9D8B030D-6E8A-4147-A177-3AD203B41FA5}">
                          <a16:colId xmlns:a16="http://schemas.microsoft.com/office/drawing/2014/main" val="1499640827"/>
                        </a:ext>
                      </a:extLst>
                    </a:gridCol>
                    <a:gridCol w="1079654">
                      <a:extLst>
                        <a:ext uri="{9D8B030D-6E8A-4147-A177-3AD203B41FA5}">
                          <a16:colId xmlns:a16="http://schemas.microsoft.com/office/drawing/2014/main" val="2020416830"/>
                        </a:ext>
                      </a:extLst>
                    </a:gridCol>
                    <a:gridCol w="1799423">
                      <a:extLst>
                        <a:ext uri="{9D8B030D-6E8A-4147-A177-3AD203B41FA5}">
                          <a16:colId xmlns:a16="http://schemas.microsoft.com/office/drawing/2014/main" val="3915109617"/>
                        </a:ext>
                      </a:extLst>
                    </a:gridCol>
                    <a:gridCol w="1799423">
                      <a:extLst>
                        <a:ext uri="{9D8B030D-6E8A-4147-A177-3AD203B41FA5}">
                          <a16:colId xmlns:a16="http://schemas.microsoft.com/office/drawing/2014/main" val="772685886"/>
                        </a:ext>
                      </a:extLst>
                    </a:gridCol>
                    <a:gridCol w="1583492">
                      <a:extLst>
                        <a:ext uri="{9D8B030D-6E8A-4147-A177-3AD203B41FA5}">
                          <a16:colId xmlns:a16="http://schemas.microsoft.com/office/drawing/2014/main" val="1081167985"/>
                        </a:ext>
                      </a:extLst>
                    </a:gridCol>
                    <a:gridCol w="1583492">
                      <a:extLst>
                        <a:ext uri="{9D8B030D-6E8A-4147-A177-3AD203B41FA5}">
                          <a16:colId xmlns:a16="http://schemas.microsoft.com/office/drawing/2014/main" val="706831276"/>
                        </a:ext>
                      </a:extLst>
                    </a:gridCol>
                  </a:tblGrid>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Actual Condition (as observed)</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dirty="0"/>
                        </a:p>
                      </a:txBody>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0904848"/>
                      </a:ext>
                    </a:extLst>
                  </a:tr>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Population</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endParaRPr lang="en-US"/>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95254" t="-102083" r="-277288" b="-658333"/>
                          </a:stretch>
                        </a:blipFill>
                      </a:tcPr>
                    </a:tc>
                    <a:tc>
                      <a:txBody>
                        <a:bodyPr/>
                        <a:lstStyle/>
                        <a:p>
                          <a:endParaRPr lang="en-US"/>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95254" t="-102083" r="-177288" b="-658333"/>
                          </a:stretch>
                        </a:blip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4144662"/>
                      </a:ext>
                    </a:extLst>
                  </a:tr>
                  <a:tr h="539827">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Lato" panose="020F0502020204030203" pitchFamily="34" charset="0"/>
                              <a:ea typeface="Lato" panose="020F0502020204030203" pitchFamily="34" charset="0"/>
                              <a:cs typeface="Lato" panose="020F0502020204030203" pitchFamily="34" charset="0"/>
                            </a:rPr>
                            <a:t>Predicted Condition </a:t>
                          </a:r>
                          <a:br>
                            <a:rPr lang="en-US" sz="1200" dirty="0">
                              <a:latin typeface="Lato" panose="020F0502020204030203" pitchFamily="34" charset="0"/>
                              <a:ea typeface="Lato" panose="020F0502020204030203" pitchFamily="34" charset="0"/>
                              <a:cs typeface="Lato" panose="020F0502020204030203" pitchFamily="34" charset="0"/>
                            </a:rPr>
                          </a:br>
                          <a:r>
                            <a:rPr lang="en-US" sz="1200" dirty="0">
                              <a:latin typeface="Lato" panose="020F0502020204030203" pitchFamily="34" charset="0"/>
                              <a:ea typeface="Lato" panose="020F0502020204030203" pitchFamily="34" charset="0"/>
                              <a:cs typeface="Lato" panose="020F0502020204030203" pitchFamily="34" charset="0"/>
                            </a:rPr>
                            <a:t>(as computed)</a:t>
                          </a: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57865" t="-110227" r="-625281" b="-259091"/>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95254" t="-110227" r="-277288" b="-259091"/>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95254" t="-110227" r="-177288" b="-259091"/>
                          </a:stretch>
                        </a:blipFill>
                      </a:tcPr>
                    </a:tc>
                    <a:tc>
                      <a:txBody>
                        <a:bodyPr/>
                        <a:lstStyle/>
                        <a:p>
                          <a:pPr algn="l"/>
                          <a:endParaRPr lang="en-US" sz="10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0073227"/>
                      </a:ext>
                    </a:extLst>
                  </a:tr>
                  <a:tr h="539827">
                    <a:tc vMerge="1">
                      <a:txBody>
                        <a:bodyPr/>
                        <a:lstStyle/>
                        <a:p>
                          <a:endParaRPr lang="en-US" dirty="0"/>
                        </a:p>
                      </a:txBody>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57865" t="-207865" r="-625281" b="-156180"/>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95254" t="-207865" r="-277288" b="-156180"/>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95254" t="-207865" r="-177288" b="-15618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2276843"/>
                      </a:ext>
                    </a:extLst>
                  </a:tr>
                  <a:tr h="411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335000" t="-408955" r="-101154" b="-107463"/>
                          </a:stretch>
                        </a:blipFill>
                      </a:tcPr>
                    </a:tc>
                    <a:tc>
                      <a:txBody>
                        <a:bodyPr/>
                        <a:lstStyle/>
                        <a:p>
                          <a:pPr algn="ctr"/>
                          <a:endParaRPr lang="en-US" sz="10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7182504"/>
                      </a:ext>
                    </a:extLst>
                  </a:tr>
                  <a:tr h="411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0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35000" t="-501471" r="-1154" b="-5882"/>
                          </a:stretch>
                        </a:blipFill>
                      </a:tcPr>
                    </a:tc>
                    <a:extLst>
                      <a:ext uri="{0D108BD9-81ED-4DB2-BD59-A6C34878D82A}">
                        <a16:rowId xmlns:a16="http://schemas.microsoft.com/office/drawing/2014/main" val="791473006"/>
                      </a:ext>
                    </a:extLst>
                  </a:tr>
                </a:tbl>
              </a:graphicData>
            </a:graphic>
          </p:graphicFrame>
        </mc:Fallback>
      </mc:AlternateContent>
    </p:spTree>
    <p:extLst>
      <p:ext uri="{BB962C8B-B14F-4D97-AF65-F5344CB8AC3E}">
        <p14:creationId xmlns:p14="http://schemas.microsoft.com/office/powerpoint/2010/main" val="713778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C5EC92BD-E558-D676-CD8E-13409D678359}"/>
                  </a:ext>
                </a:extLst>
              </p:cNvPr>
              <p:cNvGraphicFramePr>
                <a:graphicFrameLocks noGrp="1"/>
              </p:cNvGraphicFramePr>
              <p:nvPr>
                <p:extLst>
                  <p:ext uri="{D42A27DB-BD31-4B8C-83A1-F6EECF244321}">
                    <p14:modId xmlns:p14="http://schemas.microsoft.com/office/powerpoint/2010/main" val="3488851513"/>
                  </p:ext>
                </p:extLst>
              </p:nvPr>
            </p:nvGraphicFramePr>
            <p:xfrm>
              <a:off x="772253" y="1898796"/>
              <a:ext cx="8457288" cy="2478166"/>
            </p:xfrm>
            <a:graphic>
              <a:graphicData uri="http://schemas.openxmlformats.org/drawingml/2006/table">
                <a:tbl>
                  <a:tblPr firstRow="1" bandRow="1">
                    <a:tableStyleId>{5940675A-B579-460E-94D1-54222C63F5DA}</a:tableStyleId>
                  </a:tblPr>
                  <a:tblGrid>
                    <a:gridCol w="611804">
                      <a:extLst>
                        <a:ext uri="{9D8B030D-6E8A-4147-A177-3AD203B41FA5}">
                          <a16:colId xmlns:a16="http://schemas.microsoft.com/office/drawing/2014/main" val="1499640827"/>
                        </a:ext>
                      </a:extLst>
                    </a:gridCol>
                    <a:gridCol w="1079654">
                      <a:extLst>
                        <a:ext uri="{9D8B030D-6E8A-4147-A177-3AD203B41FA5}">
                          <a16:colId xmlns:a16="http://schemas.microsoft.com/office/drawing/2014/main" val="2020416830"/>
                        </a:ext>
                      </a:extLst>
                    </a:gridCol>
                    <a:gridCol w="1799423">
                      <a:extLst>
                        <a:ext uri="{9D8B030D-6E8A-4147-A177-3AD203B41FA5}">
                          <a16:colId xmlns:a16="http://schemas.microsoft.com/office/drawing/2014/main" val="3915109617"/>
                        </a:ext>
                      </a:extLst>
                    </a:gridCol>
                    <a:gridCol w="1799423">
                      <a:extLst>
                        <a:ext uri="{9D8B030D-6E8A-4147-A177-3AD203B41FA5}">
                          <a16:colId xmlns:a16="http://schemas.microsoft.com/office/drawing/2014/main" val="772685886"/>
                        </a:ext>
                      </a:extLst>
                    </a:gridCol>
                    <a:gridCol w="1583492">
                      <a:extLst>
                        <a:ext uri="{9D8B030D-6E8A-4147-A177-3AD203B41FA5}">
                          <a16:colId xmlns:a16="http://schemas.microsoft.com/office/drawing/2014/main" val="1081167985"/>
                        </a:ext>
                      </a:extLst>
                    </a:gridCol>
                    <a:gridCol w="1583492">
                      <a:extLst>
                        <a:ext uri="{9D8B030D-6E8A-4147-A177-3AD203B41FA5}">
                          <a16:colId xmlns:a16="http://schemas.microsoft.com/office/drawing/2014/main" val="706831276"/>
                        </a:ext>
                      </a:extLst>
                    </a:gridCol>
                  </a:tblGrid>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Actual Condition (as observed)</a:t>
                          </a: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dirty="0"/>
                        </a:p>
                      </a:txBody>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0904848"/>
                      </a:ext>
                    </a:extLst>
                  </a:tr>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Population</a:t>
                          </a: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dirty="0">
                              <a:latin typeface="Lato" panose="020F0502020204030203" pitchFamily="34" charset="0"/>
                              <a:ea typeface="Lato" panose="020F0502020204030203" pitchFamily="34" charset="0"/>
                              <a:cs typeface="Lato" panose="020F0502020204030203" pitchFamily="34" charset="0"/>
                            </a:rPr>
                            <a:t>Positive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𝑃</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latin typeface="Lato" panose="020F0502020204030203" pitchFamily="34" charset="0"/>
                              <a:ea typeface="Lato" panose="020F0502020204030203" pitchFamily="34" charset="0"/>
                              <a:cs typeface="Lato" panose="020F0502020204030203" pitchFamily="34" charset="0"/>
                            </a:rPr>
                            <a:t>Negative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𝑁</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4144662"/>
                      </a:ext>
                    </a:extLst>
                  </a:tr>
                  <a:tr h="539827">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Lato" panose="020F0502020204030203" pitchFamily="34" charset="0"/>
                              <a:ea typeface="Lato" panose="020F0502020204030203" pitchFamily="34" charset="0"/>
                              <a:cs typeface="Lato" panose="020F0502020204030203" pitchFamily="34" charset="0"/>
                            </a:rPr>
                            <a:t>Predicted Condition </a:t>
                          </a:r>
                          <a:br>
                            <a:rPr lang="en-US" sz="1200" dirty="0">
                              <a:latin typeface="Lato" panose="020F0502020204030203" pitchFamily="34" charset="0"/>
                              <a:ea typeface="Lato" panose="020F0502020204030203" pitchFamily="34" charset="0"/>
                              <a:cs typeface="Lato" panose="020F0502020204030203" pitchFamily="34" charset="0"/>
                            </a:rPr>
                          </a:br>
                          <a:r>
                            <a:rPr lang="en-US" sz="1200" dirty="0">
                              <a:latin typeface="Lato" panose="020F0502020204030203" pitchFamily="34" charset="0"/>
                              <a:ea typeface="Lato" panose="020F0502020204030203" pitchFamily="34" charset="0"/>
                              <a:cs typeface="Lato" panose="020F0502020204030203" pitchFamily="34" charset="0"/>
                            </a:rPr>
                            <a:t>(as computed)</a:t>
                          </a:r>
                        </a:p>
                      </a:txBody>
                      <a:tcPr marL="91411" marR="91411" marT="45705" marB="45705"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True (</a:t>
                          </a:r>
                          <a14:m>
                            <m:oMath xmlns:m="http://schemas.openxmlformats.org/officeDocument/2006/math">
                              <m:r>
                                <a:rPr lang="en-US" sz="1200" i="1" dirty="0" smtClean="0">
                                  <a:latin typeface="Cambria Math" panose="02040503050406030204" pitchFamily="18" charset="0"/>
                                </a:rPr>
                                <m:t>𝑇</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True Positive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𝑇𝑃</m:t>
                              </m:r>
                            </m:oMath>
                          </a14:m>
                          <a:r>
                            <a:rPr lang="en-US" sz="1200" b="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False Positive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𝐹𝑃</m:t>
                              </m:r>
                            </m:oMath>
                          </a14:m>
                          <a:r>
                            <a:rPr lang="en-US" sz="1200" b="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a:r>
                            <a:rPr lang="en-US" sz="1000" dirty="0">
                              <a:latin typeface="Lato" panose="020F0502020204030203" pitchFamily="34" charset="0"/>
                              <a:ea typeface="Lato" panose="020F0502020204030203" pitchFamily="34" charset="0"/>
                              <a:cs typeface="Lato" panose="020F0502020204030203" pitchFamily="34" charset="0"/>
                            </a:rPr>
                            <a:t>Positive Predictive Value (</a:t>
                          </a:r>
                          <a14:m>
                            <m:oMath xmlns:m="http://schemas.openxmlformats.org/officeDocument/2006/math">
                              <m:r>
                                <a:rPr lang="en-US" sz="10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𝑃𝑃𝑉</m:t>
                              </m:r>
                            </m:oMath>
                          </a14:m>
                          <a:r>
                            <a:rPr lang="en-US" sz="1000" dirty="0">
                              <a:latin typeface="Lato" panose="020F0502020204030203" pitchFamily="34" charset="0"/>
                              <a:ea typeface="Lato" panose="020F0502020204030203" pitchFamily="34" charset="0"/>
                              <a:cs typeface="Lato" panose="020F0502020204030203" pitchFamily="34" charset="0"/>
                            </a:rPr>
                            <a:t>), Precision</a:t>
                          </a: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Lato" panose="020F0502020204030203" pitchFamily="34" charset="0"/>
                              <a:ea typeface="Lato" panose="020F0502020204030203" pitchFamily="34" charset="0"/>
                              <a:cs typeface="Lato" panose="020F0502020204030203" pitchFamily="34" charset="0"/>
                            </a:rPr>
                            <a:t>False Discovery </a:t>
                          </a:r>
                          <a:br>
                            <a:rPr lang="en-US" sz="1000" dirty="0">
                              <a:latin typeface="Lato" panose="020F0502020204030203" pitchFamily="34" charset="0"/>
                              <a:ea typeface="Lato" panose="020F0502020204030203" pitchFamily="34" charset="0"/>
                              <a:cs typeface="Lato" panose="020F0502020204030203" pitchFamily="34" charset="0"/>
                            </a:rPr>
                          </a:br>
                          <a:r>
                            <a:rPr lang="en-US" sz="1000" dirty="0">
                              <a:latin typeface="Lato" panose="020F0502020204030203" pitchFamily="34" charset="0"/>
                              <a:ea typeface="Lato" panose="020F0502020204030203" pitchFamily="34" charset="0"/>
                              <a:cs typeface="Lato" panose="020F0502020204030203" pitchFamily="34" charset="0"/>
                            </a:rPr>
                            <a:t>Rate (</a:t>
                          </a:r>
                          <a14:m>
                            <m:oMath xmlns:m="http://schemas.openxmlformats.org/officeDocument/2006/math">
                              <m:r>
                                <a:rPr lang="en-US" sz="10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𝐹𝐷𝑅</m:t>
                              </m:r>
                            </m:oMath>
                          </a14:m>
                          <a:r>
                            <a:rPr lang="en-US" sz="10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690073227"/>
                      </a:ext>
                    </a:extLst>
                  </a:tr>
                  <a:tr h="539827">
                    <a:tc vMerge="1">
                      <a:txBody>
                        <a:bodyPr/>
                        <a:lstStyle/>
                        <a:p>
                          <a:endParaRPr lang="en-US" dirty="0"/>
                        </a:p>
                      </a:txBody>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False (</a:t>
                          </a:r>
                          <a14:m>
                            <m:oMath xmlns:m="http://schemas.openxmlformats.org/officeDocument/2006/math">
                              <m:r>
                                <a:rPr lang="en-US" sz="1200" i="1" dirty="0" smtClean="0">
                                  <a:latin typeface="Cambria Math" panose="02040503050406030204" pitchFamily="18" charset="0"/>
                                </a:rPr>
                                <m:t>𝐹</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False Negative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𝐹𝑁</m:t>
                              </m:r>
                            </m:oMath>
                          </a14:m>
                          <a:r>
                            <a:rPr lang="en-US" sz="1200" b="0" dirty="0">
                              <a:latin typeface="Lato" panose="020F0502020204030203" pitchFamily="34" charset="0"/>
                              <a:ea typeface="Lato" panose="020F0502020204030203" pitchFamily="34" charset="0"/>
                              <a:cs typeface="Lato" panose="020F0502020204030203" pitchFamily="34" charset="0"/>
                            </a:rPr>
                            <a:t>)</a:t>
                          </a:r>
                          <a:endParaRPr lang="en-US" sz="1200" b="1"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True Negative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𝑇𝑁</m:t>
                              </m:r>
                            </m:oMath>
                          </a14:m>
                          <a:r>
                            <a:rPr lang="en-US" sz="1200" b="0" dirty="0">
                              <a:latin typeface="Lato" panose="020F0502020204030203" pitchFamily="34" charset="0"/>
                              <a:ea typeface="Lato" panose="020F0502020204030203" pitchFamily="34" charset="0"/>
                              <a:cs typeface="Lato" panose="020F0502020204030203" pitchFamily="34" charset="0"/>
                            </a:rPr>
                            <a:t>)</a:t>
                          </a:r>
                          <a:endParaRPr lang="en-US" sz="1200" b="1"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Lato" panose="020F0502020204030203" pitchFamily="34" charset="0"/>
                              <a:ea typeface="Lato" panose="020F0502020204030203" pitchFamily="34" charset="0"/>
                              <a:cs typeface="Lato" panose="020F0502020204030203" pitchFamily="34" charset="0"/>
                            </a:rPr>
                            <a:t>False Omission </a:t>
                          </a:r>
                          <a:br>
                            <a:rPr lang="en-US" sz="1000" dirty="0">
                              <a:latin typeface="Lato" panose="020F0502020204030203" pitchFamily="34" charset="0"/>
                              <a:ea typeface="Lato" panose="020F0502020204030203" pitchFamily="34" charset="0"/>
                              <a:cs typeface="Lato" panose="020F0502020204030203" pitchFamily="34" charset="0"/>
                            </a:rPr>
                          </a:br>
                          <a:r>
                            <a:rPr lang="en-US" sz="1000" dirty="0">
                              <a:latin typeface="Lato" panose="020F0502020204030203" pitchFamily="34" charset="0"/>
                              <a:ea typeface="Lato" panose="020F0502020204030203" pitchFamily="34" charset="0"/>
                              <a:cs typeface="Lato" panose="020F0502020204030203" pitchFamily="34" charset="0"/>
                            </a:rPr>
                            <a:t>Rate (</a:t>
                          </a:r>
                          <a14:m>
                            <m:oMath xmlns:m="http://schemas.openxmlformats.org/officeDocument/2006/math">
                              <m:r>
                                <a:rPr lang="en-US" sz="10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𝐹𝑂𝑅</m:t>
                              </m:r>
                            </m:oMath>
                          </a14:m>
                          <a:r>
                            <a:rPr lang="en-US" sz="10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Lato" panose="020F0502020204030203" pitchFamily="34" charset="0"/>
                              <a:ea typeface="Lato" panose="020F0502020204030203" pitchFamily="34" charset="0"/>
                              <a:cs typeface="Lato" panose="020F0502020204030203" pitchFamily="34" charset="0"/>
                            </a:rPr>
                            <a:t>Negative Predictive Value (</a:t>
                          </a:r>
                          <a14:m>
                            <m:oMath xmlns:m="http://schemas.openxmlformats.org/officeDocument/2006/math">
                              <m:r>
                                <a:rPr lang="en-US" sz="10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𝑁𝑃𝑉</m:t>
                              </m:r>
                            </m:oMath>
                          </a14:m>
                          <a:r>
                            <a:rPr lang="en-US" sz="10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782276843"/>
                      </a:ext>
                    </a:extLst>
                  </a:tr>
                  <a:tr h="411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Lato" panose="020F0502020204030203" pitchFamily="34" charset="0"/>
                              <a:ea typeface="Lato" panose="020F0502020204030203" pitchFamily="34" charset="0"/>
                              <a:cs typeface="Lato" panose="020F0502020204030203" pitchFamily="34" charset="0"/>
                            </a:rPr>
                            <a:t>True Positive Rate (</a:t>
                          </a:r>
                          <a14:m>
                            <m:oMath xmlns:m="http://schemas.openxmlformats.org/officeDocument/2006/math">
                              <m:r>
                                <a:rPr lang="en-US" sz="10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𝑇𝑃𝑅</m:t>
                              </m:r>
                            </m:oMath>
                          </a14:m>
                          <a:r>
                            <a:rPr lang="en-US" sz="1000" dirty="0">
                              <a:latin typeface="Lato" panose="020F0502020204030203" pitchFamily="34" charset="0"/>
                              <a:ea typeface="Lato" panose="020F0502020204030203" pitchFamily="34" charset="0"/>
                              <a:cs typeface="Lato" panose="020F0502020204030203" pitchFamily="34" charset="0"/>
                            </a:rPr>
                            <a:t>), Sensitivity, Recall, Hit Rate</a:t>
                          </a: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Lato" panose="020F0502020204030203" pitchFamily="34" charset="0"/>
                              <a:ea typeface="Lato" panose="020F0502020204030203" pitchFamily="34" charset="0"/>
                              <a:cs typeface="Lato" panose="020F0502020204030203" pitchFamily="34" charset="0"/>
                            </a:rPr>
                            <a:t>False Positive Rate (</a:t>
                          </a:r>
                          <a14:m>
                            <m:oMath xmlns:m="http://schemas.openxmlformats.org/officeDocument/2006/math">
                              <m:r>
                                <a:rPr lang="en-US" sz="10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𝐹𝑃𝑅</m:t>
                              </m:r>
                            </m:oMath>
                          </a14:m>
                          <a:r>
                            <a:rPr lang="en-US" sz="1000" dirty="0">
                              <a:latin typeface="Lato" panose="020F0502020204030203" pitchFamily="34" charset="0"/>
                              <a:ea typeface="Lato" panose="020F0502020204030203" pitchFamily="34" charset="0"/>
                              <a:cs typeface="Lato" panose="020F0502020204030203" pitchFamily="34" charset="0"/>
                            </a:rPr>
                            <a:t>), Fall-Out</a:t>
                          </a: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Lato" panose="020F0502020204030203" pitchFamily="34" charset="0"/>
                              <a:ea typeface="Lato" panose="020F0502020204030203" pitchFamily="34" charset="0"/>
                              <a:cs typeface="Lato" panose="020F0502020204030203" pitchFamily="34" charset="0"/>
                            </a:rPr>
                            <a:t>Accuracy (</a:t>
                          </a:r>
                          <a14:m>
                            <m:oMath xmlns:m="http://schemas.openxmlformats.org/officeDocument/2006/math">
                              <m:r>
                                <a:rPr lang="en-US" sz="10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𝐴𝐶𝐶</m:t>
                              </m:r>
                            </m:oMath>
                          </a14:m>
                          <a:r>
                            <a:rPr lang="en-US" sz="10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10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7182504"/>
                      </a:ext>
                    </a:extLst>
                  </a:tr>
                  <a:tr h="411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Lato" panose="020F0502020204030203" pitchFamily="34" charset="0"/>
                              <a:ea typeface="Lato" panose="020F0502020204030203" pitchFamily="34" charset="0"/>
                              <a:cs typeface="Lato" panose="020F0502020204030203" pitchFamily="34" charset="0"/>
                            </a:rPr>
                            <a:t>False Negative Rate (</a:t>
                          </a:r>
                          <a14:m>
                            <m:oMath xmlns:m="http://schemas.openxmlformats.org/officeDocument/2006/math">
                              <m:r>
                                <a:rPr lang="en-US" sz="10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𝐹𝑁𝑅</m:t>
                              </m:r>
                            </m:oMath>
                          </a14:m>
                          <a:r>
                            <a:rPr lang="en-US" sz="1000" dirty="0">
                              <a:latin typeface="Lato" panose="020F0502020204030203" pitchFamily="34" charset="0"/>
                              <a:ea typeface="Lato" panose="020F0502020204030203" pitchFamily="34" charset="0"/>
                              <a:cs typeface="Lato" panose="020F0502020204030203" pitchFamily="34" charset="0"/>
                            </a:rPr>
                            <a:t>), Miss Rate</a:t>
                          </a: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Lato" panose="020F0502020204030203" pitchFamily="34" charset="0"/>
                              <a:ea typeface="Lato" panose="020F0502020204030203" pitchFamily="34" charset="0"/>
                              <a:cs typeface="Lato" panose="020F0502020204030203" pitchFamily="34" charset="0"/>
                            </a:rPr>
                            <a:t>True Negative Rate (</a:t>
                          </a:r>
                          <a14:m>
                            <m:oMath xmlns:m="http://schemas.openxmlformats.org/officeDocument/2006/math">
                              <m:r>
                                <a:rPr lang="en-US" sz="10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𝑇𝑁𝑅</m:t>
                              </m:r>
                            </m:oMath>
                          </a14:m>
                          <a:r>
                            <a:rPr lang="en-US" sz="1000" dirty="0">
                              <a:latin typeface="Lato" panose="020F0502020204030203" pitchFamily="34" charset="0"/>
                              <a:ea typeface="Lato" panose="020F0502020204030203" pitchFamily="34" charset="0"/>
                              <a:cs typeface="Lato" panose="020F0502020204030203" pitchFamily="34" charset="0"/>
                            </a:rPr>
                            <a:t>), Specificity</a:t>
                          </a: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endParaRPr lang="en-US" sz="10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latin typeface="Lato" panose="020F0502020204030203" pitchFamily="34" charset="0"/>
                              <a:ea typeface="Lato" panose="020F0502020204030203" pitchFamily="34" charset="0"/>
                              <a:cs typeface="Lato" panose="020F0502020204030203" pitchFamily="34" charset="0"/>
                            </a:rPr>
                            <a:t>Error Rate (</a:t>
                          </a:r>
                          <a14:m>
                            <m:oMath xmlns:m="http://schemas.openxmlformats.org/officeDocument/2006/math">
                              <m:r>
                                <a:rPr lang="en-US" sz="10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𝐸𝑅𝑅</m:t>
                              </m:r>
                            </m:oMath>
                          </a14:m>
                          <a:r>
                            <a:rPr lang="en-US" sz="1000" dirty="0">
                              <a:latin typeface="Lato" panose="020F0502020204030203" pitchFamily="34" charset="0"/>
                              <a:ea typeface="Lato" panose="020F0502020204030203" pitchFamily="34" charset="0"/>
                              <a:cs typeface="Lato" panose="020F0502020204030203" pitchFamily="34" charset="0"/>
                            </a:rPr>
                            <a:t>), Misclassification Rate</a:t>
                          </a: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791473006"/>
                      </a:ext>
                    </a:extLst>
                  </a:tr>
                </a:tbl>
              </a:graphicData>
            </a:graphic>
          </p:graphicFrame>
        </mc:Choice>
        <mc:Fallback xmlns="">
          <p:graphicFrame>
            <p:nvGraphicFramePr>
              <p:cNvPr id="10" name="Table 9">
                <a:extLst>
                  <a:ext uri="{FF2B5EF4-FFF2-40B4-BE49-F238E27FC236}">
                    <a16:creationId xmlns:a16="http://schemas.microsoft.com/office/drawing/2014/main" id="{C5EC92BD-E558-D676-CD8E-13409D678359}"/>
                  </a:ext>
                </a:extLst>
              </p:cNvPr>
              <p:cNvGraphicFramePr>
                <a:graphicFrameLocks noGrp="1"/>
              </p:cNvGraphicFramePr>
              <p:nvPr>
                <p:extLst>
                  <p:ext uri="{D42A27DB-BD31-4B8C-83A1-F6EECF244321}">
                    <p14:modId xmlns:p14="http://schemas.microsoft.com/office/powerpoint/2010/main" val="3488851513"/>
                  </p:ext>
                </p:extLst>
              </p:nvPr>
            </p:nvGraphicFramePr>
            <p:xfrm>
              <a:off x="772253" y="1898796"/>
              <a:ext cx="8457288" cy="2478166"/>
            </p:xfrm>
            <a:graphic>
              <a:graphicData uri="http://schemas.openxmlformats.org/drawingml/2006/table">
                <a:tbl>
                  <a:tblPr firstRow="1" bandRow="1">
                    <a:tableStyleId>{5940675A-B579-460E-94D1-54222C63F5DA}</a:tableStyleId>
                  </a:tblPr>
                  <a:tblGrid>
                    <a:gridCol w="611804">
                      <a:extLst>
                        <a:ext uri="{9D8B030D-6E8A-4147-A177-3AD203B41FA5}">
                          <a16:colId xmlns:a16="http://schemas.microsoft.com/office/drawing/2014/main" val="1499640827"/>
                        </a:ext>
                      </a:extLst>
                    </a:gridCol>
                    <a:gridCol w="1079654">
                      <a:extLst>
                        <a:ext uri="{9D8B030D-6E8A-4147-A177-3AD203B41FA5}">
                          <a16:colId xmlns:a16="http://schemas.microsoft.com/office/drawing/2014/main" val="2020416830"/>
                        </a:ext>
                      </a:extLst>
                    </a:gridCol>
                    <a:gridCol w="1799423">
                      <a:extLst>
                        <a:ext uri="{9D8B030D-6E8A-4147-A177-3AD203B41FA5}">
                          <a16:colId xmlns:a16="http://schemas.microsoft.com/office/drawing/2014/main" val="3915109617"/>
                        </a:ext>
                      </a:extLst>
                    </a:gridCol>
                    <a:gridCol w="1799423">
                      <a:extLst>
                        <a:ext uri="{9D8B030D-6E8A-4147-A177-3AD203B41FA5}">
                          <a16:colId xmlns:a16="http://schemas.microsoft.com/office/drawing/2014/main" val="772685886"/>
                        </a:ext>
                      </a:extLst>
                    </a:gridCol>
                    <a:gridCol w="1583492">
                      <a:extLst>
                        <a:ext uri="{9D8B030D-6E8A-4147-A177-3AD203B41FA5}">
                          <a16:colId xmlns:a16="http://schemas.microsoft.com/office/drawing/2014/main" val="1081167985"/>
                        </a:ext>
                      </a:extLst>
                    </a:gridCol>
                    <a:gridCol w="1583492">
                      <a:extLst>
                        <a:ext uri="{9D8B030D-6E8A-4147-A177-3AD203B41FA5}">
                          <a16:colId xmlns:a16="http://schemas.microsoft.com/office/drawing/2014/main" val="706831276"/>
                        </a:ext>
                      </a:extLst>
                    </a:gridCol>
                  </a:tblGrid>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Actual Condition (as observed)</a:t>
                          </a: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dirty="0"/>
                        </a:p>
                      </a:txBody>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0904848"/>
                      </a:ext>
                    </a:extLst>
                  </a:tr>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Population</a:t>
                          </a: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endParaRPr lang="en-US"/>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94915" t="-102083" r="-277966" b="-660417"/>
                          </a:stretch>
                        </a:blipFill>
                      </a:tcPr>
                    </a:tc>
                    <a:tc>
                      <a:txBody>
                        <a:bodyPr/>
                        <a:lstStyle/>
                        <a:p>
                          <a:endParaRPr lang="en-US"/>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194257" t="-102083" r="-177027" b="-660417"/>
                          </a:stretch>
                        </a:blip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4144662"/>
                      </a:ext>
                    </a:extLst>
                  </a:tr>
                  <a:tr h="539827">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Lato" panose="020F0502020204030203" pitchFamily="34" charset="0"/>
                              <a:ea typeface="Lato" panose="020F0502020204030203" pitchFamily="34" charset="0"/>
                              <a:cs typeface="Lato" panose="020F0502020204030203" pitchFamily="34" charset="0"/>
                            </a:rPr>
                            <a:t>Predicted Condition </a:t>
                          </a:r>
                          <a:br>
                            <a:rPr lang="en-US" sz="1200" dirty="0">
                              <a:latin typeface="Lato" panose="020F0502020204030203" pitchFamily="34" charset="0"/>
                              <a:ea typeface="Lato" panose="020F0502020204030203" pitchFamily="34" charset="0"/>
                              <a:cs typeface="Lato" panose="020F0502020204030203" pitchFamily="34" charset="0"/>
                            </a:rPr>
                          </a:br>
                          <a:r>
                            <a:rPr lang="en-US" sz="1200" dirty="0">
                              <a:latin typeface="Lato" panose="020F0502020204030203" pitchFamily="34" charset="0"/>
                              <a:ea typeface="Lato" panose="020F0502020204030203" pitchFamily="34" charset="0"/>
                              <a:cs typeface="Lato" panose="020F0502020204030203" pitchFamily="34" charset="0"/>
                            </a:rPr>
                            <a:t>(as computed)</a:t>
                          </a:r>
                        </a:p>
                      </a:txBody>
                      <a:tcPr marL="91411" marR="91411" marT="45705" marB="45705"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57303" t="-108989" r="-626404" b="-256180"/>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94915" t="-108989" r="-277966" b="-256180"/>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194257" t="-108989" r="-177027" b="-256180"/>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335000" t="-108989" r="-101538" b="-256180"/>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435000" t="-108989" r="-1538" b="-256180"/>
                          </a:stretch>
                        </a:blipFill>
                      </a:tcPr>
                    </a:tc>
                    <a:extLst>
                      <a:ext uri="{0D108BD9-81ED-4DB2-BD59-A6C34878D82A}">
                        <a16:rowId xmlns:a16="http://schemas.microsoft.com/office/drawing/2014/main" val="690073227"/>
                      </a:ext>
                    </a:extLst>
                  </a:tr>
                  <a:tr h="539827">
                    <a:tc vMerge="1">
                      <a:txBody>
                        <a:bodyPr/>
                        <a:lstStyle/>
                        <a:p>
                          <a:endParaRPr lang="en-US" dirty="0"/>
                        </a:p>
                      </a:txBody>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57303" t="-208989" r="-626404" b="-156180"/>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94915" t="-208989" r="-277966" b="-156180"/>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194257" t="-208989" r="-177027" b="-156180"/>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335000" t="-208989" r="-101538" b="-156180"/>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435000" t="-208989" r="-1538" b="-156180"/>
                          </a:stretch>
                        </a:blipFill>
                      </a:tcPr>
                    </a:tc>
                    <a:extLst>
                      <a:ext uri="{0D108BD9-81ED-4DB2-BD59-A6C34878D82A}">
                        <a16:rowId xmlns:a16="http://schemas.microsoft.com/office/drawing/2014/main" val="782276843"/>
                      </a:ext>
                    </a:extLst>
                  </a:tr>
                  <a:tr h="411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94915" t="-410448" r="-277966" b="-107463"/>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194257" t="-410448" r="-177027" b="-107463"/>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335000" t="-410448" r="-101538" b="-107463"/>
                          </a:stretch>
                        </a:blipFill>
                      </a:tcPr>
                    </a:tc>
                    <a:tc>
                      <a:txBody>
                        <a:bodyPr/>
                        <a:lstStyle/>
                        <a:p>
                          <a:pPr algn="ctr"/>
                          <a:endParaRPr lang="en-US" sz="10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7182504"/>
                      </a:ext>
                    </a:extLst>
                  </a:tr>
                  <a:tr h="41134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94915" t="-502941" r="-277966" b="-5882"/>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194257" t="-502941" r="-177027" b="-5882"/>
                          </a:stretch>
                        </a:blipFill>
                      </a:tcPr>
                    </a:tc>
                    <a:tc>
                      <a:txBody>
                        <a:bodyPr/>
                        <a:lstStyle/>
                        <a:p>
                          <a:pPr algn="ctr"/>
                          <a:endParaRPr lang="en-US" sz="10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3"/>
                          <a:stretch>
                            <a:fillRect l="-435000" t="-502941" r="-1538" b="-5882"/>
                          </a:stretch>
                        </a:blipFill>
                      </a:tcPr>
                    </a:tc>
                    <a:extLst>
                      <a:ext uri="{0D108BD9-81ED-4DB2-BD59-A6C34878D82A}">
                        <a16:rowId xmlns:a16="http://schemas.microsoft.com/office/drawing/2014/main" val="791473006"/>
                      </a:ext>
                    </a:extLst>
                  </a:tr>
                </a:tbl>
              </a:graphicData>
            </a:graphic>
          </p:graphicFrame>
        </mc:Fallback>
      </mc:AlternateContent>
      <p:cxnSp>
        <p:nvCxnSpPr>
          <p:cNvPr id="12" name="Straight Connector 11">
            <a:extLst>
              <a:ext uri="{FF2B5EF4-FFF2-40B4-BE49-F238E27FC236}">
                <a16:creationId xmlns:a16="http://schemas.microsoft.com/office/drawing/2014/main" id="{E9584960-89F1-C0E9-E713-7C99E6932936}"/>
              </a:ext>
            </a:extLst>
          </p:cNvPr>
          <p:cNvCxnSpPr/>
          <p:nvPr/>
        </p:nvCxnSpPr>
        <p:spPr bwMode="auto">
          <a:xfrm>
            <a:off x="540824" y="4525472"/>
            <a:ext cx="8688717" cy="0"/>
          </a:xfrm>
          <a:prstGeom prst="line">
            <a:avLst/>
          </a:prstGeom>
          <a:solidFill>
            <a:schemeClr val="accent1"/>
          </a:solidFill>
          <a:ln w="12700" cap="flat" cmpd="sng" algn="ctr">
            <a:solidFill>
              <a:schemeClr val="bg1">
                <a:lumMod val="75000"/>
              </a:schemeClr>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4EF28642-BF1B-ED7B-F537-17C50A8B2CD2}"/>
                  </a:ext>
                </a:extLst>
              </p:cNvPr>
              <p:cNvGraphicFramePr>
                <a:graphicFrameLocks noGrp="1"/>
              </p:cNvGraphicFramePr>
              <p:nvPr>
                <p:extLst>
                  <p:ext uri="{D42A27DB-BD31-4B8C-83A1-F6EECF244321}">
                    <p14:modId xmlns:p14="http://schemas.microsoft.com/office/powerpoint/2010/main" val="2074456896"/>
                  </p:ext>
                </p:extLst>
              </p:nvPr>
            </p:nvGraphicFramePr>
            <p:xfrm>
              <a:off x="1001071" y="4689168"/>
              <a:ext cx="7956000" cy="1705114"/>
            </p:xfrm>
            <a:graphic>
              <a:graphicData uri="http://schemas.openxmlformats.org/drawingml/2006/table">
                <a:tbl>
                  <a:tblPr>
                    <a:tableStyleId>{5C22544A-7EE6-4342-B048-85BDC9FD1C3A}</a:tableStyleId>
                  </a:tblPr>
                  <a:tblGrid>
                    <a:gridCol w="1512000">
                      <a:extLst>
                        <a:ext uri="{9D8B030D-6E8A-4147-A177-3AD203B41FA5}">
                          <a16:colId xmlns:a16="http://schemas.microsoft.com/office/drawing/2014/main" val="2230547453"/>
                        </a:ext>
                      </a:extLst>
                    </a:gridCol>
                    <a:gridCol w="1512000">
                      <a:extLst>
                        <a:ext uri="{9D8B030D-6E8A-4147-A177-3AD203B41FA5}">
                          <a16:colId xmlns:a16="http://schemas.microsoft.com/office/drawing/2014/main" val="264990101"/>
                        </a:ext>
                      </a:extLst>
                    </a:gridCol>
                    <a:gridCol w="396000">
                      <a:extLst>
                        <a:ext uri="{9D8B030D-6E8A-4147-A177-3AD203B41FA5}">
                          <a16:colId xmlns:a16="http://schemas.microsoft.com/office/drawing/2014/main" val="845957523"/>
                        </a:ext>
                      </a:extLst>
                    </a:gridCol>
                    <a:gridCol w="1512000">
                      <a:extLst>
                        <a:ext uri="{9D8B030D-6E8A-4147-A177-3AD203B41FA5}">
                          <a16:colId xmlns:a16="http://schemas.microsoft.com/office/drawing/2014/main" val="1412331145"/>
                        </a:ext>
                      </a:extLst>
                    </a:gridCol>
                    <a:gridCol w="1512000">
                      <a:extLst>
                        <a:ext uri="{9D8B030D-6E8A-4147-A177-3AD203B41FA5}">
                          <a16:colId xmlns:a16="http://schemas.microsoft.com/office/drawing/2014/main" val="2058111589"/>
                        </a:ext>
                      </a:extLst>
                    </a:gridCol>
                    <a:gridCol w="1512000">
                      <a:extLst>
                        <a:ext uri="{9D8B030D-6E8A-4147-A177-3AD203B41FA5}">
                          <a16:colId xmlns:a16="http://schemas.microsoft.com/office/drawing/2014/main" val="3069301328"/>
                        </a:ext>
                      </a:extLst>
                    </a:gridCol>
                  </a:tblGrid>
                  <a:tr h="407036">
                    <a:tc>
                      <a:txBody>
                        <a:bodyPr/>
                        <a:lstStyle/>
                        <a:p>
                          <a:pPr algn="ctr"/>
                          <a14:m>
                            <m:oMathPara xmlns:m="http://schemas.openxmlformats.org/officeDocument/2006/math">
                              <m:oMathParaPr>
                                <m:jc m:val="center"/>
                              </m:oMathParaPr>
                              <m:oMath xmlns:m="http://schemas.openxmlformats.org/officeDocument/2006/math">
                                <m:r>
                                  <a:rPr lang="en-US" sz="1200" b="0" i="1" smtClean="0">
                                    <a:latin typeface="Cambria Math" panose="02040503050406030204" pitchFamily="18" charset="0"/>
                                  </a:rPr>
                                  <m:t>𝑇𝑃𝑅</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𝑇𝑃</m:t>
                                    </m:r>
                                  </m:num>
                                  <m:den>
                                    <m:r>
                                      <a:rPr lang="en-US" sz="1200" b="0" i="1" smtClean="0">
                                        <a:latin typeface="Cambria Math" panose="02040503050406030204" pitchFamily="18" charset="0"/>
                                      </a:rPr>
                                      <m:t>𝑃</m:t>
                                    </m:r>
                                  </m:den>
                                </m:f>
                              </m:oMath>
                            </m:oMathPara>
                          </a14:m>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12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200" b="0" i="1" smtClean="0">
                                    <a:latin typeface="Cambria Math" panose="02040503050406030204" pitchFamily="18" charset="0"/>
                                  </a:rPr>
                                  <m:t>𝐹𝑃𝑅</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𝐹𝑃</m:t>
                                    </m:r>
                                  </m:num>
                                  <m:den>
                                    <m:r>
                                      <a:rPr lang="en-US" sz="1200" b="0" i="1" smtClean="0">
                                        <a:latin typeface="Cambria Math" panose="02040503050406030204" pitchFamily="18" charset="0"/>
                                      </a:rPr>
                                      <m:t>𝑁</m:t>
                                    </m:r>
                                  </m:den>
                                </m:f>
                              </m:oMath>
                            </m:oMathPara>
                          </a14:m>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14:m>
                            <m:oMathPara xmlns:m="http://schemas.openxmlformats.org/officeDocument/2006/math">
                              <m:oMathParaPr>
                                <m:jc m:val="center"/>
                              </m:oMathParaPr>
                              <m:oMath xmlns:m="http://schemas.openxmlformats.org/officeDocument/2006/math">
                                <m:r>
                                  <a:rPr lang="en-US" sz="1200" b="0" i="1" smtClean="0">
                                    <a:latin typeface="Cambria Math" panose="02040503050406030204" pitchFamily="18" charset="0"/>
                                  </a:rPr>
                                  <m:t>𝑃𝑃𝑉</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𝑇𝑃</m:t>
                                    </m:r>
                                  </m:num>
                                  <m:den>
                                    <m:r>
                                      <a:rPr lang="en-US" sz="1200" b="0" i="1" smtClean="0">
                                        <a:latin typeface="Cambria Math" panose="02040503050406030204" pitchFamily="18" charset="0"/>
                                      </a:rPr>
                                      <m:t>𝑇</m:t>
                                    </m:r>
                                  </m:den>
                                </m:f>
                              </m:oMath>
                            </m:oMathPara>
                          </a14:m>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12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200" b="0" i="1" smtClean="0">
                                    <a:latin typeface="Cambria Math" panose="02040503050406030204" pitchFamily="18" charset="0"/>
                                  </a:rPr>
                                  <m:t>𝐹𝐷𝑅</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𝐹𝑃</m:t>
                                    </m:r>
                                  </m:num>
                                  <m:den>
                                    <m:r>
                                      <a:rPr lang="en-US" sz="1200" b="0" i="1" smtClean="0">
                                        <a:latin typeface="Cambria Math" panose="02040503050406030204" pitchFamily="18" charset="0"/>
                                      </a:rPr>
                                      <m:t>𝑇</m:t>
                                    </m:r>
                                  </m:den>
                                </m:f>
                              </m:oMath>
                            </m:oMathPara>
                          </a14:m>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lvl="0" indent="0" algn="ctr" defTabSz="91412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200" b="0" i="1" smtClean="0">
                                    <a:latin typeface="Cambria Math" panose="02040503050406030204" pitchFamily="18" charset="0"/>
                                  </a:rPr>
                                  <m:t>𝑃𝑃𝑉</m:t>
                                </m:r>
                                <m:r>
                                  <a:rPr lang="en-US" sz="1200" b="0" i="1" smtClean="0">
                                    <a:latin typeface="Cambria Math" panose="02040503050406030204" pitchFamily="18" charset="0"/>
                                  </a:rPr>
                                  <m:t>+</m:t>
                                </m:r>
                                <m:r>
                                  <a:rPr lang="en-US" sz="1200" b="0" i="1" smtClean="0">
                                    <a:latin typeface="Cambria Math" panose="02040503050406030204" pitchFamily="18" charset="0"/>
                                  </a:rPr>
                                  <m:t>𝐹𝐷𝑅</m:t>
                                </m:r>
                                <m:r>
                                  <a:rPr lang="en-US" sz="1200" b="0" i="1" smtClean="0">
                                    <a:latin typeface="Cambria Math" panose="02040503050406030204" pitchFamily="18" charset="0"/>
                                  </a:rPr>
                                  <m:t>=1</m:t>
                                </m:r>
                              </m:oMath>
                            </m:oMathPara>
                          </a14:m>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33451524"/>
                      </a:ext>
                    </a:extLst>
                  </a:tr>
                  <a:tr h="407036">
                    <a:tc>
                      <a:txBody>
                        <a:bodyPr/>
                        <a:lstStyle/>
                        <a:p>
                          <a:pPr marL="0" marR="0" lvl="0" indent="0" algn="ctr" defTabSz="91412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200" b="0" i="1" smtClean="0">
                                    <a:latin typeface="Cambria Math" panose="02040503050406030204" pitchFamily="18" charset="0"/>
                                  </a:rPr>
                                  <m:t>𝐹𝑁𝑅</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𝐹𝑁</m:t>
                                    </m:r>
                                  </m:num>
                                  <m:den>
                                    <m:r>
                                      <a:rPr lang="en-US" sz="1200" b="0" i="1" smtClean="0">
                                        <a:latin typeface="Cambria Math" panose="02040503050406030204" pitchFamily="18" charset="0"/>
                                      </a:rPr>
                                      <m:t>𝑃</m:t>
                                    </m:r>
                                  </m:den>
                                </m:f>
                              </m:oMath>
                            </m:oMathPara>
                          </a14:m>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14:m>
                            <m:oMathPara xmlns:m="http://schemas.openxmlformats.org/officeDocument/2006/math">
                              <m:oMathParaPr>
                                <m:jc m:val="center"/>
                              </m:oMathParaPr>
                              <m:oMath xmlns:m="http://schemas.openxmlformats.org/officeDocument/2006/math">
                                <m:r>
                                  <a:rPr lang="en-US" sz="1200" b="0" i="1" smtClean="0">
                                    <a:latin typeface="Cambria Math" panose="02040503050406030204" pitchFamily="18" charset="0"/>
                                  </a:rPr>
                                  <m:t>𝑇𝑁𝑅</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𝑇𝑁</m:t>
                                    </m:r>
                                  </m:num>
                                  <m:den>
                                    <m:r>
                                      <a:rPr lang="en-US" sz="1200" b="0" i="1" smtClean="0">
                                        <a:latin typeface="Cambria Math" panose="02040503050406030204" pitchFamily="18" charset="0"/>
                                      </a:rPr>
                                      <m:t>𝑁</m:t>
                                    </m:r>
                                  </m:den>
                                </m:f>
                              </m:oMath>
                            </m:oMathPara>
                          </a14:m>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marL="0" marR="0" lvl="0" indent="0" algn="ctr" defTabSz="91412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200" b="0" i="1" smtClean="0">
                                    <a:latin typeface="Cambria Math" panose="02040503050406030204" pitchFamily="18" charset="0"/>
                                  </a:rPr>
                                  <m:t>𝐹𝑂𝑅</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𝐹𝑁</m:t>
                                    </m:r>
                                  </m:num>
                                  <m:den>
                                    <m:r>
                                      <a:rPr lang="en-US" sz="1200" b="0" i="1" smtClean="0">
                                        <a:latin typeface="Cambria Math" panose="02040503050406030204" pitchFamily="18" charset="0"/>
                                      </a:rPr>
                                      <m:t>𝐹</m:t>
                                    </m:r>
                                  </m:den>
                                </m:f>
                              </m:oMath>
                            </m:oMathPara>
                          </a14:m>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14:m>
                            <m:oMathPara xmlns:m="http://schemas.openxmlformats.org/officeDocument/2006/math">
                              <m:oMathParaPr>
                                <m:jc m:val="center"/>
                              </m:oMathParaPr>
                              <m:oMath xmlns:m="http://schemas.openxmlformats.org/officeDocument/2006/math">
                                <m:r>
                                  <a:rPr lang="en-US" sz="1200" b="0" i="1" smtClean="0">
                                    <a:latin typeface="Cambria Math" panose="02040503050406030204" pitchFamily="18" charset="0"/>
                                  </a:rPr>
                                  <m:t>𝑁𝑃𝑉</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𝑇𝑁</m:t>
                                    </m:r>
                                  </m:num>
                                  <m:den>
                                    <m:r>
                                      <a:rPr lang="en-US" sz="1200" b="0" i="1" smtClean="0">
                                        <a:latin typeface="Cambria Math" panose="02040503050406030204" pitchFamily="18" charset="0"/>
                                      </a:rPr>
                                      <m:t>𝐹</m:t>
                                    </m:r>
                                  </m:den>
                                </m:f>
                              </m:oMath>
                            </m:oMathPara>
                          </a14:m>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14:m>
                            <m:oMathPara xmlns:m="http://schemas.openxmlformats.org/officeDocument/2006/math">
                              <m:oMathParaPr>
                                <m:jc m:val="center"/>
                              </m:oMathParaPr>
                              <m:oMath xmlns:m="http://schemas.openxmlformats.org/officeDocument/2006/math">
                                <m:r>
                                  <a:rPr lang="en-US" sz="1200" b="0" i="1" smtClean="0">
                                    <a:latin typeface="Cambria Math" panose="02040503050406030204" pitchFamily="18" charset="0"/>
                                  </a:rPr>
                                  <m:t>𝐹𝑂𝑅</m:t>
                                </m:r>
                                <m:r>
                                  <a:rPr lang="en-US" sz="1200" b="0" i="1" smtClean="0">
                                    <a:latin typeface="Cambria Math" panose="02040503050406030204" pitchFamily="18" charset="0"/>
                                  </a:rPr>
                                  <m:t>+</m:t>
                                </m:r>
                                <m:r>
                                  <a:rPr lang="en-US" sz="1200" b="0" i="1" smtClean="0">
                                    <a:latin typeface="Cambria Math" panose="02040503050406030204" pitchFamily="18" charset="0"/>
                                  </a:rPr>
                                  <m:t>𝑁𝑃𝑉</m:t>
                                </m:r>
                                <m:r>
                                  <a:rPr lang="en-US" sz="1200" b="0" i="1" smtClean="0">
                                    <a:latin typeface="Cambria Math" panose="02040503050406030204" pitchFamily="18" charset="0"/>
                                  </a:rPr>
                                  <m:t>=1</m:t>
                                </m:r>
                              </m:oMath>
                            </m:oMathPara>
                          </a14:m>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14360944"/>
                      </a:ext>
                    </a:extLst>
                  </a:tr>
                  <a:tr h="403072">
                    <a:tc>
                      <a:txBody>
                        <a:bodyPr/>
                        <a:lstStyle/>
                        <a:p>
                          <a:pPr algn="ctr"/>
                          <a14:m>
                            <m:oMathPara xmlns:m="http://schemas.openxmlformats.org/officeDocument/2006/math">
                              <m:oMathParaPr>
                                <m:jc m:val="center"/>
                              </m:oMathParaPr>
                              <m:oMath xmlns:m="http://schemas.openxmlformats.org/officeDocument/2006/math">
                                <m:r>
                                  <a:rPr lang="en-US" sz="1200" b="0" i="1" smtClean="0">
                                    <a:latin typeface="Cambria Math" panose="02040503050406030204" pitchFamily="18" charset="0"/>
                                  </a:rPr>
                                  <m:t>𝑇𝑃𝑅</m:t>
                                </m:r>
                                <m:r>
                                  <a:rPr lang="en-US" sz="1200" b="0" i="1" smtClean="0">
                                    <a:latin typeface="Cambria Math" panose="02040503050406030204" pitchFamily="18" charset="0"/>
                                  </a:rPr>
                                  <m:t>+</m:t>
                                </m:r>
                                <m:r>
                                  <a:rPr lang="en-US" sz="1200" b="0" i="1" smtClean="0">
                                    <a:latin typeface="Cambria Math" panose="02040503050406030204" pitchFamily="18" charset="0"/>
                                  </a:rPr>
                                  <m:t>𝐹𝑁𝑅</m:t>
                                </m:r>
                                <m:r>
                                  <a:rPr lang="en-US" sz="1200" b="0" i="1" smtClean="0">
                                    <a:latin typeface="Cambria Math" panose="02040503050406030204" pitchFamily="18" charset="0"/>
                                  </a:rPr>
                                  <m:t>=1</m:t>
                                </m:r>
                              </m:oMath>
                            </m:oMathPara>
                          </a14:m>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14:m>
                            <m:oMathPara xmlns:m="http://schemas.openxmlformats.org/officeDocument/2006/math">
                              <m:oMathParaPr>
                                <m:jc m:val="center"/>
                              </m:oMathParaPr>
                              <m:oMath xmlns:m="http://schemas.openxmlformats.org/officeDocument/2006/math">
                                <m:r>
                                  <a:rPr lang="en-US" sz="1200" b="0" i="1" smtClean="0">
                                    <a:latin typeface="Cambria Math" panose="02040503050406030204" pitchFamily="18" charset="0"/>
                                  </a:rPr>
                                  <m:t>𝐹𝑃𝑅</m:t>
                                </m:r>
                                <m:r>
                                  <a:rPr lang="en-US" sz="1200" b="0" i="1" smtClean="0">
                                    <a:latin typeface="Cambria Math" panose="02040503050406030204" pitchFamily="18" charset="0"/>
                                  </a:rPr>
                                  <m:t>+</m:t>
                                </m:r>
                                <m:r>
                                  <a:rPr lang="en-US" sz="1200" b="0" i="1" smtClean="0">
                                    <a:latin typeface="Cambria Math" panose="02040503050406030204" pitchFamily="18" charset="0"/>
                                  </a:rPr>
                                  <m:t>𝑇𝑁𝑅</m:t>
                                </m:r>
                                <m:r>
                                  <a:rPr lang="en-US" sz="1200" b="0" i="1" smtClean="0">
                                    <a:latin typeface="Cambria Math" panose="02040503050406030204" pitchFamily="18" charset="0"/>
                                  </a:rPr>
                                  <m:t>=1</m:t>
                                </m:r>
                              </m:oMath>
                            </m:oMathPara>
                          </a14:m>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219926203"/>
                      </a:ext>
                    </a:extLst>
                  </a:tr>
                  <a:tr h="403072">
                    <a:tc>
                      <a:txBody>
                        <a:bodyPr/>
                        <a:lstStyle/>
                        <a:p>
                          <a:pPr algn="ctr"/>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𝐴𝐶𝐶</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𝑇𝑃</m:t>
                                    </m:r>
                                    <m:r>
                                      <a:rPr lang="en-US" sz="1200" b="0" i="1" smtClean="0">
                                        <a:latin typeface="Cambria Math" panose="02040503050406030204" pitchFamily="18" charset="0"/>
                                      </a:rPr>
                                      <m:t>+</m:t>
                                    </m:r>
                                    <m:r>
                                      <a:rPr lang="en-US" sz="1200" b="0" i="1" smtClean="0">
                                        <a:latin typeface="Cambria Math" panose="02040503050406030204" pitchFamily="18" charset="0"/>
                                      </a:rPr>
                                      <m:t>𝑇𝑁</m:t>
                                    </m:r>
                                  </m:num>
                                  <m:den>
                                    <m:r>
                                      <a:rPr lang="en-US" sz="1200" b="0" i="1" smtClean="0">
                                        <a:latin typeface="Cambria Math" panose="02040503050406030204" pitchFamily="18" charset="0"/>
                                      </a:rPr>
                                      <m:t>𝑃</m:t>
                                    </m:r>
                                    <m:r>
                                      <a:rPr lang="en-US" sz="1200" b="0" i="1" smtClean="0">
                                        <a:latin typeface="Cambria Math" panose="02040503050406030204" pitchFamily="18" charset="0"/>
                                      </a:rPr>
                                      <m:t>+</m:t>
                                    </m:r>
                                    <m:r>
                                      <a:rPr lang="en-US" sz="1200" b="0" i="1" smtClean="0">
                                        <a:latin typeface="Cambria Math" panose="02040503050406030204" pitchFamily="18" charset="0"/>
                                      </a:rPr>
                                      <m:t>𝑁</m:t>
                                    </m:r>
                                  </m:den>
                                </m:f>
                              </m:oMath>
                            </m:oMathPara>
                          </a14:m>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𝐸𝑅𝑅</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𝐹𝑃</m:t>
                                    </m:r>
                                    <m:r>
                                      <a:rPr lang="en-US" sz="1200" b="0" i="1" smtClean="0">
                                        <a:latin typeface="Cambria Math" panose="02040503050406030204" pitchFamily="18" charset="0"/>
                                      </a:rPr>
                                      <m:t>+</m:t>
                                    </m:r>
                                    <m:r>
                                      <a:rPr lang="en-US" sz="1200" b="0" i="1" smtClean="0">
                                        <a:latin typeface="Cambria Math" panose="02040503050406030204" pitchFamily="18" charset="0"/>
                                      </a:rPr>
                                      <m:t>𝐹𝑁</m:t>
                                    </m:r>
                                  </m:num>
                                  <m:den>
                                    <m:r>
                                      <a:rPr lang="en-US" sz="1200" b="0" i="1" smtClean="0">
                                        <a:latin typeface="Cambria Math" panose="02040503050406030204" pitchFamily="18" charset="0"/>
                                      </a:rPr>
                                      <m:t>𝑃</m:t>
                                    </m:r>
                                    <m:r>
                                      <a:rPr lang="en-US" sz="1200" b="0" i="1" smtClean="0">
                                        <a:latin typeface="Cambria Math" panose="02040503050406030204" pitchFamily="18" charset="0"/>
                                      </a:rPr>
                                      <m:t>+</m:t>
                                    </m:r>
                                    <m:r>
                                      <a:rPr lang="en-US" sz="1200" b="0" i="1" smtClean="0">
                                        <a:latin typeface="Cambria Math" panose="02040503050406030204" pitchFamily="18" charset="0"/>
                                      </a:rPr>
                                      <m:t>𝑁</m:t>
                                    </m:r>
                                  </m:den>
                                </m:f>
                              </m:oMath>
                            </m:oMathPara>
                          </a14:m>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𝐴𝐶𝐶</m:t>
                                </m:r>
                                <m:r>
                                  <a:rPr lang="en-US" sz="1200" b="0" i="1" smtClean="0">
                                    <a:latin typeface="Cambria Math" panose="02040503050406030204" pitchFamily="18" charset="0"/>
                                  </a:rPr>
                                  <m:t>+</m:t>
                                </m:r>
                                <m:r>
                                  <a:rPr lang="en-US" sz="1200" b="0" i="1" smtClean="0">
                                    <a:latin typeface="Cambria Math" panose="02040503050406030204" pitchFamily="18" charset="0"/>
                                  </a:rPr>
                                  <m:t>𝐸𝑅𝑅</m:t>
                                </m:r>
                                <m:r>
                                  <a:rPr lang="en-US" sz="1200" b="0" i="1" smtClean="0">
                                    <a:latin typeface="Cambria Math" panose="02040503050406030204" pitchFamily="18" charset="0"/>
                                  </a:rPr>
                                  <m:t>=1</m:t>
                                </m:r>
                              </m:oMath>
                            </m:oMathPara>
                          </a14:m>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57963052"/>
                      </a:ext>
                    </a:extLst>
                  </a:tr>
                </a:tbl>
              </a:graphicData>
            </a:graphic>
          </p:graphicFrame>
        </mc:Choice>
        <mc:Fallback xmlns="">
          <p:graphicFrame>
            <p:nvGraphicFramePr>
              <p:cNvPr id="3" name="Table 2">
                <a:extLst>
                  <a:ext uri="{FF2B5EF4-FFF2-40B4-BE49-F238E27FC236}">
                    <a16:creationId xmlns:a16="http://schemas.microsoft.com/office/drawing/2014/main" id="{4EF28642-BF1B-ED7B-F537-17C50A8B2CD2}"/>
                  </a:ext>
                </a:extLst>
              </p:cNvPr>
              <p:cNvGraphicFramePr>
                <a:graphicFrameLocks noGrp="1"/>
              </p:cNvGraphicFramePr>
              <p:nvPr>
                <p:extLst>
                  <p:ext uri="{D42A27DB-BD31-4B8C-83A1-F6EECF244321}">
                    <p14:modId xmlns:p14="http://schemas.microsoft.com/office/powerpoint/2010/main" val="2074456896"/>
                  </p:ext>
                </p:extLst>
              </p:nvPr>
            </p:nvGraphicFramePr>
            <p:xfrm>
              <a:off x="1001071" y="4689168"/>
              <a:ext cx="7956000" cy="1705114"/>
            </p:xfrm>
            <a:graphic>
              <a:graphicData uri="http://schemas.openxmlformats.org/drawingml/2006/table">
                <a:tbl>
                  <a:tblPr>
                    <a:tableStyleId>{5C22544A-7EE6-4342-B048-85BDC9FD1C3A}</a:tableStyleId>
                  </a:tblPr>
                  <a:tblGrid>
                    <a:gridCol w="1512000">
                      <a:extLst>
                        <a:ext uri="{9D8B030D-6E8A-4147-A177-3AD203B41FA5}">
                          <a16:colId xmlns:a16="http://schemas.microsoft.com/office/drawing/2014/main" val="2230547453"/>
                        </a:ext>
                      </a:extLst>
                    </a:gridCol>
                    <a:gridCol w="1512000">
                      <a:extLst>
                        <a:ext uri="{9D8B030D-6E8A-4147-A177-3AD203B41FA5}">
                          <a16:colId xmlns:a16="http://schemas.microsoft.com/office/drawing/2014/main" val="264990101"/>
                        </a:ext>
                      </a:extLst>
                    </a:gridCol>
                    <a:gridCol w="396000">
                      <a:extLst>
                        <a:ext uri="{9D8B030D-6E8A-4147-A177-3AD203B41FA5}">
                          <a16:colId xmlns:a16="http://schemas.microsoft.com/office/drawing/2014/main" val="845957523"/>
                        </a:ext>
                      </a:extLst>
                    </a:gridCol>
                    <a:gridCol w="1512000">
                      <a:extLst>
                        <a:ext uri="{9D8B030D-6E8A-4147-A177-3AD203B41FA5}">
                          <a16:colId xmlns:a16="http://schemas.microsoft.com/office/drawing/2014/main" val="1412331145"/>
                        </a:ext>
                      </a:extLst>
                    </a:gridCol>
                    <a:gridCol w="1512000">
                      <a:extLst>
                        <a:ext uri="{9D8B030D-6E8A-4147-A177-3AD203B41FA5}">
                          <a16:colId xmlns:a16="http://schemas.microsoft.com/office/drawing/2014/main" val="2058111589"/>
                        </a:ext>
                      </a:extLst>
                    </a:gridCol>
                    <a:gridCol w="1512000">
                      <a:extLst>
                        <a:ext uri="{9D8B030D-6E8A-4147-A177-3AD203B41FA5}">
                          <a16:colId xmlns:a16="http://schemas.microsoft.com/office/drawing/2014/main" val="3069301328"/>
                        </a:ext>
                      </a:extLst>
                    </a:gridCol>
                  </a:tblGrid>
                  <a:tr h="432596">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4"/>
                          <a:stretch>
                            <a:fillRect l="-1210" t="-4225" r="-428629" b="-301408"/>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4"/>
                          <a:stretch>
                            <a:fillRect l="-101210" t="-4225" r="-328629" b="-301408"/>
                          </a:stretch>
                        </a:blipFill>
                      </a:tcPr>
                    </a:tc>
                    <a:tc>
                      <a:txBody>
                        <a:bodyPr/>
                        <a:lstStyle/>
                        <a:p>
                          <a:pPr algn="ctr"/>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4"/>
                          <a:stretch>
                            <a:fillRect l="-226506" t="-4225" r="-201205" b="-301408"/>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4"/>
                          <a:stretch>
                            <a:fillRect l="-327823" t="-4225" r="-102016" b="-301408"/>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4"/>
                          <a:stretch>
                            <a:fillRect l="-427823" t="-4225" r="-2016" b="-301408"/>
                          </a:stretch>
                        </a:blipFill>
                      </a:tcPr>
                    </a:tc>
                    <a:extLst>
                      <a:ext uri="{0D108BD9-81ED-4DB2-BD59-A6C34878D82A}">
                        <a16:rowId xmlns:a16="http://schemas.microsoft.com/office/drawing/2014/main" val="433451524"/>
                      </a:ext>
                    </a:extLst>
                  </a:tr>
                  <a:tr h="432596">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4"/>
                          <a:stretch>
                            <a:fillRect l="-1210" t="-104225" r="-428629" b="-201408"/>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4"/>
                          <a:stretch>
                            <a:fillRect l="-101210" t="-104225" r="-328629" b="-201408"/>
                          </a:stretch>
                        </a:blipFill>
                      </a:tcPr>
                    </a:tc>
                    <a:tc>
                      <a:txBody>
                        <a:bodyPr/>
                        <a:lstStyle/>
                        <a:p>
                          <a:pPr algn="ctr"/>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4"/>
                          <a:stretch>
                            <a:fillRect l="-226506" t="-104225" r="-201205" b="-201408"/>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4"/>
                          <a:stretch>
                            <a:fillRect l="-327823" t="-104225" r="-102016" b="-201408"/>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4"/>
                          <a:stretch>
                            <a:fillRect l="-427823" t="-104225" r="-2016" b="-201408"/>
                          </a:stretch>
                        </a:blipFill>
                      </a:tcPr>
                    </a:tc>
                    <a:extLst>
                      <a:ext uri="{0D108BD9-81ED-4DB2-BD59-A6C34878D82A}">
                        <a16:rowId xmlns:a16="http://schemas.microsoft.com/office/drawing/2014/main" val="4114360944"/>
                      </a:ext>
                    </a:extLst>
                  </a:tr>
                  <a:tr h="403072">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4"/>
                          <a:stretch>
                            <a:fillRect l="-1210" t="-219697" r="-428629" b="-116667"/>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4"/>
                          <a:stretch>
                            <a:fillRect l="-101210" t="-219697" r="-328629" b="-116667"/>
                          </a:stretch>
                        </a:blipFill>
                      </a:tcPr>
                    </a:tc>
                    <a:tc>
                      <a:txBody>
                        <a:bodyPr/>
                        <a:lstStyle/>
                        <a:p>
                          <a:pPr algn="ctr"/>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219926203"/>
                      </a:ext>
                    </a:extLst>
                  </a:tr>
                  <a:tr h="436850">
                    <a:tc>
                      <a:txBody>
                        <a:bodyPr/>
                        <a:lstStyle/>
                        <a:p>
                          <a:pPr algn="ctr"/>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pPr algn="ctr"/>
                          <a:endParaRPr lang="en-US" sz="1200" dirty="0"/>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no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4"/>
                          <a:stretch>
                            <a:fillRect l="-226506" t="-293056" r="-201205" b="-6944"/>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4"/>
                          <a:stretch>
                            <a:fillRect l="-327823" t="-293056" r="-102016" b="-6944"/>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blipFill>
                          <a:blip r:embed="rId4"/>
                          <a:stretch>
                            <a:fillRect l="-427823" t="-293056" r="-2016" b="-6944"/>
                          </a:stretch>
                        </a:blipFill>
                      </a:tcPr>
                    </a:tc>
                    <a:extLst>
                      <a:ext uri="{0D108BD9-81ED-4DB2-BD59-A6C34878D82A}">
                        <a16:rowId xmlns:a16="http://schemas.microsoft.com/office/drawing/2014/main" val="3057963052"/>
                      </a:ext>
                    </a:extLst>
                  </a:tr>
                </a:tbl>
              </a:graphicData>
            </a:graphic>
          </p:graphicFrame>
        </mc:Fallback>
      </mc:AlternateContent>
    </p:spTree>
    <p:extLst>
      <p:ext uri="{BB962C8B-B14F-4D97-AF65-F5344CB8AC3E}">
        <p14:creationId xmlns:p14="http://schemas.microsoft.com/office/powerpoint/2010/main" val="1129289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A9EF1E93-D318-47E8-A436-EE9CE4CB7075}"/>
                  </a:ext>
                </a:extLst>
              </p:cNvPr>
              <p:cNvGraphicFramePr>
                <a:graphicFrameLocks noGrp="1"/>
              </p:cNvGraphicFramePr>
              <p:nvPr>
                <p:extLst>
                  <p:ext uri="{D42A27DB-BD31-4B8C-83A1-F6EECF244321}">
                    <p14:modId xmlns:p14="http://schemas.microsoft.com/office/powerpoint/2010/main" val="652161477"/>
                  </p:ext>
                </p:extLst>
              </p:nvPr>
            </p:nvGraphicFramePr>
            <p:xfrm>
              <a:off x="828874" y="548616"/>
              <a:ext cx="8245076" cy="2195297"/>
            </p:xfrm>
            <a:graphic>
              <a:graphicData uri="http://schemas.openxmlformats.org/drawingml/2006/table">
                <a:tbl>
                  <a:tblPr firstRow="1" bandRow="1">
                    <a:tableStyleId>{5940675A-B579-460E-94D1-54222C63F5DA}</a:tableStyleId>
                  </a:tblPr>
                  <a:tblGrid>
                    <a:gridCol w="719769">
                      <a:extLst>
                        <a:ext uri="{9D8B030D-6E8A-4147-A177-3AD203B41FA5}">
                          <a16:colId xmlns:a16="http://schemas.microsoft.com/office/drawing/2014/main" val="1499640827"/>
                        </a:ext>
                      </a:extLst>
                    </a:gridCol>
                    <a:gridCol w="1439538">
                      <a:extLst>
                        <a:ext uri="{9D8B030D-6E8A-4147-A177-3AD203B41FA5}">
                          <a16:colId xmlns:a16="http://schemas.microsoft.com/office/drawing/2014/main" val="2020416830"/>
                        </a:ext>
                      </a:extLst>
                    </a:gridCol>
                    <a:gridCol w="2159308">
                      <a:extLst>
                        <a:ext uri="{9D8B030D-6E8A-4147-A177-3AD203B41FA5}">
                          <a16:colId xmlns:a16="http://schemas.microsoft.com/office/drawing/2014/main" val="3915109617"/>
                        </a:ext>
                      </a:extLst>
                    </a:gridCol>
                    <a:gridCol w="2159308">
                      <a:extLst>
                        <a:ext uri="{9D8B030D-6E8A-4147-A177-3AD203B41FA5}">
                          <a16:colId xmlns:a16="http://schemas.microsoft.com/office/drawing/2014/main" val="772685886"/>
                        </a:ext>
                      </a:extLst>
                    </a:gridCol>
                    <a:gridCol w="1767153">
                      <a:extLst>
                        <a:ext uri="{9D8B030D-6E8A-4147-A177-3AD203B41FA5}">
                          <a16:colId xmlns:a16="http://schemas.microsoft.com/office/drawing/2014/main" val="762043952"/>
                        </a:ext>
                      </a:extLst>
                    </a:gridCol>
                  </a:tblGrid>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Actual Condition (as observed)</a:t>
                          </a: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dirty="0"/>
                        </a:p>
                      </a:txBody>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0904848"/>
                      </a:ext>
                    </a:extLst>
                  </a:tr>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 Population (</a:t>
                          </a:r>
                          <a14:m>
                            <m:oMath xmlns:m="http://schemas.openxmlformats.org/officeDocument/2006/math">
                              <m:r>
                                <a:rPr lang="en-US" sz="1200" b="0" i="1" u="none" dirty="0" smtClean="0">
                                  <a:solidFill>
                                    <a:schemeClr val="bg1"/>
                                  </a:solidFill>
                                  <a:latin typeface="Cambria Math" panose="02040503050406030204" pitchFamily="18" charset="0"/>
                                  <a:ea typeface="Lato" panose="020F0502020204030203" pitchFamily="34" charset="0"/>
                                  <a:cs typeface="Lato" panose="020F0502020204030203" pitchFamily="34" charset="0"/>
                                </a:rPr>
                                <m:t>2030</m:t>
                              </m:r>
                            </m:oMath>
                          </a14:m>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dirty="0">
                              <a:latin typeface="Lato" panose="020F0502020204030203" pitchFamily="34" charset="0"/>
                              <a:ea typeface="Lato" panose="020F0502020204030203" pitchFamily="34" charset="0"/>
                              <a:cs typeface="Lato" panose="020F0502020204030203" pitchFamily="34" charset="0"/>
                            </a:rPr>
                            <a:t>Positive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𝑃</m:t>
                              </m:r>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=30</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latin typeface="Lato" panose="020F0502020204030203" pitchFamily="34" charset="0"/>
                              <a:ea typeface="Lato" panose="020F0502020204030203" pitchFamily="34" charset="0"/>
                              <a:cs typeface="Lato" panose="020F0502020204030203" pitchFamily="34" charset="0"/>
                            </a:rPr>
                            <a:t>Negative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𝑁</m:t>
                              </m:r>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=2000</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74144662"/>
                      </a:ext>
                    </a:extLst>
                  </a:tr>
                  <a:tr h="539827">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Lato" panose="020F0502020204030203" pitchFamily="34" charset="0"/>
                              <a:ea typeface="Lato" panose="020F0502020204030203" pitchFamily="34" charset="0"/>
                              <a:cs typeface="Lato" panose="020F0502020204030203" pitchFamily="34" charset="0"/>
                            </a:rPr>
                            <a:t>Predicted Condition </a:t>
                          </a:r>
                          <a:br>
                            <a:rPr lang="en-US" sz="1200" dirty="0">
                              <a:latin typeface="Lato" panose="020F0502020204030203" pitchFamily="34" charset="0"/>
                              <a:ea typeface="Lato" panose="020F0502020204030203" pitchFamily="34" charset="0"/>
                              <a:cs typeface="Lato" panose="020F0502020204030203" pitchFamily="34" charset="0"/>
                            </a:rPr>
                          </a:br>
                          <a:r>
                            <a:rPr lang="en-US" sz="1200" dirty="0">
                              <a:latin typeface="Lato" panose="020F0502020204030203" pitchFamily="34" charset="0"/>
                              <a:ea typeface="Lato" panose="020F0502020204030203" pitchFamily="34" charset="0"/>
                              <a:cs typeface="Lato" panose="020F0502020204030203" pitchFamily="34" charset="0"/>
                            </a:rPr>
                            <a:t>(as computed)</a:t>
                          </a:r>
                        </a:p>
                      </a:txBody>
                      <a:tcPr marL="91411" marR="91411" marT="45705" marB="45705"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True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200</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True Positive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𝑇𝑃</m:t>
                              </m:r>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=20</m:t>
                              </m:r>
                            </m:oMath>
                          </a14:m>
                          <a:r>
                            <a:rPr lang="en-US" sz="1200" b="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False Positive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𝐹𝑃</m:t>
                              </m:r>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=180</m:t>
                              </m:r>
                            </m:oMath>
                          </a14:m>
                          <a:r>
                            <a:rPr lang="en-US" sz="1200" b="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𝑃𝑃𝑉</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20</m:t>
                                    </m:r>
                                  </m:num>
                                  <m:den>
                                    <m:r>
                                      <a:rPr lang="en-US" sz="1200" b="0" i="1" smtClean="0">
                                        <a:latin typeface="Cambria Math" panose="02040503050406030204" pitchFamily="18" charset="0"/>
                                      </a:rPr>
                                      <m:t>200</m:t>
                                    </m:r>
                                  </m:den>
                                </m:f>
                                <m:r>
                                  <a:rPr lang="en-US" sz="1200" b="0" i="1" smtClean="0">
                                    <a:latin typeface="Cambria Math" panose="02040503050406030204" pitchFamily="18" charset="0"/>
                                  </a:rPr>
                                  <m:t>=10%</m:t>
                                </m:r>
                              </m:oMath>
                            </m:oMathPara>
                          </a14:m>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90073227"/>
                      </a:ext>
                    </a:extLst>
                  </a:tr>
                  <a:tr h="539827">
                    <a:tc vMerge="1">
                      <a:txBody>
                        <a:bodyPr/>
                        <a:lstStyle/>
                        <a:p>
                          <a:endParaRPr lang="en-US" dirty="0"/>
                        </a:p>
                      </a:txBody>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False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1830</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False Negative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𝐹𝑁</m:t>
                              </m:r>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=10</m:t>
                              </m:r>
                            </m:oMath>
                          </a14:m>
                          <a:r>
                            <a:rPr lang="en-US" sz="1200" b="0" dirty="0">
                              <a:latin typeface="Lato" panose="020F0502020204030203" pitchFamily="34" charset="0"/>
                              <a:ea typeface="Lato" panose="020F0502020204030203" pitchFamily="34" charset="0"/>
                              <a:cs typeface="Lato" panose="020F0502020204030203" pitchFamily="34" charset="0"/>
                            </a:rPr>
                            <a:t>)</a:t>
                          </a:r>
                          <a:endParaRPr lang="en-US" sz="1200" b="1"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True Negative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𝑇𝑁</m:t>
                              </m:r>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=1820</m:t>
                              </m:r>
                            </m:oMath>
                          </a14:m>
                          <a:r>
                            <a:rPr lang="en-US" sz="1200" b="0" dirty="0">
                              <a:latin typeface="Lato" panose="020F0502020204030203" pitchFamily="34" charset="0"/>
                              <a:ea typeface="Lato" panose="020F0502020204030203" pitchFamily="34" charset="0"/>
                              <a:cs typeface="Lato" panose="020F0502020204030203" pitchFamily="34" charset="0"/>
                            </a:rPr>
                            <a:t>)</a:t>
                          </a:r>
                          <a:endParaRPr lang="en-US" sz="1200" b="1"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𝑁𝑃𝑉</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1820</m:t>
                                    </m:r>
                                  </m:num>
                                  <m:den>
                                    <m:r>
                                      <a:rPr lang="en-US" sz="1200" b="0" i="1" smtClean="0">
                                        <a:latin typeface="Cambria Math" panose="02040503050406030204" pitchFamily="18" charset="0"/>
                                      </a:rPr>
                                      <m:t>1830</m:t>
                                    </m:r>
                                  </m:den>
                                </m:f>
                                <m:r>
                                  <a:rPr lang="en-US" sz="1200" b="0" i="1" smtClean="0">
                                    <a:latin typeface="Cambria Math" panose="02040503050406030204" pitchFamily="18" charset="0"/>
                                  </a:rPr>
                                  <m:t>=99%</m:t>
                                </m:r>
                              </m:oMath>
                            </m:oMathPara>
                          </a14:m>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782276843"/>
                      </a:ext>
                    </a:extLst>
                  </a:tr>
                  <a:tr h="5398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𝑇𝑃𝑅</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20</m:t>
                                    </m:r>
                                  </m:num>
                                  <m:den>
                                    <m:r>
                                      <a:rPr lang="en-US" sz="1200" b="0" i="1" smtClean="0">
                                        <a:latin typeface="Cambria Math" panose="02040503050406030204" pitchFamily="18" charset="0"/>
                                      </a:rPr>
                                      <m:t>30</m:t>
                                    </m:r>
                                  </m:den>
                                </m:f>
                                <m:r>
                                  <a:rPr lang="en-US" sz="1200" b="0" i="1" smtClean="0">
                                    <a:latin typeface="Cambria Math" panose="02040503050406030204" pitchFamily="18" charset="0"/>
                                  </a:rPr>
                                  <m:t>=67%</m:t>
                                </m:r>
                              </m:oMath>
                            </m:oMathPara>
                          </a14:m>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𝑇𝑁𝑅</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1820</m:t>
                                    </m:r>
                                  </m:num>
                                  <m:den>
                                    <m:r>
                                      <a:rPr lang="en-US" sz="1200" b="0" i="1" smtClean="0">
                                        <a:latin typeface="Cambria Math" panose="02040503050406030204" pitchFamily="18" charset="0"/>
                                      </a:rPr>
                                      <m:t>2000</m:t>
                                    </m:r>
                                  </m:den>
                                </m:f>
                                <m:r>
                                  <a:rPr lang="en-US" sz="1200" b="0" i="1" smtClean="0">
                                    <a:latin typeface="Cambria Math" panose="02040503050406030204" pitchFamily="18" charset="0"/>
                                  </a:rPr>
                                  <m:t>=91%</m:t>
                                </m:r>
                              </m:oMath>
                            </m:oMathPara>
                          </a14:m>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𝐴𝐶𝐶</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1840</m:t>
                                    </m:r>
                                  </m:num>
                                  <m:den>
                                    <m:r>
                                      <a:rPr lang="en-US" sz="1200" b="0" i="1" smtClean="0">
                                        <a:latin typeface="Cambria Math" panose="02040503050406030204" pitchFamily="18" charset="0"/>
                                      </a:rPr>
                                      <m:t>2030</m:t>
                                    </m:r>
                                  </m:den>
                                </m:f>
                                <m:r>
                                  <a:rPr lang="en-US" sz="1200" b="0" i="1" smtClean="0">
                                    <a:latin typeface="Cambria Math" panose="02040503050406030204" pitchFamily="18" charset="0"/>
                                  </a:rPr>
                                  <m:t>=91%</m:t>
                                </m:r>
                              </m:oMath>
                            </m:oMathPara>
                          </a14:m>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071587031"/>
                      </a:ext>
                    </a:extLst>
                  </a:tr>
                </a:tbl>
              </a:graphicData>
            </a:graphic>
          </p:graphicFrame>
        </mc:Choice>
        <mc:Fallback xmlns="">
          <p:graphicFrame>
            <p:nvGraphicFramePr>
              <p:cNvPr id="4" name="Table 3">
                <a:extLst>
                  <a:ext uri="{FF2B5EF4-FFF2-40B4-BE49-F238E27FC236}">
                    <a16:creationId xmlns:a16="http://schemas.microsoft.com/office/drawing/2014/main" id="{A9EF1E93-D318-47E8-A436-EE9CE4CB7075}"/>
                  </a:ext>
                </a:extLst>
              </p:cNvPr>
              <p:cNvGraphicFramePr>
                <a:graphicFrameLocks noGrp="1"/>
              </p:cNvGraphicFramePr>
              <p:nvPr>
                <p:extLst>
                  <p:ext uri="{D42A27DB-BD31-4B8C-83A1-F6EECF244321}">
                    <p14:modId xmlns:p14="http://schemas.microsoft.com/office/powerpoint/2010/main" val="652161477"/>
                  </p:ext>
                </p:extLst>
              </p:nvPr>
            </p:nvGraphicFramePr>
            <p:xfrm>
              <a:off x="828874" y="548616"/>
              <a:ext cx="8245076" cy="2195297"/>
            </p:xfrm>
            <a:graphic>
              <a:graphicData uri="http://schemas.openxmlformats.org/drawingml/2006/table">
                <a:tbl>
                  <a:tblPr firstRow="1" bandRow="1">
                    <a:tableStyleId>{5940675A-B579-460E-94D1-54222C63F5DA}</a:tableStyleId>
                  </a:tblPr>
                  <a:tblGrid>
                    <a:gridCol w="719769">
                      <a:extLst>
                        <a:ext uri="{9D8B030D-6E8A-4147-A177-3AD203B41FA5}">
                          <a16:colId xmlns:a16="http://schemas.microsoft.com/office/drawing/2014/main" val="1499640827"/>
                        </a:ext>
                      </a:extLst>
                    </a:gridCol>
                    <a:gridCol w="1439538">
                      <a:extLst>
                        <a:ext uri="{9D8B030D-6E8A-4147-A177-3AD203B41FA5}">
                          <a16:colId xmlns:a16="http://schemas.microsoft.com/office/drawing/2014/main" val="2020416830"/>
                        </a:ext>
                      </a:extLst>
                    </a:gridCol>
                    <a:gridCol w="2159308">
                      <a:extLst>
                        <a:ext uri="{9D8B030D-6E8A-4147-A177-3AD203B41FA5}">
                          <a16:colId xmlns:a16="http://schemas.microsoft.com/office/drawing/2014/main" val="3915109617"/>
                        </a:ext>
                      </a:extLst>
                    </a:gridCol>
                    <a:gridCol w="2159308">
                      <a:extLst>
                        <a:ext uri="{9D8B030D-6E8A-4147-A177-3AD203B41FA5}">
                          <a16:colId xmlns:a16="http://schemas.microsoft.com/office/drawing/2014/main" val="772685886"/>
                        </a:ext>
                      </a:extLst>
                    </a:gridCol>
                    <a:gridCol w="1767153">
                      <a:extLst>
                        <a:ext uri="{9D8B030D-6E8A-4147-A177-3AD203B41FA5}">
                          <a16:colId xmlns:a16="http://schemas.microsoft.com/office/drawing/2014/main" val="762043952"/>
                        </a:ext>
                      </a:extLst>
                    </a:gridCol>
                  </a:tblGrid>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Actual Condition (as observed)</a:t>
                          </a: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dirty="0"/>
                        </a:p>
                      </a:txBody>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0904848"/>
                      </a:ext>
                    </a:extLst>
                  </a:tr>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50633" t="-102083" r="-423629" b="-564583"/>
                          </a:stretch>
                        </a:blipFill>
                      </a:tcPr>
                    </a:tc>
                    <a:tc>
                      <a:txBody>
                        <a:bodyPr/>
                        <a:lstStyle/>
                        <a:p>
                          <a:endParaRPr lang="en-US"/>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100847" t="-102083" r="-183616" b="-564583"/>
                          </a:stretch>
                        </a:blipFill>
                      </a:tcPr>
                    </a:tc>
                    <a:tc>
                      <a:txBody>
                        <a:bodyPr/>
                        <a:lstStyle/>
                        <a:p>
                          <a:endParaRPr lang="en-US"/>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200282" t="-102083" r="-83099" b="-564583"/>
                          </a:stretch>
                        </a:blip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74144662"/>
                      </a:ext>
                    </a:extLst>
                  </a:tr>
                  <a:tr h="539827">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Lato" panose="020F0502020204030203" pitchFamily="34" charset="0"/>
                              <a:ea typeface="Lato" panose="020F0502020204030203" pitchFamily="34" charset="0"/>
                              <a:cs typeface="Lato" panose="020F0502020204030203" pitchFamily="34" charset="0"/>
                            </a:rPr>
                            <a:t>Predicted Condition </a:t>
                          </a:r>
                          <a:br>
                            <a:rPr lang="en-US" sz="1200" dirty="0">
                              <a:latin typeface="Lato" panose="020F0502020204030203" pitchFamily="34" charset="0"/>
                              <a:ea typeface="Lato" panose="020F0502020204030203" pitchFamily="34" charset="0"/>
                              <a:cs typeface="Lato" panose="020F0502020204030203" pitchFamily="34" charset="0"/>
                            </a:rPr>
                          </a:br>
                          <a:r>
                            <a:rPr lang="en-US" sz="1200" dirty="0">
                              <a:latin typeface="Lato" panose="020F0502020204030203" pitchFamily="34" charset="0"/>
                              <a:ea typeface="Lato" panose="020F0502020204030203" pitchFamily="34" charset="0"/>
                              <a:cs typeface="Lato" panose="020F0502020204030203" pitchFamily="34" charset="0"/>
                            </a:rPr>
                            <a:t>(as computed)</a:t>
                          </a:r>
                        </a:p>
                      </a:txBody>
                      <a:tcPr marL="91411" marR="91411" marT="45705" marB="45705"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50633" t="-108989" r="-423629" b="-204494"/>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100847" t="-108989" r="-183616" b="-204494"/>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200282" t="-108989" r="-83099" b="-204494"/>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367586" t="-108989" r="-1724" b="-204494"/>
                          </a:stretch>
                        </a:blipFill>
                      </a:tcPr>
                    </a:tc>
                    <a:extLst>
                      <a:ext uri="{0D108BD9-81ED-4DB2-BD59-A6C34878D82A}">
                        <a16:rowId xmlns:a16="http://schemas.microsoft.com/office/drawing/2014/main" val="690073227"/>
                      </a:ext>
                    </a:extLst>
                  </a:tr>
                  <a:tr h="539827">
                    <a:tc vMerge="1">
                      <a:txBody>
                        <a:bodyPr/>
                        <a:lstStyle/>
                        <a:p>
                          <a:endParaRPr lang="en-US" dirty="0"/>
                        </a:p>
                      </a:txBody>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50633" t="-208989" r="-423629" b="-104494"/>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100847" t="-208989" r="-183616" b="-104494"/>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200282" t="-208989" r="-83099" b="-104494"/>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367586" t="-208989" r="-1724" b="-104494"/>
                          </a:stretch>
                        </a:blipFill>
                      </a:tcPr>
                    </a:tc>
                    <a:extLst>
                      <a:ext uri="{0D108BD9-81ED-4DB2-BD59-A6C34878D82A}">
                        <a16:rowId xmlns:a16="http://schemas.microsoft.com/office/drawing/2014/main" val="782276843"/>
                      </a:ext>
                    </a:extLst>
                  </a:tr>
                  <a:tr h="5398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100847" t="-308989" r="-183616" b="-4494"/>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200282" t="-308989" r="-83099" b="-4494"/>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367586" t="-308989" r="-1724" b="-4494"/>
                          </a:stretch>
                        </a:blipFill>
                      </a:tcPr>
                    </a:tc>
                    <a:extLst>
                      <a:ext uri="{0D108BD9-81ED-4DB2-BD59-A6C34878D82A}">
                        <a16:rowId xmlns:a16="http://schemas.microsoft.com/office/drawing/2014/main" val="4071587031"/>
                      </a:ext>
                    </a:extLst>
                  </a:tr>
                </a:tbl>
              </a:graphicData>
            </a:graphic>
          </p:graphicFrame>
        </mc:Fallback>
      </mc:AlternateContent>
    </p:spTree>
    <p:extLst>
      <p:ext uri="{BB962C8B-B14F-4D97-AF65-F5344CB8AC3E}">
        <p14:creationId xmlns:p14="http://schemas.microsoft.com/office/powerpoint/2010/main" val="3975480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A9EF1E93-D318-47E8-A436-EE9CE4CB7075}"/>
                  </a:ext>
                </a:extLst>
              </p:cNvPr>
              <p:cNvGraphicFramePr>
                <a:graphicFrameLocks noGrp="1"/>
              </p:cNvGraphicFramePr>
              <p:nvPr>
                <p:extLst>
                  <p:ext uri="{D42A27DB-BD31-4B8C-83A1-F6EECF244321}">
                    <p14:modId xmlns:p14="http://schemas.microsoft.com/office/powerpoint/2010/main" val="1150790389"/>
                  </p:ext>
                </p:extLst>
              </p:nvPr>
            </p:nvGraphicFramePr>
            <p:xfrm>
              <a:off x="828874" y="548616"/>
              <a:ext cx="8245076" cy="2195297"/>
            </p:xfrm>
            <a:graphic>
              <a:graphicData uri="http://schemas.openxmlformats.org/drawingml/2006/table">
                <a:tbl>
                  <a:tblPr firstRow="1" bandRow="1">
                    <a:tableStyleId>{5940675A-B579-460E-94D1-54222C63F5DA}</a:tableStyleId>
                  </a:tblPr>
                  <a:tblGrid>
                    <a:gridCol w="719769">
                      <a:extLst>
                        <a:ext uri="{9D8B030D-6E8A-4147-A177-3AD203B41FA5}">
                          <a16:colId xmlns:a16="http://schemas.microsoft.com/office/drawing/2014/main" val="1499640827"/>
                        </a:ext>
                      </a:extLst>
                    </a:gridCol>
                    <a:gridCol w="1439538">
                      <a:extLst>
                        <a:ext uri="{9D8B030D-6E8A-4147-A177-3AD203B41FA5}">
                          <a16:colId xmlns:a16="http://schemas.microsoft.com/office/drawing/2014/main" val="2020416830"/>
                        </a:ext>
                      </a:extLst>
                    </a:gridCol>
                    <a:gridCol w="2159308">
                      <a:extLst>
                        <a:ext uri="{9D8B030D-6E8A-4147-A177-3AD203B41FA5}">
                          <a16:colId xmlns:a16="http://schemas.microsoft.com/office/drawing/2014/main" val="3915109617"/>
                        </a:ext>
                      </a:extLst>
                    </a:gridCol>
                    <a:gridCol w="2159308">
                      <a:extLst>
                        <a:ext uri="{9D8B030D-6E8A-4147-A177-3AD203B41FA5}">
                          <a16:colId xmlns:a16="http://schemas.microsoft.com/office/drawing/2014/main" val="772685886"/>
                        </a:ext>
                      </a:extLst>
                    </a:gridCol>
                    <a:gridCol w="1767153">
                      <a:extLst>
                        <a:ext uri="{9D8B030D-6E8A-4147-A177-3AD203B41FA5}">
                          <a16:colId xmlns:a16="http://schemas.microsoft.com/office/drawing/2014/main" val="762043952"/>
                        </a:ext>
                      </a:extLst>
                    </a:gridCol>
                  </a:tblGrid>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Actual Condition (as observed)</a:t>
                          </a: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dirty="0"/>
                        </a:p>
                      </a:txBody>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0904848"/>
                      </a:ext>
                    </a:extLst>
                  </a:tr>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 Pop. (</a:t>
                          </a:r>
                          <a14:m>
                            <m:oMath xmlns:m="http://schemas.openxmlformats.org/officeDocument/2006/math">
                              <m:r>
                                <a:rPr lang="en-US" sz="1200" b="0" i="1" u="none" dirty="0" smtClean="0">
                                  <a:solidFill>
                                    <a:schemeClr val="bg1"/>
                                  </a:solidFill>
                                  <a:latin typeface="Cambria Math" panose="02040503050406030204" pitchFamily="18" charset="0"/>
                                  <a:ea typeface="Lato" panose="020F0502020204030203" pitchFamily="34" charset="0"/>
                                  <a:cs typeface="Lato" panose="020F0502020204030203" pitchFamily="34" charset="0"/>
                                </a:rPr>
                                <m:t>100,000</m:t>
                              </m:r>
                            </m:oMath>
                          </a14:m>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dirty="0">
                              <a:latin typeface="Lato" panose="020F0502020204030203" pitchFamily="34" charset="0"/>
                              <a:ea typeface="Lato" panose="020F0502020204030203" pitchFamily="34" charset="0"/>
                              <a:cs typeface="Lato" panose="020F0502020204030203" pitchFamily="34" charset="0"/>
                            </a:rPr>
                            <a:t>Positive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𝑃</m:t>
                              </m:r>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=700</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latin typeface="Lato" panose="020F0502020204030203" pitchFamily="34" charset="0"/>
                              <a:ea typeface="Lato" panose="020F0502020204030203" pitchFamily="34" charset="0"/>
                              <a:cs typeface="Lato" panose="020F0502020204030203" pitchFamily="34" charset="0"/>
                            </a:rPr>
                            <a:t>Negative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𝑁</m:t>
                              </m:r>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=99,300</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74144662"/>
                      </a:ext>
                    </a:extLst>
                  </a:tr>
                  <a:tr h="539827">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Lato" panose="020F0502020204030203" pitchFamily="34" charset="0"/>
                              <a:ea typeface="Lato" panose="020F0502020204030203" pitchFamily="34" charset="0"/>
                              <a:cs typeface="Lato" panose="020F0502020204030203" pitchFamily="34" charset="0"/>
                            </a:rPr>
                            <a:t>Predicted Condition </a:t>
                          </a:r>
                          <a:br>
                            <a:rPr lang="en-US" sz="1200" dirty="0">
                              <a:latin typeface="Lato" panose="020F0502020204030203" pitchFamily="34" charset="0"/>
                              <a:ea typeface="Lato" panose="020F0502020204030203" pitchFamily="34" charset="0"/>
                              <a:cs typeface="Lato" panose="020F0502020204030203" pitchFamily="34" charset="0"/>
                            </a:rPr>
                          </a:br>
                          <a:r>
                            <a:rPr lang="en-US" sz="1200" dirty="0">
                              <a:latin typeface="Lato" panose="020F0502020204030203" pitchFamily="34" charset="0"/>
                              <a:ea typeface="Lato" panose="020F0502020204030203" pitchFamily="34" charset="0"/>
                              <a:cs typeface="Lato" panose="020F0502020204030203" pitchFamily="34" charset="0"/>
                            </a:rPr>
                            <a:t>(as computed)</a:t>
                          </a:r>
                        </a:p>
                      </a:txBody>
                      <a:tcPr marL="91411" marR="91411" marT="45705" marB="45705"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True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5,560</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True Positive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𝑇𝑃</m:t>
                              </m:r>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=595</m:t>
                              </m:r>
                            </m:oMath>
                          </a14:m>
                          <a:r>
                            <a:rPr lang="en-US" sz="1200" b="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False Positive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𝐹𝑃</m:t>
                              </m:r>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=4,965</m:t>
                              </m:r>
                            </m:oMath>
                          </a14:m>
                          <a:r>
                            <a:rPr lang="en-US" sz="1200" b="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𝑃𝑃𝑉</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20</m:t>
                                    </m:r>
                                  </m:num>
                                  <m:den>
                                    <m:r>
                                      <a:rPr lang="en-US" sz="1200" b="0" i="1" smtClean="0">
                                        <a:latin typeface="Cambria Math" panose="02040503050406030204" pitchFamily="18" charset="0"/>
                                      </a:rPr>
                                      <m:t>200</m:t>
                                    </m:r>
                                  </m:den>
                                </m:f>
                                <m:r>
                                  <a:rPr lang="en-US" sz="1200" b="0" i="1" smtClean="0">
                                    <a:latin typeface="Cambria Math" panose="02040503050406030204" pitchFamily="18" charset="0"/>
                                  </a:rPr>
                                  <m:t>=11%</m:t>
                                </m:r>
                              </m:oMath>
                            </m:oMathPara>
                          </a14:m>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90073227"/>
                      </a:ext>
                    </a:extLst>
                  </a:tr>
                  <a:tr h="539827">
                    <a:tc vMerge="1">
                      <a:txBody>
                        <a:bodyPr/>
                        <a:lstStyle/>
                        <a:p>
                          <a:endParaRPr lang="en-US" dirty="0"/>
                        </a:p>
                      </a:txBody>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False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94,440</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False Negative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𝐹𝑁</m:t>
                              </m:r>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=105</m:t>
                              </m:r>
                            </m:oMath>
                          </a14:m>
                          <a:r>
                            <a:rPr lang="en-US" sz="1200" b="0" dirty="0">
                              <a:latin typeface="Lato" panose="020F0502020204030203" pitchFamily="34" charset="0"/>
                              <a:ea typeface="Lato" panose="020F0502020204030203" pitchFamily="34" charset="0"/>
                              <a:cs typeface="Lato" panose="020F0502020204030203" pitchFamily="34" charset="0"/>
                            </a:rPr>
                            <a:t>)</a:t>
                          </a:r>
                          <a:endParaRPr lang="en-US" sz="1200" b="1"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True Negative</a:t>
                          </a:r>
                          <a:r>
                            <a:rPr lang="en-US" sz="1200" b="0" dirty="0">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𝑇𝑁</m:t>
                              </m:r>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=94,335</m:t>
                              </m:r>
                            </m:oMath>
                          </a14:m>
                          <a:r>
                            <a:rPr lang="en-US" sz="1200" b="0" dirty="0">
                              <a:latin typeface="Lato" panose="020F0502020204030203" pitchFamily="34" charset="0"/>
                              <a:ea typeface="Lato" panose="020F0502020204030203" pitchFamily="34" charset="0"/>
                              <a:cs typeface="Lato" panose="020F0502020204030203" pitchFamily="34" charset="0"/>
                            </a:rPr>
                            <a:t>)</a:t>
                          </a:r>
                          <a:endParaRPr lang="en-US" sz="1200" b="1"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𝑁𝑃𝑉</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1820</m:t>
                                    </m:r>
                                  </m:num>
                                  <m:den>
                                    <m:r>
                                      <a:rPr lang="en-US" sz="1200" b="0" i="1" smtClean="0">
                                        <a:latin typeface="Cambria Math" panose="02040503050406030204" pitchFamily="18" charset="0"/>
                                      </a:rPr>
                                      <m:t>1830</m:t>
                                    </m:r>
                                  </m:den>
                                </m:f>
                                <m:r>
                                  <a:rPr lang="en-US" sz="1200" b="0" i="1" smtClean="0">
                                    <a:latin typeface="Cambria Math" panose="02040503050406030204" pitchFamily="18" charset="0"/>
                                  </a:rPr>
                                  <m:t>=99%</m:t>
                                </m:r>
                              </m:oMath>
                            </m:oMathPara>
                          </a14:m>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782276843"/>
                      </a:ext>
                    </a:extLst>
                  </a:tr>
                  <a:tr h="5398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𝑇𝑃𝑅</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20</m:t>
                                    </m:r>
                                  </m:num>
                                  <m:den>
                                    <m:r>
                                      <a:rPr lang="en-US" sz="1200" b="0" i="1" smtClean="0">
                                        <a:latin typeface="Cambria Math" panose="02040503050406030204" pitchFamily="18" charset="0"/>
                                      </a:rPr>
                                      <m:t>30</m:t>
                                    </m:r>
                                  </m:den>
                                </m:f>
                                <m:r>
                                  <a:rPr lang="en-US" sz="1200" b="0" i="1" smtClean="0">
                                    <a:latin typeface="Cambria Math" panose="02040503050406030204" pitchFamily="18" charset="0"/>
                                  </a:rPr>
                                  <m:t>=85%</m:t>
                                </m:r>
                              </m:oMath>
                            </m:oMathPara>
                          </a14:m>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𝑇𝑁𝑅</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1820</m:t>
                                    </m:r>
                                  </m:num>
                                  <m:den>
                                    <m:r>
                                      <a:rPr lang="en-US" sz="1200" b="0" i="1" smtClean="0">
                                        <a:latin typeface="Cambria Math" panose="02040503050406030204" pitchFamily="18" charset="0"/>
                                      </a:rPr>
                                      <m:t>2000</m:t>
                                    </m:r>
                                  </m:den>
                                </m:f>
                                <m:r>
                                  <a:rPr lang="en-US" sz="1200" b="0" i="1" smtClean="0">
                                    <a:latin typeface="Cambria Math" panose="02040503050406030204" pitchFamily="18" charset="0"/>
                                  </a:rPr>
                                  <m:t>=95%</m:t>
                                </m:r>
                              </m:oMath>
                            </m:oMathPara>
                          </a14:m>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𝐴𝐶𝐶</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1840</m:t>
                                    </m:r>
                                  </m:num>
                                  <m:den>
                                    <m:r>
                                      <a:rPr lang="en-US" sz="1200" b="0" i="1" smtClean="0">
                                        <a:latin typeface="Cambria Math" panose="02040503050406030204" pitchFamily="18" charset="0"/>
                                      </a:rPr>
                                      <m:t>2030</m:t>
                                    </m:r>
                                  </m:den>
                                </m:f>
                                <m:r>
                                  <a:rPr lang="en-US" sz="1200" b="0" i="1" smtClean="0">
                                    <a:latin typeface="Cambria Math" panose="02040503050406030204" pitchFamily="18" charset="0"/>
                                  </a:rPr>
                                  <m:t>=95%</m:t>
                                </m:r>
                              </m:oMath>
                            </m:oMathPara>
                          </a14:m>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071587031"/>
                      </a:ext>
                    </a:extLst>
                  </a:tr>
                </a:tbl>
              </a:graphicData>
            </a:graphic>
          </p:graphicFrame>
        </mc:Choice>
        <mc:Fallback xmlns="">
          <p:graphicFrame>
            <p:nvGraphicFramePr>
              <p:cNvPr id="4" name="Table 3">
                <a:extLst>
                  <a:ext uri="{FF2B5EF4-FFF2-40B4-BE49-F238E27FC236}">
                    <a16:creationId xmlns:a16="http://schemas.microsoft.com/office/drawing/2014/main" id="{A9EF1E93-D318-47E8-A436-EE9CE4CB7075}"/>
                  </a:ext>
                </a:extLst>
              </p:cNvPr>
              <p:cNvGraphicFramePr>
                <a:graphicFrameLocks noGrp="1"/>
              </p:cNvGraphicFramePr>
              <p:nvPr>
                <p:extLst>
                  <p:ext uri="{D42A27DB-BD31-4B8C-83A1-F6EECF244321}">
                    <p14:modId xmlns:p14="http://schemas.microsoft.com/office/powerpoint/2010/main" val="1150790389"/>
                  </p:ext>
                </p:extLst>
              </p:nvPr>
            </p:nvGraphicFramePr>
            <p:xfrm>
              <a:off x="828874" y="548616"/>
              <a:ext cx="8245076" cy="2195297"/>
            </p:xfrm>
            <a:graphic>
              <a:graphicData uri="http://schemas.openxmlformats.org/drawingml/2006/table">
                <a:tbl>
                  <a:tblPr firstRow="1" bandRow="1">
                    <a:tableStyleId>{5940675A-B579-460E-94D1-54222C63F5DA}</a:tableStyleId>
                  </a:tblPr>
                  <a:tblGrid>
                    <a:gridCol w="719769">
                      <a:extLst>
                        <a:ext uri="{9D8B030D-6E8A-4147-A177-3AD203B41FA5}">
                          <a16:colId xmlns:a16="http://schemas.microsoft.com/office/drawing/2014/main" val="1499640827"/>
                        </a:ext>
                      </a:extLst>
                    </a:gridCol>
                    <a:gridCol w="1439538">
                      <a:extLst>
                        <a:ext uri="{9D8B030D-6E8A-4147-A177-3AD203B41FA5}">
                          <a16:colId xmlns:a16="http://schemas.microsoft.com/office/drawing/2014/main" val="2020416830"/>
                        </a:ext>
                      </a:extLst>
                    </a:gridCol>
                    <a:gridCol w="2159308">
                      <a:extLst>
                        <a:ext uri="{9D8B030D-6E8A-4147-A177-3AD203B41FA5}">
                          <a16:colId xmlns:a16="http://schemas.microsoft.com/office/drawing/2014/main" val="3915109617"/>
                        </a:ext>
                      </a:extLst>
                    </a:gridCol>
                    <a:gridCol w="2159308">
                      <a:extLst>
                        <a:ext uri="{9D8B030D-6E8A-4147-A177-3AD203B41FA5}">
                          <a16:colId xmlns:a16="http://schemas.microsoft.com/office/drawing/2014/main" val="772685886"/>
                        </a:ext>
                      </a:extLst>
                    </a:gridCol>
                    <a:gridCol w="1767153">
                      <a:extLst>
                        <a:ext uri="{9D8B030D-6E8A-4147-A177-3AD203B41FA5}">
                          <a16:colId xmlns:a16="http://schemas.microsoft.com/office/drawing/2014/main" val="762043952"/>
                        </a:ext>
                      </a:extLst>
                    </a:gridCol>
                  </a:tblGrid>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Actual Condition (as observed)</a:t>
                          </a: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dirty="0"/>
                        </a:p>
                      </a:txBody>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0904848"/>
                      </a:ext>
                    </a:extLst>
                  </a:tr>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50633" t="-102083" r="-423629" b="-564583"/>
                          </a:stretch>
                        </a:blipFill>
                      </a:tcPr>
                    </a:tc>
                    <a:tc>
                      <a:txBody>
                        <a:bodyPr/>
                        <a:lstStyle/>
                        <a:p>
                          <a:endParaRPr lang="en-US"/>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100847" t="-102083" r="-183616" b="-564583"/>
                          </a:stretch>
                        </a:blipFill>
                      </a:tcPr>
                    </a:tc>
                    <a:tc>
                      <a:txBody>
                        <a:bodyPr/>
                        <a:lstStyle/>
                        <a:p>
                          <a:endParaRPr lang="en-US"/>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200282" t="-102083" r="-83099" b="-564583"/>
                          </a:stretch>
                        </a:blip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74144662"/>
                      </a:ext>
                    </a:extLst>
                  </a:tr>
                  <a:tr h="539827">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Lato" panose="020F0502020204030203" pitchFamily="34" charset="0"/>
                              <a:ea typeface="Lato" panose="020F0502020204030203" pitchFamily="34" charset="0"/>
                              <a:cs typeface="Lato" panose="020F0502020204030203" pitchFamily="34" charset="0"/>
                            </a:rPr>
                            <a:t>Predicted Condition </a:t>
                          </a:r>
                          <a:br>
                            <a:rPr lang="en-US" sz="1200" dirty="0">
                              <a:latin typeface="Lato" panose="020F0502020204030203" pitchFamily="34" charset="0"/>
                              <a:ea typeface="Lato" panose="020F0502020204030203" pitchFamily="34" charset="0"/>
                              <a:cs typeface="Lato" panose="020F0502020204030203" pitchFamily="34" charset="0"/>
                            </a:rPr>
                          </a:br>
                          <a:r>
                            <a:rPr lang="en-US" sz="1200" dirty="0">
                              <a:latin typeface="Lato" panose="020F0502020204030203" pitchFamily="34" charset="0"/>
                              <a:ea typeface="Lato" panose="020F0502020204030203" pitchFamily="34" charset="0"/>
                              <a:cs typeface="Lato" panose="020F0502020204030203" pitchFamily="34" charset="0"/>
                            </a:rPr>
                            <a:t>(as computed)</a:t>
                          </a:r>
                        </a:p>
                      </a:txBody>
                      <a:tcPr marL="91411" marR="91411" marT="45705" marB="45705"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50633" t="-108989" r="-423629" b="-204494"/>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100847" t="-108989" r="-183616" b="-204494"/>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200282" t="-108989" r="-83099" b="-204494"/>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367586" t="-108989" r="-1724" b="-204494"/>
                          </a:stretch>
                        </a:blipFill>
                      </a:tcPr>
                    </a:tc>
                    <a:extLst>
                      <a:ext uri="{0D108BD9-81ED-4DB2-BD59-A6C34878D82A}">
                        <a16:rowId xmlns:a16="http://schemas.microsoft.com/office/drawing/2014/main" val="690073227"/>
                      </a:ext>
                    </a:extLst>
                  </a:tr>
                  <a:tr h="539827">
                    <a:tc vMerge="1">
                      <a:txBody>
                        <a:bodyPr/>
                        <a:lstStyle/>
                        <a:p>
                          <a:endParaRPr lang="en-US" dirty="0"/>
                        </a:p>
                      </a:txBody>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50633" t="-208989" r="-423629" b="-104494"/>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100847" t="-208989" r="-183616" b="-104494"/>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200282" t="-208989" r="-83099" b="-104494"/>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367586" t="-208989" r="-1724" b="-104494"/>
                          </a:stretch>
                        </a:blipFill>
                      </a:tcPr>
                    </a:tc>
                    <a:extLst>
                      <a:ext uri="{0D108BD9-81ED-4DB2-BD59-A6C34878D82A}">
                        <a16:rowId xmlns:a16="http://schemas.microsoft.com/office/drawing/2014/main" val="782276843"/>
                      </a:ext>
                    </a:extLst>
                  </a:tr>
                  <a:tr h="53982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100847" t="-308989" r="-183616" b="-4494"/>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200282" t="-308989" r="-83099" b="-4494"/>
                          </a:stretch>
                        </a:blipFill>
                      </a:tcPr>
                    </a:tc>
                    <a:tc>
                      <a:txBody>
                        <a:bodyPr/>
                        <a:lstStyle/>
                        <a:p>
                          <a:endParaRPr lang="en-US"/>
                        </a:p>
                      </a:txBody>
                      <a:tcPr marL="91411" marR="91411" marT="45705" marB="45705"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blipFill>
                          <a:blip r:embed="rId2"/>
                          <a:stretch>
                            <a:fillRect l="-367586" t="-308989" r="-1724" b="-4494"/>
                          </a:stretch>
                        </a:blipFill>
                      </a:tcPr>
                    </a:tc>
                    <a:extLst>
                      <a:ext uri="{0D108BD9-81ED-4DB2-BD59-A6C34878D82A}">
                        <a16:rowId xmlns:a16="http://schemas.microsoft.com/office/drawing/2014/main" val="4071587031"/>
                      </a:ext>
                    </a:extLst>
                  </a:tr>
                </a:tbl>
              </a:graphicData>
            </a:graphic>
          </p:graphicFrame>
        </mc:Fallback>
      </mc:AlternateContent>
    </p:spTree>
    <p:extLst>
      <p:ext uri="{BB962C8B-B14F-4D97-AF65-F5344CB8AC3E}">
        <p14:creationId xmlns:p14="http://schemas.microsoft.com/office/powerpoint/2010/main" val="11196868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33A7C1B-202D-00EE-2E20-41D98544C40D}"/>
              </a:ext>
            </a:extLst>
          </p:cNvPr>
          <p:cNvSpPr/>
          <p:nvPr/>
        </p:nvSpPr>
        <p:spPr>
          <a:xfrm>
            <a:off x="91744" y="4239108"/>
            <a:ext cx="9658350" cy="2294486"/>
          </a:xfrm>
          <a:prstGeom prst="rect">
            <a:avLst/>
          </a:prstGeom>
          <a:solidFill>
            <a:schemeClr val="bg1">
              <a:lumMod val="95000"/>
            </a:schemeClr>
          </a:solidFill>
          <a:ln>
            <a:no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H" sz="2000" b="0" i="0" u="none" strike="noStrike" cap="none" normalizeH="0" baseline="0" dirty="0">
              <a:ln>
                <a:noFill/>
              </a:ln>
              <a:solidFill>
                <a:srgbClr val="676767"/>
              </a:solidFill>
              <a:effectLst/>
              <a:latin typeface="Arial" pitchFamily="34" charset="0"/>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CD53149F-249F-43F4-A485-C775E065DE38}"/>
                  </a:ext>
                </a:extLst>
              </p:cNvPr>
              <p:cNvGraphicFramePr>
                <a:graphicFrameLocks noGrp="1"/>
              </p:cNvGraphicFramePr>
              <p:nvPr>
                <p:extLst>
                  <p:ext uri="{D42A27DB-BD31-4B8C-83A1-F6EECF244321}">
                    <p14:modId xmlns:p14="http://schemas.microsoft.com/office/powerpoint/2010/main" val="3887822019"/>
                  </p:ext>
                </p:extLst>
              </p:nvPr>
            </p:nvGraphicFramePr>
            <p:xfrm>
              <a:off x="1350932" y="4509144"/>
              <a:ext cx="7485756" cy="1763435"/>
            </p:xfrm>
            <a:graphic>
              <a:graphicData uri="http://schemas.openxmlformats.org/drawingml/2006/table">
                <a:tbl>
                  <a:tblPr firstRow="1" bandRow="1">
                    <a:tableStyleId>{5940675A-B579-460E-94D1-54222C63F5DA}</a:tableStyleId>
                  </a:tblPr>
                  <a:tblGrid>
                    <a:gridCol w="647949">
                      <a:extLst>
                        <a:ext uri="{9D8B030D-6E8A-4147-A177-3AD203B41FA5}">
                          <a16:colId xmlns:a16="http://schemas.microsoft.com/office/drawing/2014/main" val="1499640827"/>
                        </a:ext>
                      </a:extLst>
                    </a:gridCol>
                    <a:gridCol w="1439538">
                      <a:extLst>
                        <a:ext uri="{9D8B030D-6E8A-4147-A177-3AD203B41FA5}">
                          <a16:colId xmlns:a16="http://schemas.microsoft.com/office/drawing/2014/main" val="2020416830"/>
                        </a:ext>
                      </a:extLst>
                    </a:gridCol>
                    <a:gridCol w="1799423">
                      <a:extLst>
                        <a:ext uri="{9D8B030D-6E8A-4147-A177-3AD203B41FA5}">
                          <a16:colId xmlns:a16="http://schemas.microsoft.com/office/drawing/2014/main" val="3915109617"/>
                        </a:ext>
                      </a:extLst>
                    </a:gridCol>
                    <a:gridCol w="1799423">
                      <a:extLst>
                        <a:ext uri="{9D8B030D-6E8A-4147-A177-3AD203B41FA5}">
                          <a16:colId xmlns:a16="http://schemas.microsoft.com/office/drawing/2014/main" val="772685886"/>
                        </a:ext>
                      </a:extLst>
                    </a:gridCol>
                    <a:gridCol w="1799423">
                      <a:extLst>
                        <a:ext uri="{9D8B030D-6E8A-4147-A177-3AD203B41FA5}">
                          <a16:colId xmlns:a16="http://schemas.microsoft.com/office/drawing/2014/main" val="1276811911"/>
                        </a:ext>
                      </a:extLst>
                    </a:gridCol>
                  </a:tblGrid>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Actual Class</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dirty="0"/>
                        </a:p>
                      </a:txBody>
                      <a:tcPr/>
                    </a:tc>
                    <a:tc hMerge="1">
                      <a:txBody>
                        <a:bodyPr/>
                        <a:lstStyle/>
                        <a:p>
                          <a:pPr algn="ctr"/>
                          <a:endParaRPr lang="en-US" sz="12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880904848"/>
                      </a:ext>
                    </a:extLst>
                  </a:tr>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Population (</a:t>
                          </a:r>
                          <a14:m>
                            <m:oMath xmlns:m="http://schemas.openxmlformats.org/officeDocument/2006/math">
                              <m:r>
                                <a:rPr lang="en-US" sz="1200" b="0" i="1" u="none" dirty="0" smtClean="0">
                                  <a:solidFill>
                                    <a:schemeClr val="bg1"/>
                                  </a:solidFill>
                                  <a:latin typeface="Cambria Math" panose="02040503050406030204" pitchFamily="18" charset="0"/>
                                  <a:ea typeface="Lato" panose="020F0502020204030203" pitchFamily="34" charset="0"/>
                                  <a:cs typeface="Lato" panose="020F0502020204030203" pitchFamily="34" charset="0"/>
                                </a:rPr>
                                <m:t>100</m:t>
                              </m:r>
                            </m:oMath>
                          </a14:m>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dirty="0">
                              <a:latin typeface="Lato" panose="020F0502020204030203" pitchFamily="34" charset="0"/>
                              <a:ea typeface="Lato" panose="020F0502020204030203" pitchFamily="34" charset="0"/>
                              <a:cs typeface="Lato" panose="020F0502020204030203" pitchFamily="34" charset="0"/>
                            </a:rPr>
                            <a:t>Woman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20</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latin typeface="Lato" panose="020F0502020204030203" pitchFamily="34" charset="0"/>
                              <a:ea typeface="Lato" panose="020F0502020204030203" pitchFamily="34" charset="0"/>
                              <a:cs typeface="Lato" panose="020F0502020204030203" pitchFamily="34" charset="0"/>
                            </a:rPr>
                            <a:t>Man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20</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Child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60</m:t>
                              </m:r>
                            </m:oMath>
                          </a14:m>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674144662"/>
                      </a:ext>
                    </a:extLst>
                  </a:tr>
                  <a:tr h="395873">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Lato" panose="020F0502020204030203" pitchFamily="34" charset="0"/>
                              <a:ea typeface="Lato" panose="020F0502020204030203" pitchFamily="34" charset="0"/>
                              <a:cs typeface="Lato" panose="020F0502020204030203" pitchFamily="34" charset="0"/>
                            </a:rPr>
                            <a:t>Recognized Class</a:t>
                          </a: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Woman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19</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13</m:t>
                                </m:r>
                              </m:oMath>
                            </m:oMathPara>
                          </a14:m>
                          <a:endPar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4</m:t>
                                </m:r>
                              </m:oMath>
                            </m:oMathPara>
                          </a14:m>
                          <a:endPar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2</m:t>
                                </m:r>
                              </m:oMath>
                            </m:oMathPara>
                          </a14:m>
                          <a:endPar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690073227"/>
                      </a:ext>
                    </a:extLst>
                  </a:tr>
                  <a:tr h="395873">
                    <a:tc vMerge="1">
                      <a:txBody>
                        <a:bodyPr/>
                        <a:lstStyle/>
                        <a:p>
                          <a:endParaRPr lang="en-US" dirty="0"/>
                        </a:p>
                      </a:txBody>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Man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18</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2</m:t>
                                </m:r>
                              </m:oMath>
                            </m:oMathPara>
                          </a14:m>
                          <a:endPar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15</m:t>
                                </m:r>
                              </m:oMath>
                            </m:oMathPara>
                          </a14:m>
                          <a:endPar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1</m:t>
                                </m:r>
                              </m:oMath>
                            </m:oMathPara>
                          </a14:m>
                          <a:endPar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782276843"/>
                      </a:ext>
                    </a:extLst>
                  </a:tr>
                  <a:tr h="39587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9E00"/>
                        </a:solidFill>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Child (</a:t>
                          </a:r>
                          <a14:m>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63</m:t>
                              </m:r>
                            </m:oMath>
                          </a14:m>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5</m:t>
                                </m:r>
                              </m:oMath>
                            </m:oMathPara>
                          </a14:m>
                          <a:endPar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1</m:t>
                                </m:r>
                              </m:oMath>
                            </m:oMathPara>
                          </a14:m>
                          <a:endPar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u="none" dirty="0" smtClean="0">
                                    <a:solidFill>
                                      <a:schemeClr val="tx1"/>
                                    </a:solidFill>
                                    <a:latin typeface="Cambria Math" panose="02040503050406030204" pitchFamily="18" charset="0"/>
                                    <a:ea typeface="Lato" panose="020F0502020204030203" pitchFamily="34" charset="0"/>
                                    <a:cs typeface="Lato" panose="020F0502020204030203" pitchFamily="34" charset="0"/>
                                  </a:rPr>
                                  <m:t>57</m:t>
                                </m:r>
                              </m:oMath>
                            </m:oMathPara>
                          </a14:m>
                          <a:endPar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3085549295"/>
                      </a:ext>
                    </a:extLst>
                  </a:tr>
                </a:tbl>
              </a:graphicData>
            </a:graphic>
          </p:graphicFrame>
        </mc:Choice>
        <mc:Fallback xmlns="">
          <p:graphicFrame>
            <p:nvGraphicFramePr>
              <p:cNvPr id="4" name="Table 3">
                <a:extLst>
                  <a:ext uri="{FF2B5EF4-FFF2-40B4-BE49-F238E27FC236}">
                    <a16:creationId xmlns:a16="http://schemas.microsoft.com/office/drawing/2014/main" id="{CD53149F-249F-43F4-A485-C775E065DE38}"/>
                  </a:ext>
                </a:extLst>
              </p:cNvPr>
              <p:cNvGraphicFramePr>
                <a:graphicFrameLocks noGrp="1"/>
              </p:cNvGraphicFramePr>
              <p:nvPr>
                <p:extLst>
                  <p:ext uri="{D42A27DB-BD31-4B8C-83A1-F6EECF244321}">
                    <p14:modId xmlns:p14="http://schemas.microsoft.com/office/powerpoint/2010/main" val="3887822019"/>
                  </p:ext>
                </p:extLst>
              </p:nvPr>
            </p:nvGraphicFramePr>
            <p:xfrm>
              <a:off x="1350932" y="4509144"/>
              <a:ext cx="7485756" cy="1763435"/>
            </p:xfrm>
            <a:graphic>
              <a:graphicData uri="http://schemas.openxmlformats.org/drawingml/2006/table">
                <a:tbl>
                  <a:tblPr firstRow="1" bandRow="1">
                    <a:tableStyleId>{5940675A-B579-460E-94D1-54222C63F5DA}</a:tableStyleId>
                  </a:tblPr>
                  <a:tblGrid>
                    <a:gridCol w="647949">
                      <a:extLst>
                        <a:ext uri="{9D8B030D-6E8A-4147-A177-3AD203B41FA5}">
                          <a16:colId xmlns:a16="http://schemas.microsoft.com/office/drawing/2014/main" val="1499640827"/>
                        </a:ext>
                      </a:extLst>
                    </a:gridCol>
                    <a:gridCol w="1439538">
                      <a:extLst>
                        <a:ext uri="{9D8B030D-6E8A-4147-A177-3AD203B41FA5}">
                          <a16:colId xmlns:a16="http://schemas.microsoft.com/office/drawing/2014/main" val="2020416830"/>
                        </a:ext>
                      </a:extLst>
                    </a:gridCol>
                    <a:gridCol w="1799423">
                      <a:extLst>
                        <a:ext uri="{9D8B030D-6E8A-4147-A177-3AD203B41FA5}">
                          <a16:colId xmlns:a16="http://schemas.microsoft.com/office/drawing/2014/main" val="3915109617"/>
                        </a:ext>
                      </a:extLst>
                    </a:gridCol>
                    <a:gridCol w="1799423">
                      <a:extLst>
                        <a:ext uri="{9D8B030D-6E8A-4147-A177-3AD203B41FA5}">
                          <a16:colId xmlns:a16="http://schemas.microsoft.com/office/drawing/2014/main" val="772685886"/>
                        </a:ext>
                      </a:extLst>
                    </a:gridCol>
                    <a:gridCol w="1799423">
                      <a:extLst>
                        <a:ext uri="{9D8B030D-6E8A-4147-A177-3AD203B41FA5}">
                          <a16:colId xmlns:a16="http://schemas.microsoft.com/office/drawing/2014/main" val="1276811911"/>
                        </a:ext>
                      </a:extLst>
                    </a:gridCol>
                  </a:tblGrid>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Actual Class</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dirty="0"/>
                        </a:p>
                      </a:txBody>
                      <a:tcPr/>
                    </a:tc>
                    <a:tc hMerge="1">
                      <a:txBody>
                        <a:bodyPr/>
                        <a:lstStyle/>
                        <a:p>
                          <a:pPr algn="ctr"/>
                          <a:endParaRPr lang="en-US" sz="1200" dirty="0"/>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880904848"/>
                      </a:ext>
                    </a:extLst>
                  </a:tr>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5148" t="-100000" r="-375105" b="-414583"/>
                          </a:stretch>
                        </a:blipFill>
                      </a:tcPr>
                    </a:tc>
                    <a:tc>
                      <a:txBody>
                        <a:bodyPr/>
                        <a:lstStyle/>
                        <a:p>
                          <a:endParaRPr lang="en-US"/>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16610" t="-100000" r="-201356" b="-414583"/>
                          </a:stretch>
                        </a:blipFill>
                      </a:tcPr>
                    </a:tc>
                    <a:tc>
                      <a:txBody>
                        <a:bodyPr/>
                        <a:lstStyle/>
                        <a:p>
                          <a:endParaRPr lang="en-US"/>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15878" t="-100000" r="-100676" b="-414583"/>
                          </a:stretch>
                        </a:blipFill>
                      </a:tcPr>
                    </a:tc>
                    <a:tc>
                      <a:txBody>
                        <a:bodyPr/>
                        <a:lstStyle/>
                        <a:p>
                          <a:endParaRPr lang="en-US"/>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316949" t="-100000" r="-1017" b="-414583"/>
                          </a:stretch>
                        </a:blipFill>
                      </a:tcPr>
                    </a:tc>
                    <a:extLst>
                      <a:ext uri="{0D108BD9-81ED-4DB2-BD59-A6C34878D82A}">
                        <a16:rowId xmlns:a16="http://schemas.microsoft.com/office/drawing/2014/main" val="3674144662"/>
                      </a:ext>
                    </a:extLst>
                  </a:tr>
                  <a:tr h="395873">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Lato" panose="020F0502020204030203" pitchFamily="34" charset="0"/>
                              <a:ea typeface="Lato" panose="020F0502020204030203" pitchFamily="34" charset="0"/>
                              <a:cs typeface="Lato" panose="020F0502020204030203" pitchFamily="34" charset="0"/>
                            </a:rPr>
                            <a:t>Recognized Class</a:t>
                          </a: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5148" t="-147692" r="-375105" b="-206154"/>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16610" t="-147692" r="-201356" b="-206154"/>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15878" t="-147692" r="-100676" b="-206154"/>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316949" t="-147692" r="-1017" b="-206154"/>
                          </a:stretch>
                        </a:blipFill>
                      </a:tcPr>
                    </a:tc>
                    <a:extLst>
                      <a:ext uri="{0D108BD9-81ED-4DB2-BD59-A6C34878D82A}">
                        <a16:rowId xmlns:a16="http://schemas.microsoft.com/office/drawing/2014/main" val="690073227"/>
                      </a:ext>
                    </a:extLst>
                  </a:tr>
                  <a:tr h="395873">
                    <a:tc vMerge="1">
                      <a:txBody>
                        <a:bodyPr/>
                        <a:lstStyle/>
                        <a:p>
                          <a:endParaRPr lang="en-US" dirty="0"/>
                        </a:p>
                      </a:txBody>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5148" t="-247692" r="-375105" b="-106154"/>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16610" t="-247692" r="-201356" b="-106154"/>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15878" t="-247692" r="-100676" b="-106154"/>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316949" t="-247692" r="-1017" b="-106154"/>
                          </a:stretch>
                        </a:blipFill>
                      </a:tcPr>
                    </a:tc>
                    <a:extLst>
                      <a:ext uri="{0D108BD9-81ED-4DB2-BD59-A6C34878D82A}">
                        <a16:rowId xmlns:a16="http://schemas.microsoft.com/office/drawing/2014/main" val="782276843"/>
                      </a:ext>
                    </a:extLst>
                  </a:tr>
                  <a:tr h="39587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p>
                      </a:txBody>
                      <a:tcPr vert="vert270"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09E00"/>
                        </a:solid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45148" t="-347692" r="-375105" b="-6154"/>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16610" t="-347692" r="-201356" b="-6154"/>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15878" t="-347692" r="-100676" b="-6154"/>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316949" t="-347692" r="-1017" b="-6154"/>
                          </a:stretch>
                        </a:blipFill>
                      </a:tcPr>
                    </a:tc>
                    <a:extLst>
                      <a:ext uri="{0D108BD9-81ED-4DB2-BD59-A6C34878D82A}">
                        <a16:rowId xmlns:a16="http://schemas.microsoft.com/office/drawing/2014/main" val="3085549295"/>
                      </a:ext>
                    </a:extLst>
                  </a:tr>
                </a:tbl>
              </a:graphicData>
            </a:graphic>
          </p:graphicFrame>
        </mc:Fallback>
      </mc:AlternateContent>
    </p:spTree>
    <p:extLst>
      <p:ext uri="{BB962C8B-B14F-4D97-AF65-F5344CB8AC3E}">
        <p14:creationId xmlns:p14="http://schemas.microsoft.com/office/powerpoint/2010/main" val="218550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237F32-7FF7-FCA1-F988-510A49ABBB9C}"/>
              </a:ext>
            </a:extLst>
          </p:cNvPr>
          <p:cNvSpPr/>
          <p:nvPr/>
        </p:nvSpPr>
        <p:spPr>
          <a:xfrm>
            <a:off x="91744" y="1718772"/>
            <a:ext cx="9658350" cy="2430324"/>
          </a:xfrm>
          <a:prstGeom prst="rect">
            <a:avLst/>
          </a:prstGeom>
          <a:solidFill>
            <a:schemeClr val="bg1">
              <a:lumMod val="95000"/>
            </a:schemeClr>
          </a:solidFill>
          <a:ln>
            <a:no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H" sz="2000" b="0" i="0" u="none" strike="noStrike" cap="none" normalizeH="0" baseline="0" dirty="0">
              <a:ln>
                <a:noFill/>
              </a:ln>
              <a:solidFill>
                <a:srgbClr val="676767"/>
              </a:solidFill>
              <a:effectLst/>
              <a:latin typeface="Arial" pitchFamily="34" charset="0"/>
            </a:endParaRPr>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FDB5C101-7D1C-42F7-B4B5-96A19DD37A03}"/>
                  </a:ext>
                </a:extLst>
              </p:cNvPr>
              <p:cNvGraphicFramePr>
                <a:graphicFrameLocks noGrp="1"/>
              </p:cNvGraphicFramePr>
              <p:nvPr>
                <p:extLst>
                  <p:ext uri="{D42A27DB-BD31-4B8C-83A1-F6EECF244321}">
                    <p14:modId xmlns:p14="http://schemas.microsoft.com/office/powerpoint/2010/main" val="3683841187"/>
                  </p:ext>
                </p:extLst>
              </p:nvPr>
            </p:nvGraphicFramePr>
            <p:xfrm>
              <a:off x="990770" y="1844406"/>
              <a:ext cx="8206509" cy="1979366"/>
            </p:xfrm>
            <a:graphic>
              <a:graphicData uri="http://schemas.openxmlformats.org/drawingml/2006/table">
                <a:tbl>
                  <a:tblPr firstRow="1" bandRow="1">
                    <a:tableStyleId>{5940675A-B579-460E-94D1-54222C63F5DA}</a:tableStyleId>
                  </a:tblPr>
                  <a:tblGrid>
                    <a:gridCol w="719769">
                      <a:extLst>
                        <a:ext uri="{9D8B030D-6E8A-4147-A177-3AD203B41FA5}">
                          <a16:colId xmlns:a16="http://schemas.microsoft.com/office/drawing/2014/main" val="1499640827"/>
                        </a:ext>
                      </a:extLst>
                    </a:gridCol>
                    <a:gridCol w="1439538">
                      <a:extLst>
                        <a:ext uri="{9D8B030D-6E8A-4147-A177-3AD203B41FA5}">
                          <a16:colId xmlns:a16="http://schemas.microsoft.com/office/drawing/2014/main" val="2020416830"/>
                        </a:ext>
                      </a:extLst>
                    </a:gridCol>
                    <a:gridCol w="2159308">
                      <a:extLst>
                        <a:ext uri="{9D8B030D-6E8A-4147-A177-3AD203B41FA5}">
                          <a16:colId xmlns:a16="http://schemas.microsoft.com/office/drawing/2014/main" val="3915109617"/>
                        </a:ext>
                      </a:extLst>
                    </a:gridCol>
                    <a:gridCol w="2159308">
                      <a:extLst>
                        <a:ext uri="{9D8B030D-6E8A-4147-A177-3AD203B41FA5}">
                          <a16:colId xmlns:a16="http://schemas.microsoft.com/office/drawing/2014/main" val="772685886"/>
                        </a:ext>
                      </a:extLst>
                    </a:gridCol>
                    <a:gridCol w="1728586">
                      <a:extLst>
                        <a:ext uri="{9D8B030D-6E8A-4147-A177-3AD203B41FA5}">
                          <a16:colId xmlns:a16="http://schemas.microsoft.com/office/drawing/2014/main" val="762043952"/>
                        </a:ext>
                      </a:extLst>
                    </a:gridCol>
                  </a:tblGrid>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Actual Class</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dirty="0"/>
                        </a:p>
                      </a:txBody>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0904848"/>
                      </a:ext>
                    </a:extLst>
                  </a:tr>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Total Population</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dirty="0">
                              <a:latin typeface="Lato" panose="020F0502020204030203" pitchFamily="34" charset="0"/>
                              <a:ea typeface="Lato" panose="020F0502020204030203" pitchFamily="34" charset="0"/>
                              <a:cs typeface="Lato" panose="020F0502020204030203" pitchFamily="34" charset="0"/>
                            </a:rPr>
                            <a:t>Woman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P=20</a:t>
                          </a:r>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latin typeface="Lato" panose="020F0502020204030203" pitchFamily="34" charset="0"/>
                              <a:ea typeface="Lato" panose="020F0502020204030203" pitchFamily="34" charset="0"/>
                              <a:cs typeface="Lato" panose="020F0502020204030203" pitchFamily="34" charset="0"/>
                            </a:rPr>
                            <a:t>Not a Woman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N=80</a:t>
                          </a:r>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4144662"/>
                      </a:ext>
                    </a:extLst>
                  </a:tr>
                  <a:tr h="46785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Lato" panose="020F0502020204030203" pitchFamily="34" charset="0"/>
                              <a:ea typeface="Lato" panose="020F0502020204030203" pitchFamily="34" charset="0"/>
                              <a:cs typeface="Lato" panose="020F0502020204030203" pitchFamily="34" charset="0"/>
                            </a:rPr>
                            <a:t>Recognized Class</a:t>
                          </a: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Woman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19</a:t>
                          </a:r>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True Positive</a:t>
                          </a:r>
                          <a:r>
                            <a:rPr lang="en-US" sz="1200" b="0" dirty="0">
                              <a:latin typeface="Lato" panose="020F0502020204030203" pitchFamily="34" charset="0"/>
                              <a:ea typeface="Lato" panose="020F0502020204030203" pitchFamily="34" charset="0"/>
                              <a:cs typeface="Lato" panose="020F0502020204030203" pitchFamily="34" charset="0"/>
                            </a:rPr>
                            <a:t>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TP=13</a:t>
                          </a:r>
                          <a:r>
                            <a:rPr lang="en-US" sz="1200" b="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False Positive</a:t>
                          </a:r>
                          <a:r>
                            <a:rPr lang="en-US" sz="1200" b="0" dirty="0">
                              <a:latin typeface="Lato" panose="020F0502020204030203" pitchFamily="34" charset="0"/>
                              <a:ea typeface="Lato" panose="020F0502020204030203" pitchFamily="34" charset="0"/>
                              <a:cs typeface="Lato" panose="020F0502020204030203" pitchFamily="34" charset="0"/>
                            </a:rPr>
                            <a:t>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FP=6</a:t>
                          </a:r>
                          <a:r>
                            <a:rPr lang="en-US" sz="1200" b="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𝑃𝑃𝑉</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13</m:t>
                                    </m:r>
                                  </m:num>
                                  <m:den>
                                    <m:r>
                                      <a:rPr lang="en-US" sz="1200" b="0" i="1" smtClean="0">
                                        <a:latin typeface="Cambria Math" panose="02040503050406030204" pitchFamily="18" charset="0"/>
                                      </a:rPr>
                                      <m:t>19</m:t>
                                    </m:r>
                                  </m:den>
                                </m:f>
                                <m:r>
                                  <a:rPr lang="en-US" sz="1200" b="0" i="1" smtClean="0">
                                    <a:latin typeface="Cambria Math" panose="02040503050406030204" pitchFamily="18" charset="0"/>
                                  </a:rPr>
                                  <m:t>=68%</m:t>
                                </m:r>
                              </m:oMath>
                            </m:oMathPara>
                          </a14:m>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90073227"/>
                      </a:ext>
                    </a:extLst>
                  </a:tr>
                  <a:tr h="467850">
                    <a:tc vMerge="1">
                      <a:txBody>
                        <a:bodyPr/>
                        <a:lstStyle/>
                        <a:p>
                          <a:endParaRPr lang="en-US" dirty="0"/>
                        </a:p>
                      </a:txBody>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Not a Woman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81</a:t>
                          </a:r>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False Negative</a:t>
                          </a:r>
                          <a:r>
                            <a:rPr lang="en-US" sz="1200" b="0" dirty="0">
                              <a:latin typeface="Lato" panose="020F0502020204030203" pitchFamily="34" charset="0"/>
                              <a:ea typeface="Lato" panose="020F0502020204030203" pitchFamily="34" charset="0"/>
                              <a:cs typeface="Lato" panose="020F0502020204030203" pitchFamily="34" charset="0"/>
                            </a:rPr>
                            <a:t>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FN=7</a:t>
                          </a:r>
                          <a:r>
                            <a:rPr lang="en-US" sz="1200" b="0" dirty="0">
                              <a:latin typeface="Lato" panose="020F0502020204030203" pitchFamily="34" charset="0"/>
                              <a:ea typeface="Lato" panose="020F0502020204030203" pitchFamily="34" charset="0"/>
                              <a:cs typeface="Lato" panose="020F0502020204030203" pitchFamily="34" charset="0"/>
                            </a:rPr>
                            <a:t>)</a:t>
                          </a:r>
                          <a:endParaRPr lang="en-US" sz="1200" b="1"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True Negative</a:t>
                          </a:r>
                          <a:r>
                            <a:rPr lang="en-US" sz="1200" b="0" dirty="0">
                              <a:latin typeface="Lato" panose="020F0502020204030203" pitchFamily="34" charset="0"/>
                              <a:ea typeface="Lato" panose="020F0502020204030203" pitchFamily="34" charset="0"/>
                              <a:cs typeface="Lato" panose="020F0502020204030203" pitchFamily="34" charset="0"/>
                            </a:rPr>
                            <a:t>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TN=74</a:t>
                          </a:r>
                          <a:r>
                            <a:rPr lang="en-US" sz="1200" b="0" dirty="0">
                              <a:latin typeface="Lato" panose="020F0502020204030203" pitchFamily="34" charset="0"/>
                              <a:ea typeface="Lato" panose="020F0502020204030203" pitchFamily="34" charset="0"/>
                              <a:cs typeface="Lato" panose="020F0502020204030203" pitchFamily="34" charset="0"/>
                            </a:rPr>
                            <a:t>)</a:t>
                          </a:r>
                          <a:endParaRPr lang="en-US" sz="1200" b="1"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𝑁𝑃𝑉</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74</m:t>
                                    </m:r>
                                  </m:num>
                                  <m:den>
                                    <m:r>
                                      <a:rPr lang="en-US" sz="1200" b="0" i="1" smtClean="0">
                                        <a:latin typeface="Cambria Math" panose="02040503050406030204" pitchFamily="18" charset="0"/>
                                      </a:rPr>
                                      <m:t>81</m:t>
                                    </m:r>
                                  </m:den>
                                </m:f>
                                <m:r>
                                  <a:rPr lang="en-US" sz="1200" b="0" i="1" smtClean="0">
                                    <a:latin typeface="Cambria Math" panose="02040503050406030204" pitchFamily="18" charset="0"/>
                                  </a:rPr>
                                  <m:t>=91%</m:t>
                                </m:r>
                              </m:oMath>
                            </m:oMathPara>
                          </a14:m>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782276843"/>
                      </a:ext>
                    </a:extLst>
                  </a:tr>
                  <a:tr h="4678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𝑇𝑃𝑅</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13</m:t>
                                    </m:r>
                                  </m:num>
                                  <m:den>
                                    <m:r>
                                      <a:rPr lang="en-US" sz="1200" b="0" i="1" smtClean="0">
                                        <a:latin typeface="Cambria Math" panose="02040503050406030204" pitchFamily="18" charset="0"/>
                                      </a:rPr>
                                      <m:t>20</m:t>
                                    </m:r>
                                  </m:den>
                                </m:f>
                                <m:r>
                                  <a:rPr lang="en-US" sz="1200" b="0" i="1" smtClean="0">
                                    <a:latin typeface="Cambria Math" panose="02040503050406030204" pitchFamily="18" charset="0"/>
                                  </a:rPr>
                                  <m:t>=65%</m:t>
                                </m:r>
                              </m:oMath>
                            </m:oMathPara>
                          </a14:m>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𝑇𝑁𝑅</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74</m:t>
                                    </m:r>
                                  </m:num>
                                  <m:den>
                                    <m:r>
                                      <a:rPr lang="en-US" sz="1200" b="0" i="1" smtClean="0">
                                        <a:latin typeface="Cambria Math" panose="02040503050406030204" pitchFamily="18" charset="0"/>
                                      </a:rPr>
                                      <m:t>80</m:t>
                                    </m:r>
                                  </m:den>
                                </m:f>
                                <m:r>
                                  <a:rPr lang="en-US" sz="1200" b="0" i="1" smtClean="0">
                                    <a:latin typeface="Cambria Math" panose="02040503050406030204" pitchFamily="18" charset="0"/>
                                  </a:rPr>
                                  <m:t>=93%</m:t>
                                </m:r>
                              </m:oMath>
                            </m:oMathPara>
                          </a14:m>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𝐴𝐶𝐶</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87</m:t>
                                    </m:r>
                                  </m:num>
                                  <m:den>
                                    <m:r>
                                      <a:rPr lang="en-US" sz="1200" b="0" i="1" smtClean="0">
                                        <a:latin typeface="Cambria Math" panose="02040503050406030204" pitchFamily="18" charset="0"/>
                                      </a:rPr>
                                      <m:t>100</m:t>
                                    </m:r>
                                  </m:den>
                                </m:f>
                                <m:r>
                                  <a:rPr lang="en-US" sz="1200" b="0" i="1" smtClean="0">
                                    <a:latin typeface="Cambria Math" panose="02040503050406030204" pitchFamily="18" charset="0"/>
                                  </a:rPr>
                                  <m:t>=87%</m:t>
                                </m:r>
                              </m:oMath>
                            </m:oMathPara>
                          </a14:m>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071587031"/>
                      </a:ext>
                    </a:extLst>
                  </a:tr>
                </a:tbl>
              </a:graphicData>
            </a:graphic>
          </p:graphicFrame>
        </mc:Choice>
        <mc:Fallback xmlns="">
          <p:graphicFrame>
            <p:nvGraphicFramePr>
              <p:cNvPr id="9" name="Table 8">
                <a:extLst>
                  <a:ext uri="{FF2B5EF4-FFF2-40B4-BE49-F238E27FC236}">
                    <a16:creationId xmlns:a16="http://schemas.microsoft.com/office/drawing/2014/main" id="{FDB5C101-7D1C-42F7-B4B5-96A19DD37A03}"/>
                  </a:ext>
                </a:extLst>
              </p:cNvPr>
              <p:cNvGraphicFramePr>
                <a:graphicFrameLocks noGrp="1"/>
              </p:cNvGraphicFramePr>
              <p:nvPr>
                <p:extLst>
                  <p:ext uri="{D42A27DB-BD31-4B8C-83A1-F6EECF244321}">
                    <p14:modId xmlns:p14="http://schemas.microsoft.com/office/powerpoint/2010/main" val="3683841187"/>
                  </p:ext>
                </p:extLst>
              </p:nvPr>
            </p:nvGraphicFramePr>
            <p:xfrm>
              <a:off x="990770" y="1844406"/>
              <a:ext cx="8206509" cy="1979366"/>
            </p:xfrm>
            <a:graphic>
              <a:graphicData uri="http://schemas.openxmlformats.org/drawingml/2006/table">
                <a:tbl>
                  <a:tblPr firstRow="1" bandRow="1">
                    <a:tableStyleId>{5940675A-B579-460E-94D1-54222C63F5DA}</a:tableStyleId>
                  </a:tblPr>
                  <a:tblGrid>
                    <a:gridCol w="719769">
                      <a:extLst>
                        <a:ext uri="{9D8B030D-6E8A-4147-A177-3AD203B41FA5}">
                          <a16:colId xmlns:a16="http://schemas.microsoft.com/office/drawing/2014/main" val="1499640827"/>
                        </a:ext>
                      </a:extLst>
                    </a:gridCol>
                    <a:gridCol w="1439538">
                      <a:extLst>
                        <a:ext uri="{9D8B030D-6E8A-4147-A177-3AD203B41FA5}">
                          <a16:colId xmlns:a16="http://schemas.microsoft.com/office/drawing/2014/main" val="2020416830"/>
                        </a:ext>
                      </a:extLst>
                    </a:gridCol>
                    <a:gridCol w="2159308">
                      <a:extLst>
                        <a:ext uri="{9D8B030D-6E8A-4147-A177-3AD203B41FA5}">
                          <a16:colId xmlns:a16="http://schemas.microsoft.com/office/drawing/2014/main" val="3915109617"/>
                        </a:ext>
                      </a:extLst>
                    </a:gridCol>
                    <a:gridCol w="2159308">
                      <a:extLst>
                        <a:ext uri="{9D8B030D-6E8A-4147-A177-3AD203B41FA5}">
                          <a16:colId xmlns:a16="http://schemas.microsoft.com/office/drawing/2014/main" val="772685886"/>
                        </a:ext>
                      </a:extLst>
                    </a:gridCol>
                    <a:gridCol w="1728586">
                      <a:extLst>
                        <a:ext uri="{9D8B030D-6E8A-4147-A177-3AD203B41FA5}">
                          <a16:colId xmlns:a16="http://schemas.microsoft.com/office/drawing/2014/main" val="762043952"/>
                        </a:ext>
                      </a:extLst>
                    </a:gridCol>
                  </a:tblGrid>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Actual Class</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dirty="0"/>
                        </a:p>
                      </a:txBody>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0904848"/>
                      </a:ext>
                    </a:extLst>
                  </a:tr>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Total Population</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dirty="0">
                              <a:latin typeface="Lato" panose="020F0502020204030203" pitchFamily="34" charset="0"/>
                              <a:ea typeface="Lato" panose="020F0502020204030203" pitchFamily="34" charset="0"/>
                              <a:cs typeface="Lato" panose="020F0502020204030203" pitchFamily="34" charset="0"/>
                            </a:rPr>
                            <a:t>Woman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P=20</a:t>
                          </a:r>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latin typeface="Lato" panose="020F0502020204030203" pitchFamily="34" charset="0"/>
                              <a:ea typeface="Lato" panose="020F0502020204030203" pitchFamily="34" charset="0"/>
                              <a:cs typeface="Lato" panose="020F0502020204030203" pitchFamily="34" charset="0"/>
                            </a:rPr>
                            <a:t>Not a Woman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N=80</a:t>
                          </a:r>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4144662"/>
                      </a:ext>
                    </a:extLst>
                  </a:tr>
                  <a:tr h="46785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Lato" panose="020F0502020204030203" pitchFamily="34" charset="0"/>
                              <a:ea typeface="Lato" panose="020F0502020204030203" pitchFamily="34" charset="0"/>
                              <a:cs typeface="Lato" panose="020F0502020204030203" pitchFamily="34" charset="0"/>
                            </a:rPr>
                            <a:t>Recognized Class</a:t>
                          </a: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Woman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19</a:t>
                          </a:r>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True Positive</a:t>
                          </a:r>
                          <a:r>
                            <a:rPr lang="en-US" sz="1200" b="0" dirty="0">
                              <a:latin typeface="Lato" panose="020F0502020204030203" pitchFamily="34" charset="0"/>
                              <a:ea typeface="Lato" panose="020F0502020204030203" pitchFamily="34" charset="0"/>
                              <a:cs typeface="Lato" panose="020F0502020204030203" pitchFamily="34" charset="0"/>
                            </a:rPr>
                            <a:t>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TP=13</a:t>
                          </a:r>
                          <a:r>
                            <a:rPr lang="en-US" sz="1200" b="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False Positive</a:t>
                          </a:r>
                          <a:r>
                            <a:rPr lang="en-US" sz="1200" b="0" dirty="0">
                              <a:latin typeface="Lato" panose="020F0502020204030203" pitchFamily="34" charset="0"/>
                              <a:ea typeface="Lato" panose="020F0502020204030203" pitchFamily="34" charset="0"/>
                              <a:cs typeface="Lato" panose="020F0502020204030203" pitchFamily="34" charset="0"/>
                            </a:rPr>
                            <a:t>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FP=6</a:t>
                          </a:r>
                          <a:r>
                            <a:rPr lang="en-US" sz="1200" b="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375000" t="-125974" r="-1056" b="-203896"/>
                          </a:stretch>
                        </a:blipFill>
                      </a:tcPr>
                    </a:tc>
                    <a:extLst>
                      <a:ext uri="{0D108BD9-81ED-4DB2-BD59-A6C34878D82A}">
                        <a16:rowId xmlns:a16="http://schemas.microsoft.com/office/drawing/2014/main" val="690073227"/>
                      </a:ext>
                    </a:extLst>
                  </a:tr>
                  <a:tr h="467850">
                    <a:tc vMerge="1">
                      <a:txBody>
                        <a:bodyPr/>
                        <a:lstStyle/>
                        <a:p>
                          <a:endParaRPr lang="en-US" dirty="0"/>
                        </a:p>
                      </a:txBody>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Not a Woman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81</a:t>
                          </a:r>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False Negative</a:t>
                          </a:r>
                          <a:r>
                            <a:rPr lang="en-US" sz="1200" b="0" dirty="0">
                              <a:latin typeface="Lato" panose="020F0502020204030203" pitchFamily="34" charset="0"/>
                              <a:ea typeface="Lato" panose="020F0502020204030203" pitchFamily="34" charset="0"/>
                              <a:cs typeface="Lato" panose="020F0502020204030203" pitchFamily="34" charset="0"/>
                            </a:rPr>
                            <a:t>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FN=7</a:t>
                          </a:r>
                          <a:r>
                            <a:rPr lang="en-US" sz="1200" b="0" dirty="0">
                              <a:latin typeface="Lato" panose="020F0502020204030203" pitchFamily="34" charset="0"/>
                              <a:ea typeface="Lato" panose="020F0502020204030203" pitchFamily="34" charset="0"/>
                              <a:cs typeface="Lato" panose="020F0502020204030203" pitchFamily="34" charset="0"/>
                            </a:rPr>
                            <a:t>)</a:t>
                          </a:r>
                          <a:endParaRPr lang="en-US" sz="1200" b="1"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True Negative</a:t>
                          </a:r>
                          <a:r>
                            <a:rPr lang="en-US" sz="1200" b="0" dirty="0">
                              <a:latin typeface="Lato" panose="020F0502020204030203" pitchFamily="34" charset="0"/>
                              <a:ea typeface="Lato" panose="020F0502020204030203" pitchFamily="34" charset="0"/>
                              <a:cs typeface="Lato" panose="020F0502020204030203" pitchFamily="34" charset="0"/>
                            </a:rPr>
                            <a:t>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TN=74</a:t>
                          </a:r>
                          <a:r>
                            <a:rPr lang="en-US" sz="1200" b="0" dirty="0">
                              <a:latin typeface="Lato" panose="020F0502020204030203" pitchFamily="34" charset="0"/>
                              <a:ea typeface="Lato" panose="020F0502020204030203" pitchFamily="34" charset="0"/>
                              <a:cs typeface="Lato" panose="020F0502020204030203" pitchFamily="34" charset="0"/>
                            </a:rPr>
                            <a:t>)</a:t>
                          </a:r>
                          <a:endParaRPr lang="en-US" sz="1200" b="1"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375000" t="-225974" r="-1056" b="-103896"/>
                          </a:stretch>
                        </a:blipFill>
                      </a:tcPr>
                    </a:tc>
                    <a:extLst>
                      <a:ext uri="{0D108BD9-81ED-4DB2-BD59-A6C34878D82A}">
                        <a16:rowId xmlns:a16="http://schemas.microsoft.com/office/drawing/2014/main" val="782276843"/>
                      </a:ext>
                    </a:extLst>
                  </a:tr>
                  <a:tr h="4678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100282" t="-325974" r="-180563" b="-3896"/>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200847" t="-325974" r="-81073" b="-3896"/>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3"/>
                          <a:stretch>
                            <a:fillRect l="-375000" t="-325974" r="-1056" b="-3896"/>
                          </a:stretch>
                        </a:blipFill>
                      </a:tcPr>
                    </a:tc>
                    <a:extLst>
                      <a:ext uri="{0D108BD9-81ED-4DB2-BD59-A6C34878D82A}">
                        <a16:rowId xmlns:a16="http://schemas.microsoft.com/office/drawing/2014/main" val="4071587031"/>
                      </a:ext>
                    </a:extLst>
                  </a:tr>
                </a:tbl>
              </a:graphicData>
            </a:graphic>
          </p:graphicFrame>
        </mc:Fallback>
      </mc:AlternateContent>
      <p:sp>
        <p:nvSpPr>
          <p:cNvPr id="7" name="Speech Bubble: Rectangle 6">
            <a:extLst>
              <a:ext uri="{FF2B5EF4-FFF2-40B4-BE49-F238E27FC236}">
                <a16:creationId xmlns:a16="http://schemas.microsoft.com/office/drawing/2014/main" id="{AFD1899A-CD47-4C57-A615-C62FDA939E38}"/>
              </a:ext>
            </a:extLst>
          </p:cNvPr>
          <p:cNvSpPr/>
          <p:nvPr/>
        </p:nvSpPr>
        <p:spPr>
          <a:xfrm>
            <a:off x="8405423" y="2276327"/>
            <a:ext cx="574766" cy="195751"/>
          </a:xfrm>
          <a:prstGeom prst="wedgeRectCallout">
            <a:avLst>
              <a:gd name="adj1" fmla="val -20833"/>
              <a:gd name="adj2" fmla="val 92955"/>
            </a:avLst>
          </a:prstGeom>
          <a:solidFill>
            <a:schemeClr val="accent4">
              <a:lumMod val="20000"/>
              <a:lumOff val="80000"/>
            </a:schemeClr>
          </a:solidFill>
          <a:ln>
            <a:solidFill>
              <a:schemeClr val="tx1"/>
            </a:solidFill>
          </a:ln>
        </p:spPr>
        <p:txBody>
          <a:bodyPr vert="horz" wrap="square" lIns="35988" tIns="35988" rIns="35988" bIns="35988" numCol="1" rtlCol="0" anchor="t" anchorCtr="0" compatLnSpc="1">
            <a:prstTxWarp prst="textNoShape">
              <a:avLst/>
            </a:prstTxWarp>
            <a:spAutoFit/>
          </a:bodyPr>
          <a:lstStyle/>
          <a:p>
            <a:pPr defTabSz="914126"/>
            <a:r>
              <a:rPr lang="en-US" sz="800" dirty="0">
                <a:solidFill>
                  <a:schemeClr val="tx1"/>
                </a:solidFill>
                <a:latin typeface="Lato" panose="020F0502020204030203" pitchFamily="34" charset="0"/>
                <a:ea typeface="Lato" panose="020F0502020204030203" pitchFamily="34" charset="0"/>
                <a:cs typeface="Lato" panose="020F0502020204030203" pitchFamily="34" charset="0"/>
              </a:rPr>
              <a:t>precision</a:t>
            </a:r>
          </a:p>
        </p:txBody>
      </p:sp>
      <p:sp>
        <p:nvSpPr>
          <p:cNvPr id="13" name="Speech Bubble: Rectangle 12">
            <a:extLst>
              <a:ext uri="{FF2B5EF4-FFF2-40B4-BE49-F238E27FC236}">
                <a16:creationId xmlns:a16="http://schemas.microsoft.com/office/drawing/2014/main" id="{C5AE32FE-6D9F-0FB3-9046-50ADD0C95929}"/>
              </a:ext>
            </a:extLst>
          </p:cNvPr>
          <p:cNvSpPr/>
          <p:nvPr/>
        </p:nvSpPr>
        <p:spPr>
          <a:xfrm>
            <a:off x="4479740" y="3783777"/>
            <a:ext cx="574766" cy="195751"/>
          </a:xfrm>
          <a:prstGeom prst="wedgeRectCallout">
            <a:avLst>
              <a:gd name="adj1" fmla="val -23599"/>
              <a:gd name="adj2" fmla="val -89774"/>
            </a:avLst>
          </a:prstGeom>
          <a:solidFill>
            <a:schemeClr val="accent4">
              <a:lumMod val="20000"/>
              <a:lumOff val="80000"/>
            </a:schemeClr>
          </a:solidFill>
          <a:ln>
            <a:solidFill>
              <a:schemeClr val="tx1"/>
            </a:solidFill>
          </a:ln>
        </p:spPr>
        <p:txBody>
          <a:bodyPr vert="horz" wrap="square" lIns="35988" tIns="35988" rIns="35988" bIns="35988" numCol="1" rtlCol="0" anchor="t" anchorCtr="0" compatLnSpc="1">
            <a:prstTxWarp prst="textNoShape">
              <a:avLst/>
            </a:prstTxWarp>
            <a:spAutoFit/>
          </a:bodyPr>
          <a:lstStyle/>
          <a:p>
            <a:pPr defTabSz="914126"/>
            <a:r>
              <a:rPr lang="en-US" sz="800" dirty="0">
                <a:solidFill>
                  <a:schemeClr val="tx1"/>
                </a:solidFill>
                <a:latin typeface="Lato" panose="020F0502020204030203" pitchFamily="34" charset="0"/>
                <a:ea typeface="Lato" panose="020F0502020204030203" pitchFamily="34" charset="0"/>
                <a:cs typeface="Lato" panose="020F0502020204030203" pitchFamily="34" charset="0"/>
              </a:rPr>
              <a:t>sensitivity</a:t>
            </a:r>
          </a:p>
        </p:txBody>
      </p:sp>
      <p:sp>
        <p:nvSpPr>
          <p:cNvPr id="14" name="Speech Bubble: Rectangle 13">
            <a:extLst>
              <a:ext uri="{FF2B5EF4-FFF2-40B4-BE49-F238E27FC236}">
                <a16:creationId xmlns:a16="http://schemas.microsoft.com/office/drawing/2014/main" id="{D5E3A97F-E0C4-76C9-C8F4-321E60FF4864}"/>
              </a:ext>
            </a:extLst>
          </p:cNvPr>
          <p:cNvSpPr/>
          <p:nvPr/>
        </p:nvSpPr>
        <p:spPr>
          <a:xfrm>
            <a:off x="6670433" y="3797776"/>
            <a:ext cx="574766" cy="195751"/>
          </a:xfrm>
          <a:prstGeom prst="wedgeRectCallout">
            <a:avLst>
              <a:gd name="adj1" fmla="val -23599"/>
              <a:gd name="adj2" fmla="val -89774"/>
            </a:avLst>
          </a:prstGeom>
          <a:solidFill>
            <a:schemeClr val="accent4">
              <a:lumMod val="20000"/>
              <a:lumOff val="80000"/>
            </a:schemeClr>
          </a:solidFill>
          <a:ln>
            <a:solidFill>
              <a:schemeClr val="tx1"/>
            </a:solidFill>
          </a:ln>
        </p:spPr>
        <p:txBody>
          <a:bodyPr vert="horz" wrap="square" lIns="35988" tIns="35988" rIns="35988" bIns="35988" numCol="1" rtlCol="0" anchor="t" anchorCtr="0" compatLnSpc="1">
            <a:prstTxWarp prst="textNoShape">
              <a:avLst/>
            </a:prstTxWarp>
            <a:spAutoFit/>
          </a:bodyPr>
          <a:lstStyle/>
          <a:p>
            <a:pPr defTabSz="914126"/>
            <a:r>
              <a:rPr lang="en-US" sz="800" dirty="0">
                <a:solidFill>
                  <a:schemeClr val="tx1"/>
                </a:solidFill>
                <a:latin typeface="Lato" panose="020F0502020204030203" pitchFamily="34" charset="0"/>
                <a:ea typeface="Lato" panose="020F0502020204030203" pitchFamily="34" charset="0"/>
                <a:cs typeface="Lato" panose="020F0502020204030203" pitchFamily="34" charset="0"/>
              </a:rPr>
              <a:t>specificity</a:t>
            </a:r>
          </a:p>
        </p:txBody>
      </p:sp>
    </p:spTree>
    <p:extLst>
      <p:ext uri="{BB962C8B-B14F-4D97-AF65-F5344CB8AC3E}">
        <p14:creationId xmlns:p14="http://schemas.microsoft.com/office/powerpoint/2010/main" val="3189573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46D20-1DB5-FA05-53D1-3A6B247A95B0}"/>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1AFD8C02-C24C-D782-EC49-C65E5306F333}"/>
              </a:ext>
            </a:extLst>
          </p:cNvPr>
          <p:cNvSpPr/>
          <p:nvPr/>
        </p:nvSpPr>
        <p:spPr>
          <a:xfrm>
            <a:off x="91744" y="4239108"/>
            <a:ext cx="9658350" cy="2294486"/>
          </a:xfrm>
          <a:prstGeom prst="rect">
            <a:avLst/>
          </a:prstGeom>
          <a:solidFill>
            <a:schemeClr val="bg1">
              <a:lumMod val="95000"/>
            </a:schemeClr>
          </a:solidFill>
          <a:ln>
            <a:no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H" sz="2000" b="0" i="0" u="none" strike="noStrike" cap="none" normalizeH="0" baseline="0" dirty="0">
              <a:ln>
                <a:noFill/>
              </a:ln>
              <a:solidFill>
                <a:srgbClr val="676767"/>
              </a:solidFill>
              <a:effectLst/>
              <a:latin typeface="Arial" pitchFamily="34" charset="0"/>
            </a:endParaRP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591FDB00-7D40-D080-4744-D5315D0EF47A}"/>
                  </a:ext>
                </a:extLst>
              </p:cNvPr>
              <p:cNvGraphicFramePr>
                <a:graphicFrameLocks noGrp="1"/>
              </p:cNvGraphicFramePr>
              <p:nvPr/>
            </p:nvGraphicFramePr>
            <p:xfrm>
              <a:off x="990770" y="4371658"/>
              <a:ext cx="8206509" cy="1979366"/>
            </p:xfrm>
            <a:graphic>
              <a:graphicData uri="http://schemas.openxmlformats.org/drawingml/2006/table">
                <a:tbl>
                  <a:tblPr firstRow="1" bandRow="1">
                    <a:tableStyleId>{5940675A-B579-460E-94D1-54222C63F5DA}</a:tableStyleId>
                  </a:tblPr>
                  <a:tblGrid>
                    <a:gridCol w="719769">
                      <a:extLst>
                        <a:ext uri="{9D8B030D-6E8A-4147-A177-3AD203B41FA5}">
                          <a16:colId xmlns:a16="http://schemas.microsoft.com/office/drawing/2014/main" val="1499640827"/>
                        </a:ext>
                      </a:extLst>
                    </a:gridCol>
                    <a:gridCol w="1439538">
                      <a:extLst>
                        <a:ext uri="{9D8B030D-6E8A-4147-A177-3AD203B41FA5}">
                          <a16:colId xmlns:a16="http://schemas.microsoft.com/office/drawing/2014/main" val="2020416830"/>
                        </a:ext>
                      </a:extLst>
                    </a:gridCol>
                    <a:gridCol w="2159308">
                      <a:extLst>
                        <a:ext uri="{9D8B030D-6E8A-4147-A177-3AD203B41FA5}">
                          <a16:colId xmlns:a16="http://schemas.microsoft.com/office/drawing/2014/main" val="3915109617"/>
                        </a:ext>
                      </a:extLst>
                    </a:gridCol>
                    <a:gridCol w="2159308">
                      <a:extLst>
                        <a:ext uri="{9D8B030D-6E8A-4147-A177-3AD203B41FA5}">
                          <a16:colId xmlns:a16="http://schemas.microsoft.com/office/drawing/2014/main" val="772685886"/>
                        </a:ext>
                      </a:extLst>
                    </a:gridCol>
                    <a:gridCol w="1728586">
                      <a:extLst>
                        <a:ext uri="{9D8B030D-6E8A-4147-A177-3AD203B41FA5}">
                          <a16:colId xmlns:a16="http://schemas.microsoft.com/office/drawing/2014/main" val="762043952"/>
                        </a:ext>
                      </a:extLst>
                    </a:gridCol>
                  </a:tblGrid>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Actual Class</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dirty="0"/>
                        </a:p>
                      </a:txBody>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0904848"/>
                      </a:ext>
                    </a:extLst>
                  </a:tr>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Total Population</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dirty="0">
                              <a:latin typeface="Lato" panose="020F0502020204030203" pitchFamily="34" charset="0"/>
                              <a:ea typeface="Lato" panose="020F0502020204030203" pitchFamily="34" charset="0"/>
                              <a:cs typeface="Lato" panose="020F0502020204030203" pitchFamily="34" charset="0"/>
                            </a:rPr>
                            <a:t>Child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P=60</a:t>
                          </a:r>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latin typeface="Lato" panose="020F0502020204030203" pitchFamily="34" charset="0"/>
                              <a:ea typeface="Lato" panose="020F0502020204030203" pitchFamily="34" charset="0"/>
                              <a:cs typeface="Lato" panose="020F0502020204030203" pitchFamily="34" charset="0"/>
                            </a:rPr>
                            <a:t>Not a Child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N=40</a:t>
                          </a:r>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4144662"/>
                      </a:ext>
                    </a:extLst>
                  </a:tr>
                  <a:tr h="46785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Lato" panose="020F0502020204030203" pitchFamily="34" charset="0"/>
                              <a:ea typeface="Lato" panose="020F0502020204030203" pitchFamily="34" charset="0"/>
                              <a:cs typeface="Lato" panose="020F0502020204030203" pitchFamily="34" charset="0"/>
                            </a:rPr>
                            <a:t>Recognized Class</a:t>
                          </a: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Child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63</a:t>
                          </a:r>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True Positive</a:t>
                          </a:r>
                          <a:r>
                            <a:rPr lang="en-US" sz="1200" b="0" dirty="0">
                              <a:latin typeface="Lato" panose="020F0502020204030203" pitchFamily="34" charset="0"/>
                              <a:ea typeface="Lato" panose="020F0502020204030203" pitchFamily="34" charset="0"/>
                              <a:cs typeface="Lato" panose="020F0502020204030203" pitchFamily="34" charset="0"/>
                            </a:rPr>
                            <a:t>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TP=57</a:t>
                          </a:r>
                          <a:r>
                            <a:rPr lang="en-US" sz="1200" b="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False Positive</a:t>
                          </a:r>
                          <a:r>
                            <a:rPr lang="en-US" sz="1200" b="0" dirty="0">
                              <a:latin typeface="Lato" panose="020F0502020204030203" pitchFamily="34" charset="0"/>
                              <a:ea typeface="Lato" panose="020F0502020204030203" pitchFamily="34" charset="0"/>
                              <a:cs typeface="Lato" panose="020F0502020204030203" pitchFamily="34" charset="0"/>
                            </a:rPr>
                            <a:t>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FP=6</a:t>
                          </a:r>
                          <a:r>
                            <a:rPr lang="en-US" sz="1200" b="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𝑃𝑃𝑉</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57</m:t>
                                    </m:r>
                                  </m:num>
                                  <m:den>
                                    <m:r>
                                      <a:rPr lang="en-US" sz="1200" b="0" i="1" smtClean="0">
                                        <a:latin typeface="Cambria Math" panose="02040503050406030204" pitchFamily="18" charset="0"/>
                                      </a:rPr>
                                      <m:t>63</m:t>
                                    </m:r>
                                  </m:den>
                                </m:f>
                                <m:r>
                                  <a:rPr lang="en-US" sz="1200" b="0" i="1" smtClean="0">
                                    <a:latin typeface="Cambria Math" panose="02040503050406030204" pitchFamily="18" charset="0"/>
                                  </a:rPr>
                                  <m:t>=90%</m:t>
                                </m:r>
                              </m:oMath>
                            </m:oMathPara>
                          </a14:m>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690073227"/>
                      </a:ext>
                    </a:extLst>
                  </a:tr>
                  <a:tr h="467850">
                    <a:tc vMerge="1">
                      <a:txBody>
                        <a:bodyPr/>
                        <a:lstStyle/>
                        <a:p>
                          <a:endParaRPr lang="en-US" dirty="0"/>
                        </a:p>
                      </a:txBody>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Not a Child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37</a:t>
                          </a:r>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False Negative</a:t>
                          </a:r>
                          <a:r>
                            <a:rPr lang="en-US" sz="1200" b="0" dirty="0">
                              <a:latin typeface="Lato" panose="020F0502020204030203" pitchFamily="34" charset="0"/>
                              <a:ea typeface="Lato" panose="020F0502020204030203" pitchFamily="34" charset="0"/>
                              <a:cs typeface="Lato" panose="020F0502020204030203" pitchFamily="34" charset="0"/>
                            </a:rPr>
                            <a:t>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FN=3</a:t>
                          </a:r>
                          <a:r>
                            <a:rPr lang="en-US" sz="1200" b="0" dirty="0">
                              <a:latin typeface="Lato" panose="020F0502020204030203" pitchFamily="34" charset="0"/>
                              <a:ea typeface="Lato" panose="020F0502020204030203" pitchFamily="34" charset="0"/>
                              <a:cs typeface="Lato" panose="020F0502020204030203" pitchFamily="34" charset="0"/>
                            </a:rPr>
                            <a:t>)</a:t>
                          </a:r>
                          <a:endParaRPr lang="en-US" sz="1200" b="1"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True Negative</a:t>
                          </a:r>
                          <a:r>
                            <a:rPr lang="en-US" sz="1200" b="0" dirty="0">
                              <a:latin typeface="Lato" panose="020F0502020204030203" pitchFamily="34" charset="0"/>
                              <a:ea typeface="Lato" panose="020F0502020204030203" pitchFamily="34" charset="0"/>
                              <a:cs typeface="Lato" panose="020F0502020204030203" pitchFamily="34" charset="0"/>
                            </a:rPr>
                            <a:t>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TN=34</a:t>
                          </a:r>
                          <a:r>
                            <a:rPr lang="en-US" sz="1200" b="0" dirty="0">
                              <a:latin typeface="Lato" panose="020F0502020204030203" pitchFamily="34" charset="0"/>
                              <a:ea typeface="Lato" panose="020F0502020204030203" pitchFamily="34" charset="0"/>
                              <a:cs typeface="Lato" panose="020F0502020204030203" pitchFamily="34" charset="0"/>
                            </a:rPr>
                            <a:t>)</a:t>
                          </a:r>
                          <a:endParaRPr lang="en-US" sz="1200" b="1"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l"/>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𝑁𝑃𝑉</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34</m:t>
                                    </m:r>
                                  </m:num>
                                  <m:den>
                                    <m:r>
                                      <a:rPr lang="en-US" sz="1200" b="0" i="1" smtClean="0">
                                        <a:latin typeface="Cambria Math" panose="02040503050406030204" pitchFamily="18" charset="0"/>
                                      </a:rPr>
                                      <m:t>37</m:t>
                                    </m:r>
                                  </m:den>
                                </m:f>
                                <m:r>
                                  <a:rPr lang="en-US" sz="1200" b="0" i="1" smtClean="0">
                                    <a:latin typeface="Cambria Math" panose="02040503050406030204" pitchFamily="18" charset="0"/>
                                  </a:rPr>
                                  <m:t>=92%</m:t>
                                </m:r>
                              </m:oMath>
                            </m:oMathPara>
                          </a14:m>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782276843"/>
                      </a:ext>
                    </a:extLst>
                  </a:tr>
                  <a:tr h="4678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𝑇𝑃𝑅</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57</m:t>
                                    </m:r>
                                  </m:num>
                                  <m:den>
                                    <m:r>
                                      <a:rPr lang="en-US" sz="1200" b="0" i="1" smtClean="0">
                                        <a:latin typeface="Cambria Math" panose="02040503050406030204" pitchFamily="18" charset="0"/>
                                      </a:rPr>
                                      <m:t>60</m:t>
                                    </m:r>
                                  </m:den>
                                </m:f>
                                <m:r>
                                  <a:rPr lang="en-US" sz="1200" b="0" i="1" smtClean="0">
                                    <a:latin typeface="Cambria Math" panose="02040503050406030204" pitchFamily="18" charset="0"/>
                                  </a:rPr>
                                  <m:t>=95%</m:t>
                                </m:r>
                              </m:oMath>
                            </m:oMathPara>
                          </a14:m>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𝑇𝑁𝑅</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34</m:t>
                                    </m:r>
                                  </m:num>
                                  <m:den>
                                    <m:r>
                                      <a:rPr lang="en-US" sz="1200" b="0" i="1" smtClean="0">
                                        <a:latin typeface="Cambria Math" panose="02040503050406030204" pitchFamily="18" charset="0"/>
                                      </a:rPr>
                                      <m:t>40</m:t>
                                    </m:r>
                                  </m:den>
                                </m:f>
                                <m:r>
                                  <a:rPr lang="en-US" sz="1200" b="0" i="1" smtClean="0">
                                    <a:latin typeface="Cambria Math" panose="02040503050406030204" pitchFamily="18" charset="0"/>
                                  </a:rPr>
                                  <m:t>=85%</m:t>
                                </m:r>
                              </m:oMath>
                            </m:oMathPara>
                          </a14:m>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𝐴𝐶𝐶</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91</m:t>
                                    </m:r>
                                  </m:num>
                                  <m:den>
                                    <m:r>
                                      <a:rPr lang="en-US" sz="1200" b="0" i="1" smtClean="0">
                                        <a:latin typeface="Cambria Math" panose="02040503050406030204" pitchFamily="18" charset="0"/>
                                      </a:rPr>
                                      <m:t>100</m:t>
                                    </m:r>
                                  </m:den>
                                </m:f>
                                <m:r>
                                  <a:rPr lang="en-US" sz="1200" b="0" i="1" smtClean="0">
                                    <a:latin typeface="Cambria Math" panose="02040503050406030204" pitchFamily="18" charset="0"/>
                                  </a:rPr>
                                  <m:t>=91%</m:t>
                                </m:r>
                              </m:oMath>
                            </m:oMathPara>
                          </a14:m>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071587031"/>
                      </a:ext>
                    </a:extLst>
                  </a:tr>
                </a:tbl>
              </a:graphicData>
            </a:graphic>
          </p:graphicFrame>
        </mc:Choice>
        <mc:Fallback xmlns="">
          <p:graphicFrame>
            <p:nvGraphicFramePr>
              <p:cNvPr id="6" name="Table 5">
                <a:extLst>
                  <a:ext uri="{FF2B5EF4-FFF2-40B4-BE49-F238E27FC236}">
                    <a16:creationId xmlns:a16="http://schemas.microsoft.com/office/drawing/2014/main" id="{33FCE43E-210C-4A61-86F8-F17D3DDB2EAD}"/>
                  </a:ext>
                </a:extLst>
              </p:cNvPr>
              <p:cNvGraphicFramePr>
                <a:graphicFrameLocks noGrp="1"/>
              </p:cNvGraphicFramePr>
              <p:nvPr>
                <p:extLst>
                  <p:ext uri="{D42A27DB-BD31-4B8C-83A1-F6EECF244321}">
                    <p14:modId xmlns:p14="http://schemas.microsoft.com/office/powerpoint/2010/main" val="736586968"/>
                  </p:ext>
                </p:extLst>
              </p:nvPr>
            </p:nvGraphicFramePr>
            <p:xfrm>
              <a:off x="990770" y="4371658"/>
              <a:ext cx="8206509" cy="1979366"/>
            </p:xfrm>
            <a:graphic>
              <a:graphicData uri="http://schemas.openxmlformats.org/drawingml/2006/table">
                <a:tbl>
                  <a:tblPr firstRow="1" bandRow="1">
                    <a:tableStyleId>{5940675A-B579-460E-94D1-54222C63F5DA}</a:tableStyleId>
                  </a:tblPr>
                  <a:tblGrid>
                    <a:gridCol w="719769">
                      <a:extLst>
                        <a:ext uri="{9D8B030D-6E8A-4147-A177-3AD203B41FA5}">
                          <a16:colId xmlns:a16="http://schemas.microsoft.com/office/drawing/2014/main" val="1499640827"/>
                        </a:ext>
                      </a:extLst>
                    </a:gridCol>
                    <a:gridCol w="1439538">
                      <a:extLst>
                        <a:ext uri="{9D8B030D-6E8A-4147-A177-3AD203B41FA5}">
                          <a16:colId xmlns:a16="http://schemas.microsoft.com/office/drawing/2014/main" val="2020416830"/>
                        </a:ext>
                      </a:extLst>
                    </a:gridCol>
                    <a:gridCol w="2159308">
                      <a:extLst>
                        <a:ext uri="{9D8B030D-6E8A-4147-A177-3AD203B41FA5}">
                          <a16:colId xmlns:a16="http://schemas.microsoft.com/office/drawing/2014/main" val="3915109617"/>
                        </a:ext>
                      </a:extLst>
                    </a:gridCol>
                    <a:gridCol w="2159308">
                      <a:extLst>
                        <a:ext uri="{9D8B030D-6E8A-4147-A177-3AD203B41FA5}">
                          <a16:colId xmlns:a16="http://schemas.microsoft.com/office/drawing/2014/main" val="772685886"/>
                        </a:ext>
                      </a:extLst>
                    </a:gridCol>
                    <a:gridCol w="1728586">
                      <a:extLst>
                        <a:ext uri="{9D8B030D-6E8A-4147-A177-3AD203B41FA5}">
                          <a16:colId xmlns:a16="http://schemas.microsoft.com/office/drawing/2014/main" val="762043952"/>
                        </a:ext>
                      </a:extLst>
                    </a:gridCol>
                  </a:tblGrid>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Actual Class</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60000"/>
                            <a:lumOff val="40000"/>
                          </a:schemeClr>
                        </a:solidFill>
                      </a:tcPr>
                    </a:tc>
                    <a:tc hMerge="1">
                      <a:txBody>
                        <a:bodyPr/>
                        <a:lstStyle/>
                        <a:p>
                          <a:endParaRPr lang="en-US" dirty="0"/>
                        </a:p>
                      </a:txBody>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0904848"/>
                      </a:ext>
                    </a:extLst>
                  </a:tr>
                  <a:tr h="287908">
                    <a:tc>
                      <a:txBody>
                        <a:bodyPr/>
                        <a:lstStyle/>
                        <a:p>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a:solidFill>
                                <a:schemeClr val="bg1"/>
                              </a:solidFill>
                              <a:latin typeface="Lato" panose="020F0502020204030203" pitchFamily="34" charset="0"/>
                              <a:ea typeface="Lato" panose="020F0502020204030203" pitchFamily="34" charset="0"/>
                              <a:cs typeface="Lato" panose="020F0502020204030203" pitchFamily="34" charset="0"/>
                            </a:rPr>
                            <a:t>Total Population</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algn="ctr"/>
                          <a:r>
                            <a:rPr lang="en-US" sz="1200" dirty="0">
                              <a:latin typeface="Lato" panose="020F0502020204030203" pitchFamily="34" charset="0"/>
                              <a:ea typeface="Lato" panose="020F0502020204030203" pitchFamily="34" charset="0"/>
                              <a:cs typeface="Lato" panose="020F0502020204030203" pitchFamily="34" charset="0"/>
                            </a:rPr>
                            <a:t>Child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P=60</a:t>
                          </a:r>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lang="en-US" sz="1200" dirty="0">
                              <a:latin typeface="Lato" panose="020F0502020204030203" pitchFamily="34" charset="0"/>
                              <a:ea typeface="Lato" panose="020F0502020204030203" pitchFamily="34" charset="0"/>
                              <a:cs typeface="Lato" panose="020F0502020204030203" pitchFamily="34" charset="0"/>
                            </a:rPr>
                            <a:t>Not a Child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N=40</a:t>
                          </a:r>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4144662"/>
                      </a:ext>
                    </a:extLst>
                  </a:tr>
                  <a:tr h="46785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Lato" panose="020F0502020204030203" pitchFamily="34" charset="0"/>
                              <a:ea typeface="Lato" panose="020F0502020204030203" pitchFamily="34" charset="0"/>
                              <a:cs typeface="Lato" panose="020F0502020204030203" pitchFamily="34" charset="0"/>
                            </a:rPr>
                            <a:t>Recognized Class</a:t>
                          </a: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Child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63</a:t>
                          </a:r>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True Positive</a:t>
                          </a:r>
                          <a:r>
                            <a:rPr lang="en-US" sz="1200" b="0" dirty="0">
                              <a:latin typeface="Lato" panose="020F0502020204030203" pitchFamily="34" charset="0"/>
                              <a:ea typeface="Lato" panose="020F0502020204030203" pitchFamily="34" charset="0"/>
                              <a:cs typeface="Lato" panose="020F0502020204030203" pitchFamily="34" charset="0"/>
                            </a:rPr>
                            <a:t>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TP=57</a:t>
                          </a:r>
                          <a:r>
                            <a:rPr lang="en-US" sz="1200" b="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False Positive</a:t>
                          </a:r>
                          <a:r>
                            <a:rPr lang="en-US" sz="1200" b="0" dirty="0">
                              <a:latin typeface="Lato" panose="020F0502020204030203" pitchFamily="34" charset="0"/>
                              <a:ea typeface="Lato" panose="020F0502020204030203" pitchFamily="34" charset="0"/>
                              <a:cs typeface="Lato" panose="020F0502020204030203" pitchFamily="34" charset="0"/>
                            </a:rPr>
                            <a:t>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FP=6</a:t>
                          </a:r>
                          <a:r>
                            <a:rPr lang="en-US" sz="1200" b="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4"/>
                          <a:stretch>
                            <a:fillRect l="-375000" t="-127632" r="-1056" b="-206579"/>
                          </a:stretch>
                        </a:blipFill>
                      </a:tcPr>
                    </a:tc>
                    <a:extLst>
                      <a:ext uri="{0D108BD9-81ED-4DB2-BD59-A6C34878D82A}">
                        <a16:rowId xmlns:a16="http://schemas.microsoft.com/office/drawing/2014/main" val="690073227"/>
                      </a:ext>
                    </a:extLst>
                  </a:tr>
                  <a:tr h="467850">
                    <a:tc vMerge="1">
                      <a:txBody>
                        <a:bodyPr/>
                        <a:lstStyle/>
                        <a:p>
                          <a:endParaRPr lang="en-US" dirty="0"/>
                        </a:p>
                      </a:txBody>
                      <a:tcPr/>
                    </a:tc>
                    <a:tc>
                      <a:txBody>
                        <a:bodyPr/>
                        <a:lstStyle/>
                        <a:p>
                          <a:r>
                            <a:rPr lang="en-US" sz="1200" dirty="0">
                              <a:latin typeface="Lato" panose="020F0502020204030203" pitchFamily="34" charset="0"/>
                              <a:ea typeface="Lato" panose="020F0502020204030203" pitchFamily="34" charset="0"/>
                              <a:cs typeface="Lato" panose="020F0502020204030203" pitchFamily="34" charset="0"/>
                            </a:rPr>
                            <a:t>Not a Child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37</a:t>
                          </a:r>
                          <a:r>
                            <a:rPr lang="en-US" sz="1200" dirty="0">
                              <a:latin typeface="Lato" panose="020F0502020204030203" pitchFamily="34" charset="0"/>
                              <a:ea typeface="Lato" panose="020F0502020204030203" pitchFamily="34" charset="0"/>
                              <a:cs typeface="Lato" panose="020F0502020204030203" pitchFamily="34" charset="0"/>
                            </a:rPr>
                            <a:t>)</a:t>
                          </a: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False Negative</a:t>
                          </a:r>
                          <a:r>
                            <a:rPr lang="en-US" sz="1200" b="0" dirty="0">
                              <a:latin typeface="Lato" panose="020F0502020204030203" pitchFamily="34" charset="0"/>
                              <a:ea typeface="Lato" panose="020F0502020204030203" pitchFamily="34" charset="0"/>
                              <a:cs typeface="Lato" panose="020F0502020204030203" pitchFamily="34" charset="0"/>
                            </a:rPr>
                            <a:t>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FN=3</a:t>
                          </a:r>
                          <a:r>
                            <a:rPr lang="en-US" sz="1200" b="0" dirty="0">
                              <a:latin typeface="Lato" panose="020F0502020204030203" pitchFamily="34" charset="0"/>
                              <a:ea typeface="Lato" panose="020F0502020204030203" pitchFamily="34" charset="0"/>
                              <a:cs typeface="Lato" panose="020F0502020204030203" pitchFamily="34" charset="0"/>
                            </a:rPr>
                            <a:t>)</a:t>
                          </a:r>
                          <a:endParaRPr lang="en-US" sz="1200" b="1"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60000"/>
                            <a:lumOff val="40000"/>
                          </a:schemeClr>
                        </a:solidFill>
                      </a:tcPr>
                    </a:tc>
                    <a:tc>
                      <a:txBody>
                        <a:bodyPr/>
                        <a:lstStyle/>
                        <a:p>
                          <a:pPr algn="ctr"/>
                          <a:r>
                            <a:rPr lang="en-US" sz="1200" b="1" dirty="0">
                              <a:latin typeface="Lato" panose="020F0502020204030203" pitchFamily="34" charset="0"/>
                              <a:ea typeface="Lato" panose="020F0502020204030203" pitchFamily="34" charset="0"/>
                              <a:cs typeface="Lato" panose="020F0502020204030203" pitchFamily="34" charset="0"/>
                            </a:rPr>
                            <a:t>True Negative</a:t>
                          </a:r>
                          <a:r>
                            <a:rPr lang="en-US" sz="1200" b="0" dirty="0">
                              <a:latin typeface="Lato" panose="020F0502020204030203" pitchFamily="34" charset="0"/>
                              <a:ea typeface="Lato" panose="020F0502020204030203" pitchFamily="34" charset="0"/>
                              <a:cs typeface="Lato" panose="020F0502020204030203" pitchFamily="34" charset="0"/>
                            </a:rPr>
                            <a:t> (</a:t>
                          </a:r>
                          <a:r>
                            <a:rPr lang="en-US" sz="1200" b="0" i="1" u="none" dirty="0">
                              <a:solidFill>
                                <a:schemeClr val="tx1"/>
                              </a:solidFill>
                              <a:latin typeface="Lato" panose="020F0502020204030203" pitchFamily="34" charset="0"/>
                              <a:ea typeface="Lato" panose="020F0502020204030203" pitchFamily="34" charset="0"/>
                              <a:cs typeface="Lato" panose="020F0502020204030203" pitchFamily="34" charset="0"/>
                            </a:rPr>
                            <a:t>TN=34</a:t>
                          </a:r>
                          <a:r>
                            <a:rPr lang="en-US" sz="1200" b="0" dirty="0">
                              <a:latin typeface="Lato" panose="020F0502020204030203" pitchFamily="34" charset="0"/>
                              <a:ea typeface="Lato" panose="020F0502020204030203" pitchFamily="34" charset="0"/>
                              <a:cs typeface="Lato" panose="020F0502020204030203" pitchFamily="34" charset="0"/>
                            </a:rPr>
                            <a:t>)</a:t>
                          </a:r>
                          <a:endParaRPr lang="en-US" sz="1200" b="1"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4"/>
                          <a:stretch>
                            <a:fillRect l="-375000" t="-224675" r="-1056" b="-103896"/>
                          </a:stretch>
                        </a:blipFill>
                      </a:tcPr>
                    </a:tc>
                    <a:extLst>
                      <a:ext uri="{0D108BD9-81ED-4DB2-BD59-A6C34878D82A}">
                        <a16:rowId xmlns:a16="http://schemas.microsoft.com/office/drawing/2014/main" val="782276843"/>
                      </a:ext>
                    </a:extLst>
                  </a:tr>
                  <a:tr h="46785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20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vert="vert27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200" b="0" dirty="0">
                            <a:latin typeface="Lato" panose="020F0502020204030203" pitchFamily="34" charset="0"/>
                            <a:ea typeface="Lato" panose="020F0502020204030203" pitchFamily="34" charset="0"/>
                            <a:cs typeface="Lato" panose="020F0502020204030203" pitchFamily="34" charset="0"/>
                          </a:endParaRPr>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4"/>
                          <a:stretch>
                            <a:fillRect l="-100282" t="-324675" r="-180563" b="-3896"/>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4"/>
                          <a:stretch>
                            <a:fillRect l="-200847" t="-324675" r="-81073" b="-3896"/>
                          </a:stretch>
                        </a:blipFill>
                      </a:tcPr>
                    </a:tc>
                    <a:tc>
                      <a:txBody>
                        <a:bodyPr/>
                        <a:lstStyle/>
                        <a:p>
                          <a:endParaRPr lang="en-US"/>
                        </a:p>
                      </a:txBody>
                      <a:tcPr marL="91411" marR="91411" marT="45705" marB="45705"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blipFill>
                          <a:blip r:embed="rId4"/>
                          <a:stretch>
                            <a:fillRect l="-375000" t="-324675" r="-1056" b="-3896"/>
                          </a:stretch>
                        </a:blipFill>
                      </a:tcPr>
                    </a:tc>
                    <a:extLst>
                      <a:ext uri="{0D108BD9-81ED-4DB2-BD59-A6C34878D82A}">
                        <a16:rowId xmlns:a16="http://schemas.microsoft.com/office/drawing/2014/main" val="4071587031"/>
                      </a:ext>
                    </a:extLst>
                  </a:tr>
                </a:tbl>
              </a:graphicData>
            </a:graphic>
          </p:graphicFrame>
        </mc:Fallback>
      </mc:AlternateContent>
      <p:sp>
        <p:nvSpPr>
          <p:cNvPr id="10" name="Speech Bubble: Rectangle 9">
            <a:extLst>
              <a:ext uri="{FF2B5EF4-FFF2-40B4-BE49-F238E27FC236}">
                <a16:creationId xmlns:a16="http://schemas.microsoft.com/office/drawing/2014/main" id="{58CE1CFF-4339-FD68-F37D-436F03D378B4}"/>
              </a:ext>
            </a:extLst>
          </p:cNvPr>
          <p:cNvSpPr/>
          <p:nvPr/>
        </p:nvSpPr>
        <p:spPr>
          <a:xfrm>
            <a:off x="8405423" y="4825064"/>
            <a:ext cx="574766" cy="195751"/>
          </a:xfrm>
          <a:prstGeom prst="wedgeRectCallout">
            <a:avLst>
              <a:gd name="adj1" fmla="val -20833"/>
              <a:gd name="adj2" fmla="val 92955"/>
            </a:avLst>
          </a:prstGeom>
          <a:solidFill>
            <a:schemeClr val="accent4">
              <a:lumMod val="20000"/>
              <a:lumOff val="80000"/>
            </a:schemeClr>
          </a:solidFill>
          <a:ln>
            <a:solidFill>
              <a:schemeClr val="tx1"/>
            </a:solidFill>
          </a:ln>
        </p:spPr>
        <p:txBody>
          <a:bodyPr vert="horz" wrap="square" lIns="35988" tIns="35988" rIns="35988" bIns="35988" numCol="1" rtlCol="0" anchor="t" anchorCtr="0" compatLnSpc="1">
            <a:prstTxWarp prst="textNoShape">
              <a:avLst/>
            </a:prstTxWarp>
            <a:spAutoFit/>
          </a:bodyPr>
          <a:lstStyle/>
          <a:p>
            <a:pPr defTabSz="914126"/>
            <a:r>
              <a:rPr lang="en-US" sz="800" dirty="0">
                <a:solidFill>
                  <a:schemeClr val="tx1"/>
                </a:solidFill>
                <a:latin typeface="Lato" panose="020F0502020204030203" pitchFamily="34" charset="0"/>
                <a:ea typeface="Lato" panose="020F0502020204030203" pitchFamily="34" charset="0"/>
                <a:cs typeface="Lato" panose="020F0502020204030203" pitchFamily="34" charset="0"/>
              </a:rPr>
              <a:t>precision</a:t>
            </a:r>
          </a:p>
        </p:txBody>
      </p:sp>
      <p:sp>
        <p:nvSpPr>
          <p:cNvPr id="11" name="Speech Bubble: Rectangle 10">
            <a:extLst>
              <a:ext uri="{FF2B5EF4-FFF2-40B4-BE49-F238E27FC236}">
                <a16:creationId xmlns:a16="http://schemas.microsoft.com/office/drawing/2014/main" id="{BB47CD7B-F880-D136-2527-EEDEAD81C0C6}"/>
              </a:ext>
            </a:extLst>
          </p:cNvPr>
          <p:cNvSpPr/>
          <p:nvPr/>
        </p:nvSpPr>
        <p:spPr>
          <a:xfrm>
            <a:off x="4410092" y="6279658"/>
            <a:ext cx="574766" cy="195751"/>
          </a:xfrm>
          <a:prstGeom prst="wedgeRectCallout">
            <a:avLst>
              <a:gd name="adj1" fmla="val -23599"/>
              <a:gd name="adj2" fmla="val -89774"/>
            </a:avLst>
          </a:prstGeom>
          <a:solidFill>
            <a:schemeClr val="accent4">
              <a:lumMod val="20000"/>
              <a:lumOff val="80000"/>
            </a:schemeClr>
          </a:solidFill>
          <a:ln>
            <a:solidFill>
              <a:schemeClr val="tx1"/>
            </a:solidFill>
          </a:ln>
        </p:spPr>
        <p:txBody>
          <a:bodyPr vert="horz" wrap="square" lIns="35988" tIns="35988" rIns="35988" bIns="35988" numCol="1" rtlCol="0" anchor="t" anchorCtr="0" compatLnSpc="1">
            <a:prstTxWarp prst="textNoShape">
              <a:avLst/>
            </a:prstTxWarp>
            <a:spAutoFit/>
          </a:bodyPr>
          <a:lstStyle/>
          <a:p>
            <a:pPr defTabSz="914126"/>
            <a:r>
              <a:rPr lang="en-US" sz="800" dirty="0">
                <a:solidFill>
                  <a:schemeClr val="tx1"/>
                </a:solidFill>
                <a:latin typeface="Lato" panose="020F0502020204030203" pitchFamily="34" charset="0"/>
                <a:ea typeface="Lato" panose="020F0502020204030203" pitchFamily="34" charset="0"/>
                <a:cs typeface="Lato" panose="020F0502020204030203" pitchFamily="34" charset="0"/>
              </a:rPr>
              <a:t>sensitivity</a:t>
            </a:r>
          </a:p>
        </p:txBody>
      </p:sp>
      <p:sp>
        <p:nvSpPr>
          <p:cNvPr id="4" name="Speech Bubble: Rectangle 3">
            <a:extLst>
              <a:ext uri="{FF2B5EF4-FFF2-40B4-BE49-F238E27FC236}">
                <a16:creationId xmlns:a16="http://schemas.microsoft.com/office/drawing/2014/main" id="{BABDF2D2-7311-13EA-0E5A-80431F4C983F}"/>
              </a:ext>
            </a:extLst>
          </p:cNvPr>
          <p:cNvSpPr/>
          <p:nvPr/>
        </p:nvSpPr>
        <p:spPr>
          <a:xfrm>
            <a:off x="6600785" y="6293657"/>
            <a:ext cx="574766" cy="195751"/>
          </a:xfrm>
          <a:prstGeom prst="wedgeRectCallout">
            <a:avLst>
              <a:gd name="adj1" fmla="val -23599"/>
              <a:gd name="adj2" fmla="val -89774"/>
            </a:avLst>
          </a:prstGeom>
          <a:solidFill>
            <a:schemeClr val="accent4">
              <a:lumMod val="20000"/>
              <a:lumOff val="80000"/>
            </a:schemeClr>
          </a:solidFill>
          <a:ln>
            <a:solidFill>
              <a:schemeClr val="tx1"/>
            </a:solidFill>
          </a:ln>
        </p:spPr>
        <p:txBody>
          <a:bodyPr vert="horz" wrap="square" lIns="35988" tIns="35988" rIns="35988" bIns="35988" numCol="1" rtlCol="0" anchor="t" anchorCtr="0" compatLnSpc="1">
            <a:prstTxWarp prst="textNoShape">
              <a:avLst/>
            </a:prstTxWarp>
            <a:spAutoFit/>
          </a:bodyPr>
          <a:lstStyle/>
          <a:p>
            <a:pPr defTabSz="914126"/>
            <a:r>
              <a:rPr lang="en-US" sz="800" dirty="0">
                <a:solidFill>
                  <a:schemeClr val="tx1"/>
                </a:solidFill>
                <a:latin typeface="Lato" panose="020F0502020204030203" pitchFamily="34" charset="0"/>
                <a:ea typeface="Lato" panose="020F0502020204030203" pitchFamily="34" charset="0"/>
                <a:cs typeface="Lato" panose="020F0502020204030203" pitchFamily="34" charset="0"/>
              </a:rPr>
              <a:t>specificity</a:t>
            </a:r>
          </a:p>
        </p:txBody>
      </p:sp>
    </p:spTree>
    <p:extLst>
      <p:ext uri="{BB962C8B-B14F-4D97-AF65-F5344CB8AC3E}">
        <p14:creationId xmlns:p14="http://schemas.microsoft.com/office/powerpoint/2010/main" val="1818782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8AD47-CD97-F4C1-E6CF-04E2F86FA26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444921F-56DD-4F50-6D3C-FC39B39F966E}"/>
                  </a:ext>
                </a:extLst>
              </p:cNvPr>
              <p:cNvSpPr/>
              <p:nvPr/>
            </p:nvSpPr>
            <p:spPr>
              <a:xfrm>
                <a:off x="720848" y="4348106"/>
                <a:ext cx="5760768" cy="818652"/>
              </a:xfrm>
              <a:prstGeom prst="rect">
                <a:avLst/>
              </a:prstGeom>
              <a:solidFill>
                <a:schemeClr val="bg1">
                  <a:lumMod val="95000"/>
                </a:schemeClr>
              </a:solidFill>
              <a:ln w="12700">
                <a:solidFill>
                  <a:schemeClr val="bg1">
                    <a:lumMod val="65000"/>
                  </a:schemeClr>
                </a:solidFill>
              </a:ln>
            </p:spPr>
            <p:txBody>
              <a:bodyPr vert="horz" wrap="square" lIns="91411" tIns="35988" rIns="91411" bIns="71977" numCol="1" rtlCol="0" anchor="ctr" anchorCtr="0" compatLnSpc="1">
                <a:prstTxWarp prst="textNoShape">
                  <a:avLst/>
                </a:prstTxWarp>
              </a:bodyPr>
              <a:lstStyle/>
              <a:p>
                <a:pPr marL="536414" lvl="1" indent="-269794" algn="l" defTabSz="761771" eaLnBrk="1" hangingPunct="1">
                  <a:spcBef>
                    <a:spcPct val="70000"/>
                  </a:spcBef>
                  <a:buSzPct val="100000"/>
                </a:pPr>
                <a14:m>
                  <m:oMath xmlns:m="http://schemas.openxmlformats.org/officeDocument/2006/math">
                    <m:r>
                      <a:rPr lang="en-US" sz="1400" i="1" kern="0">
                        <a:solidFill>
                          <a:prstClr val="black"/>
                        </a:solidFill>
                        <a:latin typeface="Cambria Math" panose="02040503050406030204" pitchFamily="18" charset="0"/>
                      </a:rPr>
                      <m:t>𝔸</m:t>
                    </m:r>
                  </m:oMath>
                </a14:m>
                <a:r>
                  <a:rPr lang="en-US" sz="1400" kern="0" dirty="0">
                    <a:solidFill>
                      <a:prstClr val="black"/>
                    </a:solidFill>
                    <a:latin typeface="Lato" panose="020F0502020204030203" pitchFamily="34" charset="0"/>
                    <a:ea typeface="Lato" panose="020F0502020204030203" pitchFamily="34" charset="0"/>
                    <a:cs typeface="Lato" panose="020F0502020204030203" pitchFamily="34" charset="0"/>
                  </a:rPr>
                  <a:t>		Set of all documents</a:t>
                </a:r>
              </a:p>
              <a:p>
                <a:pPr marL="536414" lvl="1" indent="-269794" algn="l" defTabSz="761771" eaLnBrk="1" hangingPunct="1">
                  <a:buSzPct val="100000"/>
                </a:pPr>
                <a14:m>
                  <m:oMath xmlns:m="http://schemas.openxmlformats.org/officeDocument/2006/math">
                    <m:sSub>
                      <m:sSubPr>
                        <m:ctrlPr>
                          <a:rPr lang="en-US" sz="1400" b="1" i="1" kern="0" dirty="0">
                            <a:solidFill>
                              <a:prstClr val="black"/>
                            </a:solidFill>
                            <a:latin typeface="Cambria Math" panose="02040503050406030204" pitchFamily="18" charset="0"/>
                          </a:rPr>
                        </m:ctrlPr>
                      </m:sSubPr>
                      <m:e>
                        <m:r>
                          <a:rPr lang="en-US" sz="1400" b="1" i="1" kern="0" dirty="0">
                            <a:solidFill>
                              <a:prstClr val="black"/>
                            </a:solidFill>
                            <a:latin typeface="Cambria Math" panose="02040503050406030204" pitchFamily="18" charset="0"/>
                          </a:rPr>
                          <m:t>ℝ</m:t>
                        </m:r>
                      </m:e>
                      <m:sub>
                        <m:r>
                          <a:rPr lang="en-US" sz="1400" i="1" kern="0" dirty="0">
                            <a:solidFill>
                              <a:prstClr val="black"/>
                            </a:solidFill>
                            <a:latin typeface="Cambria Math" panose="02040503050406030204" pitchFamily="18" charset="0"/>
                          </a:rPr>
                          <m:t>𝑄</m:t>
                        </m:r>
                      </m:sub>
                    </m:sSub>
                  </m:oMath>
                </a14:m>
                <a:r>
                  <a:rPr lang="en-US" sz="1400" kern="0" dirty="0">
                    <a:solidFill>
                      <a:prstClr val="black"/>
                    </a:solidFill>
                    <a:latin typeface="Lato" panose="020F0502020204030203" pitchFamily="34" charset="0"/>
                    <a:ea typeface="Lato" panose="020F0502020204030203" pitchFamily="34" charset="0"/>
                    <a:cs typeface="Lato" panose="020F0502020204030203" pitchFamily="34" charset="0"/>
                  </a:rPr>
                  <a:t>  	Set of relevant documents for a query </a:t>
                </a:r>
                <a14:m>
                  <m:oMath xmlns:m="http://schemas.openxmlformats.org/officeDocument/2006/math">
                    <m:r>
                      <a:rPr lang="en-US" sz="1400" b="0" i="1" kern="0" dirty="0" smtClean="0">
                        <a:solidFill>
                          <a:schemeClr val="tx1"/>
                        </a:solidFill>
                        <a:latin typeface="Cambria Math" panose="02040503050406030204" pitchFamily="18" charset="0"/>
                      </a:rPr>
                      <m:t>𝑄</m:t>
                    </m:r>
                  </m:oMath>
                </a14:m>
                <a:r>
                  <a:rPr lang="en-US" sz="1400" b="1" i="1" kern="0" baseline="-25000" dirty="0">
                    <a:solidFill>
                      <a:prstClr val="black"/>
                    </a:solidFill>
                    <a:latin typeface="Lato" panose="020F0502020204030203" pitchFamily="34" charset="0"/>
                    <a:ea typeface="Lato" panose="020F0502020204030203" pitchFamily="34" charset="0"/>
                    <a:cs typeface="Lato" panose="020F0502020204030203" pitchFamily="34" charset="0"/>
                  </a:rPr>
                  <a:t> </a:t>
                </a:r>
                <a:r>
                  <a:rPr lang="en-US" sz="1400" kern="0" dirty="0">
                    <a:solidFill>
                      <a:prstClr val="black"/>
                    </a:solidFill>
                    <a:latin typeface="Lato" panose="020F0502020204030203" pitchFamily="34" charset="0"/>
                    <a:ea typeface="Lato" panose="020F0502020204030203" pitchFamily="34" charset="0"/>
                    <a:cs typeface="Lato" panose="020F0502020204030203" pitchFamily="34" charset="0"/>
                  </a:rPr>
                  <a:t>in the collection </a:t>
                </a:r>
                <a14:m>
                  <m:oMath xmlns:m="http://schemas.openxmlformats.org/officeDocument/2006/math">
                    <m:r>
                      <a:rPr lang="en-US" sz="1400" b="1" i="1" kern="0" dirty="0">
                        <a:solidFill>
                          <a:prstClr val="black"/>
                        </a:solidFill>
                        <a:latin typeface="Cambria Math" panose="02040503050406030204" pitchFamily="18" charset="0"/>
                      </a:rPr>
                      <m:t>𝔸</m:t>
                    </m:r>
                  </m:oMath>
                </a14:m>
                <a:endParaRPr lang="en-US" sz="1400" kern="0" dirty="0">
                  <a:solidFill>
                    <a:prstClr val="black"/>
                  </a:solidFill>
                  <a:latin typeface="Lato" panose="020F0502020204030203" pitchFamily="34" charset="0"/>
                  <a:ea typeface="Lato" panose="020F0502020204030203" pitchFamily="34" charset="0"/>
                  <a:cs typeface="Lato" panose="020F0502020204030203" pitchFamily="34" charset="0"/>
                </a:endParaRPr>
              </a:p>
              <a:p>
                <a:pPr marL="536414" lvl="1" indent="-269794" algn="l" defTabSz="761771" eaLnBrk="1" hangingPunct="1">
                  <a:buSzPct val="100000"/>
                </a:pPr>
                <a14:m>
                  <m:oMath xmlns:m="http://schemas.openxmlformats.org/officeDocument/2006/math">
                    <m:sSub>
                      <m:sSubPr>
                        <m:ctrlPr>
                          <a:rPr lang="en-US" sz="1400" i="1" kern="0">
                            <a:solidFill>
                              <a:prstClr val="black"/>
                            </a:solidFill>
                            <a:latin typeface="Cambria Math" panose="02040503050406030204" pitchFamily="18" charset="0"/>
                          </a:rPr>
                        </m:ctrlPr>
                      </m:sSubPr>
                      <m:e>
                        <m:r>
                          <a:rPr lang="en-US" sz="1400" i="1" kern="0">
                            <a:solidFill>
                              <a:prstClr val="black"/>
                            </a:solidFill>
                            <a:latin typeface="Cambria Math" panose="02040503050406030204" pitchFamily="18" charset="0"/>
                          </a:rPr>
                          <m:t>𝔽</m:t>
                        </m:r>
                      </m:e>
                      <m:sub>
                        <m:r>
                          <a:rPr lang="en-US" sz="1400" i="1" kern="0">
                            <a:solidFill>
                              <a:prstClr val="black"/>
                            </a:solidFill>
                            <a:latin typeface="Cambria Math" panose="02040503050406030204" pitchFamily="18" charset="0"/>
                          </a:rPr>
                          <m:t>𝑄</m:t>
                        </m:r>
                      </m:sub>
                    </m:sSub>
                  </m:oMath>
                </a14:m>
                <a:r>
                  <a:rPr lang="en-US" sz="1400" kern="0" dirty="0">
                    <a:solidFill>
                      <a:prstClr val="black"/>
                    </a:solidFill>
                    <a:latin typeface="Lato" panose="020F0502020204030203" pitchFamily="34" charset="0"/>
                    <a:ea typeface="Lato" panose="020F0502020204030203" pitchFamily="34" charset="0"/>
                    <a:cs typeface="Lato" panose="020F0502020204030203" pitchFamily="34" charset="0"/>
                  </a:rPr>
                  <a:t>  	Set of documents retrieved by a system for query </a:t>
                </a:r>
                <a14:m>
                  <m:oMath xmlns:m="http://schemas.openxmlformats.org/officeDocument/2006/math">
                    <m:r>
                      <a:rPr lang="en-US" sz="1400" b="0" i="1" kern="0" dirty="0" smtClean="0">
                        <a:solidFill>
                          <a:schemeClr val="tx1"/>
                        </a:solidFill>
                        <a:latin typeface="Cambria Math" panose="02040503050406030204" pitchFamily="18" charset="0"/>
                      </a:rPr>
                      <m:t>𝑄</m:t>
                    </m:r>
                  </m:oMath>
                </a14:m>
                <a:endParaRPr lang="en-US" sz="1400" i="1" kern="0" dirty="0">
                  <a:solidFill>
                    <a:prstClr val="black"/>
                  </a:solidFill>
                  <a:latin typeface="Times New Roman" panose="02020603050405020304" pitchFamily="18" charset="0"/>
                  <a:ea typeface="Lato" panose="020F0502020204030203" pitchFamily="34" charset="0"/>
                  <a:cs typeface="Lato" panose="020F0502020204030203" pitchFamily="34" charset="0"/>
                </a:endParaRPr>
              </a:p>
            </p:txBody>
          </p:sp>
        </mc:Choice>
        <mc:Fallback xmlns="">
          <p:sp>
            <p:nvSpPr>
              <p:cNvPr id="7" name="Rectangle 6">
                <a:extLst>
                  <a:ext uri="{FF2B5EF4-FFF2-40B4-BE49-F238E27FC236}">
                    <a16:creationId xmlns:a16="http://schemas.microsoft.com/office/drawing/2014/main" id="{70005B1B-4C49-43EB-B3A1-728C9C55D53A}"/>
                  </a:ext>
                </a:extLst>
              </p:cNvPr>
              <p:cNvSpPr>
                <a:spLocks noRot="1" noChangeAspect="1" noMove="1" noResize="1" noEditPoints="1" noAdjustHandles="1" noChangeArrowheads="1" noChangeShapeType="1" noTextEdit="1"/>
              </p:cNvSpPr>
              <p:nvPr/>
            </p:nvSpPr>
            <p:spPr>
              <a:xfrm>
                <a:off x="720848" y="4348106"/>
                <a:ext cx="5760768" cy="818652"/>
              </a:xfrm>
              <a:prstGeom prst="rect">
                <a:avLst/>
              </a:prstGeom>
              <a:blipFill>
                <a:blip r:embed="rId3"/>
                <a:stretch>
                  <a:fillRect/>
                </a:stretch>
              </a:blipFill>
              <a:ln w="12700">
                <a:solidFill>
                  <a:schemeClr val="bg1">
                    <a:lumMod val="6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216955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76D9279-1582-0727-0529-4FEBC1C0DBDC}"/>
              </a:ext>
            </a:extLst>
          </p:cNvPr>
          <p:cNvGrpSpPr/>
          <p:nvPr/>
        </p:nvGrpSpPr>
        <p:grpSpPr>
          <a:xfrm>
            <a:off x="6211580" y="638628"/>
            <a:ext cx="3259880" cy="2072003"/>
            <a:chOff x="6073972" y="4255404"/>
            <a:chExt cx="3259880" cy="2072003"/>
          </a:xfrm>
        </p:grpSpPr>
        <p:pic>
          <p:nvPicPr>
            <p:cNvPr id="1026" name="Picture 2" descr="image">
              <a:extLst>
                <a:ext uri="{FF2B5EF4-FFF2-40B4-BE49-F238E27FC236}">
                  <a16:creationId xmlns:a16="http://schemas.microsoft.com/office/drawing/2014/main" id="{0E9BB997-E77E-415B-BB51-19508043C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3972" y="4255404"/>
              <a:ext cx="3108004" cy="207200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B4EF157-BCD2-4782-9C23-A5D6E3EA2121}"/>
                </a:ext>
              </a:extLst>
            </p:cNvPr>
            <p:cNvSpPr txBox="1"/>
            <p:nvPr/>
          </p:nvSpPr>
          <p:spPr>
            <a:xfrm>
              <a:off x="6751652" y="5154627"/>
              <a:ext cx="914400" cy="195814"/>
            </a:xfrm>
            <a:prstGeom prst="rect">
              <a:avLst/>
            </a:prstGeom>
            <a:noFill/>
            <a:ln w="12700">
              <a:noFill/>
            </a:ln>
          </p:spPr>
          <p:txBody>
            <a:bodyPr wrap="square" lIns="36000" tIns="36000" rIns="36000" bIns="36000" rtlCol="0">
              <a:spAutoFit/>
            </a:bodyPr>
            <a:lstStyle/>
            <a:p>
              <a:pPr algn="l"/>
              <a:r>
                <a:rPr lang="en-US" sz="800" b="0" dirty="0">
                  <a:solidFill>
                    <a:schemeClr val="tx1"/>
                  </a:solidFill>
                  <a:latin typeface="Lato" panose="020F0502020204030203" pitchFamily="34" charset="0"/>
                  <a:ea typeface="Lato" panose="020F0502020204030203" pitchFamily="34" charset="0"/>
                  <a:cs typeface="Lato" panose="020F0502020204030203" pitchFamily="34" charset="0"/>
                </a:rPr>
                <a:t>healthy</a:t>
              </a:r>
            </a:p>
          </p:txBody>
        </p:sp>
        <p:sp>
          <p:nvSpPr>
            <p:cNvPr id="7" name="TextBox 6">
              <a:extLst>
                <a:ext uri="{FF2B5EF4-FFF2-40B4-BE49-F238E27FC236}">
                  <a16:creationId xmlns:a16="http://schemas.microsoft.com/office/drawing/2014/main" id="{CB1FDA07-2837-44B5-9A79-2089B4F731F0}"/>
                </a:ext>
              </a:extLst>
            </p:cNvPr>
            <p:cNvSpPr txBox="1"/>
            <p:nvPr/>
          </p:nvSpPr>
          <p:spPr>
            <a:xfrm>
              <a:off x="8419452" y="4919733"/>
              <a:ext cx="914400" cy="195814"/>
            </a:xfrm>
            <a:prstGeom prst="rect">
              <a:avLst/>
            </a:prstGeom>
            <a:noFill/>
            <a:ln w="12700">
              <a:noFill/>
            </a:ln>
          </p:spPr>
          <p:txBody>
            <a:bodyPr wrap="square" lIns="36000" tIns="36000" rIns="36000" bIns="36000" rtlCol="0">
              <a:spAutoFit/>
            </a:bodyPr>
            <a:lstStyle/>
            <a:p>
              <a:pPr algn="l"/>
              <a:r>
                <a:rPr lang="en-US" sz="800" b="0" dirty="0">
                  <a:solidFill>
                    <a:schemeClr val="tx1"/>
                  </a:solidFill>
                  <a:latin typeface="Lato" panose="020F0502020204030203" pitchFamily="34" charset="0"/>
                  <a:ea typeface="Lato" panose="020F0502020204030203" pitchFamily="34" charset="0"/>
                  <a:cs typeface="Lato" panose="020F0502020204030203" pitchFamily="34" charset="0"/>
                </a:rPr>
                <a:t>disease</a:t>
              </a:r>
            </a:p>
          </p:txBody>
        </p:sp>
      </p:grpSp>
    </p:spTree>
    <p:extLst>
      <p:ext uri="{BB962C8B-B14F-4D97-AF65-F5344CB8AC3E}">
        <p14:creationId xmlns:p14="http://schemas.microsoft.com/office/powerpoint/2010/main" val="39946373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D9E67-46C7-9F5A-2DAB-0B8F23409332}"/>
            </a:ext>
          </a:extLst>
        </p:cNvPr>
        <p:cNvGrpSpPr/>
        <p:nvPr/>
      </p:nvGrpSpPr>
      <p:grpSpPr>
        <a:xfrm>
          <a:off x="0" y="0"/>
          <a:ext cx="0" cy="0"/>
          <a:chOff x="0" y="0"/>
          <a:chExt cx="0" cy="0"/>
        </a:xfrm>
      </p:grpSpPr>
      <p:grpSp>
        <p:nvGrpSpPr>
          <p:cNvPr id="12" name="Group 11">
            <a:extLst>
              <a:ext uri="{FF2B5EF4-FFF2-40B4-BE49-F238E27FC236}">
                <a16:creationId xmlns:a16="http://schemas.microsoft.com/office/drawing/2014/main" id="{AC3D046A-6842-CBDC-56B4-160A77E06097}"/>
              </a:ext>
            </a:extLst>
          </p:cNvPr>
          <p:cNvGrpSpPr/>
          <p:nvPr/>
        </p:nvGrpSpPr>
        <p:grpSpPr>
          <a:xfrm>
            <a:off x="5856693" y="3373753"/>
            <a:ext cx="4046132" cy="2700360"/>
            <a:chOff x="1669326" y="4166255"/>
            <a:chExt cx="3751085" cy="2431188"/>
          </a:xfrm>
        </p:grpSpPr>
        <p:pic>
          <p:nvPicPr>
            <p:cNvPr id="3" name="Picture 2">
              <a:extLst>
                <a:ext uri="{FF2B5EF4-FFF2-40B4-BE49-F238E27FC236}">
                  <a16:creationId xmlns:a16="http://schemas.microsoft.com/office/drawing/2014/main" id="{35455CEB-AAA1-DD99-414F-BE362F4D7099}"/>
                </a:ext>
              </a:extLst>
            </p:cNvPr>
            <p:cNvPicPr>
              <a:picLocks noChangeAspect="1"/>
            </p:cNvPicPr>
            <p:nvPr/>
          </p:nvPicPr>
          <p:blipFill>
            <a:blip r:embed="rId3"/>
            <a:stretch>
              <a:fillRect/>
            </a:stretch>
          </p:blipFill>
          <p:spPr>
            <a:xfrm>
              <a:off x="1669326" y="4166255"/>
              <a:ext cx="3566402" cy="2250300"/>
            </a:xfrm>
            <a:prstGeom prst="rect">
              <a:avLst/>
            </a:prstGeom>
          </p:spPr>
        </p:pic>
        <p:sp>
          <p:nvSpPr>
            <p:cNvPr id="4" name="TextBox 3">
              <a:extLst>
                <a:ext uri="{FF2B5EF4-FFF2-40B4-BE49-F238E27FC236}">
                  <a16:creationId xmlns:a16="http://schemas.microsoft.com/office/drawing/2014/main" id="{E84D735E-8B4A-5FF6-A693-46AC96A5F18B}"/>
                </a:ext>
              </a:extLst>
            </p:cNvPr>
            <p:cNvSpPr txBox="1"/>
            <p:nvPr/>
          </p:nvSpPr>
          <p:spPr>
            <a:xfrm>
              <a:off x="1805806" y="6327407"/>
              <a:ext cx="3614605" cy="270036"/>
            </a:xfrm>
            <a:prstGeom prst="rect">
              <a:avLst/>
            </a:prstGeom>
            <a:noFill/>
            <a:ln w="12700">
              <a:noFill/>
            </a:ln>
          </p:spPr>
          <p:txBody>
            <a:bodyPr wrap="none" lIns="36000" tIns="36000" rIns="36000" bIns="36000" rtlCol="0">
              <a:noAutofit/>
            </a:bodyPr>
            <a:lstStyle/>
            <a:p>
              <a:pPr algn="l"/>
              <a:r>
                <a:rPr lang="en-US" sz="700" dirty="0">
                  <a:solidFill>
                    <a:schemeClr val="tx1"/>
                  </a:solidFill>
                  <a:latin typeface="+mn-lt"/>
                </a:rPr>
                <a:t>source: https://docs.aws.amazon.com/machine-learning/latest/dg/binary-classification.html</a:t>
              </a:r>
              <a:endParaRPr lang="en-US" sz="700" b="0" dirty="0">
                <a:solidFill>
                  <a:schemeClr val="tx1"/>
                </a:solidFill>
                <a:latin typeface="+mn-lt"/>
              </a:endParaRPr>
            </a:p>
          </p:txBody>
        </p:sp>
      </p:grpSp>
    </p:spTree>
    <p:extLst>
      <p:ext uri="{BB962C8B-B14F-4D97-AF65-F5344CB8AC3E}">
        <p14:creationId xmlns:p14="http://schemas.microsoft.com/office/powerpoint/2010/main" val="3408698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FA7404D-FE85-39CF-43ED-6721FF86126F}"/>
              </a:ext>
            </a:extLst>
          </p:cNvPr>
          <p:cNvSpPr/>
          <p:nvPr/>
        </p:nvSpPr>
        <p:spPr>
          <a:xfrm>
            <a:off x="122237" y="3793073"/>
            <a:ext cx="9658350" cy="2766172"/>
          </a:xfrm>
          <a:prstGeom prst="rect">
            <a:avLst/>
          </a:prstGeom>
          <a:solidFill>
            <a:schemeClr val="bg1">
              <a:lumMod val="95000"/>
            </a:schemeClr>
          </a:solidFill>
          <a:ln>
            <a:no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H" sz="2000" b="0" i="0" u="none" strike="noStrike" cap="none" normalizeH="0" baseline="0" dirty="0">
              <a:ln>
                <a:noFill/>
              </a:ln>
              <a:solidFill>
                <a:srgbClr val="676767"/>
              </a:solidFill>
              <a:effectLst/>
              <a:latin typeface="Arial" pitchFamily="34" charset="0"/>
            </a:endParaRPr>
          </a:p>
        </p:txBody>
      </p:sp>
      <p:cxnSp>
        <p:nvCxnSpPr>
          <p:cNvPr id="5" name="Straight Arrow Connector 4">
            <a:extLst>
              <a:ext uri="{FF2B5EF4-FFF2-40B4-BE49-F238E27FC236}">
                <a16:creationId xmlns:a16="http://schemas.microsoft.com/office/drawing/2014/main" id="{EF58FCFF-9B24-7894-ADA3-67323C045D13}"/>
              </a:ext>
            </a:extLst>
          </p:cNvPr>
          <p:cNvCxnSpPr>
            <a:cxnSpLocks/>
            <a:endCxn id="14" idx="1"/>
          </p:cNvCxnSpPr>
          <p:nvPr/>
        </p:nvCxnSpPr>
        <p:spPr bwMode="auto">
          <a:xfrm flipV="1">
            <a:off x="4012197" y="4381770"/>
            <a:ext cx="1309756" cy="1011468"/>
          </a:xfrm>
          <a:prstGeom prst="straightConnector1">
            <a:avLst/>
          </a:prstGeom>
          <a:solidFill>
            <a:schemeClr val="accent1"/>
          </a:solidFill>
          <a:ln w="38100" cap="flat" cmpd="sng" algn="ctr">
            <a:solidFill>
              <a:schemeClr val="accent3"/>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a:extLst>
              <a:ext uri="{FF2B5EF4-FFF2-40B4-BE49-F238E27FC236}">
                <a16:creationId xmlns:a16="http://schemas.microsoft.com/office/drawing/2014/main" id="{AAE23984-D8AB-4C53-7964-025A95E6A001}"/>
              </a:ext>
            </a:extLst>
          </p:cNvPr>
          <p:cNvCxnSpPr>
            <a:cxnSpLocks/>
            <a:endCxn id="15" idx="1"/>
          </p:cNvCxnSpPr>
          <p:nvPr/>
        </p:nvCxnSpPr>
        <p:spPr bwMode="auto">
          <a:xfrm>
            <a:off x="4012197" y="5372789"/>
            <a:ext cx="1309756" cy="538670"/>
          </a:xfrm>
          <a:prstGeom prst="straightConnector1">
            <a:avLst/>
          </a:prstGeom>
          <a:solidFill>
            <a:schemeClr val="accent1"/>
          </a:solidFill>
          <a:ln w="38100" cap="flat" cmpd="sng" algn="ctr">
            <a:solidFill>
              <a:schemeClr val="accent3"/>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12">
            <a:extLst>
              <a:ext uri="{FF2B5EF4-FFF2-40B4-BE49-F238E27FC236}">
                <a16:creationId xmlns:a16="http://schemas.microsoft.com/office/drawing/2014/main" id="{F8E7E0F1-15AB-6720-D314-83021FD50D4F}"/>
              </a:ext>
            </a:extLst>
          </p:cNvPr>
          <p:cNvPicPr>
            <a:picLocks noChangeAspect="1"/>
          </p:cNvPicPr>
          <p:nvPr/>
        </p:nvPicPr>
        <p:blipFill>
          <a:blip r:embed="rId2"/>
          <a:stretch>
            <a:fillRect/>
          </a:stretch>
        </p:blipFill>
        <p:spPr>
          <a:xfrm>
            <a:off x="629417" y="4301277"/>
            <a:ext cx="3291070" cy="1944170"/>
          </a:xfrm>
          <a:prstGeom prst="rect">
            <a:avLst/>
          </a:prstGeom>
        </p:spPr>
      </p:pic>
      <p:grpSp>
        <p:nvGrpSpPr>
          <p:cNvPr id="16" name="Group 15">
            <a:extLst>
              <a:ext uri="{FF2B5EF4-FFF2-40B4-BE49-F238E27FC236}">
                <a16:creationId xmlns:a16="http://schemas.microsoft.com/office/drawing/2014/main" id="{80A233F2-9E55-7064-8197-FD8EC6225A5C}"/>
              </a:ext>
            </a:extLst>
          </p:cNvPr>
          <p:cNvGrpSpPr/>
          <p:nvPr/>
        </p:nvGrpSpPr>
        <p:grpSpPr>
          <a:xfrm>
            <a:off x="5321953" y="3769881"/>
            <a:ext cx="1943648" cy="1223778"/>
            <a:chOff x="6395040" y="3849252"/>
            <a:chExt cx="1943648" cy="1223778"/>
          </a:xfrm>
        </p:grpSpPr>
        <p:grpSp>
          <p:nvGrpSpPr>
            <p:cNvPr id="7" name="Group 6">
              <a:extLst>
                <a:ext uri="{FF2B5EF4-FFF2-40B4-BE49-F238E27FC236}">
                  <a16:creationId xmlns:a16="http://schemas.microsoft.com/office/drawing/2014/main" id="{FC79EEAB-0890-BC89-2A09-7E83CE74F789}"/>
                </a:ext>
              </a:extLst>
            </p:cNvPr>
            <p:cNvGrpSpPr/>
            <p:nvPr/>
          </p:nvGrpSpPr>
          <p:grpSpPr>
            <a:xfrm>
              <a:off x="6535124" y="4103518"/>
              <a:ext cx="1067686" cy="824976"/>
              <a:chOff x="6681240" y="4103735"/>
              <a:chExt cx="1068028" cy="825240"/>
            </a:xfrm>
          </p:grpSpPr>
          <p:sp>
            <p:nvSpPr>
              <p:cNvPr id="8" name="Freeform: Shape 7">
                <a:extLst>
                  <a:ext uri="{FF2B5EF4-FFF2-40B4-BE49-F238E27FC236}">
                    <a16:creationId xmlns:a16="http://schemas.microsoft.com/office/drawing/2014/main" id="{53E9A6AE-2E7D-C26D-9B2B-0B86D913B9EC}"/>
                  </a:ext>
                </a:extLst>
              </p:cNvPr>
              <p:cNvSpPr/>
              <p:nvPr/>
            </p:nvSpPr>
            <p:spPr>
              <a:xfrm>
                <a:off x="7343775" y="4454985"/>
                <a:ext cx="405493" cy="469446"/>
              </a:xfrm>
              <a:custGeom>
                <a:avLst/>
                <a:gdLst>
                  <a:gd name="connsiteX0" fmla="*/ 0 w 405493"/>
                  <a:gd name="connsiteY0" fmla="*/ 0 h 469446"/>
                  <a:gd name="connsiteX1" fmla="*/ 48986 w 405493"/>
                  <a:gd name="connsiteY1" fmla="*/ 133350 h 469446"/>
                  <a:gd name="connsiteX2" fmla="*/ 108857 w 405493"/>
                  <a:gd name="connsiteY2" fmla="*/ 280307 h 469446"/>
                  <a:gd name="connsiteX3" fmla="*/ 176893 w 405493"/>
                  <a:gd name="connsiteY3" fmla="*/ 378278 h 469446"/>
                  <a:gd name="connsiteX4" fmla="*/ 239486 w 405493"/>
                  <a:gd name="connsiteY4" fmla="*/ 429986 h 469446"/>
                  <a:gd name="connsiteX5" fmla="*/ 319768 w 405493"/>
                  <a:gd name="connsiteY5" fmla="*/ 462643 h 469446"/>
                  <a:gd name="connsiteX6" fmla="*/ 405493 w 405493"/>
                  <a:gd name="connsiteY6" fmla="*/ 469446 h 469446"/>
                  <a:gd name="connsiteX7" fmla="*/ 0 w 405493"/>
                  <a:gd name="connsiteY7" fmla="*/ 468086 h 469446"/>
                  <a:gd name="connsiteX8" fmla="*/ 0 w 405493"/>
                  <a:gd name="connsiteY8" fmla="*/ 0 h 469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5493" h="469446">
                    <a:moveTo>
                      <a:pt x="0" y="0"/>
                    </a:moveTo>
                    <a:lnTo>
                      <a:pt x="48986" y="133350"/>
                    </a:lnTo>
                    <a:lnTo>
                      <a:pt x="108857" y="280307"/>
                    </a:lnTo>
                    <a:lnTo>
                      <a:pt x="176893" y="378278"/>
                    </a:lnTo>
                    <a:lnTo>
                      <a:pt x="239486" y="429986"/>
                    </a:lnTo>
                    <a:lnTo>
                      <a:pt x="319768" y="462643"/>
                    </a:lnTo>
                    <a:lnTo>
                      <a:pt x="405493" y="469446"/>
                    </a:lnTo>
                    <a:lnTo>
                      <a:pt x="0" y="468086"/>
                    </a:lnTo>
                    <a:cubicBezTo>
                      <a:pt x="454" y="310697"/>
                      <a:pt x="907" y="153307"/>
                      <a:pt x="0" y="0"/>
                    </a:cubicBezTo>
                    <a:close/>
                  </a:path>
                </a:pathLst>
              </a:custGeom>
              <a:solidFill>
                <a:schemeClr val="accent2">
                  <a:lumMod val="60000"/>
                  <a:lumOff val="40000"/>
                </a:schemeClr>
              </a:solidFill>
              <a:ln>
                <a:noFill/>
              </a:ln>
            </p:spPr>
            <p:txBody>
              <a:bodyPr vert="horz" wrap="none" lIns="208733" tIns="259117" rIns="0" bIns="0" numCol="1" rtlCol="0" anchor="t" anchorCtr="0" compatLnSpc="1">
                <a:prstTxWarp prst="textNoShape">
                  <a:avLst/>
                </a:prstTxWarp>
              </a:bodyPr>
              <a:lstStyle/>
              <a:p>
                <a:pPr algn="l" defTabSz="914126"/>
                <a:r>
                  <a:rPr lang="en-US" sz="800" i="1" dirty="0">
                    <a:solidFill>
                      <a:schemeClr val="tx1"/>
                    </a:solidFill>
                    <a:latin typeface="Times New Roman" panose="02020603050405020304" pitchFamily="18" charset="0"/>
                    <a:cs typeface="Times New Roman" panose="02020603050405020304" pitchFamily="18" charset="0"/>
                  </a:rPr>
                  <a:t>FPR</a:t>
                </a:r>
              </a:p>
            </p:txBody>
          </p:sp>
          <p:sp>
            <p:nvSpPr>
              <p:cNvPr id="9" name="Freeform: Shape 8">
                <a:extLst>
                  <a:ext uri="{FF2B5EF4-FFF2-40B4-BE49-F238E27FC236}">
                    <a16:creationId xmlns:a16="http://schemas.microsoft.com/office/drawing/2014/main" id="{0A73E537-7668-F336-2309-745EA4F9A43D}"/>
                  </a:ext>
                </a:extLst>
              </p:cNvPr>
              <p:cNvSpPr/>
              <p:nvPr/>
            </p:nvSpPr>
            <p:spPr>
              <a:xfrm>
                <a:off x="6681240" y="4103735"/>
                <a:ext cx="666749" cy="825240"/>
              </a:xfrm>
              <a:custGeom>
                <a:avLst/>
                <a:gdLst>
                  <a:gd name="connsiteX0" fmla="*/ 0 w 664028"/>
                  <a:gd name="connsiteY0" fmla="*/ 810986 h 820511"/>
                  <a:gd name="connsiteX1" fmla="*/ 104775 w 664028"/>
                  <a:gd name="connsiteY1" fmla="*/ 776968 h 820511"/>
                  <a:gd name="connsiteX2" fmla="*/ 179614 w 664028"/>
                  <a:gd name="connsiteY2" fmla="*/ 683079 h 820511"/>
                  <a:gd name="connsiteX3" fmla="*/ 277585 w 664028"/>
                  <a:gd name="connsiteY3" fmla="*/ 477611 h 820511"/>
                  <a:gd name="connsiteX4" fmla="*/ 345621 w 664028"/>
                  <a:gd name="connsiteY4" fmla="*/ 277586 h 820511"/>
                  <a:gd name="connsiteX5" fmla="*/ 406853 w 664028"/>
                  <a:gd name="connsiteY5" fmla="*/ 110218 h 820511"/>
                  <a:gd name="connsiteX6" fmla="*/ 459921 w 664028"/>
                  <a:gd name="connsiteY6" fmla="*/ 19050 h 820511"/>
                  <a:gd name="connsiteX7" fmla="*/ 496660 w 664028"/>
                  <a:gd name="connsiteY7" fmla="*/ 0 h 820511"/>
                  <a:gd name="connsiteX8" fmla="*/ 534760 w 664028"/>
                  <a:gd name="connsiteY8" fmla="*/ 16329 h 820511"/>
                  <a:gd name="connsiteX9" fmla="*/ 585107 w 664028"/>
                  <a:gd name="connsiteY9" fmla="*/ 106136 h 820511"/>
                  <a:gd name="connsiteX10" fmla="*/ 627289 w 664028"/>
                  <a:gd name="connsiteY10" fmla="*/ 242207 h 820511"/>
                  <a:gd name="connsiteX11" fmla="*/ 664028 w 664028"/>
                  <a:gd name="connsiteY11" fmla="*/ 314325 h 820511"/>
                  <a:gd name="connsiteX12" fmla="*/ 661307 w 664028"/>
                  <a:gd name="connsiteY12" fmla="*/ 820511 h 820511"/>
                  <a:gd name="connsiteX13" fmla="*/ 0 w 664028"/>
                  <a:gd name="connsiteY13" fmla="*/ 810986 h 820511"/>
                  <a:gd name="connsiteX0" fmla="*/ 0 w 666749"/>
                  <a:gd name="connsiteY0" fmla="*/ 823163 h 823163"/>
                  <a:gd name="connsiteX1" fmla="*/ 107496 w 666749"/>
                  <a:gd name="connsiteY1" fmla="*/ 776968 h 823163"/>
                  <a:gd name="connsiteX2" fmla="*/ 182335 w 666749"/>
                  <a:gd name="connsiteY2" fmla="*/ 683079 h 823163"/>
                  <a:gd name="connsiteX3" fmla="*/ 280306 w 666749"/>
                  <a:gd name="connsiteY3" fmla="*/ 477611 h 823163"/>
                  <a:gd name="connsiteX4" fmla="*/ 348342 w 666749"/>
                  <a:gd name="connsiteY4" fmla="*/ 277586 h 823163"/>
                  <a:gd name="connsiteX5" fmla="*/ 409574 w 666749"/>
                  <a:gd name="connsiteY5" fmla="*/ 110218 h 823163"/>
                  <a:gd name="connsiteX6" fmla="*/ 462642 w 666749"/>
                  <a:gd name="connsiteY6" fmla="*/ 19050 h 823163"/>
                  <a:gd name="connsiteX7" fmla="*/ 499381 w 666749"/>
                  <a:gd name="connsiteY7" fmla="*/ 0 h 823163"/>
                  <a:gd name="connsiteX8" fmla="*/ 537481 w 666749"/>
                  <a:gd name="connsiteY8" fmla="*/ 16329 h 823163"/>
                  <a:gd name="connsiteX9" fmla="*/ 587828 w 666749"/>
                  <a:gd name="connsiteY9" fmla="*/ 106136 h 823163"/>
                  <a:gd name="connsiteX10" fmla="*/ 630010 w 666749"/>
                  <a:gd name="connsiteY10" fmla="*/ 242207 h 823163"/>
                  <a:gd name="connsiteX11" fmla="*/ 666749 w 666749"/>
                  <a:gd name="connsiteY11" fmla="*/ 314325 h 823163"/>
                  <a:gd name="connsiteX12" fmla="*/ 664028 w 666749"/>
                  <a:gd name="connsiteY12" fmla="*/ 820511 h 823163"/>
                  <a:gd name="connsiteX13" fmla="*/ 0 w 666749"/>
                  <a:gd name="connsiteY13" fmla="*/ 823163 h 823163"/>
                  <a:gd name="connsiteX0" fmla="*/ 0 w 666749"/>
                  <a:gd name="connsiteY0" fmla="*/ 819104 h 820511"/>
                  <a:gd name="connsiteX1" fmla="*/ 107496 w 666749"/>
                  <a:gd name="connsiteY1" fmla="*/ 776968 h 820511"/>
                  <a:gd name="connsiteX2" fmla="*/ 182335 w 666749"/>
                  <a:gd name="connsiteY2" fmla="*/ 683079 h 820511"/>
                  <a:gd name="connsiteX3" fmla="*/ 280306 w 666749"/>
                  <a:gd name="connsiteY3" fmla="*/ 477611 h 820511"/>
                  <a:gd name="connsiteX4" fmla="*/ 348342 w 666749"/>
                  <a:gd name="connsiteY4" fmla="*/ 277586 h 820511"/>
                  <a:gd name="connsiteX5" fmla="*/ 409574 w 666749"/>
                  <a:gd name="connsiteY5" fmla="*/ 110218 h 820511"/>
                  <a:gd name="connsiteX6" fmla="*/ 462642 w 666749"/>
                  <a:gd name="connsiteY6" fmla="*/ 19050 h 820511"/>
                  <a:gd name="connsiteX7" fmla="*/ 499381 w 666749"/>
                  <a:gd name="connsiteY7" fmla="*/ 0 h 820511"/>
                  <a:gd name="connsiteX8" fmla="*/ 537481 w 666749"/>
                  <a:gd name="connsiteY8" fmla="*/ 16329 h 820511"/>
                  <a:gd name="connsiteX9" fmla="*/ 587828 w 666749"/>
                  <a:gd name="connsiteY9" fmla="*/ 106136 h 820511"/>
                  <a:gd name="connsiteX10" fmla="*/ 630010 w 666749"/>
                  <a:gd name="connsiteY10" fmla="*/ 242207 h 820511"/>
                  <a:gd name="connsiteX11" fmla="*/ 666749 w 666749"/>
                  <a:gd name="connsiteY11" fmla="*/ 314325 h 820511"/>
                  <a:gd name="connsiteX12" fmla="*/ 664028 w 666749"/>
                  <a:gd name="connsiteY12" fmla="*/ 820511 h 820511"/>
                  <a:gd name="connsiteX13" fmla="*/ 0 w 666749"/>
                  <a:gd name="connsiteY13" fmla="*/ 819104 h 820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6749" h="820511">
                    <a:moveTo>
                      <a:pt x="0" y="819104"/>
                    </a:moveTo>
                    <a:lnTo>
                      <a:pt x="107496" y="776968"/>
                    </a:lnTo>
                    <a:lnTo>
                      <a:pt x="182335" y="683079"/>
                    </a:lnTo>
                    <a:lnTo>
                      <a:pt x="280306" y="477611"/>
                    </a:lnTo>
                    <a:lnTo>
                      <a:pt x="348342" y="277586"/>
                    </a:lnTo>
                    <a:lnTo>
                      <a:pt x="409574" y="110218"/>
                    </a:lnTo>
                    <a:lnTo>
                      <a:pt x="462642" y="19050"/>
                    </a:lnTo>
                    <a:lnTo>
                      <a:pt x="499381" y="0"/>
                    </a:lnTo>
                    <a:lnTo>
                      <a:pt x="537481" y="16329"/>
                    </a:lnTo>
                    <a:lnTo>
                      <a:pt x="587828" y="106136"/>
                    </a:lnTo>
                    <a:lnTo>
                      <a:pt x="630010" y="242207"/>
                    </a:lnTo>
                    <a:lnTo>
                      <a:pt x="666749" y="314325"/>
                    </a:lnTo>
                    <a:lnTo>
                      <a:pt x="664028" y="820511"/>
                    </a:lnTo>
                    <a:lnTo>
                      <a:pt x="0" y="819104"/>
                    </a:lnTo>
                    <a:close/>
                  </a:path>
                </a:pathLst>
              </a:custGeom>
              <a:solidFill>
                <a:schemeClr val="accent6">
                  <a:lumMod val="60000"/>
                  <a:lumOff val="40000"/>
                </a:schemeClr>
              </a:solidFill>
              <a:ln>
                <a:noFill/>
              </a:ln>
            </p:spPr>
            <p:txBody>
              <a:bodyPr vert="horz" wrap="square" lIns="251919" tIns="611804" rIns="0" bIns="0" numCol="1" rtlCol="0"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800" i="1" dirty="0">
                    <a:solidFill>
                      <a:schemeClr val="tx1"/>
                    </a:solidFill>
                    <a:latin typeface="Times New Roman" panose="02020603050405020304" pitchFamily="18" charset="0"/>
                    <a:cs typeface="Times New Roman" panose="02020603050405020304" pitchFamily="18" charset="0"/>
                  </a:rPr>
                  <a:t>TNR</a:t>
                </a:r>
              </a:p>
            </p:txBody>
          </p:sp>
        </p:grpSp>
        <p:pic>
          <p:nvPicPr>
            <p:cNvPr id="14" name="Picture 13">
              <a:extLst>
                <a:ext uri="{FF2B5EF4-FFF2-40B4-BE49-F238E27FC236}">
                  <a16:creationId xmlns:a16="http://schemas.microsoft.com/office/drawing/2014/main" id="{DD85B5EA-9299-728B-6B66-FB7F2723B0BA}"/>
                </a:ext>
              </a:extLst>
            </p:cNvPr>
            <p:cNvPicPr>
              <a:picLocks noChangeAspect="1"/>
            </p:cNvPicPr>
            <p:nvPr/>
          </p:nvPicPr>
          <p:blipFill>
            <a:blip r:embed="rId3"/>
            <a:stretch>
              <a:fillRect/>
            </a:stretch>
          </p:blipFill>
          <p:spPr>
            <a:xfrm>
              <a:off x="6395040" y="3849252"/>
              <a:ext cx="1943648" cy="1223778"/>
            </a:xfrm>
            <a:prstGeom prst="rect">
              <a:avLst/>
            </a:prstGeom>
          </p:spPr>
        </p:pic>
      </p:grpSp>
      <p:grpSp>
        <p:nvGrpSpPr>
          <p:cNvPr id="17" name="Group 16">
            <a:extLst>
              <a:ext uri="{FF2B5EF4-FFF2-40B4-BE49-F238E27FC236}">
                <a16:creationId xmlns:a16="http://schemas.microsoft.com/office/drawing/2014/main" id="{7B227F6B-E0AB-16B7-0B40-EBE5E9CE3CCA}"/>
              </a:ext>
            </a:extLst>
          </p:cNvPr>
          <p:cNvGrpSpPr/>
          <p:nvPr/>
        </p:nvGrpSpPr>
        <p:grpSpPr>
          <a:xfrm>
            <a:off x="5321953" y="5307894"/>
            <a:ext cx="1943647" cy="1207130"/>
            <a:chOff x="6391150" y="5274404"/>
            <a:chExt cx="1943647" cy="1207130"/>
          </a:xfrm>
        </p:grpSpPr>
        <p:grpSp>
          <p:nvGrpSpPr>
            <p:cNvPr id="10" name="Group 9">
              <a:extLst>
                <a:ext uri="{FF2B5EF4-FFF2-40B4-BE49-F238E27FC236}">
                  <a16:creationId xmlns:a16="http://schemas.microsoft.com/office/drawing/2014/main" id="{8DBB7D9E-4753-1F83-E8E1-9CA7DB3CA77D}"/>
                </a:ext>
              </a:extLst>
            </p:cNvPr>
            <p:cNvGrpSpPr/>
            <p:nvPr/>
          </p:nvGrpSpPr>
          <p:grpSpPr>
            <a:xfrm>
              <a:off x="6584868" y="5794077"/>
              <a:ext cx="1610570" cy="542297"/>
              <a:chOff x="6731000" y="5794835"/>
              <a:chExt cx="1611086" cy="542471"/>
            </a:xfrm>
          </p:grpSpPr>
          <p:sp>
            <p:nvSpPr>
              <p:cNvPr id="11" name="Freeform: Shape 10">
                <a:extLst>
                  <a:ext uri="{FF2B5EF4-FFF2-40B4-BE49-F238E27FC236}">
                    <a16:creationId xmlns:a16="http://schemas.microsoft.com/office/drawing/2014/main" id="{89C25392-8419-AD06-7A1C-BE7E5FA943A5}"/>
                  </a:ext>
                </a:extLst>
              </p:cNvPr>
              <p:cNvSpPr/>
              <p:nvPr/>
            </p:nvSpPr>
            <p:spPr>
              <a:xfrm>
                <a:off x="7342414" y="5794835"/>
                <a:ext cx="999672" cy="538843"/>
              </a:xfrm>
              <a:custGeom>
                <a:avLst/>
                <a:gdLst>
                  <a:gd name="connsiteX0" fmla="*/ 999672 w 999672"/>
                  <a:gd name="connsiteY0" fmla="*/ 535214 h 538843"/>
                  <a:gd name="connsiteX1" fmla="*/ 867229 w 999672"/>
                  <a:gd name="connsiteY1" fmla="*/ 491671 h 538843"/>
                  <a:gd name="connsiteX2" fmla="*/ 747486 w 999672"/>
                  <a:gd name="connsiteY2" fmla="*/ 402771 h 538843"/>
                  <a:gd name="connsiteX3" fmla="*/ 609600 w 999672"/>
                  <a:gd name="connsiteY3" fmla="*/ 257628 h 538843"/>
                  <a:gd name="connsiteX4" fmla="*/ 488043 w 999672"/>
                  <a:gd name="connsiteY4" fmla="*/ 96157 h 538843"/>
                  <a:gd name="connsiteX5" fmla="*/ 400957 w 999672"/>
                  <a:gd name="connsiteY5" fmla="*/ 21771 h 538843"/>
                  <a:gd name="connsiteX6" fmla="*/ 321129 w 999672"/>
                  <a:gd name="connsiteY6" fmla="*/ 0 h 538843"/>
                  <a:gd name="connsiteX7" fmla="*/ 264886 w 999672"/>
                  <a:gd name="connsiteY7" fmla="*/ 19957 h 538843"/>
                  <a:gd name="connsiteX8" fmla="*/ 201386 w 999672"/>
                  <a:gd name="connsiteY8" fmla="*/ 65314 h 538843"/>
                  <a:gd name="connsiteX9" fmla="*/ 117929 w 999672"/>
                  <a:gd name="connsiteY9" fmla="*/ 165100 h 538843"/>
                  <a:gd name="connsiteX10" fmla="*/ 43543 w 999672"/>
                  <a:gd name="connsiteY10" fmla="*/ 270328 h 538843"/>
                  <a:gd name="connsiteX11" fmla="*/ 3629 w 999672"/>
                  <a:gd name="connsiteY11" fmla="*/ 321128 h 538843"/>
                  <a:gd name="connsiteX12" fmla="*/ 0 w 999672"/>
                  <a:gd name="connsiteY12" fmla="*/ 538843 h 538843"/>
                  <a:gd name="connsiteX13" fmla="*/ 999672 w 999672"/>
                  <a:gd name="connsiteY13" fmla="*/ 535214 h 538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99672" h="538843">
                    <a:moveTo>
                      <a:pt x="999672" y="535214"/>
                    </a:moveTo>
                    <a:lnTo>
                      <a:pt x="867229" y="491671"/>
                    </a:lnTo>
                    <a:lnTo>
                      <a:pt x="747486" y="402771"/>
                    </a:lnTo>
                    <a:lnTo>
                      <a:pt x="609600" y="257628"/>
                    </a:lnTo>
                    <a:lnTo>
                      <a:pt x="488043" y="96157"/>
                    </a:lnTo>
                    <a:lnTo>
                      <a:pt x="400957" y="21771"/>
                    </a:lnTo>
                    <a:lnTo>
                      <a:pt x="321129" y="0"/>
                    </a:lnTo>
                    <a:lnTo>
                      <a:pt x="264886" y="19957"/>
                    </a:lnTo>
                    <a:lnTo>
                      <a:pt x="201386" y="65314"/>
                    </a:lnTo>
                    <a:lnTo>
                      <a:pt x="117929" y="165100"/>
                    </a:lnTo>
                    <a:lnTo>
                      <a:pt x="43543" y="270328"/>
                    </a:lnTo>
                    <a:lnTo>
                      <a:pt x="3629" y="321128"/>
                    </a:lnTo>
                    <a:cubicBezTo>
                      <a:pt x="2419" y="393700"/>
                      <a:pt x="1210" y="466271"/>
                      <a:pt x="0" y="538843"/>
                    </a:cubicBezTo>
                    <a:lnTo>
                      <a:pt x="999672" y="535214"/>
                    </a:lnTo>
                    <a:close/>
                  </a:path>
                </a:pathLst>
              </a:custGeom>
              <a:solidFill>
                <a:schemeClr val="accent6">
                  <a:lumMod val="60000"/>
                  <a:lumOff val="40000"/>
                </a:schemeClr>
              </a:solidFill>
              <a:ln>
                <a:noFill/>
              </a:ln>
            </p:spPr>
            <p:txBody>
              <a:bodyPr vert="horz" wrap="square" lIns="359885" tIns="327495" rIns="0" bIns="0" numCol="1" rtlCol="0" anchor="t" anchorCtr="0" compatLnSpc="1">
                <a:prstTxWarp prst="textNoShape">
                  <a:avLst/>
                </a:prstTxWarp>
              </a:bodyPr>
              <a:lstStyle/>
              <a:p>
                <a:pPr algn="l" defTabSz="914126"/>
                <a:r>
                  <a:rPr lang="en-US" sz="800" i="1" dirty="0">
                    <a:solidFill>
                      <a:schemeClr val="tx1"/>
                    </a:solidFill>
                    <a:latin typeface="Times New Roman" panose="02020603050405020304" pitchFamily="18" charset="0"/>
                    <a:cs typeface="Times New Roman" panose="02020603050405020304" pitchFamily="18" charset="0"/>
                  </a:rPr>
                  <a:t>TPR</a:t>
                </a:r>
              </a:p>
            </p:txBody>
          </p:sp>
          <p:sp>
            <p:nvSpPr>
              <p:cNvPr id="12" name="Freeform: Shape 11">
                <a:extLst>
                  <a:ext uri="{FF2B5EF4-FFF2-40B4-BE49-F238E27FC236}">
                    <a16:creationId xmlns:a16="http://schemas.microsoft.com/office/drawing/2014/main" id="{E059B8EB-5CC6-49B5-516C-ACDC268B3AF1}"/>
                  </a:ext>
                </a:extLst>
              </p:cNvPr>
              <p:cNvSpPr/>
              <p:nvPr/>
            </p:nvSpPr>
            <p:spPr>
              <a:xfrm>
                <a:off x="6731000" y="6112335"/>
                <a:ext cx="615043" cy="224971"/>
              </a:xfrm>
              <a:custGeom>
                <a:avLst/>
                <a:gdLst>
                  <a:gd name="connsiteX0" fmla="*/ 0 w 615043"/>
                  <a:gd name="connsiteY0" fmla="*/ 224971 h 224971"/>
                  <a:gd name="connsiteX1" fmla="*/ 286657 w 615043"/>
                  <a:gd name="connsiteY1" fmla="*/ 208643 h 224971"/>
                  <a:gd name="connsiteX2" fmla="*/ 424543 w 615043"/>
                  <a:gd name="connsiteY2" fmla="*/ 165100 h 224971"/>
                  <a:gd name="connsiteX3" fmla="*/ 508000 w 615043"/>
                  <a:gd name="connsiteY3" fmla="*/ 110671 h 224971"/>
                  <a:gd name="connsiteX4" fmla="*/ 615043 w 615043"/>
                  <a:gd name="connsiteY4" fmla="*/ 0 h 224971"/>
                  <a:gd name="connsiteX5" fmla="*/ 609600 w 615043"/>
                  <a:gd name="connsiteY5" fmla="*/ 219528 h 224971"/>
                  <a:gd name="connsiteX6" fmla="*/ 0 w 615043"/>
                  <a:gd name="connsiteY6" fmla="*/ 224971 h 224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043" h="224971">
                    <a:moveTo>
                      <a:pt x="0" y="224971"/>
                    </a:moveTo>
                    <a:lnTo>
                      <a:pt x="286657" y="208643"/>
                    </a:lnTo>
                    <a:lnTo>
                      <a:pt x="424543" y="165100"/>
                    </a:lnTo>
                    <a:lnTo>
                      <a:pt x="508000" y="110671"/>
                    </a:lnTo>
                    <a:lnTo>
                      <a:pt x="615043" y="0"/>
                    </a:lnTo>
                    <a:lnTo>
                      <a:pt x="609600" y="219528"/>
                    </a:lnTo>
                    <a:lnTo>
                      <a:pt x="0" y="224971"/>
                    </a:lnTo>
                    <a:close/>
                  </a:path>
                </a:pathLst>
              </a:custGeom>
              <a:solidFill>
                <a:schemeClr val="accent2">
                  <a:lumMod val="60000"/>
                  <a:lumOff val="40000"/>
                </a:schemeClr>
              </a:solidFill>
              <a:ln>
                <a:noFill/>
              </a:ln>
            </p:spPr>
            <p:txBody>
              <a:bodyPr vert="horz" wrap="square" lIns="161948" tIns="14395" rIns="0" bIns="0" numCol="1" rtlCol="0" anchor="t" anchorCtr="0" compatLnSpc="1">
                <a:prstTxWarp prst="textNoShape">
                  <a:avLst/>
                </a:prstTxWarp>
              </a:bodyPr>
              <a:lstStyle/>
              <a:p>
                <a:pPr defTabSz="914126"/>
                <a:r>
                  <a:rPr lang="en-US" sz="800" i="1" dirty="0">
                    <a:solidFill>
                      <a:schemeClr val="tx1"/>
                    </a:solidFill>
                    <a:latin typeface="Times New Roman" panose="02020603050405020304" pitchFamily="18" charset="0"/>
                    <a:cs typeface="Times New Roman" panose="02020603050405020304" pitchFamily="18" charset="0"/>
                  </a:rPr>
                  <a:t>FNR</a:t>
                </a:r>
              </a:p>
            </p:txBody>
          </p:sp>
        </p:grpSp>
        <p:pic>
          <p:nvPicPr>
            <p:cNvPr id="15" name="Picture 14">
              <a:extLst>
                <a:ext uri="{FF2B5EF4-FFF2-40B4-BE49-F238E27FC236}">
                  <a16:creationId xmlns:a16="http://schemas.microsoft.com/office/drawing/2014/main" id="{97074D89-A749-E673-3512-5E4ED1D5C3F3}"/>
                </a:ext>
              </a:extLst>
            </p:cNvPr>
            <p:cNvPicPr>
              <a:picLocks noChangeAspect="1"/>
            </p:cNvPicPr>
            <p:nvPr/>
          </p:nvPicPr>
          <p:blipFill>
            <a:blip r:embed="rId4"/>
            <a:stretch>
              <a:fillRect/>
            </a:stretch>
          </p:blipFill>
          <p:spPr>
            <a:xfrm>
              <a:off x="6391150" y="5274404"/>
              <a:ext cx="1943647" cy="1207130"/>
            </a:xfrm>
            <a:prstGeom prst="rect">
              <a:avLst/>
            </a:prstGeom>
          </p:spPr>
        </p:pic>
      </p:grpSp>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4B4E27C9-1DD4-1944-811E-0FF33F6BE040}"/>
                  </a:ext>
                </a:extLst>
              </p:cNvPr>
              <p:cNvGraphicFramePr>
                <a:graphicFrameLocks noGrp="1"/>
              </p:cNvGraphicFramePr>
              <p:nvPr>
                <p:extLst>
                  <p:ext uri="{D42A27DB-BD31-4B8C-83A1-F6EECF244321}">
                    <p14:modId xmlns:p14="http://schemas.microsoft.com/office/powerpoint/2010/main" val="3307868719"/>
                  </p:ext>
                </p:extLst>
              </p:nvPr>
            </p:nvGraphicFramePr>
            <p:xfrm>
              <a:off x="7357311" y="5303226"/>
              <a:ext cx="2128786" cy="1276194"/>
            </p:xfrm>
            <a:graphic>
              <a:graphicData uri="http://schemas.openxmlformats.org/drawingml/2006/table">
                <a:tbl>
                  <a:tblPr>
                    <a:tableStyleId>{5C22544A-7EE6-4342-B048-85BDC9FD1C3A}</a:tableStyleId>
                  </a:tblPr>
                  <a:tblGrid>
                    <a:gridCol w="2128786">
                      <a:extLst>
                        <a:ext uri="{9D8B030D-6E8A-4147-A177-3AD203B41FA5}">
                          <a16:colId xmlns:a16="http://schemas.microsoft.com/office/drawing/2014/main" val="2230547453"/>
                        </a:ext>
                      </a:extLst>
                    </a:gridCol>
                  </a:tblGrid>
                  <a:tr h="638097">
                    <a:tc>
                      <a:txBody>
                        <a:bodyPr/>
                        <a:lstStyle/>
                        <a:p>
                          <a:pPr marL="0" marR="0" lvl="0" indent="0" algn="ctr" defTabSz="91412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𝐹𝑁𝑅</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𝑇</m:t>
                                    </m:r>
                                  </m:e>
                                </m:d>
                                <m:r>
                                  <a:rPr lang="en-US" sz="1400" b="0" i="1" smtClean="0">
                                    <a:latin typeface="Cambria Math" panose="02040503050406030204" pitchFamily="18" charset="0"/>
                                  </a:rPr>
                                  <m:t>=</m:t>
                                </m:r>
                                <m:nary>
                                  <m:naryPr>
                                    <m:ctrlPr>
                                      <a:rPr lang="en-US" sz="1400" b="0" i="1" smtClean="0">
                                        <a:latin typeface="Cambria Math" panose="02040503050406030204" pitchFamily="18" charset="0"/>
                                      </a:rPr>
                                    </m:ctrlPr>
                                  </m:naryPr>
                                  <m: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m:t>
                                    </m:r>
                                  </m:sub>
                                  <m:sup>
                                    <m:r>
                                      <a:rPr lang="en-US" sz="1400" b="0" i="1" smtClean="0">
                                        <a:latin typeface="Cambria Math" panose="02040503050406030204" pitchFamily="18" charset="0"/>
                                        <a:ea typeface="Cambria Math" panose="02040503050406030204" pitchFamily="18" charset="0"/>
                                      </a:rPr>
                                      <m:t>𝑇</m:t>
                                    </m:r>
                                  </m:sup>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𝑓</m:t>
                                        </m:r>
                                      </m:e>
                                      <m:sub>
                                        <m:r>
                                          <a:rPr lang="en-US" sz="1400" b="0" i="1" smtClean="0">
                                            <a:latin typeface="Cambria Math" panose="02040503050406030204" pitchFamily="18" charset="0"/>
                                          </a:rPr>
                                          <m:t>𝑝</m:t>
                                        </m:r>
                                      </m:sub>
                                    </m:sSub>
                                    <m:d>
                                      <m:dPr>
                                        <m:ctrlPr>
                                          <a:rPr lang="en-US" sz="1400" i="1" smtClean="0">
                                            <a:latin typeface="Cambria Math" panose="02040503050406030204" pitchFamily="18" charset="0"/>
                                          </a:rPr>
                                        </m:ctrlPr>
                                      </m:dPr>
                                      <m:e>
                                        <m:r>
                                          <a:rPr lang="en-US" sz="1400" b="0" i="1" smtClean="0">
                                            <a:latin typeface="Cambria Math" panose="02040503050406030204" pitchFamily="18" charset="0"/>
                                          </a:rPr>
                                          <m:t>𝑥</m:t>
                                        </m:r>
                                      </m:e>
                                    </m:d>
                                    <m:r>
                                      <m:rPr>
                                        <m:nor/>
                                      </m:rPr>
                                      <a:rPr lang="en-US" sz="1400" dirty="0"/>
                                      <m:t> </m:t>
                                    </m:r>
                                    <m:r>
                                      <a:rPr lang="en-US" sz="1400" b="0" i="1" dirty="0" smtClean="0">
                                        <a:latin typeface="Cambria Math" panose="02040503050406030204" pitchFamily="18" charset="0"/>
                                      </a:rPr>
                                      <m:t>𝑑𝑥</m:t>
                                    </m:r>
                                  </m:e>
                                </m:nary>
                              </m:oMath>
                            </m:oMathPara>
                          </a14:m>
                          <a:endParaRPr lang="en-US" sz="1400" dirty="0"/>
                        </a:p>
                      </a:txBody>
                      <a:tcPr marL="91411" marR="91411" marT="45705" marB="45705">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33451524"/>
                      </a:ext>
                    </a:extLst>
                  </a:tr>
                  <a:tr h="638097">
                    <a:tc>
                      <a:txBody>
                        <a:bodyPr/>
                        <a:lstStyle/>
                        <a:p>
                          <a:pPr marL="0" marR="0" lvl="0" indent="0" algn="ctr" defTabSz="914126"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𝑇𝑃𝑅</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𝑇</m:t>
                                    </m:r>
                                  </m:e>
                                </m:d>
                                <m:r>
                                  <a:rPr lang="en-US" sz="1400" b="0" i="1" smtClean="0">
                                    <a:latin typeface="Cambria Math" panose="02040503050406030204" pitchFamily="18" charset="0"/>
                                  </a:rPr>
                                  <m:t>=</m:t>
                                </m:r>
                                <m:nary>
                                  <m:naryPr>
                                    <m:ctrlPr>
                                      <a:rPr lang="en-US" sz="1400" b="0" i="1" smtClean="0">
                                        <a:latin typeface="Cambria Math" panose="02040503050406030204" pitchFamily="18" charset="0"/>
                                      </a:rPr>
                                    </m:ctrlPr>
                                  </m:naryPr>
                                  <m:sub>
                                    <m:r>
                                      <m:rPr>
                                        <m:brk m:alnAt="23"/>
                                      </m:rPr>
                                      <a:rPr lang="en-US" sz="1400" b="0" i="1" smtClean="0">
                                        <a:latin typeface="Cambria Math" panose="02040503050406030204" pitchFamily="18" charset="0"/>
                                      </a:rPr>
                                      <m:t>𝑇</m:t>
                                    </m:r>
                                  </m:sub>
                                  <m:sup>
                                    <m:r>
                                      <a:rPr lang="en-US" sz="1400" b="0" i="1" smtClean="0">
                                        <a:latin typeface="Cambria Math" panose="02040503050406030204" pitchFamily="18" charset="0"/>
                                        <a:ea typeface="Cambria Math" panose="02040503050406030204" pitchFamily="18" charset="0"/>
                                      </a:rPr>
                                      <m:t>∞</m:t>
                                    </m:r>
                                  </m:sup>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𝑓</m:t>
                                        </m:r>
                                      </m:e>
                                      <m:sub>
                                        <m:r>
                                          <a:rPr lang="en-US" sz="1400" b="0" i="1" smtClean="0">
                                            <a:latin typeface="Cambria Math" panose="02040503050406030204" pitchFamily="18" charset="0"/>
                                          </a:rPr>
                                          <m:t>𝑝</m:t>
                                        </m:r>
                                      </m:sub>
                                    </m:sSub>
                                    <m:d>
                                      <m:dPr>
                                        <m:ctrlPr>
                                          <a:rPr lang="en-US" sz="1400" i="1" smtClean="0">
                                            <a:latin typeface="Cambria Math" panose="02040503050406030204" pitchFamily="18" charset="0"/>
                                          </a:rPr>
                                        </m:ctrlPr>
                                      </m:dPr>
                                      <m:e>
                                        <m:r>
                                          <a:rPr lang="en-US" sz="1400" b="0" i="1" smtClean="0">
                                            <a:latin typeface="Cambria Math" panose="02040503050406030204" pitchFamily="18" charset="0"/>
                                          </a:rPr>
                                          <m:t>𝑥</m:t>
                                        </m:r>
                                      </m:e>
                                    </m:d>
                                    <m:r>
                                      <m:rPr>
                                        <m:nor/>
                                      </m:rPr>
                                      <a:rPr lang="en-US" sz="1400" dirty="0"/>
                                      <m:t> </m:t>
                                    </m:r>
                                    <m:r>
                                      <a:rPr lang="en-US" sz="1400" b="0" i="1" dirty="0" smtClean="0">
                                        <a:latin typeface="Cambria Math" panose="02040503050406030204" pitchFamily="18" charset="0"/>
                                      </a:rPr>
                                      <m:t>𝑑𝑥</m:t>
                                    </m:r>
                                  </m:e>
                                </m:nary>
                              </m:oMath>
                            </m:oMathPara>
                          </a14:m>
                          <a:endParaRPr lang="en-US" sz="1400" dirty="0"/>
                        </a:p>
                      </a:txBody>
                      <a:tcPr marL="91411" marR="91411" marT="45705" marB="45705">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58594608"/>
                      </a:ext>
                    </a:extLst>
                  </a:tr>
                </a:tbl>
              </a:graphicData>
            </a:graphic>
          </p:graphicFrame>
        </mc:Choice>
        <mc:Fallback xmlns="">
          <p:graphicFrame>
            <p:nvGraphicFramePr>
              <p:cNvPr id="18" name="Table 17">
                <a:extLst>
                  <a:ext uri="{FF2B5EF4-FFF2-40B4-BE49-F238E27FC236}">
                    <a16:creationId xmlns:a16="http://schemas.microsoft.com/office/drawing/2014/main" id="{4B4E27C9-1DD4-1944-811E-0FF33F6BE040}"/>
                  </a:ext>
                </a:extLst>
              </p:cNvPr>
              <p:cNvGraphicFramePr>
                <a:graphicFrameLocks noGrp="1"/>
              </p:cNvGraphicFramePr>
              <p:nvPr>
                <p:extLst>
                  <p:ext uri="{D42A27DB-BD31-4B8C-83A1-F6EECF244321}">
                    <p14:modId xmlns:p14="http://schemas.microsoft.com/office/powerpoint/2010/main" val="3307868719"/>
                  </p:ext>
                </p:extLst>
              </p:nvPr>
            </p:nvGraphicFramePr>
            <p:xfrm>
              <a:off x="7357311" y="5303226"/>
              <a:ext cx="2128786" cy="1276194"/>
            </p:xfrm>
            <a:graphic>
              <a:graphicData uri="http://schemas.openxmlformats.org/drawingml/2006/table">
                <a:tbl>
                  <a:tblPr>
                    <a:tableStyleId>{5C22544A-7EE6-4342-B048-85BDC9FD1C3A}</a:tableStyleId>
                  </a:tblPr>
                  <a:tblGrid>
                    <a:gridCol w="2128786">
                      <a:extLst>
                        <a:ext uri="{9D8B030D-6E8A-4147-A177-3AD203B41FA5}">
                          <a16:colId xmlns:a16="http://schemas.microsoft.com/office/drawing/2014/main" val="2230547453"/>
                        </a:ext>
                      </a:extLst>
                    </a:gridCol>
                  </a:tblGrid>
                  <a:tr h="638097">
                    <a:tc>
                      <a:txBody>
                        <a:bodyPr/>
                        <a:lstStyle/>
                        <a:p>
                          <a:endParaRPr lang="en-US"/>
                        </a:p>
                      </a:txBody>
                      <a:tcPr marL="91411" marR="91411" marT="45705" marB="45705">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t="-31132" b="-279245"/>
                          </a:stretch>
                        </a:blipFill>
                      </a:tcPr>
                    </a:tc>
                    <a:extLst>
                      <a:ext uri="{0D108BD9-81ED-4DB2-BD59-A6C34878D82A}">
                        <a16:rowId xmlns:a16="http://schemas.microsoft.com/office/drawing/2014/main" val="433451524"/>
                      </a:ext>
                    </a:extLst>
                  </a:tr>
                  <a:tr h="638097">
                    <a:tc>
                      <a:txBody>
                        <a:bodyPr/>
                        <a:lstStyle/>
                        <a:p>
                          <a:endParaRPr lang="en-US"/>
                        </a:p>
                      </a:txBody>
                      <a:tcPr marL="91411" marR="91411" marT="45705" marB="45705">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t="-132381" b="-181905"/>
                          </a:stretch>
                        </a:blipFill>
                      </a:tcPr>
                    </a:tc>
                    <a:extLst>
                      <a:ext uri="{0D108BD9-81ED-4DB2-BD59-A6C34878D82A}">
                        <a16:rowId xmlns:a16="http://schemas.microsoft.com/office/drawing/2014/main" val="11585946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9" name="Table 18">
                <a:extLst>
                  <a:ext uri="{FF2B5EF4-FFF2-40B4-BE49-F238E27FC236}">
                    <a16:creationId xmlns:a16="http://schemas.microsoft.com/office/drawing/2014/main" id="{4BDCD0A9-D751-878B-F4F4-8206842DEE3E}"/>
                  </a:ext>
                </a:extLst>
              </p:cNvPr>
              <p:cNvGraphicFramePr>
                <a:graphicFrameLocks noGrp="1"/>
              </p:cNvGraphicFramePr>
              <p:nvPr>
                <p:extLst>
                  <p:ext uri="{D42A27DB-BD31-4B8C-83A1-F6EECF244321}">
                    <p14:modId xmlns:p14="http://schemas.microsoft.com/office/powerpoint/2010/main" val="416437"/>
                  </p:ext>
                </p:extLst>
              </p:nvPr>
            </p:nvGraphicFramePr>
            <p:xfrm>
              <a:off x="7357311" y="3767421"/>
              <a:ext cx="2128786" cy="1276194"/>
            </p:xfrm>
            <a:graphic>
              <a:graphicData uri="http://schemas.openxmlformats.org/drawingml/2006/table">
                <a:tbl>
                  <a:tblPr>
                    <a:tableStyleId>{5C22544A-7EE6-4342-B048-85BDC9FD1C3A}</a:tableStyleId>
                  </a:tblPr>
                  <a:tblGrid>
                    <a:gridCol w="2128786">
                      <a:extLst>
                        <a:ext uri="{9D8B030D-6E8A-4147-A177-3AD203B41FA5}">
                          <a16:colId xmlns:a16="http://schemas.microsoft.com/office/drawing/2014/main" val="2230547453"/>
                        </a:ext>
                      </a:extLst>
                    </a:gridCol>
                  </a:tblGrid>
                  <a:tr h="638097">
                    <a:tc>
                      <a:txBody>
                        <a:bodyPr/>
                        <a:lstStyle/>
                        <a:p>
                          <a:pPr algn="ct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𝑇𝑁𝑅</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𝑇</m:t>
                                    </m:r>
                                  </m:e>
                                </m:d>
                                <m:r>
                                  <a:rPr lang="en-US" sz="1400" b="0" i="1" smtClean="0">
                                    <a:latin typeface="Cambria Math" panose="02040503050406030204" pitchFamily="18" charset="0"/>
                                  </a:rPr>
                                  <m:t>=</m:t>
                                </m:r>
                                <m:nary>
                                  <m:naryPr>
                                    <m:ctrlPr>
                                      <a:rPr lang="en-US" sz="1400" b="0" i="1" smtClean="0">
                                        <a:latin typeface="Cambria Math" panose="02040503050406030204" pitchFamily="18" charset="0"/>
                                      </a:rPr>
                                    </m:ctrlPr>
                                  </m:naryPr>
                                  <m: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m:t>
                                    </m:r>
                                  </m:sub>
                                  <m:sup>
                                    <m:r>
                                      <a:rPr lang="en-US" sz="1400" b="0" i="1" smtClean="0">
                                        <a:latin typeface="Cambria Math" panose="02040503050406030204" pitchFamily="18" charset="0"/>
                                        <a:ea typeface="Cambria Math" panose="02040503050406030204" pitchFamily="18" charset="0"/>
                                      </a:rPr>
                                      <m:t>𝑇</m:t>
                                    </m:r>
                                  </m:sup>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𝑓</m:t>
                                        </m:r>
                                      </m:e>
                                      <m:sub>
                                        <m:r>
                                          <a:rPr lang="en-US" sz="1400" b="0" i="1" smtClean="0">
                                            <a:latin typeface="Cambria Math" panose="02040503050406030204" pitchFamily="18" charset="0"/>
                                          </a:rPr>
                                          <m:t>𝑛</m:t>
                                        </m:r>
                                      </m:sub>
                                    </m:sSub>
                                    <m:d>
                                      <m:dPr>
                                        <m:ctrlPr>
                                          <a:rPr lang="en-US" sz="1400" i="1" smtClean="0">
                                            <a:latin typeface="Cambria Math" panose="02040503050406030204" pitchFamily="18" charset="0"/>
                                          </a:rPr>
                                        </m:ctrlPr>
                                      </m:dPr>
                                      <m:e>
                                        <m:r>
                                          <a:rPr lang="en-US" sz="1400" b="0" i="1" smtClean="0">
                                            <a:latin typeface="Cambria Math" panose="02040503050406030204" pitchFamily="18" charset="0"/>
                                          </a:rPr>
                                          <m:t>𝑥</m:t>
                                        </m:r>
                                      </m:e>
                                    </m:d>
                                    <m:r>
                                      <m:rPr>
                                        <m:nor/>
                                      </m:rPr>
                                      <a:rPr lang="en-US" sz="1400" dirty="0"/>
                                      <m:t> </m:t>
                                    </m:r>
                                    <m:r>
                                      <a:rPr lang="en-US" sz="1400" b="0" i="1" dirty="0" smtClean="0">
                                        <a:latin typeface="Cambria Math" panose="02040503050406030204" pitchFamily="18" charset="0"/>
                                      </a:rPr>
                                      <m:t>𝑑𝑥</m:t>
                                    </m:r>
                                  </m:e>
                                </m:nary>
                              </m:oMath>
                            </m:oMathPara>
                          </a14:m>
                          <a:endParaRPr lang="en-US" sz="1400" dirty="0"/>
                        </a:p>
                      </a:txBody>
                      <a:tcPr marL="91411" marR="91411" marT="45705" marB="45705">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14360944"/>
                      </a:ext>
                    </a:extLst>
                  </a:tr>
                  <a:tr h="638097">
                    <a:tc>
                      <a:txBody>
                        <a:bodyPr/>
                        <a:lstStyle/>
                        <a:p>
                          <a:pPr algn="ct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𝐹𝑃𝑅</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𝑇</m:t>
                                    </m:r>
                                  </m:e>
                                </m:d>
                                <m:r>
                                  <a:rPr lang="en-US" sz="1400" b="0" i="1" smtClean="0">
                                    <a:latin typeface="Cambria Math" panose="02040503050406030204" pitchFamily="18" charset="0"/>
                                  </a:rPr>
                                  <m:t>=</m:t>
                                </m:r>
                                <m:nary>
                                  <m:naryPr>
                                    <m:ctrlPr>
                                      <a:rPr lang="en-US" sz="1400" b="0" i="1" smtClean="0">
                                        <a:latin typeface="Cambria Math" panose="02040503050406030204" pitchFamily="18" charset="0"/>
                                      </a:rPr>
                                    </m:ctrlPr>
                                  </m:naryPr>
                                  <m:sub>
                                    <m:r>
                                      <m:rPr>
                                        <m:brk m:alnAt="23"/>
                                      </m:rPr>
                                      <a:rPr lang="en-US" sz="1400" b="0" i="1" smtClean="0">
                                        <a:latin typeface="Cambria Math" panose="02040503050406030204" pitchFamily="18" charset="0"/>
                                      </a:rPr>
                                      <m:t>𝑇</m:t>
                                    </m:r>
                                  </m:sub>
                                  <m:sup>
                                    <m:r>
                                      <a:rPr lang="en-US" sz="1400" b="0" i="1" smtClean="0">
                                        <a:latin typeface="Cambria Math" panose="02040503050406030204" pitchFamily="18" charset="0"/>
                                        <a:ea typeface="Cambria Math" panose="02040503050406030204" pitchFamily="18" charset="0"/>
                                      </a:rPr>
                                      <m:t>∞</m:t>
                                    </m:r>
                                  </m:sup>
                                  <m:e>
                                    <m:sSub>
                                      <m:sSubPr>
                                        <m:ctrlPr>
                                          <a:rPr lang="en-US" sz="1400" i="1" smtClean="0">
                                            <a:latin typeface="Cambria Math" panose="02040503050406030204" pitchFamily="18" charset="0"/>
                                          </a:rPr>
                                        </m:ctrlPr>
                                      </m:sSubPr>
                                      <m:e>
                                        <m:r>
                                          <a:rPr lang="en-US" sz="1400" b="0" i="1" smtClean="0">
                                            <a:latin typeface="Cambria Math" panose="02040503050406030204" pitchFamily="18" charset="0"/>
                                          </a:rPr>
                                          <m:t>𝑓</m:t>
                                        </m:r>
                                      </m:e>
                                      <m:sub>
                                        <m:r>
                                          <a:rPr lang="en-US" sz="1400" b="0" i="1" smtClean="0">
                                            <a:latin typeface="Cambria Math" panose="02040503050406030204" pitchFamily="18" charset="0"/>
                                          </a:rPr>
                                          <m:t>𝑛</m:t>
                                        </m:r>
                                      </m:sub>
                                    </m:sSub>
                                    <m:d>
                                      <m:dPr>
                                        <m:ctrlPr>
                                          <a:rPr lang="en-US" sz="1400" i="1" smtClean="0">
                                            <a:latin typeface="Cambria Math" panose="02040503050406030204" pitchFamily="18" charset="0"/>
                                          </a:rPr>
                                        </m:ctrlPr>
                                      </m:dPr>
                                      <m:e>
                                        <m:r>
                                          <a:rPr lang="en-US" sz="1400" b="0" i="1" smtClean="0">
                                            <a:latin typeface="Cambria Math" panose="02040503050406030204" pitchFamily="18" charset="0"/>
                                          </a:rPr>
                                          <m:t>𝑥</m:t>
                                        </m:r>
                                      </m:e>
                                    </m:d>
                                    <m:r>
                                      <m:rPr>
                                        <m:nor/>
                                      </m:rPr>
                                      <a:rPr lang="en-US" sz="1400" dirty="0"/>
                                      <m:t> </m:t>
                                    </m:r>
                                    <m:r>
                                      <a:rPr lang="en-US" sz="1400" b="0" i="1" dirty="0" smtClean="0">
                                        <a:latin typeface="Cambria Math" panose="02040503050406030204" pitchFamily="18" charset="0"/>
                                      </a:rPr>
                                      <m:t>𝑑𝑥</m:t>
                                    </m:r>
                                  </m:e>
                                </m:nary>
                              </m:oMath>
                            </m:oMathPara>
                          </a14:m>
                          <a:endParaRPr lang="en-US" sz="1400" dirty="0"/>
                        </a:p>
                      </a:txBody>
                      <a:tcPr marL="91411" marR="91411" marT="45705" marB="45705">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62248393"/>
                      </a:ext>
                    </a:extLst>
                  </a:tr>
                </a:tbl>
              </a:graphicData>
            </a:graphic>
          </p:graphicFrame>
        </mc:Choice>
        <mc:Fallback xmlns="">
          <p:graphicFrame>
            <p:nvGraphicFramePr>
              <p:cNvPr id="19" name="Table 18">
                <a:extLst>
                  <a:ext uri="{FF2B5EF4-FFF2-40B4-BE49-F238E27FC236}">
                    <a16:creationId xmlns:a16="http://schemas.microsoft.com/office/drawing/2014/main" id="{4BDCD0A9-D751-878B-F4F4-8206842DEE3E}"/>
                  </a:ext>
                </a:extLst>
              </p:cNvPr>
              <p:cNvGraphicFramePr>
                <a:graphicFrameLocks noGrp="1"/>
              </p:cNvGraphicFramePr>
              <p:nvPr>
                <p:extLst>
                  <p:ext uri="{D42A27DB-BD31-4B8C-83A1-F6EECF244321}">
                    <p14:modId xmlns:p14="http://schemas.microsoft.com/office/powerpoint/2010/main" val="416437"/>
                  </p:ext>
                </p:extLst>
              </p:nvPr>
            </p:nvGraphicFramePr>
            <p:xfrm>
              <a:off x="7357311" y="3767421"/>
              <a:ext cx="2128786" cy="1276194"/>
            </p:xfrm>
            <a:graphic>
              <a:graphicData uri="http://schemas.openxmlformats.org/drawingml/2006/table">
                <a:tbl>
                  <a:tblPr>
                    <a:tableStyleId>{5C22544A-7EE6-4342-B048-85BDC9FD1C3A}</a:tableStyleId>
                  </a:tblPr>
                  <a:tblGrid>
                    <a:gridCol w="2128786">
                      <a:extLst>
                        <a:ext uri="{9D8B030D-6E8A-4147-A177-3AD203B41FA5}">
                          <a16:colId xmlns:a16="http://schemas.microsoft.com/office/drawing/2014/main" val="2230547453"/>
                        </a:ext>
                      </a:extLst>
                    </a:gridCol>
                  </a:tblGrid>
                  <a:tr h="638097">
                    <a:tc>
                      <a:txBody>
                        <a:bodyPr/>
                        <a:lstStyle/>
                        <a:p>
                          <a:endParaRPr lang="en-US"/>
                        </a:p>
                      </a:txBody>
                      <a:tcPr marL="91411" marR="91411" marT="45705" marB="45705">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blipFill>
                          <a:blip r:embed="rId7"/>
                          <a:stretch>
                            <a:fillRect t="-32381" b="-281905"/>
                          </a:stretch>
                        </a:blipFill>
                      </a:tcPr>
                    </a:tc>
                    <a:extLst>
                      <a:ext uri="{0D108BD9-81ED-4DB2-BD59-A6C34878D82A}">
                        <a16:rowId xmlns:a16="http://schemas.microsoft.com/office/drawing/2014/main" val="4114360944"/>
                      </a:ext>
                    </a:extLst>
                  </a:tr>
                  <a:tr h="638097">
                    <a:tc>
                      <a:txBody>
                        <a:bodyPr/>
                        <a:lstStyle/>
                        <a:p>
                          <a:endParaRPr lang="en-US"/>
                        </a:p>
                      </a:txBody>
                      <a:tcPr marL="91411" marR="91411" marT="45705" marB="45705">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blipFill>
                          <a:blip r:embed="rId7"/>
                          <a:stretch>
                            <a:fillRect t="-132381" b="-181905"/>
                          </a:stretch>
                        </a:blipFill>
                      </a:tcPr>
                    </a:tc>
                    <a:extLst>
                      <a:ext uri="{0D108BD9-81ED-4DB2-BD59-A6C34878D82A}">
                        <a16:rowId xmlns:a16="http://schemas.microsoft.com/office/drawing/2014/main" val="2362248393"/>
                      </a:ext>
                    </a:extLst>
                  </a:tr>
                </a:tbl>
              </a:graphicData>
            </a:graphic>
          </p:graphicFrame>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B4F2745-51B7-7350-FBBA-54011AE227FD}"/>
                  </a:ext>
                </a:extLst>
              </p:cNvPr>
              <p:cNvSpPr txBox="1"/>
              <p:nvPr/>
            </p:nvSpPr>
            <p:spPr>
              <a:xfrm>
                <a:off x="6513280" y="5753286"/>
                <a:ext cx="540072" cy="270036"/>
              </a:xfrm>
              <a:prstGeom prst="rect">
                <a:avLst/>
              </a:prstGeom>
              <a:noFill/>
              <a:ln w="12700">
                <a:noFill/>
              </a:ln>
            </p:spPr>
            <p:txBody>
              <a:bodyPr wrap="none" lIns="36000" tIns="36000" rIns="36000" bIns="36000" rtlCol="0">
                <a:noAutofit/>
              </a:bodyPr>
              <a:lstStyle/>
              <a:p>
                <a:pPr algn="l"/>
                <a14:m>
                  <m:oMathPara xmlns:m="http://schemas.openxmlformats.org/officeDocument/2006/math">
                    <m:oMathParaPr>
                      <m:jc m:val="centerGroup"/>
                    </m:oMathParaPr>
                    <m:oMath xmlns:m="http://schemas.openxmlformats.org/officeDocument/2006/math">
                      <m:sSub>
                        <m:sSubPr>
                          <m:ctrlPr>
                            <a:rPr lang="en-US" sz="900" b="0" i="1" dirty="0" smtClean="0">
                              <a:solidFill>
                                <a:schemeClr val="tx1"/>
                              </a:solidFill>
                              <a:latin typeface="Cambria Math" panose="02040503050406030204" pitchFamily="18" charset="0"/>
                            </a:rPr>
                          </m:ctrlPr>
                        </m:sSubPr>
                        <m:e>
                          <m:r>
                            <a:rPr lang="en-US" sz="900" b="0" i="1" dirty="0" smtClean="0">
                              <a:solidFill>
                                <a:schemeClr val="tx1"/>
                              </a:solidFill>
                              <a:latin typeface="Cambria Math" panose="02040503050406030204" pitchFamily="18" charset="0"/>
                            </a:rPr>
                            <m:t>𝑓</m:t>
                          </m:r>
                        </m:e>
                        <m:sub>
                          <m:r>
                            <a:rPr lang="en-US" sz="900" b="0" i="1" dirty="0" smtClean="0">
                              <a:solidFill>
                                <a:schemeClr val="tx1"/>
                              </a:solidFill>
                              <a:latin typeface="Cambria Math" panose="02040503050406030204" pitchFamily="18" charset="0"/>
                            </a:rPr>
                            <m:t>𝑝</m:t>
                          </m:r>
                        </m:sub>
                      </m:sSub>
                      <m:r>
                        <a:rPr lang="en-US" sz="900" b="0" i="1" dirty="0" smtClean="0">
                          <a:solidFill>
                            <a:schemeClr val="tx1"/>
                          </a:solidFill>
                          <a:latin typeface="Cambria Math" panose="02040503050406030204" pitchFamily="18" charset="0"/>
                        </a:rPr>
                        <m:t>(</m:t>
                      </m:r>
                      <m:r>
                        <a:rPr lang="en-US" sz="900" b="0" i="1" dirty="0" smtClean="0">
                          <a:solidFill>
                            <a:schemeClr val="tx1"/>
                          </a:solidFill>
                          <a:latin typeface="Cambria Math" panose="02040503050406030204" pitchFamily="18" charset="0"/>
                        </a:rPr>
                        <m:t>𝑥</m:t>
                      </m:r>
                      <m:r>
                        <a:rPr lang="en-US" sz="900" b="0" i="1" dirty="0" smtClean="0">
                          <a:solidFill>
                            <a:schemeClr val="tx1"/>
                          </a:solidFill>
                          <a:latin typeface="Cambria Math" panose="02040503050406030204" pitchFamily="18" charset="0"/>
                        </a:rPr>
                        <m:t>)</m:t>
                      </m:r>
                    </m:oMath>
                  </m:oMathPara>
                </a14:m>
                <a:endParaRPr lang="en-US" sz="900" b="0" dirty="0">
                  <a:solidFill>
                    <a:schemeClr val="tx1"/>
                  </a:solidFill>
                  <a:latin typeface="+mn-lt"/>
                </a:endParaRPr>
              </a:p>
            </p:txBody>
          </p:sp>
        </mc:Choice>
        <mc:Fallback xmlns="">
          <p:sp>
            <p:nvSpPr>
              <p:cNvPr id="25" name="TextBox 24">
                <a:extLst>
                  <a:ext uri="{FF2B5EF4-FFF2-40B4-BE49-F238E27FC236}">
                    <a16:creationId xmlns:a16="http://schemas.microsoft.com/office/drawing/2014/main" id="{5B4F2745-51B7-7350-FBBA-54011AE227FD}"/>
                  </a:ext>
                </a:extLst>
              </p:cNvPr>
              <p:cNvSpPr txBox="1">
                <a:spLocks noRot="1" noChangeAspect="1" noMove="1" noResize="1" noEditPoints="1" noAdjustHandles="1" noChangeArrowheads="1" noChangeShapeType="1" noTextEdit="1"/>
              </p:cNvSpPr>
              <p:nvPr/>
            </p:nvSpPr>
            <p:spPr>
              <a:xfrm>
                <a:off x="6513280" y="5753286"/>
                <a:ext cx="540072" cy="270036"/>
              </a:xfrm>
              <a:prstGeom prst="rect">
                <a:avLst/>
              </a:prstGeom>
              <a:blipFill>
                <a:blip r:embed="rId8"/>
                <a:stretch>
                  <a:fillRect/>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F7C49BF-8DD8-2398-6554-37E4F61EFB6D}"/>
                  </a:ext>
                </a:extLst>
              </p:cNvPr>
              <p:cNvSpPr txBox="1"/>
              <p:nvPr/>
            </p:nvSpPr>
            <p:spPr>
              <a:xfrm>
                <a:off x="5401472" y="4024147"/>
                <a:ext cx="540072" cy="270036"/>
              </a:xfrm>
              <a:prstGeom prst="rect">
                <a:avLst/>
              </a:prstGeom>
              <a:noFill/>
              <a:ln w="12700">
                <a:noFill/>
              </a:ln>
            </p:spPr>
            <p:txBody>
              <a:bodyPr wrap="none" lIns="36000" tIns="36000" rIns="36000" bIns="36000" rtlCol="0">
                <a:noAutofit/>
              </a:bodyPr>
              <a:lstStyle/>
              <a:p>
                <a:pPr algn="l"/>
                <a14:m>
                  <m:oMathPara xmlns:m="http://schemas.openxmlformats.org/officeDocument/2006/math">
                    <m:oMathParaPr>
                      <m:jc m:val="centerGroup"/>
                    </m:oMathParaPr>
                    <m:oMath xmlns:m="http://schemas.openxmlformats.org/officeDocument/2006/math">
                      <m:sSub>
                        <m:sSubPr>
                          <m:ctrlPr>
                            <a:rPr lang="en-US" sz="900" b="0" i="1" dirty="0" smtClean="0">
                              <a:solidFill>
                                <a:schemeClr val="tx1"/>
                              </a:solidFill>
                              <a:latin typeface="Cambria Math" panose="02040503050406030204" pitchFamily="18" charset="0"/>
                            </a:rPr>
                          </m:ctrlPr>
                        </m:sSubPr>
                        <m:e>
                          <m:r>
                            <a:rPr lang="en-US" sz="900" b="0" i="1" dirty="0" smtClean="0">
                              <a:solidFill>
                                <a:schemeClr val="tx1"/>
                              </a:solidFill>
                              <a:latin typeface="Cambria Math" panose="02040503050406030204" pitchFamily="18" charset="0"/>
                            </a:rPr>
                            <m:t>𝑓</m:t>
                          </m:r>
                        </m:e>
                        <m:sub>
                          <m:r>
                            <a:rPr lang="en-US" sz="900" b="0" i="1" dirty="0" smtClean="0">
                              <a:solidFill>
                                <a:schemeClr val="tx1"/>
                              </a:solidFill>
                              <a:latin typeface="Cambria Math" panose="02040503050406030204" pitchFamily="18" charset="0"/>
                            </a:rPr>
                            <m:t>𝑛</m:t>
                          </m:r>
                        </m:sub>
                      </m:sSub>
                      <m:r>
                        <a:rPr lang="en-US" sz="900" b="0" i="1" dirty="0" smtClean="0">
                          <a:solidFill>
                            <a:schemeClr val="tx1"/>
                          </a:solidFill>
                          <a:latin typeface="Cambria Math" panose="02040503050406030204" pitchFamily="18" charset="0"/>
                        </a:rPr>
                        <m:t>(</m:t>
                      </m:r>
                      <m:r>
                        <a:rPr lang="en-US" sz="900" b="0" i="1" dirty="0" smtClean="0">
                          <a:solidFill>
                            <a:schemeClr val="tx1"/>
                          </a:solidFill>
                          <a:latin typeface="Cambria Math" panose="02040503050406030204" pitchFamily="18" charset="0"/>
                        </a:rPr>
                        <m:t>𝑥</m:t>
                      </m:r>
                      <m:r>
                        <a:rPr lang="en-US" sz="900" b="0" i="1" dirty="0" smtClean="0">
                          <a:solidFill>
                            <a:schemeClr val="tx1"/>
                          </a:solidFill>
                          <a:latin typeface="Cambria Math" panose="02040503050406030204" pitchFamily="18" charset="0"/>
                        </a:rPr>
                        <m:t>)</m:t>
                      </m:r>
                    </m:oMath>
                  </m:oMathPara>
                </a14:m>
                <a:endParaRPr lang="en-US" sz="900" b="0" dirty="0">
                  <a:solidFill>
                    <a:schemeClr val="tx1"/>
                  </a:solidFill>
                  <a:latin typeface="+mn-lt"/>
                </a:endParaRPr>
              </a:p>
            </p:txBody>
          </p:sp>
        </mc:Choice>
        <mc:Fallback xmlns="">
          <p:sp>
            <p:nvSpPr>
              <p:cNvPr id="26" name="TextBox 25">
                <a:extLst>
                  <a:ext uri="{FF2B5EF4-FFF2-40B4-BE49-F238E27FC236}">
                    <a16:creationId xmlns:a16="http://schemas.microsoft.com/office/drawing/2014/main" id="{7F7C49BF-8DD8-2398-6554-37E4F61EFB6D}"/>
                  </a:ext>
                </a:extLst>
              </p:cNvPr>
              <p:cNvSpPr txBox="1">
                <a:spLocks noRot="1" noChangeAspect="1" noMove="1" noResize="1" noEditPoints="1" noAdjustHandles="1" noChangeArrowheads="1" noChangeShapeType="1" noTextEdit="1"/>
              </p:cNvSpPr>
              <p:nvPr/>
            </p:nvSpPr>
            <p:spPr>
              <a:xfrm>
                <a:off x="5401472" y="4024147"/>
                <a:ext cx="540072" cy="270036"/>
              </a:xfrm>
              <a:prstGeom prst="rect">
                <a:avLst/>
              </a:prstGeom>
              <a:blipFill>
                <a:blip r:embed="rId9"/>
                <a:stretch>
                  <a:fillRect/>
                </a:stretch>
              </a:blipFill>
              <a:ln w="12700">
                <a:noFill/>
              </a:ln>
            </p:spPr>
            <p:txBody>
              <a:bodyPr/>
              <a:lstStyle/>
              <a:p>
                <a:r>
                  <a:rPr lang="en-US">
                    <a:noFill/>
                  </a:rPr>
                  <a:t> </a:t>
                </a:r>
              </a:p>
            </p:txBody>
          </p:sp>
        </mc:Fallback>
      </mc:AlternateContent>
      <p:sp>
        <p:nvSpPr>
          <p:cNvPr id="28" name="Speech Bubble: Rectangle 27">
            <a:extLst>
              <a:ext uri="{FF2B5EF4-FFF2-40B4-BE49-F238E27FC236}">
                <a16:creationId xmlns:a16="http://schemas.microsoft.com/office/drawing/2014/main" id="{54C09427-422A-75A5-22C8-7FED5351222C}"/>
              </a:ext>
            </a:extLst>
          </p:cNvPr>
          <p:cNvSpPr/>
          <p:nvPr/>
        </p:nvSpPr>
        <p:spPr>
          <a:xfrm>
            <a:off x="6225897" y="6414843"/>
            <a:ext cx="574766" cy="195751"/>
          </a:xfrm>
          <a:prstGeom prst="wedgeRectCallout">
            <a:avLst>
              <a:gd name="adj1" fmla="val -23599"/>
              <a:gd name="adj2" fmla="val -89774"/>
            </a:avLst>
          </a:prstGeom>
          <a:solidFill>
            <a:schemeClr val="accent4">
              <a:lumMod val="20000"/>
              <a:lumOff val="80000"/>
            </a:schemeClr>
          </a:solidFill>
          <a:ln>
            <a:solidFill>
              <a:schemeClr val="tx1"/>
            </a:solidFill>
          </a:ln>
        </p:spPr>
        <p:txBody>
          <a:bodyPr vert="horz" wrap="square" lIns="35988" tIns="35988" rIns="35988" bIns="35988" numCol="1" rtlCol="0" anchor="t" anchorCtr="0" compatLnSpc="1">
            <a:prstTxWarp prst="textNoShape">
              <a:avLst/>
            </a:prstTxWarp>
            <a:spAutoFit/>
          </a:bodyPr>
          <a:lstStyle/>
          <a:p>
            <a:pPr defTabSz="914126"/>
            <a:r>
              <a:rPr lang="en-US" sz="800" dirty="0">
                <a:solidFill>
                  <a:schemeClr val="tx1"/>
                </a:solidFill>
                <a:latin typeface="Lato" panose="020F0502020204030203" pitchFamily="34" charset="0"/>
                <a:ea typeface="Lato" panose="020F0502020204030203" pitchFamily="34" charset="0"/>
                <a:cs typeface="Lato" panose="020F0502020204030203" pitchFamily="34" charset="0"/>
              </a:rPr>
              <a:t>sensitivity</a:t>
            </a:r>
          </a:p>
        </p:txBody>
      </p:sp>
      <p:sp>
        <p:nvSpPr>
          <p:cNvPr id="29" name="Speech Bubble: Rectangle 28">
            <a:extLst>
              <a:ext uri="{FF2B5EF4-FFF2-40B4-BE49-F238E27FC236}">
                <a16:creationId xmlns:a16="http://schemas.microsoft.com/office/drawing/2014/main" id="{54F04B3B-34E5-FC48-095A-1CECC752EABD}"/>
              </a:ext>
            </a:extLst>
          </p:cNvPr>
          <p:cNvSpPr/>
          <p:nvPr/>
        </p:nvSpPr>
        <p:spPr>
          <a:xfrm>
            <a:off x="5671508" y="4872446"/>
            <a:ext cx="574766" cy="195751"/>
          </a:xfrm>
          <a:prstGeom prst="wedgeRectCallout">
            <a:avLst>
              <a:gd name="adj1" fmla="val -23599"/>
              <a:gd name="adj2" fmla="val -89774"/>
            </a:avLst>
          </a:prstGeom>
          <a:solidFill>
            <a:schemeClr val="accent4">
              <a:lumMod val="20000"/>
              <a:lumOff val="80000"/>
            </a:schemeClr>
          </a:solidFill>
          <a:ln>
            <a:solidFill>
              <a:schemeClr val="tx1"/>
            </a:solidFill>
          </a:ln>
        </p:spPr>
        <p:txBody>
          <a:bodyPr vert="horz" wrap="square" lIns="35988" tIns="35988" rIns="35988" bIns="35988" numCol="1" rtlCol="0" anchor="t" anchorCtr="0" compatLnSpc="1">
            <a:prstTxWarp prst="textNoShape">
              <a:avLst/>
            </a:prstTxWarp>
            <a:spAutoFit/>
          </a:bodyPr>
          <a:lstStyle/>
          <a:p>
            <a:pPr defTabSz="914126"/>
            <a:r>
              <a:rPr lang="en-US" sz="800" dirty="0">
                <a:solidFill>
                  <a:schemeClr val="tx1"/>
                </a:solidFill>
                <a:latin typeface="Lato" panose="020F0502020204030203" pitchFamily="34" charset="0"/>
                <a:ea typeface="Lato" panose="020F0502020204030203" pitchFamily="34" charset="0"/>
                <a:cs typeface="Lato" panose="020F0502020204030203" pitchFamily="34" charset="0"/>
              </a:rPr>
              <a:t>specificity</a:t>
            </a:r>
          </a:p>
        </p:txBody>
      </p:sp>
    </p:spTree>
    <p:extLst>
      <p:ext uri="{BB962C8B-B14F-4D97-AF65-F5344CB8AC3E}">
        <p14:creationId xmlns:p14="http://schemas.microsoft.com/office/powerpoint/2010/main" val="2295719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4BA0F40-FA90-347D-8D8B-579D812781EF}"/>
              </a:ext>
            </a:extLst>
          </p:cNvPr>
          <p:cNvSpPr/>
          <p:nvPr/>
        </p:nvSpPr>
        <p:spPr>
          <a:xfrm>
            <a:off x="91744" y="2978940"/>
            <a:ext cx="9658350" cy="3554653"/>
          </a:xfrm>
          <a:prstGeom prst="rect">
            <a:avLst/>
          </a:prstGeom>
          <a:solidFill>
            <a:schemeClr val="bg1">
              <a:lumMod val="95000"/>
            </a:schemeClr>
          </a:solidFill>
          <a:ln>
            <a:no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H" sz="2000" b="0" i="0" u="none" strike="noStrike" cap="none" normalizeH="0" baseline="0" dirty="0">
              <a:ln>
                <a:noFill/>
              </a:ln>
              <a:solidFill>
                <a:srgbClr val="676767"/>
              </a:solidFill>
              <a:effectLst/>
              <a:latin typeface="Arial" pitchFamily="34" charset="0"/>
            </a:endParaRPr>
          </a:p>
        </p:txBody>
      </p:sp>
      <p:graphicFrame>
        <p:nvGraphicFramePr>
          <p:cNvPr id="3" name="Table 2">
            <a:extLst>
              <a:ext uri="{FF2B5EF4-FFF2-40B4-BE49-F238E27FC236}">
                <a16:creationId xmlns:a16="http://schemas.microsoft.com/office/drawing/2014/main" id="{E6177190-040E-0A2E-F3C5-5D2BDF86FB11}"/>
              </a:ext>
            </a:extLst>
          </p:cNvPr>
          <p:cNvGraphicFramePr>
            <a:graphicFrameLocks noGrp="1"/>
          </p:cNvGraphicFramePr>
          <p:nvPr>
            <p:extLst>
              <p:ext uri="{D42A27DB-BD31-4B8C-83A1-F6EECF244321}">
                <p14:modId xmlns:p14="http://schemas.microsoft.com/office/powerpoint/2010/main" val="2547177826"/>
              </p:ext>
            </p:extLst>
          </p:nvPr>
        </p:nvGraphicFramePr>
        <p:xfrm>
          <a:off x="448289" y="3421198"/>
          <a:ext cx="4318613" cy="2797857"/>
        </p:xfrm>
        <a:graphic>
          <a:graphicData uri="http://schemas.openxmlformats.org/drawingml/2006/table">
            <a:tbl>
              <a:tblPr firstRow="1">
                <a:tableStyleId>{5C22544A-7EE6-4342-B048-85BDC9FD1C3A}</a:tableStyleId>
              </a:tblPr>
              <a:tblGrid>
                <a:gridCol w="503838">
                  <a:extLst>
                    <a:ext uri="{9D8B030D-6E8A-4147-A177-3AD203B41FA5}">
                      <a16:colId xmlns:a16="http://schemas.microsoft.com/office/drawing/2014/main" val="1710735172"/>
                    </a:ext>
                  </a:extLst>
                </a:gridCol>
                <a:gridCol w="503838">
                  <a:extLst>
                    <a:ext uri="{9D8B030D-6E8A-4147-A177-3AD203B41FA5}">
                      <a16:colId xmlns:a16="http://schemas.microsoft.com/office/drawing/2014/main" val="1079743223"/>
                    </a:ext>
                  </a:extLst>
                </a:gridCol>
                <a:gridCol w="143954">
                  <a:extLst>
                    <a:ext uri="{9D8B030D-6E8A-4147-A177-3AD203B41FA5}">
                      <a16:colId xmlns:a16="http://schemas.microsoft.com/office/drawing/2014/main" val="644667285"/>
                    </a:ext>
                  </a:extLst>
                </a:gridCol>
                <a:gridCol w="323896">
                  <a:extLst>
                    <a:ext uri="{9D8B030D-6E8A-4147-A177-3AD203B41FA5}">
                      <a16:colId xmlns:a16="http://schemas.microsoft.com/office/drawing/2014/main" val="946770517"/>
                    </a:ext>
                  </a:extLst>
                </a:gridCol>
                <a:gridCol w="323896">
                  <a:extLst>
                    <a:ext uri="{9D8B030D-6E8A-4147-A177-3AD203B41FA5}">
                      <a16:colId xmlns:a16="http://schemas.microsoft.com/office/drawing/2014/main" val="1282289825"/>
                    </a:ext>
                  </a:extLst>
                </a:gridCol>
                <a:gridCol w="323896">
                  <a:extLst>
                    <a:ext uri="{9D8B030D-6E8A-4147-A177-3AD203B41FA5}">
                      <a16:colId xmlns:a16="http://schemas.microsoft.com/office/drawing/2014/main" val="2200269110"/>
                    </a:ext>
                  </a:extLst>
                </a:gridCol>
                <a:gridCol w="323896">
                  <a:extLst>
                    <a:ext uri="{9D8B030D-6E8A-4147-A177-3AD203B41FA5}">
                      <a16:colId xmlns:a16="http://schemas.microsoft.com/office/drawing/2014/main" val="541892629"/>
                    </a:ext>
                  </a:extLst>
                </a:gridCol>
                <a:gridCol w="143954">
                  <a:extLst>
                    <a:ext uri="{9D8B030D-6E8A-4147-A177-3AD203B41FA5}">
                      <a16:colId xmlns:a16="http://schemas.microsoft.com/office/drawing/2014/main" val="55170545"/>
                    </a:ext>
                  </a:extLst>
                </a:gridCol>
                <a:gridCol w="575815">
                  <a:extLst>
                    <a:ext uri="{9D8B030D-6E8A-4147-A177-3AD203B41FA5}">
                      <a16:colId xmlns:a16="http://schemas.microsoft.com/office/drawing/2014/main" val="258786920"/>
                    </a:ext>
                  </a:extLst>
                </a:gridCol>
                <a:gridCol w="575815">
                  <a:extLst>
                    <a:ext uri="{9D8B030D-6E8A-4147-A177-3AD203B41FA5}">
                      <a16:colId xmlns:a16="http://schemas.microsoft.com/office/drawing/2014/main" val="3078682118"/>
                    </a:ext>
                  </a:extLst>
                </a:gridCol>
                <a:gridCol w="575815">
                  <a:extLst>
                    <a:ext uri="{9D8B030D-6E8A-4147-A177-3AD203B41FA5}">
                      <a16:colId xmlns:a16="http://schemas.microsoft.com/office/drawing/2014/main" val="391682678"/>
                    </a:ext>
                  </a:extLst>
                </a:gridCol>
              </a:tblGrid>
              <a:tr h="198657">
                <a:tc>
                  <a:txBody>
                    <a:bodyPr/>
                    <a:lstStyle/>
                    <a:p>
                      <a:pPr algn="ctr" fontAlgn="b"/>
                      <a:r>
                        <a:rPr lang="en-US" sz="900" u="none" strike="noStrike" dirty="0">
                          <a:effectLst/>
                          <a:latin typeface="Lato" panose="020F0502020204030203" pitchFamily="34" charset="0"/>
                          <a:ea typeface="Lato" panose="020F0502020204030203" pitchFamily="34" charset="0"/>
                          <a:cs typeface="Lato" panose="020F0502020204030203" pitchFamily="34" charset="0"/>
                        </a:rPr>
                        <a:t>Class</a:t>
                      </a:r>
                      <a:endParaRPr lang="en-US" sz="9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900" u="none" strike="noStrike" dirty="0">
                          <a:effectLst/>
                          <a:latin typeface="Lato" panose="020F0502020204030203" pitchFamily="34" charset="0"/>
                          <a:ea typeface="Lato" panose="020F0502020204030203" pitchFamily="34" charset="0"/>
                          <a:cs typeface="Lato" panose="020F0502020204030203" pitchFamily="34" charset="0"/>
                        </a:rPr>
                        <a:t>Score</a:t>
                      </a:r>
                      <a:endParaRPr lang="en-US" sz="9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9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900" u="none" strike="noStrike" dirty="0">
                          <a:effectLst/>
                          <a:latin typeface="Lato" panose="020F0502020204030203" pitchFamily="34" charset="0"/>
                          <a:ea typeface="Lato" panose="020F0502020204030203" pitchFamily="34" charset="0"/>
                          <a:cs typeface="Lato" panose="020F0502020204030203" pitchFamily="34" charset="0"/>
                        </a:rPr>
                        <a:t>TP</a:t>
                      </a:r>
                      <a:endParaRPr lang="en-US" sz="9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900" u="none" strike="noStrike" dirty="0">
                          <a:effectLst/>
                          <a:latin typeface="Lato" panose="020F0502020204030203" pitchFamily="34" charset="0"/>
                          <a:ea typeface="Lato" panose="020F0502020204030203" pitchFamily="34" charset="0"/>
                          <a:cs typeface="Lato" panose="020F0502020204030203" pitchFamily="34" charset="0"/>
                        </a:rPr>
                        <a:t>FP</a:t>
                      </a:r>
                      <a:endParaRPr lang="en-US" sz="9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900" u="none" strike="noStrike" dirty="0">
                          <a:effectLst/>
                          <a:latin typeface="Lato" panose="020F0502020204030203" pitchFamily="34" charset="0"/>
                          <a:ea typeface="Lato" panose="020F0502020204030203" pitchFamily="34" charset="0"/>
                          <a:cs typeface="Lato" panose="020F0502020204030203" pitchFamily="34" charset="0"/>
                        </a:rPr>
                        <a:t>FN</a:t>
                      </a:r>
                      <a:endParaRPr lang="en-US" sz="9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900" u="none" strike="noStrike" dirty="0">
                          <a:effectLst/>
                          <a:latin typeface="Lato" panose="020F0502020204030203" pitchFamily="34" charset="0"/>
                          <a:ea typeface="Lato" panose="020F0502020204030203" pitchFamily="34" charset="0"/>
                          <a:cs typeface="Lato" panose="020F0502020204030203" pitchFamily="34" charset="0"/>
                        </a:rPr>
                        <a:t>TN</a:t>
                      </a:r>
                      <a:endParaRPr lang="en-US" sz="9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9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900" u="none" strike="noStrike" dirty="0">
                          <a:effectLst/>
                          <a:latin typeface="Lato" panose="020F0502020204030203" pitchFamily="34" charset="0"/>
                          <a:ea typeface="Lato" panose="020F0502020204030203" pitchFamily="34" charset="0"/>
                          <a:cs typeface="Lato" panose="020F0502020204030203" pitchFamily="34" charset="0"/>
                        </a:rPr>
                        <a:t>TPR</a:t>
                      </a:r>
                      <a:endParaRPr lang="en-US" sz="9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900" u="none" strike="noStrike" dirty="0">
                          <a:effectLst/>
                          <a:latin typeface="Lato" panose="020F0502020204030203" pitchFamily="34" charset="0"/>
                          <a:ea typeface="Lato" panose="020F0502020204030203" pitchFamily="34" charset="0"/>
                          <a:cs typeface="Lato" panose="020F0502020204030203" pitchFamily="34" charset="0"/>
                        </a:rPr>
                        <a:t>FPR</a:t>
                      </a:r>
                      <a:endParaRPr lang="en-US" sz="9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900" u="none" strike="noStrike" dirty="0">
                          <a:effectLst/>
                          <a:latin typeface="Lato" panose="020F0502020204030203" pitchFamily="34" charset="0"/>
                          <a:ea typeface="Lato" panose="020F0502020204030203" pitchFamily="34" charset="0"/>
                          <a:cs typeface="Lato" panose="020F0502020204030203" pitchFamily="34" charset="0"/>
                        </a:rPr>
                        <a:t>ACC</a:t>
                      </a:r>
                      <a:endParaRPr lang="en-US" sz="9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2277935598"/>
                  </a:ext>
                </a:extLst>
              </a:tr>
              <a:tr h="129960">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P</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0.90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9</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1851411533"/>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P</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0.80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2</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8</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20%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1320209093"/>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N</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0.70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2</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8</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9</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20%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850119072"/>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P</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0.60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3</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1</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7</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9</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30%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352012514"/>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P</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0.55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4</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9</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40%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4156489077"/>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P</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0.54</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1</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9</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70%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2119342833"/>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N</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0.53</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2</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8</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20%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7276290"/>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N</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0.52</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3</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5</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7</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30%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2952624788"/>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P</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0.51</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3</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4</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7</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30%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4222055260"/>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N</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0.50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4</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4</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6</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40%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514460269"/>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P</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0.40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7</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4</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3</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6</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70%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40%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2312192865"/>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N</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0.39</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7</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3</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70%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50%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970371152"/>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P</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0.38</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8</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2</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80%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50%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1999488731"/>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N</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0.37</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8</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2</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4</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80%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60%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2747551489"/>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N</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0.36</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8</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7</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2</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3</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80%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70%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178472027"/>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N</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0.35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8</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8</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2</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2</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80%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80%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50%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2237287440"/>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P</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0.34</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9</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8</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2</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90%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80%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55%</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4257835744"/>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N</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0.33</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9</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9</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90%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90%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50%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2232592708"/>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P</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0.30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9</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90%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55%</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422291902"/>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N</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0.10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50%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1381688910"/>
                  </a:ext>
                </a:extLst>
              </a:tr>
            </a:tbl>
          </a:graphicData>
        </a:graphic>
      </p:graphicFrame>
      <p:sp>
        <p:nvSpPr>
          <p:cNvPr id="4" name="Speech Bubble: Rectangle 3">
            <a:extLst>
              <a:ext uri="{FF2B5EF4-FFF2-40B4-BE49-F238E27FC236}">
                <a16:creationId xmlns:a16="http://schemas.microsoft.com/office/drawing/2014/main" id="{0D5791EC-1E00-51B8-1F70-04097E58BA3D}"/>
              </a:ext>
            </a:extLst>
          </p:cNvPr>
          <p:cNvSpPr/>
          <p:nvPr/>
        </p:nvSpPr>
        <p:spPr>
          <a:xfrm>
            <a:off x="3722908" y="3158964"/>
            <a:ext cx="630084" cy="195790"/>
          </a:xfrm>
          <a:prstGeom prst="wedgeRectCallout">
            <a:avLst>
              <a:gd name="adj1" fmla="val -23599"/>
              <a:gd name="adj2" fmla="val 98289"/>
            </a:avLst>
          </a:prstGeom>
          <a:solidFill>
            <a:schemeClr val="accent4">
              <a:lumMod val="20000"/>
              <a:lumOff val="80000"/>
            </a:schemeClr>
          </a:solidFill>
          <a:ln>
            <a:solidFill>
              <a:schemeClr val="tx1"/>
            </a:solidFill>
          </a:ln>
        </p:spPr>
        <p:txBody>
          <a:bodyPr vert="horz" wrap="square" lIns="35988" tIns="35988" rIns="35988" bIns="35988" numCol="1" rtlCol="0" anchor="t" anchorCtr="0" compatLnSpc="1">
            <a:prstTxWarp prst="textNoShape">
              <a:avLst/>
            </a:prstTxWarp>
            <a:spAutoFit/>
          </a:bodyPr>
          <a:lstStyle/>
          <a:p>
            <a:pPr defTabSz="914126"/>
            <a:r>
              <a:rPr lang="en-US" sz="800" dirty="0">
                <a:solidFill>
                  <a:schemeClr val="tx1"/>
                </a:solidFill>
                <a:latin typeface="Lato" panose="020F0502020204030203" pitchFamily="34" charset="0"/>
                <a:ea typeface="Lato" panose="020F0502020204030203" pitchFamily="34" charset="0"/>
                <a:cs typeface="Lato" panose="020F0502020204030203" pitchFamily="34" charset="0"/>
              </a:rPr>
              <a:t>1-specificity</a:t>
            </a:r>
          </a:p>
        </p:txBody>
      </p:sp>
      <p:sp>
        <p:nvSpPr>
          <p:cNvPr id="5" name="Speech Bubble: Rectangle 4">
            <a:extLst>
              <a:ext uri="{FF2B5EF4-FFF2-40B4-BE49-F238E27FC236}">
                <a16:creationId xmlns:a16="http://schemas.microsoft.com/office/drawing/2014/main" id="{DC518527-DCAF-76EE-72E4-7A0687A3E5C9}"/>
              </a:ext>
            </a:extLst>
          </p:cNvPr>
          <p:cNvSpPr/>
          <p:nvPr/>
        </p:nvSpPr>
        <p:spPr>
          <a:xfrm>
            <a:off x="3002812" y="3158964"/>
            <a:ext cx="574766" cy="195751"/>
          </a:xfrm>
          <a:prstGeom prst="wedgeRectCallout">
            <a:avLst>
              <a:gd name="adj1" fmla="val -21533"/>
              <a:gd name="adj2" fmla="val 98289"/>
            </a:avLst>
          </a:prstGeom>
          <a:solidFill>
            <a:schemeClr val="accent4">
              <a:lumMod val="20000"/>
              <a:lumOff val="80000"/>
            </a:schemeClr>
          </a:solidFill>
          <a:ln>
            <a:solidFill>
              <a:schemeClr val="tx1"/>
            </a:solidFill>
          </a:ln>
        </p:spPr>
        <p:txBody>
          <a:bodyPr vert="horz" wrap="square" lIns="35988" tIns="35988" rIns="35988" bIns="35988" numCol="1" rtlCol="0" anchor="t" anchorCtr="0" compatLnSpc="1">
            <a:prstTxWarp prst="textNoShape">
              <a:avLst/>
            </a:prstTxWarp>
            <a:spAutoFit/>
          </a:bodyPr>
          <a:lstStyle/>
          <a:p>
            <a:pPr defTabSz="914126"/>
            <a:r>
              <a:rPr lang="en-US" sz="800" dirty="0">
                <a:solidFill>
                  <a:schemeClr val="tx1"/>
                </a:solidFill>
                <a:latin typeface="Lato" panose="020F0502020204030203" pitchFamily="34" charset="0"/>
                <a:ea typeface="Lato" panose="020F0502020204030203" pitchFamily="34" charset="0"/>
                <a:cs typeface="Lato" panose="020F0502020204030203" pitchFamily="34" charset="0"/>
              </a:rPr>
              <a:t>sensitivity</a:t>
            </a:r>
          </a:p>
        </p:txBody>
      </p:sp>
      <p:sp>
        <p:nvSpPr>
          <p:cNvPr id="6" name="Rectangle 5">
            <a:extLst>
              <a:ext uri="{FF2B5EF4-FFF2-40B4-BE49-F238E27FC236}">
                <a16:creationId xmlns:a16="http://schemas.microsoft.com/office/drawing/2014/main" id="{CD5CFCAC-EDC3-4FFC-60DF-3DAABB0CE856}"/>
              </a:ext>
            </a:extLst>
          </p:cNvPr>
          <p:cNvSpPr/>
          <p:nvPr/>
        </p:nvSpPr>
        <p:spPr>
          <a:xfrm>
            <a:off x="360800" y="4250665"/>
            <a:ext cx="4607163" cy="160721"/>
          </a:xfrm>
          <a:prstGeom prst="rect">
            <a:avLst/>
          </a:prstGeom>
          <a:noFill/>
          <a:ln w="12700">
            <a:solidFill>
              <a:srgbClr val="C00000"/>
            </a:solidFill>
          </a:ln>
        </p:spPr>
        <p:txBody>
          <a:bodyPr vert="horz" wrap="square" lIns="91411" tIns="45705" rIns="91411" bIns="45705" numCol="1" rtlCol="0" anchor="t" anchorCtr="0" compatLnSpc="1">
            <a:prstTxWarp prst="textNoShape">
              <a:avLst/>
            </a:prstTxWarp>
          </a:bodyPr>
          <a:lstStyle/>
          <a:p>
            <a:pPr defTabSz="914126"/>
            <a:endParaRPr lang="en-US" sz="1999"/>
          </a:p>
        </p:txBody>
      </p:sp>
      <p:sp>
        <p:nvSpPr>
          <p:cNvPr id="8" name="Rectangle 7">
            <a:extLst>
              <a:ext uri="{FF2B5EF4-FFF2-40B4-BE49-F238E27FC236}">
                <a16:creationId xmlns:a16="http://schemas.microsoft.com/office/drawing/2014/main" id="{399A892F-3870-6908-CF36-FFCE0D9D84D8}"/>
              </a:ext>
            </a:extLst>
          </p:cNvPr>
          <p:cNvSpPr/>
          <p:nvPr/>
        </p:nvSpPr>
        <p:spPr>
          <a:xfrm>
            <a:off x="6863162" y="5608310"/>
            <a:ext cx="2591529" cy="480676"/>
          </a:xfrm>
          <a:prstGeom prst="rect">
            <a:avLst/>
          </a:prstGeom>
          <a:solidFill>
            <a:schemeClr val="accent5">
              <a:lumMod val="20000"/>
              <a:lumOff val="80000"/>
            </a:schemeClr>
          </a:solidFill>
          <a:ln>
            <a:noFill/>
          </a:ln>
        </p:spPr>
        <p:txBody>
          <a:bodyPr rot="0" spcFirstLastPara="0" vertOverflow="overflow" horzOverflow="overflow" vert="horz" wrap="square" lIns="91411" tIns="35988" rIns="91411" bIns="71977" numCol="1" spcCol="0" rtlCol="0" fromWordArt="0" anchor="b" anchorCtr="0" forceAA="0" compatLnSpc="1">
            <a:prstTxWarp prst="textNoShape">
              <a:avLst/>
            </a:prstTxWarp>
            <a:noAutofit/>
          </a:bodyPr>
          <a:lstStyle/>
          <a:p>
            <a:pPr algn="l"/>
            <a:endParaRPr lang="en-US" sz="1600" dirty="0">
              <a:solidFill>
                <a:schemeClr val="tx1"/>
              </a:solidFill>
            </a:endParaRPr>
          </a:p>
        </p:txBody>
      </p:sp>
      <p:sp>
        <p:nvSpPr>
          <p:cNvPr id="9" name="Rectangle 8">
            <a:extLst>
              <a:ext uri="{FF2B5EF4-FFF2-40B4-BE49-F238E27FC236}">
                <a16:creationId xmlns:a16="http://schemas.microsoft.com/office/drawing/2014/main" id="{51E227E3-C40A-1B55-EEAA-5066ADCCE48C}"/>
              </a:ext>
            </a:extLst>
          </p:cNvPr>
          <p:cNvSpPr/>
          <p:nvPr/>
        </p:nvSpPr>
        <p:spPr>
          <a:xfrm>
            <a:off x="7119441" y="4903686"/>
            <a:ext cx="2335250" cy="745432"/>
          </a:xfrm>
          <a:prstGeom prst="rect">
            <a:avLst/>
          </a:prstGeom>
          <a:solidFill>
            <a:schemeClr val="accent5">
              <a:lumMod val="20000"/>
              <a:lumOff val="80000"/>
            </a:schemeClr>
          </a:solidFill>
          <a:ln>
            <a:noFill/>
          </a:ln>
        </p:spPr>
        <p:txBody>
          <a:bodyPr rot="0" spcFirstLastPara="0" vertOverflow="overflow" horzOverflow="overflow" vert="horz" wrap="square" lIns="91411" tIns="35988" rIns="91411" bIns="71977" numCol="1" spcCol="0" rtlCol="0" fromWordArt="0" anchor="b" anchorCtr="0" forceAA="0" compatLnSpc="1">
            <a:prstTxWarp prst="textNoShape">
              <a:avLst/>
            </a:prstTxWarp>
            <a:noAutofit/>
          </a:bodyPr>
          <a:lstStyle/>
          <a:p>
            <a:pPr algn="l"/>
            <a:endParaRPr lang="en-US" sz="1600" dirty="0">
              <a:solidFill>
                <a:schemeClr val="tx1"/>
              </a:solidFill>
            </a:endParaRPr>
          </a:p>
        </p:txBody>
      </p:sp>
      <p:sp>
        <p:nvSpPr>
          <p:cNvPr id="10" name="Rectangle 9">
            <a:extLst>
              <a:ext uri="{FF2B5EF4-FFF2-40B4-BE49-F238E27FC236}">
                <a16:creationId xmlns:a16="http://schemas.microsoft.com/office/drawing/2014/main" id="{EAB407F3-F806-183B-9303-C0F39A6AB0DD}"/>
              </a:ext>
            </a:extLst>
          </p:cNvPr>
          <p:cNvSpPr/>
          <p:nvPr/>
        </p:nvSpPr>
        <p:spPr>
          <a:xfrm>
            <a:off x="7655358" y="4658467"/>
            <a:ext cx="1799333" cy="245220"/>
          </a:xfrm>
          <a:prstGeom prst="rect">
            <a:avLst/>
          </a:prstGeom>
          <a:solidFill>
            <a:schemeClr val="accent5">
              <a:lumMod val="20000"/>
              <a:lumOff val="80000"/>
            </a:schemeClr>
          </a:solidFill>
          <a:ln>
            <a:noFill/>
          </a:ln>
        </p:spPr>
        <p:txBody>
          <a:bodyPr rot="0" spcFirstLastPara="0" vertOverflow="overflow" horzOverflow="overflow" vert="horz" wrap="square" lIns="91411" tIns="35988" rIns="91411" bIns="71977" numCol="1" spcCol="0" rtlCol="0" fromWordArt="0" anchor="b" anchorCtr="0" forceAA="0" compatLnSpc="1">
            <a:prstTxWarp prst="textNoShape">
              <a:avLst/>
            </a:prstTxWarp>
            <a:noAutofit/>
          </a:bodyPr>
          <a:lstStyle/>
          <a:p>
            <a:pPr algn="l"/>
            <a:endParaRPr lang="en-US" sz="1600" dirty="0">
              <a:solidFill>
                <a:schemeClr val="tx1"/>
              </a:solidFill>
            </a:endParaRPr>
          </a:p>
        </p:txBody>
      </p:sp>
      <p:sp>
        <p:nvSpPr>
          <p:cNvPr id="11" name="Rectangle 10">
            <a:extLst>
              <a:ext uri="{FF2B5EF4-FFF2-40B4-BE49-F238E27FC236}">
                <a16:creationId xmlns:a16="http://schemas.microsoft.com/office/drawing/2014/main" id="{9B5D5731-27E0-CD28-937F-7DAE5EC3B270}"/>
              </a:ext>
            </a:extLst>
          </p:cNvPr>
          <p:cNvSpPr/>
          <p:nvPr/>
        </p:nvSpPr>
        <p:spPr>
          <a:xfrm>
            <a:off x="7908926" y="4430310"/>
            <a:ext cx="1545765" cy="290926"/>
          </a:xfrm>
          <a:prstGeom prst="rect">
            <a:avLst/>
          </a:prstGeom>
          <a:solidFill>
            <a:schemeClr val="accent5">
              <a:lumMod val="20000"/>
              <a:lumOff val="80000"/>
            </a:schemeClr>
          </a:solidFill>
          <a:ln>
            <a:noFill/>
          </a:ln>
        </p:spPr>
        <p:txBody>
          <a:bodyPr rot="0" spcFirstLastPara="0" vertOverflow="overflow" horzOverflow="overflow" vert="horz" wrap="square" lIns="91411" tIns="35988" rIns="91411" bIns="71977" numCol="1" spcCol="0" rtlCol="0" fromWordArt="0" anchor="b" anchorCtr="0" forceAA="0" compatLnSpc="1">
            <a:prstTxWarp prst="textNoShape">
              <a:avLst/>
            </a:prstTxWarp>
            <a:noAutofit/>
          </a:bodyPr>
          <a:lstStyle/>
          <a:p>
            <a:pPr algn="l"/>
            <a:endParaRPr lang="en-US" sz="1600" dirty="0">
              <a:solidFill>
                <a:schemeClr val="tx1"/>
              </a:solidFill>
            </a:endParaRPr>
          </a:p>
        </p:txBody>
      </p:sp>
      <p:sp>
        <p:nvSpPr>
          <p:cNvPr id="12" name="Rectangle 11">
            <a:extLst>
              <a:ext uri="{FF2B5EF4-FFF2-40B4-BE49-F238E27FC236}">
                <a16:creationId xmlns:a16="http://schemas.microsoft.com/office/drawing/2014/main" id="{CE468AC9-1743-CA5E-6C6B-1D9BB185BAE8}"/>
              </a:ext>
            </a:extLst>
          </p:cNvPr>
          <p:cNvSpPr/>
          <p:nvPr/>
        </p:nvSpPr>
        <p:spPr>
          <a:xfrm>
            <a:off x="8144321" y="4204221"/>
            <a:ext cx="1310370" cy="226088"/>
          </a:xfrm>
          <a:prstGeom prst="rect">
            <a:avLst/>
          </a:prstGeom>
          <a:solidFill>
            <a:schemeClr val="accent5">
              <a:lumMod val="20000"/>
              <a:lumOff val="80000"/>
            </a:schemeClr>
          </a:solidFill>
          <a:ln>
            <a:noFill/>
          </a:ln>
        </p:spPr>
        <p:txBody>
          <a:bodyPr rot="0" spcFirstLastPara="0" vertOverflow="overflow" horzOverflow="overflow" vert="horz" wrap="square" lIns="91411" tIns="35988" rIns="91411" bIns="71977" numCol="1" spcCol="0" rtlCol="0" fromWordArt="0" anchor="b" anchorCtr="0" forceAA="0" compatLnSpc="1">
            <a:prstTxWarp prst="textNoShape">
              <a:avLst/>
            </a:prstTxWarp>
            <a:noAutofit/>
          </a:bodyPr>
          <a:lstStyle/>
          <a:p>
            <a:pPr algn="l"/>
            <a:endParaRPr lang="en-US" sz="1600" dirty="0">
              <a:solidFill>
                <a:schemeClr val="tx1"/>
              </a:solidFill>
            </a:endParaRPr>
          </a:p>
        </p:txBody>
      </p:sp>
      <p:sp>
        <p:nvSpPr>
          <p:cNvPr id="13" name="Rectangle 12">
            <a:extLst>
              <a:ext uri="{FF2B5EF4-FFF2-40B4-BE49-F238E27FC236}">
                <a16:creationId xmlns:a16="http://schemas.microsoft.com/office/drawing/2014/main" id="{F616566F-C240-4BA2-922C-2388583C908A}"/>
              </a:ext>
            </a:extLst>
          </p:cNvPr>
          <p:cNvSpPr/>
          <p:nvPr/>
        </p:nvSpPr>
        <p:spPr>
          <a:xfrm>
            <a:off x="8936177" y="3962374"/>
            <a:ext cx="518514" cy="242918"/>
          </a:xfrm>
          <a:prstGeom prst="rect">
            <a:avLst/>
          </a:prstGeom>
          <a:solidFill>
            <a:schemeClr val="accent5">
              <a:lumMod val="20000"/>
              <a:lumOff val="80000"/>
            </a:schemeClr>
          </a:solidFill>
          <a:ln>
            <a:noFill/>
          </a:ln>
        </p:spPr>
        <p:txBody>
          <a:bodyPr rot="0" spcFirstLastPara="0" vertOverflow="overflow" horzOverflow="overflow" vert="horz" wrap="square" lIns="91411" tIns="35988" rIns="91411" bIns="71977" numCol="1" spcCol="0" rtlCol="0" fromWordArt="0" anchor="b" anchorCtr="0" forceAA="0" compatLnSpc="1">
            <a:prstTxWarp prst="textNoShape">
              <a:avLst/>
            </a:prstTxWarp>
            <a:noAutofit/>
          </a:bodyPr>
          <a:lstStyle/>
          <a:p>
            <a:pPr algn="l"/>
            <a:endParaRPr lang="en-US" sz="1600" dirty="0">
              <a:solidFill>
                <a:schemeClr val="tx1"/>
              </a:solidFill>
            </a:endParaRPr>
          </a:p>
        </p:txBody>
      </p:sp>
      <p:sp>
        <p:nvSpPr>
          <p:cNvPr id="14" name="Rectangle 13">
            <a:extLst>
              <a:ext uri="{FF2B5EF4-FFF2-40B4-BE49-F238E27FC236}">
                <a16:creationId xmlns:a16="http://schemas.microsoft.com/office/drawing/2014/main" id="{BD043A04-AE42-CE08-9435-84790233DBA3}"/>
              </a:ext>
            </a:extLst>
          </p:cNvPr>
          <p:cNvSpPr/>
          <p:nvPr/>
        </p:nvSpPr>
        <p:spPr>
          <a:xfrm>
            <a:off x="9189786" y="3724038"/>
            <a:ext cx="264905" cy="430519"/>
          </a:xfrm>
          <a:prstGeom prst="rect">
            <a:avLst/>
          </a:prstGeom>
          <a:solidFill>
            <a:schemeClr val="accent5">
              <a:lumMod val="20000"/>
              <a:lumOff val="80000"/>
            </a:schemeClr>
          </a:solidFill>
          <a:ln>
            <a:noFill/>
          </a:ln>
        </p:spPr>
        <p:txBody>
          <a:bodyPr rot="0" spcFirstLastPara="0" vertOverflow="overflow" horzOverflow="overflow" vert="horz" wrap="square" lIns="91411" tIns="35988" rIns="91411" bIns="71977" numCol="1" spcCol="0" rtlCol="0" fromWordArt="0" anchor="b" anchorCtr="0" forceAA="0" compatLnSpc="1">
            <a:prstTxWarp prst="textNoShape">
              <a:avLst/>
            </a:prstTxWarp>
            <a:noAutofit/>
          </a:bodyPr>
          <a:lstStyle/>
          <a:p>
            <a:pPr algn="l"/>
            <a:endParaRPr lang="en-US" sz="1600" dirty="0">
              <a:solidFill>
                <a:schemeClr val="tx1"/>
              </a:solidFill>
            </a:endParaRPr>
          </a:p>
        </p:txBody>
      </p:sp>
      <p:pic>
        <p:nvPicPr>
          <p:cNvPr id="15" name="Picture 14">
            <a:extLst>
              <a:ext uri="{FF2B5EF4-FFF2-40B4-BE49-F238E27FC236}">
                <a16:creationId xmlns:a16="http://schemas.microsoft.com/office/drawing/2014/main" id="{94703545-8FC0-7937-A9F0-D052C529FE82}"/>
              </a:ext>
            </a:extLst>
          </p:cNvPr>
          <p:cNvPicPr>
            <a:picLocks noChangeAspect="1"/>
          </p:cNvPicPr>
          <p:nvPr/>
        </p:nvPicPr>
        <p:blipFill rotWithShape="1">
          <a:blip r:embed="rId2"/>
          <a:srcRect l="5419" b="8644"/>
          <a:stretch/>
        </p:blipFill>
        <p:spPr>
          <a:xfrm>
            <a:off x="6536006" y="3569444"/>
            <a:ext cx="3135792" cy="2700360"/>
          </a:xfrm>
          <a:prstGeom prst="rect">
            <a:avLst/>
          </a:prstGeom>
        </p:spPr>
      </p:pic>
      <p:sp>
        <p:nvSpPr>
          <p:cNvPr id="17" name="Rectangle 16">
            <a:extLst>
              <a:ext uri="{FF2B5EF4-FFF2-40B4-BE49-F238E27FC236}">
                <a16:creationId xmlns:a16="http://schemas.microsoft.com/office/drawing/2014/main" id="{D6EB9D4E-0C2C-576B-58A2-18B4D2E79CF1}"/>
              </a:ext>
            </a:extLst>
          </p:cNvPr>
          <p:cNvSpPr/>
          <p:nvPr/>
        </p:nvSpPr>
        <p:spPr>
          <a:xfrm>
            <a:off x="6979303" y="4678331"/>
            <a:ext cx="273822" cy="299249"/>
          </a:xfrm>
          <a:prstGeom prst="rect">
            <a:avLst/>
          </a:prstGeom>
          <a:noFill/>
          <a:ln w="12700">
            <a:solidFill>
              <a:srgbClr val="C00000"/>
            </a:solidFill>
          </a:ln>
        </p:spPr>
        <p:txBody>
          <a:bodyPr vert="horz" wrap="square" lIns="91411" tIns="45705" rIns="91411" bIns="45705" numCol="1" rtlCol="0" anchor="t" anchorCtr="0" compatLnSpc="1">
            <a:prstTxWarp prst="textNoShape">
              <a:avLst/>
            </a:prstTxWarp>
          </a:bodyPr>
          <a:lstStyle/>
          <a:p>
            <a:pPr defTabSz="914126"/>
            <a:endParaRPr lang="en-US" sz="1999"/>
          </a:p>
        </p:txBody>
      </p:sp>
      <p:sp>
        <p:nvSpPr>
          <p:cNvPr id="18" name="Speech Bubble: Rectangle 17">
            <a:extLst>
              <a:ext uri="{FF2B5EF4-FFF2-40B4-BE49-F238E27FC236}">
                <a16:creationId xmlns:a16="http://schemas.microsoft.com/office/drawing/2014/main" id="{F3818FDB-CB13-1DCF-8501-8855609C2BEF}"/>
              </a:ext>
            </a:extLst>
          </p:cNvPr>
          <p:cNvSpPr/>
          <p:nvPr/>
        </p:nvSpPr>
        <p:spPr>
          <a:xfrm>
            <a:off x="8223206" y="4872413"/>
            <a:ext cx="1029209" cy="378000"/>
          </a:xfrm>
          <a:prstGeom prst="wedgeRectCallout">
            <a:avLst>
              <a:gd name="adj1" fmla="val -57103"/>
              <a:gd name="adj2" fmla="val -102556"/>
            </a:avLst>
          </a:prstGeom>
          <a:solidFill>
            <a:schemeClr val="accent4">
              <a:lumMod val="20000"/>
              <a:lumOff val="80000"/>
            </a:schemeClr>
          </a:solidFill>
          <a:ln>
            <a:solidFill>
              <a:schemeClr val="tx1"/>
            </a:solidFill>
          </a:ln>
        </p:spPr>
        <p:txBody>
          <a:bodyPr vert="horz" wrap="square" lIns="91411" tIns="45705" rIns="91411" bIns="45705" numCol="1" rtlCol="0" anchor="t" anchorCtr="0" compatLnSpc="1">
            <a:prstTxWarp prst="textNoShape">
              <a:avLst/>
            </a:prstTxWarp>
          </a:bodyPr>
          <a:lstStyle/>
          <a:p>
            <a:pPr defTabSz="914126"/>
            <a:r>
              <a:rPr lang="en-US" sz="1000" dirty="0">
                <a:solidFill>
                  <a:schemeClr val="tx1"/>
                </a:solidFill>
                <a:latin typeface="Lato" panose="020F0502020204030203" pitchFamily="34" charset="0"/>
                <a:ea typeface="Lato" panose="020F0502020204030203" pitchFamily="34" charset="0"/>
                <a:cs typeface="Lato" panose="020F0502020204030203" pitchFamily="34" charset="0"/>
              </a:rPr>
              <a:t>Threshold (</a:t>
            </a:r>
            <a:r>
              <a:rPr lang="en-US" sz="1000" i="1" dirty="0">
                <a:solidFill>
                  <a:schemeClr val="tx1"/>
                </a:solidFill>
                <a:latin typeface="Lato" panose="020F0502020204030203" pitchFamily="34" charset="0"/>
                <a:ea typeface="Lato" panose="020F0502020204030203" pitchFamily="34" charset="0"/>
                <a:cs typeface="Lato" panose="020F0502020204030203" pitchFamily="34" charset="0"/>
              </a:rPr>
              <a:t>T</a:t>
            </a:r>
            <a:r>
              <a:rPr lang="en-US" sz="1000" dirty="0">
                <a:solidFill>
                  <a:schemeClr val="tx1"/>
                </a:solidFill>
                <a:latin typeface="Lato" panose="020F0502020204030203" pitchFamily="34" charset="0"/>
                <a:ea typeface="Lato" panose="020F0502020204030203" pitchFamily="34" charset="0"/>
                <a:cs typeface="Lato" panose="020F0502020204030203" pitchFamily="34" charset="0"/>
              </a:rPr>
              <a:t>) for this point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45533DD-75F8-CAC6-36E6-2721821BA35D}"/>
                  </a:ext>
                </a:extLst>
              </p:cNvPr>
              <p:cNvSpPr txBox="1"/>
              <p:nvPr/>
            </p:nvSpPr>
            <p:spPr>
              <a:xfrm rot="16200000">
                <a:off x="5933905" y="4812914"/>
                <a:ext cx="991801" cy="226591"/>
              </a:xfrm>
              <a:prstGeom prst="rect">
                <a:avLst/>
              </a:prstGeom>
              <a:noFill/>
              <a:ln w="12700">
                <a:noFill/>
              </a:ln>
            </p:spPr>
            <p:txBody>
              <a:bodyPr wrap="none" lIns="36000" tIns="36000" rIns="36000" bIns="36000" rtlCol="0">
                <a:spAutoFit/>
              </a:bodyPr>
              <a:lstStyle/>
              <a:p>
                <a:pPr algn="l"/>
                <a14:m>
                  <m:oMath xmlns:m="http://schemas.openxmlformats.org/officeDocument/2006/math">
                    <m:r>
                      <a:rPr lang="en-US" sz="1000" b="0" i="1" dirty="0" smtClean="0">
                        <a:solidFill>
                          <a:schemeClr val="bg1">
                            <a:lumMod val="50000"/>
                          </a:schemeClr>
                        </a:solidFill>
                        <a:latin typeface="Cambria Math" panose="02040503050406030204" pitchFamily="18" charset="0"/>
                      </a:rPr>
                      <m:t>𝑇𝑃𝑅</m:t>
                    </m:r>
                  </m:oMath>
                </a14:m>
                <a:r>
                  <a:rPr lang="en-US" sz="1000" b="0" dirty="0">
                    <a:solidFill>
                      <a:schemeClr val="bg1">
                        <a:lumMod val="50000"/>
                      </a:schemeClr>
                    </a:solidFill>
                    <a:latin typeface="+mn-lt"/>
                  </a:rPr>
                  <a:t> (sensitivity)</a:t>
                </a:r>
              </a:p>
            </p:txBody>
          </p:sp>
        </mc:Choice>
        <mc:Fallback xmlns="">
          <p:sp>
            <p:nvSpPr>
              <p:cNvPr id="19" name="TextBox 18">
                <a:extLst>
                  <a:ext uri="{FF2B5EF4-FFF2-40B4-BE49-F238E27FC236}">
                    <a16:creationId xmlns:a16="http://schemas.microsoft.com/office/drawing/2014/main" id="{545533DD-75F8-CAC6-36E6-2721821BA35D}"/>
                  </a:ext>
                </a:extLst>
              </p:cNvPr>
              <p:cNvSpPr txBox="1">
                <a:spLocks noRot="1" noChangeAspect="1" noMove="1" noResize="1" noEditPoints="1" noAdjustHandles="1" noChangeArrowheads="1" noChangeShapeType="1" noTextEdit="1"/>
              </p:cNvSpPr>
              <p:nvPr/>
            </p:nvSpPr>
            <p:spPr>
              <a:xfrm rot="16200000">
                <a:off x="5933905" y="4812914"/>
                <a:ext cx="991801" cy="226591"/>
              </a:xfrm>
              <a:prstGeom prst="rect">
                <a:avLst/>
              </a:prstGeom>
              <a:blipFill>
                <a:blip r:embed="rId3"/>
                <a:stretch>
                  <a:fillRect l="-5405" t="-4938" r="-16216" b="-1235"/>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28CCC9C-0C20-76CA-A278-41D01AE70C70}"/>
                  </a:ext>
                </a:extLst>
              </p:cNvPr>
              <p:cNvSpPr txBox="1"/>
              <p:nvPr/>
            </p:nvSpPr>
            <p:spPr>
              <a:xfrm>
                <a:off x="7859113" y="6250943"/>
                <a:ext cx="1107217" cy="226591"/>
              </a:xfrm>
              <a:prstGeom prst="rect">
                <a:avLst/>
              </a:prstGeom>
              <a:noFill/>
              <a:ln w="12700">
                <a:noFill/>
              </a:ln>
            </p:spPr>
            <p:txBody>
              <a:bodyPr wrap="none" lIns="36000" tIns="36000" rIns="36000" bIns="36000" rtlCol="0">
                <a:spAutoFit/>
              </a:bodyPr>
              <a:lstStyle/>
              <a:p>
                <a:pPr algn="l"/>
                <a14:m>
                  <m:oMath xmlns:m="http://schemas.openxmlformats.org/officeDocument/2006/math">
                    <m:r>
                      <a:rPr lang="en-US" sz="1000" b="0" i="1" dirty="0" smtClean="0">
                        <a:solidFill>
                          <a:schemeClr val="bg1">
                            <a:lumMod val="50000"/>
                          </a:schemeClr>
                        </a:solidFill>
                        <a:latin typeface="Cambria Math" panose="02040503050406030204" pitchFamily="18" charset="0"/>
                      </a:rPr>
                      <m:t>𝐹𝑃𝑅</m:t>
                    </m:r>
                  </m:oMath>
                </a14:m>
                <a:r>
                  <a:rPr lang="en-US" sz="1000" b="0" dirty="0">
                    <a:solidFill>
                      <a:schemeClr val="bg1">
                        <a:lumMod val="50000"/>
                      </a:schemeClr>
                    </a:solidFill>
                    <a:latin typeface="+mn-lt"/>
                  </a:rPr>
                  <a:t> (1-specificity)</a:t>
                </a:r>
              </a:p>
            </p:txBody>
          </p:sp>
        </mc:Choice>
        <mc:Fallback xmlns="">
          <p:sp>
            <p:nvSpPr>
              <p:cNvPr id="20" name="TextBox 19">
                <a:extLst>
                  <a:ext uri="{FF2B5EF4-FFF2-40B4-BE49-F238E27FC236}">
                    <a16:creationId xmlns:a16="http://schemas.microsoft.com/office/drawing/2014/main" id="{828CCC9C-0C20-76CA-A278-41D01AE70C70}"/>
                  </a:ext>
                </a:extLst>
              </p:cNvPr>
              <p:cNvSpPr txBox="1">
                <a:spLocks noRot="1" noChangeAspect="1" noMove="1" noResize="1" noEditPoints="1" noAdjustHandles="1" noChangeArrowheads="1" noChangeShapeType="1" noTextEdit="1"/>
              </p:cNvSpPr>
              <p:nvPr/>
            </p:nvSpPr>
            <p:spPr>
              <a:xfrm>
                <a:off x="7859113" y="6250943"/>
                <a:ext cx="1107217" cy="226591"/>
              </a:xfrm>
              <a:prstGeom prst="rect">
                <a:avLst/>
              </a:prstGeom>
              <a:blipFill>
                <a:blip r:embed="rId4"/>
                <a:stretch>
                  <a:fillRect l="-549" t="-2632" r="-4396" b="-13158"/>
                </a:stretch>
              </a:blipFill>
              <a:ln w="12700">
                <a:noFill/>
              </a:ln>
            </p:spPr>
            <p:txBody>
              <a:bodyPr/>
              <a:lstStyle/>
              <a:p>
                <a:r>
                  <a:rPr lang="en-US">
                    <a:noFill/>
                  </a:rPr>
                  <a:t> </a:t>
                </a:r>
              </a:p>
            </p:txBody>
          </p:sp>
        </mc:Fallback>
      </mc:AlternateContent>
      <p:sp>
        <p:nvSpPr>
          <p:cNvPr id="21" name="Speech Bubble: Rectangle 20">
            <a:extLst>
              <a:ext uri="{FF2B5EF4-FFF2-40B4-BE49-F238E27FC236}">
                <a16:creationId xmlns:a16="http://schemas.microsoft.com/office/drawing/2014/main" id="{F1560E77-8A20-C9C4-732B-3DA7D647B868}"/>
              </a:ext>
            </a:extLst>
          </p:cNvPr>
          <p:cNvSpPr/>
          <p:nvPr/>
        </p:nvSpPr>
        <p:spPr>
          <a:xfrm>
            <a:off x="6863162" y="3117476"/>
            <a:ext cx="1653107" cy="378000"/>
          </a:xfrm>
          <a:prstGeom prst="wedgeRectCallout">
            <a:avLst>
              <a:gd name="adj1" fmla="val -49641"/>
              <a:gd name="adj2" fmla="val 108980"/>
            </a:avLst>
          </a:prstGeom>
          <a:solidFill>
            <a:schemeClr val="accent4">
              <a:lumMod val="20000"/>
              <a:lumOff val="80000"/>
            </a:schemeClr>
          </a:solidFill>
          <a:ln>
            <a:solidFill>
              <a:schemeClr val="tx1"/>
            </a:solidFill>
          </a:ln>
        </p:spPr>
        <p:txBody>
          <a:bodyPr vert="horz" wrap="square" lIns="91411" tIns="45705" rIns="91411" bIns="45705" numCol="1" rtlCol="0" anchor="t" anchorCtr="0" compatLnSpc="1">
            <a:prstTxWarp prst="textNoShape">
              <a:avLst/>
            </a:prstTxWarp>
          </a:bodyPr>
          <a:lstStyle/>
          <a:p>
            <a:pPr defTabSz="914126"/>
            <a:r>
              <a:rPr lang="en-US" sz="1000" dirty="0">
                <a:solidFill>
                  <a:schemeClr val="tx1"/>
                </a:solidFill>
                <a:latin typeface="Lato" panose="020F0502020204030203" pitchFamily="34" charset="0"/>
                <a:ea typeface="Lato" panose="020F0502020204030203" pitchFamily="34" charset="0"/>
                <a:cs typeface="Lato" panose="020F0502020204030203" pitchFamily="34" charset="0"/>
              </a:rPr>
              <a:t>Ideal point with maximum sensitivity and specificity</a:t>
            </a:r>
          </a:p>
        </p:txBody>
      </p:sp>
      <p:sp>
        <p:nvSpPr>
          <p:cNvPr id="23" name="Arrow: Right 22">
            <a:extLst>
              <a:ext uri="{FF2B5EF4-FFF2-40B4-BE49-F238E27FC236}">
                <a16:creationId xmlns:a16="http://schemas.microsoft.com/office/drawing/2014/main" id="{196F0E70-AC95-0CA0-BC74-460072D843C9}"/>
              </a:ext>
            </a:extLst>
          </p:cNvPr>
          <p:cNvSpPr/>
          <p:nvPr/>
        </p:nvSpPr>
        <p:spPr>
          <a:xfrm>
            <a:off x="5491484" y="4717911"/>
            <a:ext cx="360048" cy="421317"/>
          </a:xfrm>
          <a:prstGeom prst="rightArrow">
            <a:avLst/>
          </a:prstGeom>
          <a:solidFill>
            <a:schemeClr val="accent4">
              <a:lumMod val="75000"/>
            </a:schemeClr>
          </a:solidFill>
          <a:ln>
            <a:no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676767"/>
              </a:solidFill>
              <a:effectLst/>
              <a:latin typeface="Arial" pitchFamily="34" charset="0"/>
            </a:endParaRPr>
          </a:p>
        </p:txBody>
      </p:sp>
    </p:spTree>
    <p:extLst>
      <p:ext uri="{BB962C8B-B14F-4D97-AF65-F5344CB8AC3E}">
        <p14:creationId xmlns:p14="http://schemas.microsoft.com/office/powerpoint/2010/main" val="2805830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F7466E7-7140-497B-3C0F-2542929ABAA1}"/>
              </a:ext>
            </a:extLst>
          </p:cNvPr>
          <p:cNvSpPr/>
          <p:nvPr/>
        </p:nvSpPr>
        <p:spPr>
          <a:xfrm>
            <a:off x="91744" y="3068952"/>
            <a:ext cx="9658350" cy="3464641"/>
          </a:xfrm>
          <a:prstGeom prst="rect">
            <a:avLst/>
          </a:prstGeom>
          <a:solidFill>
            <a:schemeClr val="bg1">
              <a:lumMod val="95000"/>
            </a:schemeClr>
          </a:solidFill>
          <a:ln>
            <a:no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H" sz="2000" b="0" i="0" u="none" strike="noStrike" cap="none" normalizeH="0" baseline="0" dirty="0">
              <a:ln>
                <a:noFill/>
              </a:ln>
              <a:solidFill>
                <a:srgbClr val="676767"/>
              </a:solidFill>
              <a:effectLst/>
              <a:latin typeface="Arial" pitchFamily="34" charset="0"/>
            </a:endParaRPr>
          </a:p>
        </p:txBody>
      </p:sp>
      <p:sp>
        <p:nvSpPr>
          <p:cNvPr id="20" name="Arrow: Right 19">
            <a:extLst>
              <a:ext uri="{FF2B5EF4-FFF2-40B4-BE49-F238E27FC236}">
                <a16:creationId xmlns:a16="http://schemas.microsoft.com/office/drawing/2014/main" id="{484C2B70-5D90-0DD9-9D63-68FA3B1484FE}"/>
              </a:ext>
            </a:extLst>
          </p:cNvPr>
          <p:cNvSpPr/>
          <p:nvPr/>
        </p:nvSpPr>
        <p:spPr>
          <a:xfrm>
            <a:off x="4837416" y="4600952"/>
            <a:ext cx="360048" cy="421317"/>
          </a:xfrm>
          <a:prstGeom prst="rightArrow">
            <a:avLst/>
          </a:prstGeom>
          <a:solidFill>
            <a:schemeClr val="accent4">
              <a:lumMod val="75000"/>
            </a:schemeClr>
          </a:solidFill>
          <a:ln>
            <a:no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676767"/>
              </a:solidFill>
              <a:effectLst/>
              <a:latin typeface="Arial" pitchFamily="34" charset="0"/>
            </a:endParaRPr>
          </a:p>
        </p:txBody>
      </p:sp>
      <p:pic>
        <p:nvPicPr>
          <p:cNvPr id="3" name="Picture 2">
            <a:extLst>
              <a:ext uri="{FF2B5EF4-FFF2-40B4-BE49-F238E27FC236}">
                <a16:creationId xmlns:a16="http://schemas.microsoft.com/office/drawing/2014/main" id="{54B1CB42-9E99-10B8-9A15-9A2155A93E39}"/>
              </a:ext>
            </a:extLst>
          </p:cNvPr>
          <p:cNvPicPr>
            <a:picLocks noChangeAspect="1"/>
          </p:cNvPicPr>
          <p:nvPr/>
        </p:nvPicPr>
        <p:blipFill rotWithShape="1">
          <a:blip r:embed="rId2"/>
          <a:srcRect l="7902" b="10792"/>
          <a:stretch/>
        </p:blipFill>
        <p:spPr>
          <a:xfrm>
            <a:off x="5725184" y="3869842"/>
            <a:ext cx="3779030" cy="2403606"/>
          </a:xfrm>
          <a:prstGeom prst="rect">
            <a:avLst/>
          </a:prstGeom>
        </p:spPr>
      </p:pic>
      <p:grpSp>
        <p:nvGrpSpPr>
          <p:cNvPr id="4" name="Group 3">
            <a:extLst>
              <a:ext uri="{FF2B5EF4-FFF2-40B4-BE49-F238E27FC236}">
                <a16:creationId xmlns:a16="http://schemas.microsoft.com/office/drawing/2014/main" id="{76050992-7528-C8F9-C1D7-CA0FB90360B7}"/>
              </a:ext>
            </a:extLst>
          </p:cNvPr>
          <p:cNvGrpSpPr/>
          <p:nvPr/>
        </p:nvGrpSpPr>
        <p:grpSpPr>
          <a:xfrm>
            <a:off x="6048842" y="4006571"/>
            <a:ext cx="3202657" cy="2022877"/>
            <a:chOff x="3388899" y="2083793"/>
            <a:chExt cx="3568525" cy="2271481"/>
          </a:xfrm>
        </p:grpSpPr>
        <p:cxnSp>
          <p:nvCxnSpPr>
            <p:cNvPr id="5" name="Straight Connector 4">
              <a:extLst>
                <a:ext uri="{FF2B5EF4-FFF2-40B4-BE49-F238E27FC236}">
                  <a16:creationId xmlns:a16="http://schemas.microsoft.com/office/drawing/2014/main" id="{F4ABA50E-4959-806E-627A-197BEFE15E1A}"/>
                </a:ext>
              </a:extLst>
            </p:cNvPr>
            <p:cNvCxnSpPr>
              <a:cxnSpLocks/>
            </p:cNvCxnSpPr>
            <p:nvPr/>
          </p:nvCxnSpPr>
          <p:spPr bwMode="auto">
            <a:xfrm flipV="1">
              <a:off x="3388899" y="2083793"/>
              <a:ext cx="3568525" cy="2271481"/>
            </a:xfrm>
            <a:prstGeom prst="line">
              <a:avLst/>
            </a:prstGeom>
            <a:solidFill>
              <a:schemeClr val="accent1"/>
            </a:solidFill>
            <a:ln w="12700" cap="flat" cmpd="sng" algn="ctr">
              <a:solidFill>
                <a:srgbClr val="C00000"/>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a:extLst>
                <a:ext uri="{FF2B5EF4-FFF2-40B4-BE49-F238E27FC236}">
                  <a16:creationId xmlns:a16="http://schemas.microsoft.com/office/drawing/2014/main" id="{22DD08FB-8D43-84E2-3542-CE82C5F72771}"/>
                </a:ext>
              </a:extLst>
            </p:cNvPr>
            <p:cNvCxnSpPr>
              <a:cxnSpLocks/>
            </p:cNvCxnSpPr>
            <p:nvPr/>
          </p:nvCxnSpPr>
          <p:spPr bwMode="auto">
            <a:xfrm>
              <a:off x="4480298" y="3299935"/>
              <a:ext cx="367202" cy="570336"/>
            </a:xfrm>
            <a:prstGeom prst="straightConnector1">
              <a:avLst/>
            </a:prstGeom>
            <a:solidFill>
              <a:schemeClr val="accent1"/>
            </a:solidFill>
            <a:ln w="6350" cap="flat" cmpd="sng" algn="ctr">
              <a:solidFill>
                <a:srgbClr val="C00000"/>
              </a:solidFill>
              <a:prstDash val="solid"/>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 name="TextBox 6">
              <a:extLst>
                <a:ext uri="{FF2B5EF4-FFF2-40B4-BE49-F238E27FC236}">
                  <a16:creationId xmlns:a16="http://schemas.microsoft.com/office/drawing/2014/main" id="{D244E33C-6A86-590D-03B8-65FE1AA16EA0}"/>
                </a:ext>
              </a:extLst>
            </p:cNvPr>
            <p:cNvSpPr txBox="1"/>
            <p:nvPr/>
          </p:nvSpPr>
          <p:spPr>
            <a:xfrm>
              <a:off x="4191003" y="3109335"/>
              <a:ext cx="375600" cy="219808"/>
            </a:xfrm>
            <a:prstGeom prst="rect">
              <a:avLst/>
            </a:prstGeom>
            <a:noFill/>
            <a:ln w="12700">
              <a:noFill/>
            </a:ln>
          </p:spPr>
          <p:txBody>
            <a:bodyPr wrap="none" lIns="35988" tIns="35988" rIns="35988" bIns="35988" rtlCol="0">
              <a:spAutoFit/>
            </a:bodyPr>
            <a:lstStyle/>
            <a:p>
              <a:pPr algn="l"/>
              <a:r>
                <a:rPr lang="en-US" sz="800" dirty="0">
                  <a:solidFill>
                    <a:schemeClr val="tx1"/>
                  </a:solidFill>
                  <a:latin typeface="+mn-lt"/>
                </a:rPr>
                <a:t>better</a:t>
              </a:r>
            </a:p>
          </p:txBody>
        </p:sp>
        <p:sp>
          <p:nvSpPr>
            <p:cNvPr id="8" name="TextBox 7">
              <a:extLst>
                <a:ext uri="{FF2B5EF4-FFF2-40B4-BE49-F238E27FC236}">
                  <a16:creationId xmlns:a16="http://schemas.microsoft.com/office/drawing/2014/main" id="{280BE2AF-2B67-20AA-3544-1128C0EFDBF2}"/>
                </a:ext>
              </a:extLst>
            </p:cNvPr>
            <p:cNvSpPr txBox="1"/>
            <p:nvPr/>
          </p:nvSpPr>
          <p:spPr>
            <a:xfrm>
              <a:off x="4730398" y="3836122"/>
              <a:ext cx="386313" cy="219808"/>
            </a:xfrm>
            <a:prstGeom prst="rect">
              <a:avLst/>
            </a:prstGeom>
            <a:noFill/>
            <a:ln w="12700">
              <a:noFill/>
            </a:ln>
          </p:spPr>
          <p:txBody>
            <a:bodyPr wrap="none" lIns="35988" tIns="35988" rIns="35988" bIns="35988" rtlCol="0">
              <a:spAutoFit/>
            </a:bodyPr>
            <a:lstStyle/>
            <a:p>
              <a:pPr algn="l"/>
              <a:r>
                <a:rPr lang="en-US" sz="800" dirty="0">
                  <a:solidFill>
                    <a:schemeClr val="tx1"/>
                  </a:solidFill>
                  <a:latin typeface="+mn-lt"/>
                </a:rPr>
                <a:t>worse</a:t>
              </a:r>
            </a:p>
          </p:txBody>
        </p:sp>
      </p:grpSp>
      <p:sp>
        <p:nvSpPr>
          <p:cNvPr id="9" name="Oval 8">
            <a:extLst>
              <a:ext uri="{FF2B5EF4-FFF2-40B4-BE49-F238E27FC236}">
                <a16:creationId xmlns:a16="http://schemas.microsoft.com/office/drawing/2014/main" id="{A8BAC171-A250-16D1-0B05-3E49E3271AE0}"/>
              </a:ext>
            </a:extLst>
          </p:cNvPr>
          <p:cNvSpPr/>
          <p:nvPr/>
        </p:nvSpPr>
        <p:spPr>
          <a:xfrm>
            <a:off x="6048842" y="3900243"/>
            <a:ext cx="1871660" cy="397515"/>
          </a:xfrm>
          <a:prstGeom prst="ellipse">
            <a:avLst/>
          </a:prstGeom>
          <a:solidFill>
            <a:schemeClr val="accent6">
              <a:lumMod val="20000"/>
              <a:lumOff val="80000"/>
              <a:alpha val="25000"/>
            </a:schemeClr>
          </a:solidFill>
          <a:ln>
            <a:solidFill>
              <a:schemeClr val="accent6">
                <a:lumMod val="75000"/>
              </a:schemeClr>
            </a:solidFill>
          </a:ln>
        </p:spPr>
        <p:txBody>
          <a:bodyPr vert="horz" wrap="square" lIns="91411" tIns="45705" rIns="91411" bIns="45705" numCol="1" rtlCol="0" anchor="t" anchorCtr="0" compatLnSpc="1">
            <a:prstTxWarp prst="textNoShape">
              <a:avLst/>
            </a:prstTxWarp>
          </a:bodyPr>
          <a:lstStyle/>
          <a:p>
            <a:pPr defTabSz="914126"/>
            <a:endParaRPr lang="en-US" sz="1999"/>
          </a:p>
        </p:txBody>
      </p:sp>
      <p:sp>
        <p:nvSpPr>
          <p:cNvPr id="10" name="Oval 9">
            <a:extLst>
              <a:ext uri="{FF2B5EF4-FFF2-40B4-BE49-F238E27FC236}">
                <a16:creationId xmlns:a16="http://schemas.microsoft.com/office/drawing/2014/main" id="{50B06776-5809-9E6C-EDAB-7B9BC563CA1C}"/>
              </a:ext>
            </a:extLst>
          </p:cNvPr>
          <p:cNvSpPr/>
          <p:nvPr/>
        </p:nvSpPr>
        <p:spPr>
          <a:xfrm rot="5400000">
            <a:off x="5579470" y="4408288"/>
            <a:ext cx="1223780" cy="434832"/>
          </a:xfrm>
          <a:prstGeom prst="ellipse">
            <a:avLst/>
          </a:prstGeom>
          <a:solidFill>
            <a:schemeClr val="accent6">
              <a:lumMod val="20000"/>
              <a:lumOff val="80000"/>
              <a:alpha val="25000"/>
            </a:schemeClr>
          </a:solidFill>
          <a:ln>
            <a:solidFill>
              <a:schemeClr val="accent6">
                <a:lumMod val="75000"/>
              </a:schemeClr>
            </a:solidFill>
          </a:ln>
        </p:spPr>
        <p:txBody>
          <a:bodyPr vert="horz" wrap="square" lIns="91411" tIns="45705" rIns="91411" bIns="45705" numCol="1" rtlCol="0" anchor="t" anchorCtr="0" compatLnSpc="1">
            <a:prstTxWarp prst="textNoShape">
              <a:avLst/>
            </a:prstTxWarp>
          </a:bodyPr>
          <a:lstStyle/>
          <a:p>
            <a:pPr defTabSz="914126"/>
            <a:endParaRPr lang="en-US" sz="1999"/>
          </a:p>
        </p:txBody>
      </p:sp>
      <p:sp>
        <p:nvSpPr>
          <p:cNvPr id="11" name="Rectangle 10">
            <a:extLst>
              <a:ext uri="{FF2B5EF4-FFF2-40B4-BE49-F238E27FC236}">
                <a16:creationId xmlns:a16="http://schemas.microsoft.com/office/drawing/2014/main" id="{168ED489-ED94-62A9-A1C4-45883C7E611A}"/>
              </a:ext>
            </a:extLst>
          </p:cNvPr>
          <p:cNvSpPr/>
          <p:nvPr/>
        </p:nvSpPr>
        <p:spPr>
          <a:xfrm>
            <a:off x="7308972" y="3221958"/>
            <a:ext cx="2233052" cy="392624"/>
          </a:xfrm>
          <a:prstGeom prst="rect">
            <a:avLst/>
          </a:prstGeom>
          <a:solidFill>
            <a:schemeClr val="accent4">
              <a:lumMod val="20000"/>
              <a:lumOff val="80000"/>
            </a:schemeClr>
          </a:solidFill>
          <a:ln>
            <a:solidFill>
              <a:schemeClr val="tx1"/>
            </a:solidFill>
          </a:ln>
        </p:spPr>
        <p:txBody>
          <a:bodyPr vert="horz" wrap="square" lIns="91411" tIns="45705" rIns="91411" bIns="45705" numCol="1" rtlCol="0" anchor="t" anchorCtr="0" compatLnSpc="1">
            <a:prstTxWarp prst="textNoShape">
              <a:avLst/>
            </a:prstTxWarp>
          </a:bodyPr>
          <a:lstStyle/>
          <a:p>
            <a:pPr defTabSz="914126"/>
            <a:r>
              <a:rPr lang="en-US" sz="1000" dirty="0">
                <a:solidFill>
                  <a:schemeClr val="tx1"/>
                </a:solidFill>
              </a:rPr>
              <a:t>High sensitivity </a:t>
            </a:r>
            <a:r>
              <a:rPr lang="en-US" sz="1000" dirty="0">
                <a:solidFill>
                  <a:schemeClr val="tx1"/>
                </a:solidFill>
                <a:sym typeface="Wingdings" panose="05000000000000000000" pitchFamily="2" charset="2"/>
              </a:rPr>
              <a:t> a</a:t>
            </a:r>
            <a:r>
              <a:rPr lang="en-US" sz="1000" dirty="0">
                <a:solidFill>
                  <a:schemeClr val="tx1"/>
                </a:solidFill>
              </a:rPr>
              <a:t>bility to “rule out” (neg, prediction) if NPV is high </a:t>
            </a:r>
          </a:p>
        </p:txBody>
      </p:sp>
      <p:sp>
        <p:nvSpPr>
          <p:cNvPr id="12" name="Rectangle 11">
            <a:extLst>
              <a:ext uri="{FF2B5EF4-FFF2-40B4-BE49-F238E27FC236}">
                <a16:creationId xmlns:a16="http://schemas.microsoft.com/office/drawing/2014/main" id="{4780F946-77B9-F27E-995B-8272B9BCCA00}"/>
              </a:ext>
            </a:extLst>
          </p:cNvPr>
          <p:cNvSpPr/>
          <p:nvPr/>
        </p:nvSpPr>
        <p:spPr>
          <a:xfrm>
            <a:off x="4837416" y="3221959"/>
            <a:ext cx="2075269" cy="389704"/>
          </a:xfrm>
          <a:prstGeom prst="rect">
            <a:avLst/>
          </a:prstGeom>
          <a:solidFill>
            <a:schemeClr val="accent4">
              <a:lumMod val="20000"/>
              <a:lumOff val="80000"/>
            </a:schemeClr>
          </a:solidFill>
          <a:ln>
            <a:solidFill>
              <a:schemeClr val="tx1"/>
            </a:solidFill>
          </a:ln>
        </p:spPr>
        <p:txBody>
          <a:bodyPr vert="horz" wrap="square" lIns="91411" tIns="45705" rIns="91411" bIns="45705" numCol="1" rtlCol="0" anchor="t" anchorCtr="0" compatLnSpc="1">
            <a:prstTxWarp prst="textNoShape">
              <a:avLst/>
            </a:prstTxWarp>
          </a:bodyPr>
          <a:lstStyle/>
          <a:p>
            <a:pPr defTabSz="914126"/>
            <a:r>
              <a:rPr lang="en-US" sz="1000" dirty="0">
                <a:solidFill>
                  <a:schemeClr val="tx1"/>
                </a:solidFill>
              </a:rPr>
              <a:t>High specificity </a:t>
            </a:r>
            <a:r>
              <a:rPr lang="en-US" sz="1000" dirty="0">
                <a:solidFill>
                  <a:schemeClr val="tx1"/>
                </a:solidFill>
                <a:sym typeface="Wingdings" panose="05000000000000000000" pitchFamily="2" charset="2"/>
              </a:rPr>
              <a:t> ability to “rule in” (pos. prediction) if PPV is high</a:t>
            </a:r>
            <a:endParaRPr lang="en-US" sz="1000" dirty="0">
              <a:solidFill>
                <a:schemeClr val="tx1"/>
              </a:solidFill>
            </a:endParaRPr>
          </a:p>
        </p:txBody>
      </p:sp>
      <p:cxnSp>
        <p:nvCxnSpPr>
          <p:cNvPr id="13" name="Straight Connector 12">
            <a:extLst>
              <a:ext uri="{FF2B5EF4-FFF2-40B4-BE49-F238E27FC236}">
                <a16:creationId xmlns:a16="http://schemas.microsoft.com/office/drawing/2014/main" id="{74AEEBFE-D572-EA19-25CA-19F02D09EB19}"/>
              </a:ext>
            </a:extLst>
          </p:cNvPr>
          <p:cNvCxnSpPr>
            <a:cxnSpLocks/>
            <a:stCxn id="12" idx="2"/>
          </p:cNvCxnSpPr>
          <p:nvPr/>
        </p:nvCxnSpPr>
        <p:spPr bwMode="auto">
          <a:xfrm>
            <a:off x="5875051" y="3611663"/>
            <a:ext cx="245777" cy="762087"/>
          </a:xfrm>
          <a:prstGeom prst="line">
            <a:avLst/>
          </a:prstGeom>
          <a:solidFill>
            <a:schemeClr val="accent1"/>
          </a:solidFill>
          <a:ln w="635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a:extLst>
              <a:ext uri="{FF2B5EF4-FFF2-40B4-BE49-F238E27FC236}">
                <a16:creationId xmlns:a16="http://schemas.microsoft.com/office/drawing/2014/main" id="{EEB8A3D2-C08D-F7B2-B3B9-CC1C4CFE0038}"/>
              </a:ext>
            </a:extLst>
          </p:cNvPr>
          <p:cNvCxnSpPr>
            <a:cxnSpLocks/>
            <a:stCxn id="11" idx="2"/>
          </p:cNvCxnSpPr>
          <p:nvPr/>
        </p:nvCxnSpPr>
        <p:spPr bwMode="auto">
          <a:xfrm flipH="1">
            <a:off x="7561760" y="3614582"/>
            <a:ext cx="863738" cy="444502"/>
          </a:xfrm>
          <a:prstGeom prst="line">
            <a:avLst/>
          </a:prstGeom>
          <a:solidFill>
            <a:schemeClr val="accent1"/>
          </a:solidFill>
          <a:ln w="635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B36DC27-FC5A-0AE0-5E98-AF9B52B054CC}"/>
                  </a:ext>
                </a:extLst>
              </p:cNvPr>
              <p:cNvSpPr txBox="1"/>
              <p:nvPr/>
            </p:nvSpPr>
            <p:spPr>
              <a:xfrm rot="16200000">
                <a:off x="5108879" y="4855812"/>
                <a:ext cx="991801" cy="226591"/>
              </a:xfrm>
              <a:prstGeom prst="rect">
                <a:avLst/>
              </a:prstGeom>
              <a:noFill/>
              <a:ln w="12700">
                <a:noFill/>
              </a:ln>
            </p:spPr>
            <p:txBody>
              <a:bodyPr wrap="none" lIns="36000" tIns="36000" rIns="36000" bIns="36000" rtlCol="0">
                <a:spAutoFit/>
              </a:bodyPr>
              <a:lstStyle/>
              <a:p>
                <a:pPr algn="l"/>
                <a14:m>
                  <m:oMath xmlns:m="http://schemas.openxmlformats.org/officeDocument/2006/math">
                    <m:r>
                      <a:rPr lang="en-US" sz="1000" b="0" i="1" dirty="0" smtClean="0">
                        <a:solidFill>
                          <a:schemeClr val="bg1">
                            <a:lumMod val="50000"/>
                          </a:schemeClr>
                        </a:solidFill>
                        <a:latin typeface="Cambria Math" panose="02040503050406030204" pitchFamily="18" charset="0"/>
                      </a:rPr>
                      <m:t>𝑇𝑃𝑅</m:t>
                    </m:r>
                  </m:oMath>
                </a14:m>
                <a:r>
                  <a:rPr lang="en-US" sz="1000" b="0" dirty="0">
                    <a:solidFill>
                      <a:schemeClr val="bg1">
                        <a:lumMod val="50000"/>
                      </a:schemeClr>
                    </a:solidFill>
                    <a:latin typeface="+mn-lt"/>
                  </a:rPr>
                  <a:t> (sensitivity)</a:t>
                </a:r>
              </a:p>
            </p:txBody>
          </p:sp>
        </mc:Choice>
        <mc:Fallback xmlns="">
          <p:sp>
            <p:nvSpPr>
              <p:cNvPr id="15" name="TextBox 14">
                <a:extLst>
                  <a:ext uri="{FF2B5EF4-FFF2-40B4-BE49-F238E27FC236}">
                    <a16:creationId xmlns:a16="http://schemas.microsoft.com/office/drawing/2014/main" id="{9B36DC27-FC5A-0AE0-5E98-AF9B52B054CC}"/>
                  </a:ext>
                </a:extLst>
              </p:cNvPr>
              <p:cNvSpPr txBox="1">
                <a:spLocks noRot="1" noChangeAspect="1" noMove="1" noResize="1" noEditPoints="1" noAdjustHandles="1" noChangeArrowheads="1" noChangeShapeType="1" noTextEdit="1"/>
              </p:cNvSpPr>
              <p:nvPr/>
            </p:nvSpPr>
            <p:spPr>
              <a:xfrm rot="16200000">
                <a:off x="5108879" y="4855812"/>
                <a:ext cx="991801" cy="226591"/>
              </a:xfrm>
              <a:prstGeom prst="rect">
                <a:avLst/>
              </a:prstGeom>
              <a:blipFill>
                <a:blip r:embed="rId4"/>
                <a:stretch>
                  <a:fillRect l="-5405" t="-4938" r="-16216" b="-1235"/>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BC778F1-3BFA-2DF8-4D66-37F6C305EDCC}"/>
                  </a:ext>
                </a:extLst>
              </p:cNvPr>
              <p:cNvSpPr txBox="1"/>
              <p:nvPr/>
            </p:nvSpPr>
            <p:spPr>
              <a:xfrm>
                <a:off x="7252802" y="6262817"/>
                <a:ext cx="1107217" cy="226591"/>
              </a:xfrm>
              <a:prstGeom prst="rect">
                <a:avLst/>
              </a:prstGeom>
              <a:noFill/>
              <a:ln w="12700">
                <a:noFill/>
              </a:ln>
            </p:spPr>
            <p:txBody>
              <a:bodyPr wrap="none" lIns="36000" tIns="36000" rIns="36000" bIns="36000" rtlCol="0">
                <a:spAutoFit/>
              </a:bodyPr>
              <a:lstStyle/>
              <a:p>
                <a:pPr algn="l"/>
                <a14:m>
                  <m:oMath xmlns:m="http://schemas.openxmlformats.org/officeDocument/2006/math">
                    <m:r>
                      <a:rPr lang="en-US" sz="1000" b="0" i="1" dirty="0" smtClean="0">
                        <a:solidFill>
                          <a:schemeClr val="bg1">
                            <a:lumMod val="50000"/>
                          </a:schemeClr>
                        </a:solidFill>
                        <a:latin typeface="Cambria Math" panose="02040503050406030204" pitchFamily="18" charset="0"/>
                      </a:rPr>
                      <m:t>𝐹𝑃𝑅</m:t>
                    </m:r>
                  </m:oMath>
                </a14:m>
                <a:r>
                  <a:rPr lang="en-US" sz="1000" b="0" dirty="0">
                    <a:solidFill>
                      <a:schemeClr val="bg1">
                        <a:lumMod val="50000"/>
                      </a:schemeClr>
                    </a:solidFill>
                    <a:latin typeface="+mn-lt"/>
                  </a:rPr>
                  <a:t> (1-specificity)</a:t>
                </a:r>
              </a:p>
            </p:txBody>
          </p:sp>
        </mc:Choice>
        <mc:Fallback xmlns="">
          <p:sp>
            <p:nvSpPr>
              <p:cNvPr id="16" name="TextBox 15">
                <a:extLst>
                  <a:ext uri="{FF2B5EF4-FFF2-40B4-BE49-F238E27FC236}">
                    <a16:creationId xmlns:a16="http://schemas.microsoft.com/office/drawing/2014/main" id="{ABC778F1-3BFA-2DF8-4D66-37F6C305EDCC}"/>
                  </a:ext>
                </a:extLst>
              </p:cNvPr>
              <p:cNvSpPr txBox="1">
                <a:spLocks noRot="1" noChangeAspect="1" noMove="1" noResize="1" noEditPoints="1" noAdjustHandles="1" noChangeArrowheads="1" noChangeShapeType="1" noTextEdit="1"/>
              </p:cNvSpPr>
              <p:nvPr/>
            </p:nvSpPr>
            <p:spPr>
              <a:xfrm>
                <a:off x="7252802" y="6262817"/>
                <a:ext cx="1107217" cy="226591"/>
              </a:xfrm>
              <a:prstGeom prst="rect">
                <a:avLst/>
              </a:prstGeom>
              <a:blipFill>
                <a:blip r:embed="rId5"/>
                <a:stretch>
                  <a:fillRect l="-1105" t="-2632" r="-4972" b="-13158"/>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7" name="Table 16">
                <a:extLst>
                  <a:ext uri="{FF2B5EF4-FFF2-40B4-BE49-F238E27FC236}">
                    <a16:creationId xmlns:a16="http://schemas.microsoft.com/office/drawing/2014/main" id="{8E0C27A0-EE11-EB4B-5206-D742F640147A}"/>
                  </a:ext>
                </a:extLst>
              </p:cNvPr>
              <p:cNvGraphicFramePr>
                <a:graphicFrameLocks noGrp="1"/>
              </p:cNvGraphicFramePr>
              <p:nvPr>
                <p:extLst>
                  <p:ext uri="{D42A27DB-BD31-4B8C-83A1-F6EECF244321}">
                    <p14:modId xmlns:p14="http://schemas.microsoft.com/office/powerpoint/2010/main" val="613793719"/>
                  </p:ext>
                </p:extLst>
              </p:nvPr>
            </p:nvGraphicFramePr>
            <p:xfrm>
              <a:off x="450812" y="3235567"/>
              <a:ext cx="3814777" cy="1462860"/>
            </p:xfrm>
            <a:graphic>
              <a:graphicData uri="http://schemas.openxmlformats.org/drawingml/2006/table">
                <a:tbl>
                  <a:tblPr firstRow="1" bandRow="1">
                    <a:tableStyleId>{5C22544A-7EE6-4342-B048-85BDC9FD1C3A}</a:tableStyleId>
                  </a:tblPr>
                  <a:tblGrid>
                    <a:gridCol w="863723">
                      <a:extLst>
                        <a:ext uri="{9D8B030D-6E8A-4147-A177-3AD203B41FA5}">
                          <a16:colId xmlns:a16="http://schemas.microsoft.com/office/drawing/2014/main" val="3998711554"/>
                        </a:ext>
                      </a:extLst>
                    </a:gridCol>
                    <a:gridCol w="863723">
                      <a:extLst>
                        <a:ext uri="{9D8B030D-6E8A-4147-A177-3AD203B41FA5}">
                          <a16:colId xmlns:a16="http://schemas.microsoft.com/office/drawing/2014/main" val="147281114"/>
                        </a:ext>
                      </a:extLst>
                    </a:gridCol>
                    <a:gridCol w="359885">
                      <a:extLst>
                        <a:ext uri="{9D8B030D-6E8A-4147-A177-3AD203B41FA5}">
                          <a16:colId xmlns:a16="http://schemas.microsoft.com/office/drawing/2014/main" val="311988951"/>
                        </a:ext>
                      </a:extLst>
                    </a:gridCol>
                    <a:gridCol w="863723">
                      <a:extLst>
                        <a:ext uri="{9D8B030D-6E8A-4147-A177-3AD203B41FA5}">
                          <a16:colId xmlns:a16="http://schemas.microsoft.com/office/drawing/2014/main" val="3710371652"/>
                        </a:ext>
                      </a:extLst>
                    </a:gridCol>
                    <a:gridCol w="863723">
                      <a:extLst>
                        <a:ext uri="{9D8B030D-6E8A-4147-A177-3AD203B41FA5}">
                          <a16:colId xmlns:a16="http://schemas.microsoft.com/office/drawing/2014/main" val="95904632"/>
                        </a:ext>
                      </a:extLst>
                    </a:gridCol>
                  </a:tblGrid>
                  <a:tr h="243762">
                    <a:tc gridSpan="2">
                      <a:txBody>
                        <a:bodyPr/>
                        <a:lstStyle/>
                        <a:p>
                          <a:pPr algn="ctr"/>
                          <a:r>
                            <a:rPr lang="en-US" sz="1000" dirty="0">
                              <a:solidFill>
                                <a:schemeClr val="bg1"/>
                              </a:solidFill>
                            </a:rPr>
                            <a:t>A</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1"/>
                        </a:solidFill>
                      </a:tcPr>
                    </a:tc>
                    <a:tc hMerge="1">
                      <a:txBody>
                        <a:bodyPr/>
                        <a:lstStyle/>
                        <a:p>
                          <a:endParaRPr lang="en-US" sz="1000" dirty="0"/>
                        </a:p>
                      </a:txBody>
                      <a:tcPr/>
                    </a:tc>
                    <a:tc>
                      <a:txBody>
                        <a:bodyPr/>
                        <a:lstStyle/>
                        <a:p>
                          <a:endParaRPr lang="en-US" sz="1000" dirty="0"/>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gridSpan="2">
                      <a:txBody>
                        <a:bodyPr/>
                        <a:lstStyle/>
                        <a:p>
                          <a:pPr algn="ctr"/>
                          <a:r>
                            <a:rPr lang="en-US" sz="1000" dirty="0">
                              <a:solidFill>
                                <a:schemeClr val="bg1"/>
                              </a:solidFill>
                            </a:rPr>
                            <a:t>B</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1"/>
                        </a:solidFill>
                      </a:tcPr>
                    </a:tc>
                    <a:tc hMerge="1">
                      <a:txBody>
                        <a:bodyPr/>
                        <a:lstStyle/>
                        <a:p>
                          <a:endParaRPr lang="en-US" sz="1000" dirty="0"/>
                        </a:p>
                      </a:txBody>
                      <a:tcPr/>
                    </a:tc>
                    <a:extLst>
                      <a:ext uri="{0D108BD9-81ED-4DB2-BD59-A6C34878D82A}">
                        <a16:rowId xmlns:a16="http://schemas.microsoft.com/office/drawing/2014/main" val="3019944060"/>
                      </a:ext>
                    </a:extLst>
                  </a:tr>
                  <a:tr h="243762">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𝑇𝑃</m:t>
                                </m:r>
                                <m:r>
                                  <a:rPr lang="en-US" sz="1000" i="1" dirty="0" smtClean="0">
                                    <a:latin typeface="Cambria Math" panose="02040503050406030204" pitchFamily="18" charset="0"/>
                                  </a:rPr>
                                  <m:t>=95</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6">
                            <a:lumMod val="60000"/>
                            <a:lumOff val="40000"/>
                          </a:schemeClr>
                        </a:solid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𝐹𝑃</m:t>
                                </m:r>
                                <m:r>
                                  <a:rPr lang="en-US" sz="1000" i="1" dirty="0" smtClean="0">
                                    <a:latin typeface="Cambria Math" panose="02040503050406030204" pitchFamily="18" charset="0"/>
                                  </a:rPr>
                                  <m:t>=30</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2">
                            <a:lumMod val="60000"/>
                            <a:lumOff val="40000"/>
                          </a:schemeClr>
                        </a:solidFill>
                      </a:tcPr>
                    </a:tc>
                    <a:tc>
                      <a:txBody>
                        <a:bodyPr/>
                        <a:lstStyle/>
                        <a:p>
                          <a:endParaRPr lang="en-US" sz="1000" dirty="0"/>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𝑇𝑃</m:t>
                                </m:r>
                                <m:r>
                                  <a:rPr lang="en-US" sz="1000" i="1" dirty="0" smtClean="0">
                                    <a:latin typeface="Cambria Math" panose="02040503050406030204" pitchFamily="18" charset="0"/>
                                  </a:rPr>
                                  <m:t>=40</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6">
                            <a:lumMod val="60000"/>
                            <a:lumOff val="40000"/>
                          </a:schemeClr>
                        </a:solid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𝐹𝑃</m:t>
                                </m:r>
                                <m:r>
                                  <a:rPr lang="en-US" sz="1000" i="1" dirty="0" smtClean="0">
                                    <a:latin typeface="Cambria Math" panose="02040503050406030204" pitchFamily="18" charset="0"/>
                                  </a:rPr>
                                  <m:t>=80</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416266063"/>
                      </a:ext>
                    </a:extLst>
                  </a:tr>
                  <a:tr h="243762">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𝐹𝑁</m:t>
                                </m:r>
                                <m:r>
                                  <a:rPr lang="en-US" sz="1000" i="1" dirty="0" smtClean="0">
                                    <a:latin typeface="Cambria Math" panose="02040503050406030204" pitchFamily="18" charset="0"/>
                                  </a:rPr>
                                  <m:t>=5</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2">
                            <a:lumMod val="60000"/>
                            <a:lumOff val="40000"/>
                          </a:schemeClr>
                        </a:solid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𝑇𝑁</m:t>
                                </m:r>
                                <m:r>
                                  <a:rPr lang="en-US" sz="1000" i="1" dirty="0" smtClean="0">
                                    <a:latin typeface="Cambria Math" panose="02040503050406030204" pitchFamily="18" charset="0"/>
                                  </a:rPr>
                                  <m:t>=70</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6">
                            <a:lumMod val="60000"/>
                            <a:lumOff val="40000"/>
                          </a:schemeClr>
                        </a:solidFill>
                      </a:tcPr>
                    </a:tc>
                    <a:tc>
                      <a:txBody>
                        <a:bodyPr/>
                        <a:lstStyle/>
                        <a:p>
                          <a:endParaRPr lang="en-US" sz="1000" dirty="0"/>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𝐹𝑁</m:t>
                                </m:r>
                                <m:r>
                                  <a:rPr lang="en-US" sz="1000" i="1" dirty="0" smtClean="0">
                                    <a:latin typeface="Cambria Math" panose="02040503050406030204" pitchFamily="18" charset="0"/>
                                  </a:rPr>
                                  <m:t>=60</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2">
                            <a:lumMod val="60000"/>
                            <a:lumOff val="40000"/>
                          </a:schemeClr>
                        </a:solid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𝑇𝑁</m:t>
                                </m:r>
                                <m:r>
                                  <a:rPr lang="en-US" sz="1000" i="1" dirty="0" smtClean="0">
                                    <a:latin typeface="Cambria Math" panose="02040503050406030204" pitchFamily="18" charset="0"/>
                                  </a:rPr>
                                  <m:t>=20</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057021947"/>
                      </a:ext>
                    </a:extLst>
                  </a:tr>
                  <a:tr h="243762">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𝑇𝑃𝑅</m:t>
                                </m:r>
                                <m:r>
                                  <a:rPr lang="en-US" sz="1000" i="1" dirty="0" smtClean="0">
                                    <a:latin typeface="Cambria Math" panose="02040503050406030204" pitchFamily="18" charset="0"/>
                                  </a:rPr>
                                  <m:t>=95%</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6">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𝐹𝑃𝑅</m:t>
                                </m:r>
                                <m:r>
                                  <a:rPr lang="en-US" sz="1000" i="1" dirty="0" smtClean="0">
                                    <a:latin typeface="Cambria Math" panose="02040503050406030204" pitchFamily="18" charset="0"/>
                                  </a:rPr>
                                  <m:t>=30%</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2">
                            <a:lumMod val="20000"/>
                            <a:lumOff val="80000"/>
                          </a:schemeClr>
                        </a:solidFill>
                      </a:tcPr>
                    </a:tc>
                    <a:tc>
                      <a:txBody>
                        <a:bodyPr/>
                        <a:lstStyle/>
                        <a:p>
                          <a:endParaRPr lang="en-US" sz="1000" dirty="0"/>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𝑇𝑃𝑅</m:t>
                                </m:r>
                                <m:r>
                                  <a:rPr lang="en-US" sz="1000" i="1" dirty="0" smtClean="0">
                                    <a:latin typeface="Cambria Math" panose="02040503050406030204" pitchFamily="18" charset="0"/>
                                  </a:rPr>
                                  <m:t>=40%</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6">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𝐹𝑃𝑅</m:t>
                                </m:r>
                                <m:r>
                                  <a:rPr lang="en-US" sz="1000" i="1" dirty="0" smtClean="0">
                                    <a:latin typeface="Cambria Math" panose="02040503050406030204" pitchFamily="18" charset="0"/>
                                  </a:rPr>
                                  <m:t>=80%</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31572235"/>
                      </a:ext>
                    </a:extLst>
                  </a:tr>
                  <a:tr h="243762">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𝑃𝑃𝑉</m:t>
                                </m:r>
                                <m:r>
                                  <a:rPr lang="en-US" sz="1000" i="1" dirty="0" smtClean="0">
                                    <a:latin typeface="Cambria Math" panose="02040503050406030204" pitchFamily="18" charset="0"/>
                                  </a:rPr>
                                  <m:t>=76%</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6">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𝑁𝑃𝑉</m:t>
                                </m:r>
                                <m:r>
                                  <a:rPr lang="en-US" sz="1000" i="1" dirty="0" smtClean="0">
                                    <a:latin typeface="Cambria Math" panose="02040503050406030204" pitchFamily="18" charset="0"/>
                                  </a:rPr>
                                  <m:t>=93%</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6">
                            <a:lumMod val="20000"/>
                            <a:lumOff val="80000"/>
                          </a:schemeClr>
                        </a:solidFill>
                      </a:tcPr>
                    </a:tc>
                    <a:tc>
                      <a:txBody>
                        <a:bodyPr/>
                        <a:lstStyle/>
                        <a:p>
                          <a:endParaRPr lang="en-US" sz="1000" dirty="0"/>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𝑃𝑃𝑉</m:t>
                                </m:r>
                                <m:r>
                                  <a:rPr lang="en-US" sz="1000" i="1" dirty="0" smtClean="0">
                                    <a:latin typeface="Cambria Math" panose="02040503050406030204" pitchFamily="18" charset="0"/>
                                  </a:rPr>
                                  <m:t>=33%</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6">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𝑁𝑃𝑉</m:t>
                                </m:r>
                                <m:r>
                                  <a:rPr lang="en-US" sz="1000" i="1" dirty="0" smtClean="0">
                                    <a:latin typeface="Cambria Math" panose="02040503050406030204" pitchFamily="18" charset="0"/>
                                  </a:rPr>
                                  <m:t>=25%</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472501474"/>
                      </a:ext>
                    </a:extLst>
                  </a:tr>
                  <a:tr h="243762">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𝐴𝐶𝐶</m:t>
                                </m:r>
                                <m:r>
                                  <a:rPr lang="en-US" sz="1000" i="1" dirty="0" smtClean="0">
                                    <a:latin typeface="Cambria Math" panose="02040503050406030204" pitchFamily="18" charset="0"/>
                                  </a:rPr>
                                  <m:t>=83%</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6">
                            <a:lumMod val="20000"/>
                            <a:lumOff val="80000"/>
                          </a:schemeClr>
                        </a:solidFill>
                      </a:tcPr>
                    </a:tc>
                    <a:tc>
                      <a:txBody>
                        <a:bodyPr/>
                        <a:lstStyle/>
                        <a:p>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endParaRPr lang="en-US" sz="1000" dirty="0"/>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𝐴𝐶𝐶</m:t>
                                </m:r>
                                <m:r>
                                  <a:rPr lang="en-US" sz="1000" i="1" dirty="0" smtClean="0">
                                    <a:latin typeface="Cambria Math" panose="02040503050406030204" pitchFamily="18" charset="0"/>
                                  </a:rPr>
                                  <m:t>=30%</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6">
                            <a:lumMod val="20000"/>
                            <a:lumOff val="80000"/>
                          </a:schemeClr>
                        </a:solidFill>
                      </a:tcPr>
                    </a:tc>
                    <a:tc>
                      <a:txBody>
                        <a:bodyPr/>
                        <a:lstStyle/>
                        <a:p>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555385031"/>
                      </a:ext>
                    </a:extLst>
                  </a:tr>
                </a:tbl>
              </a:graphicData>
            </a:graphic>
          </p:graphicFrame>
        </mc:Choice>
        <mc:Fallback xmlns="">
          <p:graphicFrame>
            <p:nvGraphicFramePr>
              <p:cNvPr id="17" name="Table 16">
                <a:extLst>
                  <a:ext uri="{FF2B5EF4-FFF2-40B4-BE49-F238E27FC236}">
                    <a16:creationId xmlns:a16="http://schemas.microsoft.com/office/drawing/2014/main" id="{8E0C27A0-EE11-EB4B-5206-D742F640147A}"/>
                  </a:ext>
                </a:extLst>
              </p:cNvPr>
              <p:cNvGraphicFramePr>
                <a:graphicFrameLocks noGrp="1"/>
              </p:cNvGraphicFramePr>
              <p:nvPr>
                <p:extLst>
                  <p:ext uri="{D42A27DB-BD31-4B8C-83A1-F6EECF244321}">
                    <p14:modId xmlns:p14="http://schemas.microsoft.com/office/powerpoint/2010/main" val="613793719"/>
                  </p:ext>
                </p:extLst>
              </p:nvPr>
            </p:nvGraphicFramePr>
            <p:xfrm>
              <a:off x="450812" y="3235567"/>
              <a:ext cx="3814777" cy="1462860"/>
            </p:xfrm>
            <a:graphic>
              <a:graphicData uri="http://schemas.openxmlformats.org/drawingml/2006/table">
                <a:tbl>
                  <a:tblPr firstRow="1" bandRow="1">
                    <a:tableStyleId>{5C22544A-7EE6-4342-B048-85BDC9FD1C3A}</a:tableStyleId>
                  </a:tblPr>
                  <a:tblGrid>
                    <a:gridCol w="863723">
                      <a:extLst>
                        <a:ext uri="{9D8B030D-6E8A-4147-A177-3AD203B41FA5}">
                          <a16:colId xmlns:a16="http://schemas.microsoft.com/office/drawing/2014/main" val="3998711554"/>
                        </a:ext>
                      </a:extLst>
                    </a:gridCol>
                    <a:gridCol w="863723">
                      <a:extLst>
                        <a:ext uri="{9D8B030D-6E8A-4147-A177-3AD203B41FA5}">
                          <a16:colId xmlns:a16="http://schemas.microsoft.com/office/drawing/2014/main" val="147281114"/>
                        </a:ext>
                      </a:extLst>
                    </a:gridCol>
                    <a:gridCol w="359885">
                      <a:extLst>
                        <a:ext uri="{9D8B030D-6E8A-4147-A177-3AD203B41FA5}">
                          <a16:colId xmlns:a16="http://schemas.microsoft.com/office/drawing/2014/main" val="311988951"/>
                        </a:ext>
                      </a:extLst>
                    </a:gridCol>
                    <a:gridCol w="863723">
                      <a:extLst>
                        <a:ext uri="{9D8B030D-6E8A-4147-A177-3AD203B41FA5}">
                          <a16:colId xmlns:a16="http://schemas.microsoft.com/office/drawing/2014/main" val="3710371652"/>
                        </a:ext>
                      </a:extLst>
                    </a:gridCol>
                    <a:gridCol w="863723">
                      <a:extLst>
                        <a:ext uri="{9D8B030D-6E8A-4147-A177-3AD203B41FA5}">
                          <a16:colId xmlns:a16="http://schemas.microsoft.com/office/drawing/2014/main" val="95904632"/>
                        </a:ext>
                      </a:extLst>
                    </a:gridCol>
                  </a:tblGrid>
                  <a:tr h="243810">
                    <a:tc gridSpan="2">
                      <a:txBody>
                        <a:bodyPr/>
                        <a:lstStyle/>
                        <a:p>
                          <a:pPr algn="ctr"/>
                          <a:r>
                            <a:rPr lang="en-US" sz="1000" dirty="0">
                              <a:solidFill>
                                <a:schemeClr val="bg1"/>
                              </a:solidFill>
                            </a:rPr>
                            <a:t>A</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1"/>
                        </a:solidFill>
                      </a:tcPr>
                    </a:tc>
                    <a:tc hMerge="1">
                      <a:txBody>
                        <a:bodyPr/>
                        <a:lstStyle/>
                        <a:p>
                          <a:endParaRPr lang="en-US" sz="1000" dirty="0"/>
                        </a:p>
                      </a:txBody>
                      <a:tcPr/>
                    </a:tc>
                    <a:tc>
                      <a:txBody>
                        <a:bodyPr/>
                        <a:lstStyle/>
                        <a:p>
                          <a:endParaRPr lang="en-US" sz="1000" dirty="0"/>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gridSpan="2">
                      <a:txBody>
                        <a:bodyPr/>
                        <a:lstStyle/>
                        <a:p>
                          <a:pPr algn="ctr"/>
                          <a:r>
                            <a:rPr lang="en-US" sz="1000" dirty="0">
                              <a:solidFill>
                                <a:schemeClr val="bg1"/>
                              </a:solidFill>
                            </a:rPr>
                            <a:t>B</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1"/>
                        </a:solidFill>
                      </a:tcPr>
                    </a:tc>
                    <a:tc hMerge="1">
                      <a:txBody>
                        <a:bodyPr/>
                        <a:lstStyle/>
                        <a:p>
                          <a:endParaRPr lang="en-US" sz="1000" dirty="0"/>
                        </a:p>
                      </a:txBody>
                      <a:tcPr/>
                    </a:tc>
                    <a:extLst>
                      <a:ext uri="{0D108BD9-81ED-4DB2-BD59-A6C34878D82A}">
                        <a16:rowId xmlns:a16="http://schemas.microsoft.com/office/drawing/2014/main" val="3019944060"/>
                      </a:ext>
                    </a:extLst>
                  </a:tr>
                  <a:tr h="243810">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6"/>
                          <a:stretch>
                            <a:fillRect l="-704" t="-102500" r="-343662" b="-410000"/>
                          </a:stretch>
                        </a:blip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6"/>
                          <a:stretch>
                            <a:fillRect l="-100704" t="-102500" r="-243662" b="-410000"/>
                          </a:stretch>
                        </a:blipFill>
                      </a:tcPr>
                    </a:tc>
                    <a:tc>
                      <a:txBody>
                        <a:bodyPr/>
                        <a:lstStyle/>
                        <a:p>
                          <a:endParaRPr lang="en-US" sz="1000" dirty="0"/>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6"/>
                          <a:stretch>
                            <a:fillRect l="-242254" t="-102500" r="-102113" b="-410000"/>
                          </a:stretch>
                        </a:blip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6"/>
                          <a:stretch>
                            <a:fillRect l="-342254" t="-102500" r="-2113" b="-410000"/>
                          </a:stretch>
                        </a:blipFill>
                      </a:tcPr>
                    </a:tc>
                    <a:extLst>
                      <a:ext uri="{0D108BD9-81ED-4DB2-BD59-A6C34878D82A}">
                        <a16:rowId xmlns:a16="http://schemas.microsoft.com/office/drawing/2014/main" val="3416266063"/>
                      </a:ext>
                    </a:extLst>
                  </a:tr>
                  <a:tr h="243810">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6"/>
                          <a:stretch>
                            <a:fillRect l="-704" t="-197561" r="-343662" b="-300000"/>
                          </a:stretch>
                        </a:blip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6"/>
                          <a:stretch>
                            <a:fillRect l="-100704" t="-197561" r="-243662" b="-300000"/>
                          </a:stretch>
                        </a:blipFill>
                      </a:tcPr>
                    </a:tc>
                    <a:tc>
                      <a:txBody>
                        <a:bodyPr/>
                        <a:lstStyle/>
                        <a:p>
                          <a:endParaRPr lang="en-US" sz="1000" dirty="0"/>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6"/>
                          <a:stretch>
                            <a:fillRect l="-242254" t="-197561" r="-102113" b="-300000"/>
                          </a:stretch>
                        </a:blip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6"/>
                          <a:stretch>
                            <a:fillRect l="-342254" t="-197561" r="-2113" b="-300000"/>
                          </a:stretch>
                        </a:blipFill>
                      </a:tcPr>
                    </a:tc>
                    <a:extLst>
                      <a:ext uri="{0D108BD9-81ED-4DB2-BD59-A6C34878D82A}">
                        <a16:rowId xmlns:a16="http://schemas.microsoft.com/office/drawing/2014/main" val="2057021947"/>
                      </a:ext>
                    </a:extLst>
                  </a:tr>
                  <a:tr h="243810">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6"/>
                          <a:stretch>
                            <a:fillRect l="-704" t="-305000" r="-343662" b="-207500"/>
                          </a:stretch>
                        </a:blip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6"/>
                          <a:stretch>
                            <a:fillRect l="-100704" t="-305000" r="-243662" b="-207500"/>
                          </a:stretch>
                        </a:blipFill>
                      </a:tcPr>
                    </a:tc>
                    <a:tc>
                      <a:txBody>
                        <a:bodyPr/>
                        <a:lstStyle/>
                        <a:p>
                          <a:endParaRPr lang="en-US" sz="1000" dirty="0"/>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6"/>
                          <a:stretch>
                            <a:fillRect l="-242254" t="-305000" r="-102113" b="-207500"/>
                          </a:stretch>
                        </a:blip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6"/>
                          <a:stretch>
                            <a:fillRect l="-342254" t="-305000" r="-2113" b="-207500"/>
                          </a:stretch>
                        </a:blipFill>
                      </a:tcPr>
                    </a:tc>
                    <a:extLst>
                      <a:ext uri="{0D108BD9-81ED-4DB2-BD59-A6C34878D82A}">
                        <a16:rowId xmlns:a16="http://schemas.microsoft.com/office/drawing/2014/main" val="2931572235"/>
                      </a:ext>
                    </a:extLst>
                  </a:tr>
                  <a:tr h="243810">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6"/>
                          <a:stretch>
                            <a:fillRect l="-704" t="-405000" r="-343662" b="-107500"/>
                          </a:stretch>
                        </a:blip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6"/>
                          <a:stretch>
                            <a:fillRect l="-100704" t="-405000" r="-243662" b="-107500"/>
                          </a:stretch>
                        </a:blipFill>
                      </a:tcPr>
                    </a:tc>
                    <a:tc>
                      <a:txBody>
                        <a:bodyPr/>
                        <a:lstStyle/>
                        <a:p>
                          <a:endParaRPr lang="en-US" sz="1000" dirty="0"/>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6"/>
                          <a:stretch>
                            <a:fillRect l="-242254" t="-405000" r="-102113" b="-107500"/>
                          </a:stretch>
                        </a:blip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6"/>
                          <a:stretch>
                            <a:fillRect l="-342254" t="-405000" r="-2113" b="-107500"/>
                          </a:stretch>
                        </a:blipFill>
                      </a:tcPr>
                    </a:tc>
                    <a:extLst>
                      <a:ext uri="{0D108BD9-81ED-4DB2-BD59-A6C34878D82A}">
                        <a16:rowId xmlns:a16="http://schemas.microsoft.com/office/drawing/2014/main" val="1472501474"/>
                      </a:ext>
                    </a:extLst>
                  </a:tr>
                  <a:tr h="243810">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6"/>
                          <a:stretch>
                            <a:fillRect l="-704" t="-505000" r="-343662" b="-7500"/>
                          </a:stretch>
                        </a:blipFill>
                      </a:tcPr>
                    </a:tc>
                    <a:tc>
                      <a:txBody>
                        <a:bodyPr/>
                        <a:lstStyle/>
                        <a:p>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endParaRPr lang="en-US" sz="1000" dirty="0"/>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6"/>
                          <a:stretch>
                            <a:fillRect l="-242254" t="-505000" r="-102113" b="-7500"/>
                          </a:stretch>
                        </a:blipFill>
                      </a:tcPr>
                    </a:tc>
                    <a:tc>
                      <a:txBody>
                        <a:bodyPr/>
                        <a:lstStyle/>
                        <a:p>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55538503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EAD806A3-2222-1111-38F4-81690886F197}"/>
                  </a:ext>
                </a:extLst>
              </p:cNvPr>
              <p:cNvGraphicFramePr>
                <a:graphicFrameLocks noGrp="1"/>
              </p:cNvGraphicFramePr>
              <p:nvPr>
                <p:extLst>
                  <p:ext uri="{D42A27DB-BD31-4B8C-83A1-F6EECF244321}">
                    <p14:modId xmlns:p14="http://schemas.microsoft.com/office/powerpoint/2010/main" val="2633759344"/>
                  </p:ext>
                </p:extLst>
              </p:nvPr>
            </p:nvGraphicFramePr>
            <p:xfrm>
              <a:off x="450812" y="4846524"/>
              <a:ext cx="3814777" cy="1462860"/>
            </p:xfrm>
            <a:graphic>
              <a:graphicData uri="http://schemas.openxmlformats.org/drawingml/2006/table">
                <a:tbl>
                  <a:tblPr firstRow="1" bandRow="1">
                    <a:tableStyleId>{5C22544A-7EE6-4342-B048-85BDC9FD1C3A}</a:tableStyleId>
                  </a:tblPr>
                  <a:tblGrid>
                    <a:gridCol w="863723">
                      <a:extLst>
                        <a:ext uri="{9D8B030D-6E8A-4147-A177-3AD203B41FA5}">
                          <a16:colId xmlns:a16="http://schemas.microsoft.com/office/drawing/2014/main" val="3998711554"/>
                        </a:ext>
                      </a:extLst>
                    </a:gridCol>
                    <a:gridCol w="863723">
                      <a:extLst>
                        <a:ext uri="{9D8B030D-6E8A-4147-A177-3AD203B41FA5}">
                          <a16:colId xmlns:a16="http://schemas.microsoft.com/office/drawing/2014/main" val="147281114"/>
                        </a:ext>
                      </a:extLst>
                    </a:gridCol>
                    <a:gridCol w="359885">
                      <a:extLst>
                        <a:ext uri="{9D8B030D-6E8A-4147-A177-3AD203B41FA5}">
                          <a16:colId xmlns:a16="http://schemas.microsoft.com/office/drawing/2014/main" val="311988951"/>
                        </a:ext>
                      </a:extLst>
                    </a:gridCol>
                    <a:gridCol w="863723">
                      <a:extLst>
                        <a:ext uri="{9D8B030D-6E8A-4147-A177-3AD203B41FA5}">
                          <a16:colId xmlns:a16="http://schemas.microsoft.com/office/drawing/2014/main" val="3710371652"/>
                        </a:ext>
                      </a:extLst>
                    </a:gridCol>
                    <a:gridCol w="863723">
                      <a:extLst>
                        <a:ext uri="{9D8B030D-6E8A-4147-A177-3AD203B41FA5}">
                          <a16:colId xmlns:a16="http://schemas.microsoft.com/office/drawing/2014/main" val="95904632"/>
                        </a:ext>
                      </a:extLst>
                    </a:gridCol>
                  </a:tblGrid>
                  <a:tr h="243762">
                    <a:tc gridSpan="2">
                      <a:txBody>
                        <a:bodyPr/>
                        <a:lstStyle/>
                        <a:p>
                          <a:pPr algn="ctr"/>
                          <a:r>
                            <a:rPr lang="en-US" sz="1000" dirty="0">
                              <a:solidFill>
                                <a:schemeClr val="bg1"/>
                              </a:solidFill>
                            </a:rPr>
                            <a:t>C</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1"/>
                        </a:solidFill>
                      </a:tcPr>
                    </a:tc>
                    <a:tc hMerge="1">
                      <a:txBody>
                        <a:bodyPr/>
                        <a:lstStyle/>
                        <a:p>
                          <a:endParaRPr lang="en-US" sz="1000" dirty="0"/>
                        </a:p>
                      </a:txBody>
                      <a:tcPr/>
                    </a:tc>
                    <a:tc>
                      <a:txBody>
                        <a:bodyPr/>
                        <a:lstStyle/>
                        <a:p>
                          <a:endParaRPr lang="en-US" sz="1000" dirty="0"/>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gridSpan="2">
                      <a:txBody>
                        <a:bodyPr/>
                        <a:lstStyle/>
                        <a:p>
                          <a:pPr algn="ctr"/>
                          <a:r>
                            <a:rPr lang="en-US" sz="1000" dirty="0">
                              <a:solidFill>
                                <a:schemeClr val="bg1"/>
                              </a:solidFill>
                            </a:rPr>
                            <a:t>D</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1"/>
                        </a:solidFill>
                      </a:tcPr>
                    </a:tc>
                    <a:tc hMerge="1">
                      <a:txBody>
                        <a:bodyPr/>
                        <a:lstStyle/>
                        <a:p>
                          <a:endParaRPr lang="en-US" sz="1000" dirty="0"/>
                        </a:p>
                      </a:txBody>
                      <a:tcPr/>
                    </a:tc>
                    <a:extLst>
                      <a:ext uri="{0D108BD9-81ED-4DB2-BD59-A6C34878D82A}">
                        <a16:rowId xmlns:a16="http://schemas.microsoft.com/office/drawing/2014/main" val="3019944060"/>
                      </a:ext>
                    </a:extLst>
                  </a:tr>
                  <a:tr h="243762">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𝑇𝑃</m:t>
                                </m:r>
                                <m:r>
                                  <a:rPr lang="en-US" sz="1000" i="1" dirty="0" smtClean="0">
                                    <a:latin typeface="Cambria Math" panose="02040503050406030204" pitchFamily="18" charset="0"/>
                                  </a:rPr>
                                  <m:t>=90</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6">
                            <a:lumMod val="60000"/>
                            <a:lumOff val="40000"/>
                          </a:schemeClr>
                        </a:solid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𝐹𝑃</m:t>
                                </m:r>
                                <m:r>
                                  <a:rPr lang="en-US" sz="1000" i="1" dirty="0" smtClean="0">
                                    <a:latin typeface="Cambria Math" panose="02040503050406030204" pitchFamily="18" charset="0"/>
                                  </a:rPr>
                                  <m:t>=70</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2">
                            <a:lumMod val="60000"/>
                            <a:lumOff val="40000"/>
                          </a:schemeClr>
                        </a:solidFill>
                      </a:tcPr>
                    </a:tc>
                    <a:tc>
                      <a:txBody>
                        <a:bodyPr/>
                        <a:lstStyle/>
                        <a:p>
                          <a:endParaRPr lang="en-US" sz="1000" dirty="0"/>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𝑇𝑃</m:t>
                                </m:r>
                                <m:r>
                                  <a:rPr lang="en-US" sz="1000" i="1" dirty="0" smtClean="0">
                                    <a:latin typeface="Cambria Math" panose="02040503050406030204" pitchFamily="18" charset="0"/>
                                  </a:rPr>
                                  <m:t>=60</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6">
                            <a:lumMod val="60000"/>
                            <a:lumOff val="40000"/>
                          </a:schemeClr>
                        </a:solid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𝐹𝑃</m:t>
                                </m:r>
                                <m:r>
                                  <a:rPr lang="en-US" sz="1000" i="1" dirty="0" smtClean="0">
                                    <a:latin typeface="Cambria Math" panose="02040503050406030204" pitchFamily="18" charset="0"/>
                                  </a:rPr>
                                  <m:t>=5</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3416266063"/>
                      </a:ext>
                    </a:extLst>
                  </a:tr>
                  <a:tr h="243762">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𝐹𝑁</m:t>
                                </m:r>
                                <m:r>
                                  <a:rPr lang="en-US" sz="1000" i="1" dirty="0" smtClean="0">
                                    <a:latin typeface="Cambria Math" panose="02040503050406030204" pitchFamily="18" charset="0"/>
                                  </a:rPr>
                                  <m:t>=10</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2">
                            <a:lumMod val="60000"/>
                            <a:lumOff val="40000"/>
                          </a:schemeClr>
                        </a:solid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𝑇𝑁</m:t>
                                </m:r>
                                <m:r>
                                  <a:rPr lang="en-US" sz="1000" i="1" dirty="0" smtClean="0">
                                    <a:latin typeface="Cambria Math" panose="02040503050406030204" pitchFamily="18" charset="0"/>
                                  </a:rPr>
                                  <m:t>=30</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6">
                            <a:lumMod val="60000"/>
                            <a:lumOff val="40000"/>
                          </a:schemeClr>
                        </a:solidFill>
                      </a:tcPr>
                    </a:tc>
                    <a:tc>
                      <a:txBody>
                        <a:bodyPr/>
                        <a:lstStyle/>
                        <a:p>
                          <a:endParaRPr lang="en-US" sz="1000" dirty="0"/>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𝐹𝑁</m:t>
                                </m:r>
                                <m:r>
                                  <a:rPr lang="en-US" sz="1000" i="1" dirty="0" smtClean="0">
                                    <a:latin typeface="Cambria Math" panose="02040503050406030204" pitchFamily="18" charset="0"/>
                                  </a:rPr>
                                  <m:t>=40</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2">
                            <a:lumMod val="60000"/>
                            <a:lumOff val="40000"/>
                          </a:schemeClr>
                        </a:solid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𝑇𝑁</m:t>
                                </m:r>
                                <m:r>
                                  <a:rPr lang="en-US" sz="1000" i="1" dirty="0" smtClean="0">
                                    <a:latin typeface="Cambria Math" panose="02040503050406030204" pitchFamily="18" charset="0"/>
                                  </a:rPr>
                                  <m:t>=95</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057021947"/>
                      </a:ext>
                    </a:extLst>
                  </a:tr>
                  <a:tr h="243762">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𝑇𝑃𝑅</m:t>
                                </m:r>
                                <m:r>
                                  <a:rPr lang="en-US" sz="1000" i="1" dirty="0" smtClean="0">
                                    <a:latin typeface="Cambria Math" panose="02040503050406030204" pitchFamily="18" charset="0"/>
                                  </a:rPr>
                                  <m:t>=90%</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6">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𝐹𝑃𝑅</m:t>
                                </m:r>
                                <m:r>
                                  <a:rPr lang="en-US" sz="1000" i="1" dirty="0" smtClean="0">
                                    <a:latin typeface="Cambria Math" panose="02040503050406030204" pitchFamily="18" charset="0"/>
                                  </a:rPr>
                                  <m:t>=70%</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2">
                            <a:lumMod val="20000"/>
                            <a:lumOff val="80000"/>
                          </a:schemeClr>
                        </a:solidFill>
                      </a:tcPr>
                    </a:tc>
                    <a:tc>
                      <a:txBody>
                        <a:bodyPr/>
                        <a:lstStyle/>
                        <a:p>
                          <a:endParaRPr lang="en-US" sz="1000" dirty="0"/>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𝑇𝑃𝑅</m:t>
                                </m:r>
                                <m:r>
                                  <a:rPr lang="en-US" sz="1000" i="1" dirty="0" smtClean="0">
                                    <a:latin typeface="Cambria Math" panose="02040503050406030204" pitchFamily="18" charset="0"/>
                                  </a:rPr>
                                  <m:t>=60%</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6">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𝐹𝑃𝑅</m:t>
                                </m:r>
                                <m:r>
                                  <a:rPr lang="en-US" sz="1000" i="1" dirty="0" smtClean="0">
                                    <a:latin typeface="Cambria Math" panose="02040503050406030204" pitchFamily="18" charset="0"/>
                                  </a:rPr>
                                  <m:t>=5%</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931572235"/>
                      </a:ext>
                    </a:extLst>
                  </a:tr>
                  <a:tr h="243762">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𝑃𝑃𝑉</m:t>
                                </m:r>
                                <m:r>
                                  <a:rPr lang="en-US" sz="1000" i="1" dirty="0" smtClean="0">
                                    <a:latin typeface="Cambria Math" panose="02040503050406030204" pitchFamily="18" charset="0"/>
                                  </a:rPr>
                                  <m:t>=56%</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6">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𝑁𝑃𝑉</m:t>
                                </m:r>
                                <m:r>
                                  <a:rPr lang="en-US" sz="1000" i="1" dirty="0" smtClean="0">
                                    <a:latin typeface="Cambria Math" panose="02040503050406030204" pitchFamily="18" charset="0"/>
                                  </a:rPr>
                                  <m:t>=75%</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6">
                            <a:lumMod val="20000"/>
                            <a:lumOff val="80000"/>
                          </a:schemeClr>
                        </a:solidFill>
                      </a:tcPr>
                    </a:tc>
                    <a:tc>
                      <a:txBody>
                        <a:bodyPr/>
                        <a:lstStyle/>
                        <a:p>
                          <a:endParaRPr lang="en-US" sz="1000" dirty="0"/>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𝑃𝑃𝑉</m:t>
                                </m:r>
                                <m:r>
                                  <a:rPr lang="en-US" sz="1000" i="1" dirty="0" smtClean="0">
                                    <a:latin typeface="Cambria Math" panose="02040503050406030204" pitchFamily="18" charset="0"/>
                                  </a:rPr>
                                  <m:t>=92%</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6">
                            <a:lumMod val="20000"/>
                            <a:lumOff val="80000"/>
                          </a:schemeClr>
                        </a:solid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𝑁𝑃𝑉</m:t>
                                </m:r>
                                <m:r>
                                  <a:rPr lang="en-US" sz="1000" i="1" dirty="0" smtClean="0">
                                    <a:latin typeface="Cambria Math" panose="02040503050406030204" pitchFamily="18" charset="0"/>
                                  </a:rPr>
                                  <m:t>=70%</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472501474"/>
                      </a:ext>
                    </a:extLst>
                  </a:tr>
                  <a:tr h="243762">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𝐴𝐶𝐶</m:t>
                                </m:r>
                                <m:r>
                                  <a:rPr lang="en-US" sz="1000" i="1" dirty="0" smtClean="0">
                                    <a:latin typeface="Cambria Math" panose="02040503050406030204" pitchFamily="18" charset="0"/>
                                  </a:rPr>
                                  <m:t>=60%</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6">
                            <a:lumMod val="20000"/>
                            <a:lumOff val="80000"/>
                          </a:schemeClr>
                        </a:solidFill>
                      </a:tcPr>
                    </a:tc>
                    <a:tc>
                      <a:txBody>
                        <a:bodyPr/>
                        <a:lstStyle/>
                        <a:p>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endParaRPr lang="en-US" sz="1000" dirty="0"/>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sz="1000" i="1" dirty="0" smtClean="0">
                                    <a:latin typeface="Cambria Math" panose="02040503050406030204" pitchFamily="18" charset="0"/>
                                  </a:rPr>
                                  <m:t>𝐴𝐶𝐶</m:t>
                                </m:r>
                                <m:r>
                                  <a:rPr lang="en-US" sz="1000" i="1" dirty="0" smtClean="0">
                                    <a:latin typeface="Cambria Math" panose="02040503050406030204" pitchFamily="18" charset="0"/>
                                  </a:rPr>
                                  <m:t>=78%</m:t>
                                </m:r>
                              </m:oMath>
                            </m:oMathPara>
                          </a14:m>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6">
                            <a:lumMod val="20000"/>
                            <a:lumOff val="80000"/>
                          </a:schemeClr>
                        </a:solidFill>
                      </a:tcPr>
                    </a:tc>
                    <a:tc>
                      <a:txBody>
                        <a:bodyPr/>
                        <a:lstStyle/>
                        <a:p>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555385031"/>
                      </a:ext>
                    </a:extLst>
                  </a:tr>
                </a:tbl>
              </a:graphicData>
            </a:graphic>
          </p:graphicFrame>
        </mc:Choice>
        <mc:Fallback xmlns="">
          <p:graphicFrame>
            <p:nvGraphicFramePr>
              <p:cNvPr id="18" name="Table 17">
                <a:extLst>
                  <a:ext uri="{FF2B5EF4-FFF2-40B4-BE49-F238E27FC236}">
                    <a16:creationId xmlns:a16="http://schemas.microsoft.com/office/drawing/2014/main" id="{EAD806A3-2222-1111-38F4-81690886F197}"/>
                  </a:ext>
                </a:extLst>
              </p:cNvPr>
              <p:cNvGraphicFramePr>
                <a:graphicFrameLocks noGrp="1"/>
              </p:cNvGraphicFramePr>
              <p:nvPr>
                <p:extLst>
                  <p:ext uri="{D42A27DB-BD31-4B8C-83A1-F6EECF244321}">
                    <p14:modId xmlns:p14="http://schemas.microsoft.com/office/powerpoint/2010/main" val="2633759344"/>
                  </p:ext>
                </p:extLst>
              </p:nvPr>
            </p:nvGraphicFramePr>
            <p:xfrm>
              <a:off x="450812" y="4846524"/>
              <a:ext cx="3814777" cy="1462860"/>
            </p:xfrm>
            <a:graphic>
              <a:graphicData uri="http://schemas.openxmlformats.org/drawingml/2006/table">
                <a:tbl>
                  <a:tblPr firstRow="1" bandRow="1">
                    <a:tableStyleId>{5C22544A-7EE6-4342-B048-85BDC9FD1C3A}</a:tableStyleId>
                  </a:tblPr>
                  <a:tblGrid>
                    <a:gridCol w="863723">
                      <a:extLst>
                        <a:ext uri="{9D8B030D-6E8A-4147-A177-3AD203B41FA5}">
                          <a16:colId xmlns:a16="http://schemas.microsoft.com/office/drawing/2014/main" val="3998711554"/>
                        </a:ext>
                      </a:extLst>
                    </a:gridCol>
                    <a:gridCol w="863723">
                      <a:extLst>
                        <a:ext uri="{9D8B030D-6E8A-4147-A177-3AD203B41FA5}">
                          <a16:colId xmlns:a16="http://schemas.microsoft.com/office/drawing/2014/main" val="147281114"/>
                        </a:ext>
                      </a:extLst>
                    </a:gridCol>
                    <a:gridCol w="359885">
                      <a:extLst>
                        <a:ext uri="{9D8B030D-6E8A-4147-A177-3AD203B41FA5}">
                          <a16:colId xmlns:a16="http://schemas.microsoft.com/office/drawing/2014/main" val="311988951"/>
                        </a:ext>
                      </a:extLst>
                    </a:gridCol>
                    <a:gridCol w="863723">
                      <a:extLst>
                        <a:ext uri="{9D8B030D-6E8A-4147-A177-3AD203B41FA5}">
                          <a16:colId xmlns:a16="http://schemas.microsoft.com/office/drawing/2014/main" val="3710371652"/>
                        </a:ext>
                      </a:extLst>
                    </a:gridCol>
                    <a:gridCol w="863723">
                      <a:extLst>
                        <a:ext uri="{9D8B030D-6E8A-4147-A177-3AD203B41FA5}">
                          <a16:colId xmlns:a16="http://schemas.microsoft.com/office/drawing/2014/main" val="95904632"/>
                        </a:ext>
                      </a:extLst>
                    </a:gridCol>
                  </a:tblGrid>
                  <a:tr h="243810">
                    <a:tc gridSpan="2">
                      <a:txBody>
                        <a:bodyPr/>
                        <a:lstStyle/>
                        <a:p>
                          <a:pPr algn="ctr"/>
                          <a:r>
                            <a:rPr lang="en-US" sz="1000" dirty="0">
                              <a:solidFill>
                                <a:schemeClr val="bg1"/>
                              </a:solidFill>
                            </a:rPr>
                            <a:t>C</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1"/>
                        </a:solidFill>
                      </a:tcPr>
                    </a:tc>
                    <a:tc hMerge="1">
                      <a:txBody>
                        <a:bodyPr/>
                        <a:lstStyle/>
                        <a:p>
                          <a:endParaRPr lang="en-US" sz="1000" dirty="0"/>
                        </a:p>
                      </a:txBody>
                      <a:tcPr/>
                    </a:tc>
                    <a:tc>
                      <a:txBody>
                        <a:bodyPr/>
                        <a:lstStyle/>
                        <a:p>
                          <a:endParaRPr lang="en-US" sz="1000" dirty="0"/>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gridSpan="2">
                      <a:txBody>
                        <a:bodyPr/>
                        <a:lstStyle/>
                        <a:p>
                          <a:pPr algn="ctr"/>
                          <a:r>
                            <a:rPr lang="en-US" sz="1000" dirty="0">
                              <a:solidFill>
                                <a:schemeClr val="bg1"/>
                              </a:solidFill>
                            </a:rPr>
                            <a:t>D</a:t>
                          </a:r>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solidFill>
                          <a:schemeClr val="accent1"/>
                        </a:solidFill>
                      </a:tcPr>
                    </a:tc>
                    <a:tc hMerge="1">
                      <a:txBody>
                        <a:bodyPr/>
                        <a:lstStyle/>
                        <a:p>
                          <a:endParaRPr lang="en-US" sz="1000" dirty="0"/>
                        </a:p>
                      </a:txBody>
                      <a:tcPr/>
                    </a:tc>
                    <a:extLst>
                      <a:ext uri="{0D108BD9-81ED-4DB2-BD59-A6C34878D82A}">
                        <a16:rowId xmlns:a16="http://schemas.microsoft.com/office/drawing/2014/main" val="3019944060"/>
                      </a:ext>
                    </a:extLst>
                  </a:tr>
                  <a:tr h="243810">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7"/>
                          <a:stretch>
                            <a:fillRect l="-704" t="-105000" r="-343662" b="-410000"/>
                          </a:stretch>
                        </a:blip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7"/>
                          <a:stretch>
                            <a:fillRect l="-100704" t="-105000" r="-243662" b="-410000"/>
                          </a:stretch>
                        </a:blipFill>
                      </a:tcPr>
                    </a:tc>
                    <a:tc>
                      <a:txBody>
                        <a:bodyPr/>
                        <a:lstStyle/>
                        <a:p>
                          <a:endParaRPr lang="en-US" sz="1000" dirty="0"/>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7"/>
                          <a:stretch>
                            <a:fillRect l="-242254" t="-105000" r="-102113" b="-410000"/>
                          </a:stretch>
                        </a:blip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7"/>
                          <a:stretch>
                            <a:fillRect l="-342254" t="-105000" r="-2113" b="-410000"/>
                          </a:stretch>
                        </a:blipFill>
                      </a:tcPr>
                    </a:tc>
                    <a:extLst>
                      <a:ext uri="{0D108BD9-81ED-4DB2-BD59-A6C34878D82A}">
                        <a16:rowId xmlns:a16="http://schemas.microsoft.com/office/drawing/2014/main" val="3416266063"/>
                      </a:ext>
                    </a:extLst>
                  </a:tr>
                  <a:tr h="243810">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7"/>
                          <a:stretch>
                            <a:fillRect l="-704" t="-200000" r="-343662" b="-300000"/>
                          </a:stretch>
                        </a:blip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7"/>
                          <a:stretch>
                            <a:fillRect l="-100704" t="-200000" r="-243662" b="-300000"/>
                          </a:stretch>
                        </a:blipFill>
                      </a:tcPr>
                    </a:tc>
                    <a:tc>
                      <a:txBody>
                        <a:bodyPr/>
                        <a:lstStyle/>
                        <a:p>
                          <a:endParaRPr lang="en-US" sz="1000" dirty="0"/>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7"/>
                          <a:stretch>
                            <a:fillRect l="-242254" t="-200000" r="-102113" b="-300000"/>
                          </a:stretch>
                        </a:blip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7"/>
                          <a:stretch>
                            <a:fillRect l="-342254" t="-200000" r="-2113" b="-300000"/>
                          </a:stretch>
                        </a:blipFill>
                      </a:tcPr>
                    </a:tc>
                    <a:extLst>
                      <a:ext uri="{0D108BD9-81ED-4DB2-BD59-A6C34878D82A}">
                        <a16:rowId xmlns:a16="http://schemas.microsoft.com/office/drawing/2014/main" val="2057021947"/>
                      </a:ext>
                    </a:extLst>
                  </a:tr>
                  <a:tr h="243810">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7"/>
                          <a:stretch>
                            <a:fillRect l="-704" t="-307500" r="-343662" b="-207500"/>
                          </a:stretch>
                        </a:blip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7"/>
                          <a:stretch>
                            <a:fillRect l="-100704" t="-307500" r="-243662" b="-207500"/>
                          </a:stretch>
                        </a:blipFill>
                      </a:tcPr>
                    </a:tc>
                    <a:tc>
                      <a:txBody>
                        <a:bodyPr/>
                        <a:lstStyle/>
                        <a:p>
                          <a:endParaRPr lang="en-US" sz="1000" dirty="0"/>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7"/>
                          <a:stretch>
                            <a:fillRect l="-242254" t="-307500" r="-102113" b="-207500"/>
                          </a:stretch>
                        </a:blip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7"/>
                          <a:stretch>
                            <a:fillRect l="-342254" t="-307500" r="-2113" b="-207500"/>
                          </a:stretch>
                        </a:blipFill>
                      </a:tcPr>
                    </a:tc>
                    <a:extLst>
                      <a:ext uri="{0D108BD9-81ED-4DB2-BD59-A6C34878D82A}">
                        <a16:rowId xmlns:a16="http://schemas.microsoft.com/office/drawing/2014/main" val="2931572235"/>
                      </a:ext>
                    </a:extLst>
                  </a:tr>
                  <a:tr h="243810">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7"/>
                          <a:stretch>
                            <a:fillRect l="-704" t="-407500" r="-343662" b="-107500"/>
                          </a:stretch>
                        </a:blip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7"/>
                          <a:stretch>
                            <a:fillRect l="-100704" t="-407500" r="-243662" b="-107500"/>
                          </a:stretch>
                        </a:blipFill>
                      </a:tcPr>
                    </a:tc>
                    <a:tc>
                      <a:txBody>
                        <a:bodyPr/>
                        <a:lstStyle/>
                        <a:p>
                          <a:endParaRPr lang="en-US" sz="1000" dirty="0"/>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7"/>
                          <a:stretch>
                            <a:fillRect l="-242254" t="-407500" r="-102113" b="-107500"/>
                          </a:stretch>
                        </a:blip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7"/>
                          <a:stretch>
                            <a:fillRect l="-342254" t="-407500" r="-2113" b="-107500"/>
                          </a:stretch>
                        </a:blipFill>
                      </a:tcPr>
                    </a:tc>
                    <a:extLst>
                      <a:ext uri="{0D108BD9-81ED-4DB2-BD59-A6C34878D82A}">
                        <a16:rowId xmlns:a16="http://schemas.microsoft.com/office/drawing/2014/main" val="1472501474"/>
                      </a:ext>
                    </a:extLst>
                  </a:tr>
                  <a:tr h="243810">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7"/>
                          <a:stretch>
                            <a:fillRect l="-704" t="-507500" r="-343662" b="-7500"/>
                          </a:stretch>
                        </a:blipFill>
                      </a:tcPr>
                    </a:tc>
                    <a:tc>
                      <a:txBody>
                        <a:bodyPr/>
                        <a:lstStyle/>
                        <a:p>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endParaRPr lang="en-US" sz="1000" dirty="0"/>
                        </a:p>
                      </a:txBody>
                      <a:tcPr marL="91411" marR="91411" marT="45705" marB="45705">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endParaRPr lang="en-US"/>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blipFill>
                          <a:blip r:embed="rId7"/>
                          <a:stretch>
                            <a:fillRect l="-242254" t="-507500" r="-102113" b="-7500"/>
                          </a:stretch>
                        </a:blipFill>
                      </a:tcPr>
                    </a:tc>
                    <a:tc>
                      <a:txBody>
                        <a:bodyPr/>
                        <a:lstStyle/>
                        <a:p>
                          <a:endParaRPr lang="en-US" sz="1000" dirty="0"/>
                        </a:p>
                      </a:txBody>
                      <a:tcPr marL="35988" marR="35988" marT="35988" marB="35988">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extLst>
                      <a:ext uri="{0D108BD9-81ED-4DB2-BD59-A6C34878D82A}">
                        <a16:rowId xmlns:a16="http://schemas.microsoft.com/office/drawing/2014/main" val="555385031"/>
                      </a:ext>
                    </a:extLst>
                  </a:tr>
                </a:tbl>
              </a:graphicData>
            </a:graphic>
          </p:graphicFrame>
        </mc:Fallback>
      </mc:AlternateContent>
      <p:sp>
        <p:nvSpPr>
          <p:cNvPr id="24" name="Oval 23">
            <a:extLst>
              <a:ext uri="{FF2B5EF4-FFF2-40B4-BE49-F238E27FC236}">
                <a16:creationId xmlns:a16="http://schemas.microsoft.com/office/drawing/2014/main" id="{8B3A69D0-075E-6A0B-FD2D-AFFF258B88A8}"/>
              </a:ext>
            </a:extLst>
          </p:cNvPr>
          <p:cNvSpPr/>
          <p:nvPr/>
        </p:nvSpPr>
        <p:spPr>
          <a:xfrm>
            <a:off x="6637086" y="4798994"/>
            <a:ext cx="70794" cy="72000"/>
          </a:xfrm>
          <a:prstGeom prst="ellipse">
            <a:avLst/>
          </a:prstGeom>
          <a:solidFill>
            <a:schemeClr val="accent6">
              <a:lumMod val="75000"/>
            </a:schemeClr>
          </a:solidFill>
          <a:ln>
            <a:no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676767"/>
              </a:solidFill>
              <a:effectLst/>
              <a:latin typeface="Arial" pitchFamily="34" charset="0"/>
            </a:endParaRPr>
          </a:p>
        </p:txBody>
      </p:sp>
      <p:cxnSp>
        <p:nvCxnSpPr>
          <p:cNvPr id="26" name="Connector: Elbow 25">
            <a:extLst>
              <a:ext uri="{FF2B5EF4-FFF2-40B4-BE49-F238E27FC236}">
                <a16:creationId xmlns:a16="http://schemas.microsoft.com/office/drawing/2014/main" id="{4B6A3DC7-C9C5-09B3-95F2-580CFDAFF995}"/>
              </a:ext>
            </a:extLst>
          </p:cNvPr>
          <p:cNvCxnSpPr>
            <a:endCxn id="24" idx="6"/>
          </p:cNvCxnSpPr>
          <p:nvPr/>
        </p:nvCxnSpPr>
        <p:spPr bwMode="auto">
          <a:xfrm rot="10800000">
            <a:off x="6707881" y="4834994"/>
            <a:ext cx="1899545" cy="398994"/>
          </a:xfrm>
          <a:prstGeom prst="bentConnector3">
            <a:avLst>
              <a:gd name="adj1" fmla="val 191"/>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TextBox 35">
            <a:extLst>
              <a:ext uri="{FF2B5EF4-FFF2-40B4-BE49-F238E27FC236}">
                <a16:creationId xmlns:a16="http://schemas.microsoft.com/office/drawing/2014/main" id="{D813395B-9FF1-7FEF-9789-A1BE4AEB74E4}"/>
              </a:ext>
            </a:extLst>
          </p:cNvPr>
          <p:cNvSpPr txBox="1"/>
          <p:nvPr/>
        </p:nvSpPr>
        <p:spPr>
          <a:xfrm>
            <a:off x="6683107" y="4616004"/>
            <a:ext cx="199341" cy="241980"/>
          </a:xfrm>
          <a:prstGeom prst="rect">
            <a:avLst/>
          </a:prstGeom>
          <a:noFill/>
          <a:ln w="12700">
            <a:noFill/>
          </a:ln>
        </p:spPr>
        <p:txBody>
          <a:bodyPr wrap="none" lIns="36000" tIns="36000" rIns="36000" bIns="36000" rtlCol="0">
            <a:spAutoFit/>
          </a:bodyPr>
          <a:lstStyle/>
          <a:p>
            <a:pPr algn="l"/>
            <a:r>
              <a:rPr lang="en-US" sz="1050" b="0" dirty="0">
                <a:solidFill>
                  <a:schemeClr val="tx1"/>
                </a:solidFill>
                <a:latin typeface="+mn-lt"/>
              </a:rPr>
              <a:t>B’</a:t>
            </a:r>
          </a:p>
        </p:txBody>
      </p:sp>
    </p:spTree>
    <p:extLst>
      <p:ext uri="{BB962C8B-B14F-4D97-AF65-F5344CB8AC3E}">
        <p14:creationId xmlns:p14="http://schemas.microsoft.com/office/powerpoint/2010/main" val="2163905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4BA0F40-FA90-347D-8D8B-579D812781EF}"/>
              </a:ext>
            </a:extLst>
          </p:cNvPr>
          <p:cNvSpPr/>
          <p:nvPr/>
        </p:nvSpPr>
        <p:spPr>
          <a:xfrm>
            <a:off x="91744" y="2978940"/>
            <a:ext cx="9658350" cy="3554653"/>
          </a:xfrm>
          <a:prstGeom prst="rect">
            <a:avLst/>
          </a:prstGeom>
          <a:solidFill>
            <a:schemeClr val="bg1">
              <a:lumMod val="95000"/>
            </a:schemeClr>
          </a:solidFill>
          <a:ln>
            <a:no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H" sz="2000" b="0" i="0" u="none" strike="noStrike" cap="none" normalizeH="0" baseline="0" dirty="0">
              <a:ln>
                <a:noFill/>
              </a:ln>
              <a:solidFill>
                <a:srgbClr val="676767"/>
              </a:solidFill>
              <a:effectLst/>
              <a:latin typeface="Arial" pitchFamily="34" charset="0"/>
            </a:endParaRPr>
          </a:p>
        </p:txBody>
      </p:sp>
      <p:graphicFrame>
        <p:nvGraphicFramePr>
          <p:cNvPr id="3" name="Table 2">
            <a:extLst>
              <a:ext uri="{FF2B5EF4-FFF2-40B4-BE49-F238E27FC236}">
                <a16:creationId xmlns:a16="http://schemas.microsoft.com/office/drawing/2014/main" id="{E6177190-040E-0A2E-F3C5-5D2BDF86FB11}"/>
              </a:ext>
            </a:extLst>
          </p:cNvPr>
          <p:cNvGraphicFramePr>
            <a:graphicFrameLocks noGrp="1"/>
          </p:cNvGraphicFramePr>
          <p:nvPr>
            <p:extLst>
              <p:ext uri="{D42A27DB-BD31-4B8C-83A1-F6EECF244321}">
                <p14:modId xmlns:p14="http://schemas.microsoft.com/office/powerpoint/2010/main" val="2210199812"/>
              </p:ext>
            </p:extLst>
          </p:nvPr>
        </p:nvGraphicFramePr>
        <p:xfrm>
          <a:off x="448289" y="3402305"/>
          <a:ext cx="4318613" cy="2797857"/>
        </p:xfrm>
        <a:graphic>
          <a:graphicData uri="http://schemas.openxmlformats.org/drawingml/2006/table">
            <a:tbl>
              <a:tblPr firstRow="1">
                <a:tableStyleId>{5C22544A-7EE6-4342-B048-85BDC9FD1C3A}</a:tableStyleId>
              </a:tblPr>
              <a:tblGrid>
                <a:gridCol w="503838">
                  <a:extLst>
                    <a:ext uri="{9D8B030D-6E8A-4147-A177-3AD203B41FA5}">
                      <a16:colId xmlns:a16="http://schemas.microsoft.com/office/drawing/2014/main" val="1710735172"/>
                    </a:ext>
                  </a:extLst>
                </a:gridCol>
                <a:gridCol w="503838">
                  <a:extLst>
                    <a:ext uri="{9D8B030D-6E8A-4147-A177-3AD203B41FA5}">
                      <a16:colId xmlns:a16="http://schemas.microsoft.com/office/drawing/2014/main" val="1079743223"/>
                    </a:ext>
                  </a:extLst>
                </a:gridCol>
                <a:gridCol w="143954">
                  <a:extLst>
                    <a:ext uri="{9D8B030D-6E8A-4147-A177-3AD203B41FA5}">
                      <a16:colId xmlns:a16="http://schemas.microsoft.com/office/drawing/2014/main" val="644667285"/>
                    </a:ext>
                  </a:extLst>
                </a:gridCol>
                <a:gridCol w="323896">
                  <a:extLst>
                    <a:ext uri="{9D8B030D-6E8A-4147-A177-3AD203B41FA5}">
                      <a16:colId xmlns:a16="http://schemas.microsoft.com/office/drawing/2014/main" val="946770517"/>
                    </a:ext>
                  </a:extLst>
                </a:gridCol>
                <a:gridCol w="323896">
                  <a:extLst>
                    <a:ext uri="{9D8B030D-6E8A-4147-A177-3AD203B41FA5}">
                      <a16:colId xmlns:a16="http://schemas.microsoft.com/office/drawing/2014/main" val="1282289825"/>
                    </a:ext>
                  </a:extLst>
                </a:gridCol>
                <a:gridCol w="323896">
                  <a:extLst>
                    <a:ext uri="{9D8B030D-6E8A-4147-A177-3AD203B41FA5}">
                      <a16:colId xmlns:a16="http://schemas.microsoft.com/office/drawing/2014/main" val="2200269110"/>
                    </a:ext>
                  </a:extLst>
                </a:gridCol>
                <a:gridCol w="323896">
                  <a:extLst>
                    <a:ext uri="{9D8B030D-6E8A-4147-A177-3AD203B41FA5}">
                      <a16:colId xmlns:a16="http://schemas.microsoft.com/office/drawing/2014/main" val="541892629"/>
                    </a:ext>
                  </a:extLst>
                </a:gridCol>
                <a:gridCol w="143954">
                  <a:extLst>
                    <a:ext uri="{9D8B030D-6E8A-4147-A177-3AD203B41FA5}">
                      <a16:colId xmlns:a16="http://schemas.microsoft.com/office/drawing/2014/main" val="55170545"/>
                    </a:ext>
                  </a:extLst>
                </a:gridCol>
                <a:gridCol w="575815">
                  <a:extLst>
                    <a:ext uri="{9D8B030D-6E8A-4147-A177-3AD203B41FA5}">
                      <a16:colId xmlns:a16="http://schemas.microsoft.com/office/drawing/2014/main" val="258786920"/>
                    </a:ext>
                  </a:extLst>
                </a:gridCol>
                <a:gridCol w="575815">
                  <a:extLst>
                    <a:ext uri="{9D8B030D-6E8A-4147-A177-3AD203B41FA5}">
                      <a16:colId xmlns:a16="http://schemas.microsoft.com/office/drawing/2014/main" val="3078682118"/>
                    </a:ext>
                  </a:extLst>
                </a:gridCol>
                <a:gridCol w="575815">
                  <a:extLst>
                    <a:ext uri="{9D8B030D-6E8A-4147-A177-3AD203B41FA5}">
                      <a16:colId xmlns:a16="http://schemas.microsoft.com/office/drawing/2014/main" val="391682678"/>
                    </a:ext>
                  </a:extLst>
                </a:gridCol>
              </a:tblGrid>
              <a:tr h="198657">
                <a:tc>
                  <a:txBody>
                    <a:bodyPr/>
                    <a:lstStyle/>
                    <a:p>
                      <a:pPr algn="ctr" fontAlgn="b"/>
                      <a:r>
                        <a:rPr lang="en-US" sz="900" u="none" strike="noStrike" dirty="0">
                          <a:effectLst/>
                          <a:latin typeface="Lato" panose="020F0502020204030203" pitchFamily="34" charset="0"/>
                          <a:ea typeface="Lato" panose="020F0502020204030203" pitchFamily="34" charset="0"/>
                          <a:cs typeface="Lato" panose="020F0502020204030203" pitchFamily="34" charset="0"/>
                        </a:rPr>
                        <a:t>Class</a:t>
                      </a:r>
                      <a:endParaRPr lang="en-US" sz="9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900" u="none" strike="noStrike" dirty="0">
                          <a:effectLst/>
                          <a:latin typeface="Lato" panose="020F0502020204030203" pitchFamily="34" charset="0"/>
                          <a:ea typeface="Lato" panose="020F0502020204030203" pitchFamily="34" charset="0"/>
                          <a:cs typeface="Lato" panose="020F0502020204030203" pitchFamily="34" charset="0"/>
                        </a:rPr>
                        <a:t>Score</a:t>
                      </a:r>
                      <a:endParaRPr lang="en-US" sz="9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9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900" u="none" strike="noStrike" dirty="0">
                          <a:effectLst/>
                          <a:latin typeface="Lato" panose="020F0502020204030203" pitchFamily="34" charset="0"/>
                          <a:ea typeface="Lato" panose="020F0502020204030203" pitchFamily="34" charset="0"/>
                          <a:cs typeface="Lato" panose="020F0502020204030203" pitchFamily="34" charset="0"/>
                        </a:rPr>
                        <a:t>TP</a:t>
                      </a:r>
                      <a:endParaRPr lang="en-US" sz="9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900" u="none" strike="noStrike" dirty="0">
                          <a:effectLst/>
                          <a:latin typeface="Lato" panose="020F0502020204030203" pitchFamily="34" charset="0"/>
                          <a:ea typeface="Lato" panose="020F0502020204030203" pitchFamily="34" charset="0"/>
                          <a:cs typeface="Lato" panose="020F0502020204030203" pitchFamily="34" charset="0"/>
                        </a:rPr>
                        <a:t>FP</a:t>
                      </a:r>
                      <a:endParaRPr lang="en-US" sz="9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900" u="none" strike="noStrike" dirty="0">
                          <a:effectLst/>
                          <a:latin typeface="Lato" panose="020F0502020204030203" pitchFamily="34" charset="0"/>
                          <a:ea typeface="Lato" panose="020F0502020204030203" pitchFamily="34" charset="0"/>
                          <a:cs typeface="Lato" panose="020F0502020204030203" pitchFamily="34" charset="0"/>
                        </a:rPr>
                        <a:t>FN</a:t>
                      </a:r>
                      <a:endParaRPr lang="en-US" sz="9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900" u="none" strike="noStrike" dirty="0">
                          <a:effectLst/>
                          <a:latin typeface="Lato" panose="020F0502020204030203" pitchFamily="34" charset="0"/>
                          <a:ea typeface="Lato" panose="020F0502020204030203" pitchFamily="34" charset="0"/>
                          <a:cs typeface="Lato" panose="020F0502020204030203" pitchFamily="34" charset="0"/>
                        </a:rPr>
                        <a:t>TN</a:t>
                      </a:r>
                      <a:endParaRPr lang="en-US" sz="9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9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900" u="none" strike="noStrike" dirty="0">
                          <a:effectLst/>
                          <a:latin typeface="Lato" panose="020F0502020204030203" pitchFamily="34" charset="0"/>
                          <a:ea typeface="Lato" panose="020F0502020204030203" pitchFamily="34" charset="0"/>
                          <a:cs typeface="Lato" panose="020F0502020204030203" pitchFamily="34" charset="0"/>
                        </a:rPr>
                        <a:t>TPR</a:t>
                      </a:r>
                      <a:endParaRPr lang="en-US" sz="9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900" u="none" strike="noStrike" dirty="0">
                          <a:effectLst/>
                          <a:latin typeface="Lato" panose="020F0502020204030203" pitchFamily="34" charset="0"/>
                          <a:ea typeface="Lato" panose="020F0502020204030203" pitchFamily="34" charset="0"/>
                          <a:cs typeface="Lato" panose="020F0502020204030203" pitchFamily="34" charset="0"/>
                        </a:rPr>
                        <a:t>FPR</a:t>
                      </a:r>
                      <a:endParaRPr lang="en-US" sz="9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900" u="none" strike="noStrike" dirty="0">
                          <a:effectLst/>
                          <a:latin typeface="Lato" panose="020F0502020204030203" pitchFamily="34" charset="0"/>
                          <a:ea typeface="Lato" panose="020F0502020204030203" pitchFamily="34" charset="0"/>
                          <a:cs typeface="Lato" panose="020F0502020204030203" pitchFamily="34" charset="0"/>
                        </a:rPr>
                        <a:t>ACC</a:t>
                      </a:r>
                      <a:endParaRPr lang="en-US" sz="9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2277935598"/>
                  </a:ext>
                </a:extLst>
              </a:tr>
              <a:tr h="129960">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P</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0.90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9</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1851411533"/>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P</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0.80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2</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8</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20%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1320209093"/>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N</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0.70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2</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8</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9</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20%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850119072"/>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P</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0.60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3</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1</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7</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9</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30%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352012514"/>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P</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0.55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4</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9</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40%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4156489077"/>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P</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0.54</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1</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9</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70%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2119342833"/>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N</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0.53</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2</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8</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20%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7276290"/>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N</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0.52</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3</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5</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7</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30%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2952624788"/>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P</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0.51</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3</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4</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7</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30%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4222055260"/>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N</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0.50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4</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4</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6</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40%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514460269"/>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P</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0.40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7</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4</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3</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6</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70%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40%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2312192865"/>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N</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0.39</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7</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3</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70%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50%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3970371152"/>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P</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0.38</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8</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2</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80%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50%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1999488731"/>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N</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0.37</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8</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2</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4</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80%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60%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60%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2747551489"/>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N</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0.36</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8</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7</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2</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3</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80%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70%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55%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178472027"/>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N</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0.35</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8</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8</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2</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2</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80%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80%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50%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2237287440"/>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P</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0.34</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9</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8</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2</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90%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80%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55%</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4257835744"/>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N</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0.33</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9</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9</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90%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90%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50%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2232592708"/>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P</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0.30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9</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90%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55%</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422291902"/>
                  </a:ext>
                </a:extLst>
              </a:tr>
              <a:tr h="129960">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N</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0.10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noFill/>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a:effectLst/>
                          <a:latin typeface="Lato" panose="020F0502020204030203" pitchFamily="34" charset="0"/>
                          <a:ea typeface="Lato" panose="020F0502020204030203" pitchFamily="34" charset="0"/>
                          <a:cs typeface="Lato" panose="020F0502020204030203" pitchFamily="34" charset="0"/>
                        </a:rPr>
                        <a:t>100%</a:t>
                      </a:r>
                      <a:endParaRPr lang="en-US" sz="8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tc>
                  <a:txBody>
                    <a:bodyPr/>
                    <a:lstStyle/>
                    <a:p>
                      <a:pPr algn="ctr" fontAlgn="b"/>
                      <a:r>
                        <a:rPr lang="en-US" sz="800" u="none" strike="noStrike" dirty="0">
                          <a:effectLst/>
                          <a:latin typeface="Lato" panose="020F0502020204030203" pitchFamily="34" charset="0"/>
                          <a:ea typeface="Lato" panose="020F0502020204030203" pitchFamily="34" charset="0"/>
                          <a:cs typeface="Lato" panose="020F0502020204030203" pitchFamily="34" charset="0"/>
                        </a:rPr>
                        <a:t>50%</a:t>
                      </a:r>
                      <a:endParaRPr lang="en-US" sz="800" b="0" i="0" u="none" strike="noStrike" dirty="0">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5441" marR="5441" marT="5441" marB="0" anchor="ctr">
                    <a:lnL w="19050" cap="flat" cmpd="sng" algn="ctr">
                      <a:solidFill>
                        <a:schemeClr val="bg1">
                          <a:lumMod val="95000"/>
                        </a:schemeClr>
                      </a:solidFill>
                      <a:prstDash val="solid"/>
                      <a:round/>
                      <a:headEnd type="none" w="med" len="med"/>
                      <a:tailEnd type="none" w="med" len="med"/>
                    </a:lnL>
                    <a:lnR w="19050" cap="flat" cmpd="sng" algn="ctr">
                      <a:solidFill>
                        <a:schemeClr val="bg1">
                          <a:lumMod val="95000"/>
                        </a:schemeClr>
                      </a:solidFill>
                      <a:prstDash val="solid"/>
                      <a:round/>
                      <a:headEnd type="none" w="med" len="med"/>
                      <a:tailEnd type="none" w="med" len="med"/>
                    </a:lnR>
                    <a:lnT w="19050" cap="flat" cmpd="sng" algn="ctr">
                      <a:solidFill>
                        <a:schemeClr val="bg1">
                          <a:lumMod val="95000"/>
                        </a:schemeClr>
                      </a:solidFill>
                      <a:prstDash val="solid"/>
                      <a:round/>
                      <a:headEnd type="none" w="med" len="med"/>
                      <a:tailEnd type="none" w="med" len="med"/>
                    </a:lnT>
                    <a:lnB w="19050" cap="flat" cmpd="sng" algn="ctr">
                      <a:solidFill>
                        <a:schemeClr val="bg1">
                          <a:lumMod val="95000"/>
                        </a:schemeClr>
                      </a:solidFill>
                      <a:prstDash val="solid"/>
                      <a:round/>
                      <a:headEnd type="none" w="med" len="med"/>
                      <a:tailEnd type="none" w="med" len="med"/>
                    </a:lnB>
                  </a:tcPr>
                </a:tc>
                <a:extLst>
                  <a:ext uri="{0D108BD9-81ED-4DB2-BD59-A6C34878D82A}">
                    <a16:rowId xmlns:a16="http://schemas.microsoft.com/office/drawing/2014/main" val="1381688910"/>
                  </a:ext>
                </a:extLst>
              </a:tr>
            </a:tbl>
          </a:graphicData>
        </a:graphic>
      </p:graphicFrame>
      <p:sp>
        <p:nvSpPr>
          <p:cNvPr id="4" name="Speech Bubble: Rectangle 3">
            <a:extLst>
              <a:ext uri="{FF2B5EF4-FFF2-40B4-BE49-F238E27FC236}">
                <a16:creationId xmlns:a16="http://schemas.microsoft.com/office/drawing/2014/main" id="{0D5791EC-1E00-51B8-1F70-04097E58BA3D}"/>
              </a:ext>
            </a:extLst>
          </p:cNvPr>
          <p:cNvSpPr/>
          <p:nvPr/>
        </p:nvSpPr>
        <p:spPr>
          <a:xfrm>
            <a:off x="3722908" y="3140071"/>
            <a:ext cx="630084" cy="195790"/>
          </a:xfrm>
          <a:prstGeom prst="wedgeRectCallout">
            <a:avLst>
              <a:gd name="adj1" fmla="val -23599"/>
              <a:gd name="adj2" fmla="val 98289"/>
            </a:avLst>
          </a:prstGeom>
          <a:solidFill>
            <a:schemeClr val="accent4">
              <a:lumMod val="20000"/>
              <a:lumOff val="80000"/>
            </a:schemeClr>
          </a:solidFill>
          <a:ln>
            <a:solidFill>
              <a:schemeClr val="tx1"/>
            </a:solidFill>
          </a:ln>
        </p:spPr>
        <p:txBody>
          <a:bodyPr vert="horz" wrap="square" lIns="35988" tIns="35988" rIns="35988" bIns="35988" numCol="1" rtlCol="0" anchor="t" anchorCtr="0" compatLnSpc="1">
            <a:prstTxWarp prst="textNoShape">
              <a:avLst/>
            </a:prstTxWarp>
            <a:spAutoFit/>
          </a:bodyPr>
          <a:lstStyle/>
          <a:p>
            <a:pPr defTabSz="914126"/>
            <a:r>
              <a:rPr lang="en-US" sz="800" dirty="0">
                <a:solidFill>
                  <a:schemeClr val="tx1"/>
                </a:solidFill>
                <a:latin typeface="Lato" panose="020F0502020204030203" pitchFamily="34" charset="0"/>
                <a:ea typeface="Lato" panose="020F0502020204030203" pitchFamily="34" charset="0"/>
                <a:cs typeface="Lato" panose="020F0502020204030203" pitchFamily="34" charset="0"/>
              </a:rPr>
              <a:t>1-specificity</a:t>
            </a:r>
          </a:p>
        </p:txBody>
      </p:sp>
      <p:sp>
        <p:nvSpPr>
          <p:cNvPr id="5" name="Speech Bubble: Rectangle 4">
            <a:extLst>
              <a:ext uri="{FF2B5EF4-FFF2-40B4-BE49-F238E27FC236}">
                <a16:creationId xmlns:a16="http://schemas.microsoft.com/office/drawing/2014/main" id="{DC518527-DCAF-76EE-72E4-7A0687A3E5C9}"/>
              </a:ext>
            </a:extLst>
          </p:cNvPr>
          <p:cNvSpPr/>
          <p:nvPr/>
        </p:nvSpPr>
        <p:spPr>
          <a:xfrm>
            <a:off x="3002812" y="3140071"/>
            <a:ext cx="574766" cy="195751"/>
          </a:xfrm>
          <a:prstGeom prst="wedgeRectCallout">
            <a:avLst>
              <a:gd name="adj1" fmla="val -21533"/>
              <a:gd name="adj2" fmla="val 98289"/>
            </a:avLst>
          </a:prstGeom>
          <a:solidFill>
            <a:schemeClr val="accent4">
              <a:lumMod val="20000"/>
              <a:lumOff val="80000"/>
            </a:schemeClr>
          </a:solidFill>
          <a:ln>
            <a:solidFill>
              <a:schemeClr val="tx1"/>
            </a:solidFill>
          </a:ln>
        </p:spPr>
        <p:txBody>
          <a:bodyPr vert="horz" wrap="square" lIns="35988" tIns="35988" rIns="35988" bIns="35988" numCol="1" rtlCol="0" anchor="t" anchorCtr="0" compatLnSpc="1">
            <a:prstTxWarp prst="textNoShape">
              <a:avLst/>
            </a:prstTxWarp>
            <a:spAutoFit/>
          </a:bodyPr>
          <a:lstStyle/>
          <a:p>
            <a:pPr defTabSz="914126"/>
            <a:r>
              <a:rPr lang="en-US" sz="800" dirty="0">
                <a:solidFill>
                  <a:schemeClr val="tx1"/>
                </a:solidFill>
                <a:latin typeface="Lato" panose="020F0502020204030203" pitchFamily="34" charset="0"/>
                <a:ea typeface="Lato" panose="020F0502020204030203" pitchFamily="34" charset="0"/>
                <a:cs typeface="Lato" panose="020F0502020204030203" pitchFamily="34" charset="0"/>
              </a:rPr>
              <a:t>sensitivity</a:t>
            </a:r>
          </a:p>
        </p:txBody>
      </p:sp>
      <p:sp>
        <p:nvSpPr>
          <p:cNvPr id="6" name="Rectangle 5">
            <a:extLst>
              <a:ext uri="{FF2B5EF4-FFF2-40B4-BE49-F238E27FC236}">
                <a16:creationId xmlns:a16="http://schemas.microsoft.com/office/drawing/2014/main" id="{CD5CFCAC-EDC3-4FFC-60DF-3DAABB0CE856}"/>
              </a:ext>
            </a:extLst>
          </p:cNvPr>
          <p:cNvSpPr/>
          <p:nvPr/>
        </p:nvSpPr>
        <p:spPr>
          <a:xfrm>
            <a:off x="360800" y="4231772"/>
            <a:ext cx="4607163" cy="160721"/>
          </a:xfrm>
          <a:prstGeom prst="rect">
            <a:avLst/>
          </a:prstGeom>
          <a:noFill/>
          <a:ln w="12700">
            <a:solidFill>
              <a:srgbClr val="C00000"/>
            </a:solidFill>
          </a:ln>
        </p:spPr>
        <p:txBody>
          <a:bodyPr vert="horz" wrap="square" lIns="91411" tIns="45705" rIns="91411" bIns="45705" numCol="1" rtlCol="0" anchor="t" anchorCtr="0" compatLnSpc="1">
            <a:prstTxWarp prst="textNoShape">
              <a:avLst/>
            </a:prstTxWarp>
          </a:bodyPr>
          <a:lstStyle/>
          <a:p>
            <a:pPr defTabSz="914126"/>
            <a:endParaRPr lang="en-US" sz="1999">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8" name="Rectangle 7">
            <a:extLst>
              <a:ext uri="{FF2B5EF4-FFF2-40B4-BE49-F238E27FC236}">
                <a16:creationId xmlns:a16="http://schemas.microsoft.com/office/drawing/2014/main" id="{399A892F-3870-6908-CF36-FFCE0D9D84D8}"/>
              </a:ext>
            </a:extLst>
          </p:cNvPr>
          <p:cNvSpPr/>
          <p:nvPr/>
        </p:nvSpPr>
        <p:spPr>
          <a:xfrm>
            <a:off x="6863162" y="5589417"/>
            <a:ext cx="2591529" cy="480676"/>
          </a:xfrm>
          <a:prstGeom prst="rect">
            <a:avLst/>
          </a:prstGeom>
          <a:solidFill>
            <a:schemeClr val="accent5">
              <a:lumMod val="20000"/>
              <a:lumOff val="80000"/>
            </a:schemeClr>
          </a:solidFill>
          <a:ln>
            <a:noFill/>
          </a:ln>
        </p:spPr>
        <p:txBody>
          <a:bodyPr rot="0" spcFirstLastPara="0" vertOverflow="overflow" horzOverflow="overflow" vert="horz" wrap="square" lIns="91411" tIns="35988" rIns="91411" bIns="71977" numCol="1" spcCol="0" rtlCol="0" fromWordArt="0" anchor="b" anchorCtr="0" forceAA="0" compatLnSpc="1">
            <a:prstTxWarp prst="textNoShape">
              <a:avLst/>
            </a:prstTxWarp>
            <a:noAutofit/>
          </a:bodyPr>
          <a:lstStyle/>
          <a:p>
            <a:pPr algn="l"/>
            <a:endParaRPr lang="en-US" sz="1600" dirty="0">
              <a:solidFill>
                <a:schemeClr val="tx1"/>
              </a:solidFill>
            </a:endParaRPr>
          </a:p>
        </p:txBody>
      </p:sp>
      <p:sp>
        <p:nvSpPr>
          <p:cNvPr id="9" name="Rectangle 8">
            <a:extLst>
              <a:ext uri="{FF2B5EF4-FFF2-40B4-BE49-F238E27FC236}">
                <a16:creationId xmlns:a16="http://schemas.microsoft.com/office/drawing/2014/main" id="{51E227E3-C40A-1B55-EEAA-5066ADCCE48C}"/>
              </a:ext>
            </a:extLst>
          </p:cNvPr>
          <p:cNvSpPr/>
          <p:nvPr/>
        </p:nvSpPr>
        <p:spPr>
          <a:xfrm>
            <a:off x="7119441" y="4884793"/>
            <a:ext cx="2335250" cy="745432"/>
          </a:xfrm>
          <a:prstGeom prst="rect">
            <a:avLst/>
          </a:prstGeom>
          <a:solidFill>
            <a:schemeClr val="accent5">
              <a:lumMod val="20000"/>
              <a:lumOff val="80000"/>
            </a:schemeClr>
          </a:solidFill>
          <a:ln>
            <a:noFill/>
          </a:ln>
        </p:spPr>
        <p:txBody>
          <a:bodyPr rot="0" spcFirstLastPara="0" vertOverflow="overflow" horzOverflow="overflow" vert="horz" wrap="square" lIns="91411" tIns="35988" rIns="91411" bIns="71977" numCol="1" spcCol="0" rtlCol="0" fromWordArt="0" anchor="b" anchorCtr="0" forceAA="0" compatLnSpc="1">
            <a:prstTxWarp prst="textNoShape">
              <a:avLst/>
            </a:prstTxWarp>
            <a:noAutofit/>
          </a:bodyPr>
          <a:lstStyle/>
          <a:p>
            <a:pPr algn="l"/>
            <a:endParaRPr lang="en-US" sz="1600" dirty="0">
              <a:solidFill>
                <a:schemeClr val="tx1"/>
              </a:solidFill>
            </a:endParaRPr>
          </a:p>
        </p:txBody>
      </p:sp>
      <p:sp>
        <p:nvSpPr>
          <p:cNvPr id="10" name="Rectangle 9">
            <a:extLst>
              <a:ext uri="{FF2B5EF4-FFF2-40B4-BE49-F238E27FC236}">
                <a16:creationId xmlns:a16="http://schemas.microsoft.com/office/drawing/2014/main" id="{EAB407F3-F806-183B-9303-C0F39A6AB0DD}"/>
              </a:ext>
            </a:extLst>
          </p:cNvPr>
          <p:cNvSpPr/>
          <p:nvPr/>
        </p:nvSpPr>
        <p:spPr>
          <a:xfrm>
            <a:off x="7655358" y="4639574"/>
            <a:ext cx="1799333" cy="245220"/>
          </a:xfrm>
          <a:prstGeom prst="rect">
            <a:avLst/>
          </a:prstGeom>
          <a:solidFill>
            <a:schemeClr val="accent5">
              <a:lumMod val="20000"/>
              <a:lumOff val="80000"/>
            </a:schemeClr>
          </a:solidFill>
          <a:ln>
            <a:noFill/>
          </a:ln>
        </p:spPr>
        <p:txBody>
          <a:bodyPr rot="0" spcFirstLastPara="0" vertOverflow="overflow" horzOverflow="overflow" vert="horz" wrap="square" lIns="91411" tIns="35988" rIns="91411" bIns="71977" numCol="1" spcCol="0" rtlCol="0" fromWordArt="0" anchor="b" anchorCtr="0" forceAA="0" compatLnSpc="1">
            <a:prstTxWarp prst="textNoShape">
              <a:avLst/>
            </a:prstTxWarp>
            <a:noAutofit/>
          </a:bodyPr>
          <a:lstStyle/>
          <a:p>
            <a:pPr algn="l"/>
            <a:endParaRPr lang="en-US" sz="16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11" name="Rectangle 10">
            <a:extLst>
              <a:ext uri="{FF2B5EF4-FFF2-40B4-BE49-F238E27FC236}">
                <a16:creationId xmlns:a16="http://schemas.microsoft.com/office/drawing/2014/main" id="{9B5D5731-27E0-CD28-937F-7DAE5EC3B270}"/>
              </a:ext>
            </a:extLst>
          </p:cNvPr>
          <p:cNvSpPr/>
          <p:nvPr/>
        </p:nvSpPr>
        <p:spPr>
          <a:xfrm>
            <a:off x="7908926" y="4411417"/>
            <a:ext cx="1545765" cy="290926"/>
          </a:xfrm>
          <a:prstGeom prst="rect">
            <a:avLst/>
          </a:prstGeom>
          <a:solidFill>
            <a:schemeClr val="accent5">
              <a:lumMod val="20000"/>
              <a:lumOff val="80000"/>
            </a:schemeClr>
          </a:solidFill>
          <a:ln>
            <a:noFill/>
          </a:ln>
        </p:spPr>
        <p:txBody>
          <a:bodyPr rot="0" spcFirstLastPara="0" vertOverflow="overflow" horzOverflow="overflow" vert="horz" wrap="square" lIns="91411" tIns="35988" rIns="91411" bIns="71977" numCol="1" spcCol="0" rtlCol="0" fromWordArt="0" anchor="b" anchorCtr="0" forceAA="0" compatLnSpc="1">
            <a:prstTxWarp prst="textNoShape">
              <a:avLst/>
            </a:prstTxWarp>
            <a:noAutofit/>
          </a:bodyPr>
          <a:lstStyle/>
          <a:p>
            <a:pPr algn="l"/>
            <a:endParaRPr lang="en-US" sz="16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12" name="Rectangle 11">
            <a:extLst>
              <a:ext uri="{FF2B5EF4-FFF2-40B4-BE49-F238E27FC236}">
                <a16:creationId xmlns:a16="http://schemas.microsoft.com/office/drawing/2014/main" id="{CE468AC9-1743-CA5E-6C6B-1D9BB185BAE8}"/>
              </a:ext>
            </a:extLst>
          </p:cNvPr>
          <p:cNvSpPr/>
          <p:nvPr/>
        </p:nvSpPr>
        <p:spPr>
          <a:xfrm>
            <a:off x="8144321" y="4185328"/>
            <a:ext cx="1310370" cy="226088"/>
          </a:xfrm>
          <a:prstGeom prst="rect">
            <a:avLst/>
          </a:prstGeom>
          <a:solidFill>
            <a:schemeClr val="accent5">
              <a:lumMod val="20000"/>
              <a:lumOff val="80000"/>
            </a:schemeClr>
          </a:solidFill>
          <a:ln>
            <a:noFill/>
          </a:ln>
        </p:spPr>
        <p:txBody>
          <a:bodyPr rot="0" spcFirstLastPara="0" vertOverflow="overflow" horzOverflow="overflow" vert="horz" wrap="square" lIns="91411" tIns="35988" rIns="91411" bIns="71977" numCol="1" spcCol="0" rtlCol="0" fromWordArt="0" anchor="b" anchorCtr="0" forceAA="0" compatLnSpc="1">
            <a:prstTxWarp prst="textNoShape">
              <a:avLst/>
            </a:prstTxWarp>
            <a:noAutofit/>
          </a:bodyPr>
          <a:lstStyle/>
          <a:p>
            <a:pPr algn="l"/>
            <a:endParaRPr lang="en-US" sz="16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13" name="Rectangle 12">
            <a:extLst>
              <a:ext uri="{FF2B5EF4-FFF2-40B4-BE49-F238E27FC236}">
                <a16:creationId xmlns:a16="http://schemas.microsoft.com/office/drawing/2014/main" id="{F616566F-C240-4BA2-922C-2388583C908A}"/>
              </a:ext>
            </a:extLst>
          </p:cNvPr>
          <p:cNvSpPr/>
          <p:nvPr/>
        </p:nvSpPr>
        <p:spPr>
          <a:xfrm>
            <a:off x="8936177" y="3943481"/>
            <a:ext cx="518514" cy="242918"/>
          </a:xfrm>
          <a:prstGeom prst="rect">
            <a:avLst/>
          </a:prstGeom>
          <a:solidFill>
            <a:schemeClr val="accent5">
              <a:lumMod val="20000"/>
              <a:lumOff val="80000"/>
            </a:schemeClr>
          </a:solidFill>
          <a:ln>
            <a:noFill/>
          </a:ln>
        </p:spPr>
        <p:txBody>
          <a:bodyPr rot="0" spcFirstLastPara="0" vertOverflow="overflow" horzOverflow="overflow" vert="horz" wrap="square" lIns="91411" tIns="35988" rIns="91411" bIns="71977" numCol="1" spcCol="0" rtlCol="0" fromWordArt="0" anchor="b" anchorCtr="0" forceAA="0" compatLnSpc="1">
            <a:prstTxWarp prst="textNoShape">
              <a:avLst/>
            </a:prstTxWarp>
            <a:noAutofit/>
          </a:bodyPr>
          <a:lstStyle/>
          <a:p>
            <a:pPr algn="l"/>
            <a:endParaRPr lang="en-US" sz="16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14" name="Rectangle 13">
            <a:extLst>
              <a:ext uri="{FF2B5EF4-FFF2-40B4-BE49-F238E27FC236}">
                <a16:creationId xmlns:a16="http://schemas.microsoft.com/office/drawing/2014/main" id="{BD043A04-AE42-CE08-9435-84790233DBA3}"/>
              </a:ext>
            </a:extLst>
          </p:cNvPr>
          <p:cNvSpPr/>
          <p:nvPr/>
        </p:nvSpPr>
        <p:spPr>
          <a:xfrm>
            <a:off x="9189786" y="3705145"/>
            <a:ext cx="264905" cy="430519"/>
          </a:xfrm>
          <a:prstGeom prst="rect">
            <a:avLst/>
          </a:prstGeom>
          <a:solidFill>
            <a:schemeClr val="accent5">
              <a:lumMod val="20000"/>
              <a:lumOff val="80000"/>
            </a:schemeClr>
          </a:solidFill>
          <a:ln>
            <a:noFill/>
          </a:ln>
        </p:spPr>
        <p:txBody>
          <a:bodyPr rot="0" spcFirstLastPara="0" vertOverflow="overflow" horzOverflow="overflow" vert="horz" wrap="square" lIns="91411" tIns="35988" rIns="91411" bIns="71977" numCol="1" spcCol="0" rtlCol="0" fromWordArt="0" anchor="b" anchorCtr="0" forceAA="0" compatLnSpc="1">
            <a:prstTxWarp prst="textNoShape">
              <a:avLst/>
            </a:prstTxWarp>
            <a:noAutofit/>
          </a:bodyPr>
          <a:lstStyle/>
          <a:p>
            <a:pPr algn="l"/>
            <a:endParaRPr lang="en-US" sz="16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p:pic>
        <p:nvPicPr>
          <p:cNvPr id="15" name="Picture 14">
            <a:extLst>
              <a:ext uri="{FF2B5EF4-FFF2-40B4-BE49-F238E27FC236}">
                <a16:creationId xmlns:a16="http://schemas.microsoft.com/office/drawing/2014/main" id="{94703545-8FC0-7937-A9F0-D052C529FE82}"/>
              </a:ext>
            </a:extLst>
          </p:cNvPr>
          <p:cNvPicPr>
            <a:picLocks noChangeAspect="1"/>
          </p:cNvPicPr>
          <p:nvPr/>
        </p:nvPicPr>
        <p:blipFill rotWithShape="1">
          <a:blip r:embed="rId2"/>
          <a:srcRect l="5419" b="8644"/>
          <a:stretch/>
        </p:blipFill>
        <p:spPr>
          <a:xfrm>
            <a:off x="6536006" y="3550551"/>
            <a:ext cx="3135792" cy="2700360"/>
          </a:xfrm>
          <a:prstGeom prst="rect">
            <a:avLst/>
          </a:prstGeom>
        </p:spPr>
      </p:pic>
      <p:sp>
        <p:nvSpPr>
          <p:cNvPr id="17" name="Rectangle 16">
            <a:extLst>
              <a:ext uri="{FF2B5EF4-FFF2-40B4-BE49-F238E27FC236}">
                <a16:creationId xmlns:a16="http://schemas.microsoft.com/office/drawing/2014/main" id="{D6EB9D4E-0C2C-576B-58A2-18B4D2E79CF1}"/>
              </a:ext>
            </a:extLst>
          </p:cNvPr>
          <p:cNvSpPr/>
          <p:nvPr/>
        </p:nvSpPr>
        <p:spPr>
          <a:xfrm>
            <a:off x="6979303" y="4659438"/>
            <a:ext cx="273822" cy="299249"/>
          </a:xfrm>
          <a:prstGeom prst="rect">
            <a:avLst/>
          </a:prstGeom>
          <a:noFill/>
          <a:ln w="12700">
            <a:solidFill>
              <a:srgbClr val="C00000"/>
            </a:solidFill>
          </a:ln>
        </p:spPr>
        <p:txBody>
          <a:bodyPr vert="horz" wrap="square" lIns="91411" tIns="45705" rIns="91411" bIns="45705" numCol="1" rtlCol="0" anchor="t" anchorCtr="0" compatLnSpc="1">
            <a:prstTxWarp prst="textNoShape">
              <a:avLst/>
            </a:prstTxWarp>
          </a:bodyPr>
          <a:lstStyle/>
          <a:p>
            <a:pPr defTabSz="914126"/>
            <a:endParaRPr lang="en-US" sz="1999">
              <a:solidFill>
                <a:schemeClr val="tx1"/>
              </a:solidFill>
              <a:latin typeface="Lato" panose="020F0502020204030203" pitchFamily="34" charset="0"/>
              <a:ea typeface="Lato" panose="020F0502020204030203" pitchFamily="34" charset="0"/>
              <a:cs typeface="Lato" panose="020F0502020204030203" pitchFamily="34" charset="0"/>
            </a:endParaRPr>
          </a:p>
        </p:txBody>
      </p:sp>
      <p:sp>
        <p:nvSpPr>
          <p:cNvPr id="18" name="Speech Bubble: Rectangle 17">
            <a:extLst>
              <a:ext uri="{FF2B5EF4-FFF2-40B4-BE49-F238E27FC236}">
                <a16:creationId xmlns:a16="http://schemas.microsoft.com/office/drawing/2014/main" id="{F3818FDB-CB13-1DCF-8501-8855609C2BEF}"/>
              </a:ext>
            </a:extLst>
          </p:cNvPr>
          <p:cNvSpPr/>
          <p:nvPr/>
        </p:nvSpPr>
        <p:spPr>
          <a:xfrm>
            <a:off x="8223206" y="4853520"/>
            <a:ext cx="1029209" cy="378000"/>
          </a:xfrm>
          <a:prstGeom prst="wedgeRectCallout">
            <a:avLst>
              <a:gd name="adj1" fmla="val -57103"/>
              <a:gd name="adj2" fmla="val -102556"/>
            </a:avLst>
          </a:prstGeom>
          <a:solidFill>
            <a:schemeClr val="accent4">
              <a:lumMod val="20000"/>
              <a:lumOff val="80000"/>
            </a:schemeClr>
          </a:solidFill>
          <a:ln>
            <a:solidFill>
              <a:schemeClr val="tx1"/>
            </a:solidFill>
          </a:ln>
        </p:spPr>
        <p:txBody>
          <a:bodyPr vert="horz" wrap="square" lIns="91411" tIns="45705" rIns="91411" bIns="45705" numCol="1" rtlCol="0" anchor="t" anchorCtr="0" compatLnSpc="1">
            <a:prstTxWarp prst="textNoShape">
              <a:avLst/>
            </a:prstTxWarp>
          </a:bodyPr>
          <a:lstStyle/>
          <a:p>
            <a:pPr defTabSz="914126"/>
            <a:r>
              <a:rPr lang="en-US" sz="1000" dirty="0">
                <a:solidFill>
                  <a:schemeClr val="tx1"/>
                </a:solidFill>
                <a:latin typeface="Lato" panose="020F0502020204030203" pitchFamily="34" charset="0"/>
                <a:ea typeface="Lato" panose="020F0502020204030203" pitchFamily="34" charset="0"/>
                <a:cs typeface="Lato" panose="020F0502020204030203" pitchFamily="34" charset="0"/>
              </a:rPr>
              <a:t>Threshold (</a:t>
            </a:r>
            <a:r>
              <a:rPr lang="en-US" sz="1000" i="1" dirty="0">
                <a:solidFill>
                  <a:schemeClr val="tx1"/>
                </a:solidFill>
                <a:latin typeface="Lato" panose="020F0502020204030203" pitchFamily="34" charset="0"/>
                <a:ea typeface="Lato" panose="020F0502020204030203" pitchFamily="34" charset="0"/>
                <a:cs typeface="Lato" panose="020F0502020204030203" pitchFamily="34" charset="0"/>
              </a:rPr>
              <a:t>T</a:t>
            </a:r>
            <a:r>
              <a:rPr lang="en-US" sz="1000" dirty="0">
                <a:solidFill>
                  <a:schemeClr val="tx1"/>
                </a:solidFill>
                <a:latin typeface="Lato" panose="020F0502020204030203" pitchFamily="34" charset="0"/>
                <a:ea typeface="Lato" panose="020F0502020204030203" pitchFamily="34" charset="0"/>
                <a:cs typeface="Lato" panose="020F0502020204030203" pitchFamily="34" charset="0"/>
              </a:rPr>
              <a:t>) for this point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45533DD-75F8-CAC6-36E6-2721821BA35D}"/>
                  </a:ext>
                </a:extLst>
              </p:cNvPr>
              <p:cNvSpPr txBox="1"/>
              <p:nvPr/>
            </p:nvSpPr>
            <p:spPr>
              <a:xfrm rot="16200000">
                <a:off x="5933905" y="4794021"/>
                <a:ext cx="991801" cy="226591"/>
              </a:xfrm>
              <a:prstGeom prst="rect">
                <a:avLst/>
              </a:prstGeom>
              <a:noFill/>
              <a:ln w="12700">
                <a:noFill/>
              </a:ln>
            </p:spPr>
            <p:txBody>
              <a:bodyPr wrap="none" lIns="36000" tIns="36000" rIns="36000" bIns="36000" rtlCol="0">
                <a:spAutoFit/>
              </a:bodyPr>
              <a:lstStyle/>
              <a:p>
                <a:pPr algn="l"/>
                <a14:m>
                  <m:oMath xmlns:m="http://schemas.openxmlformats.org/officeDocument/2006/math">
                    <m:r>
                      <a:rPr lang="en-US" sz="1000" b="0" i="1" dirty="0" smtClean="0">
                        <a:solidFill>
                          <a:schemeClr val="tx1"/>
                        </a:solidFill>
                        <a:latin typeface="Cambria Math" panose="02040503050406030204" pitchFamily="18" charset="0"/>
                      </a:rPr>
                      <m:t>𝑇𝑃𝑅</m:t>
                    </m:r>
                  </m:oMath>
                </a14:m>
                <a:r>
                  <a:rPr lang="en-US" sz="1000" b="0" dirty="0">
                    <a:solidFill>
                      <a:schemeClr val="tx1"/>
                    </a:solidFill>
                    <a:latin typeface="Lato" panose="020F0502020204030203" pitchFamily="34" charset="0"/>
                    <a:ea typeface="Lato" panose="020F0502020204030203" pitchFamily="34" charset="0"/>
                    <a:cs typeface="Lato" panose="020F0502020204030203" pitchFamily="34" charset="0"/>
                  </a:rPr>
                  <a:t> (sensitivity)</a:t>
                </a:r>
              </a:p>
            </p:txBody>
          </p:sp>
        </mc:Choice>
        <mc:Fallback xmlns="">
          <p:sp>
            <p:nvSpPr>
              <p:cNvPr id="19" name="TextBox 18">
                <a:extLst>
                  <a:ext uri="{FF2B5EF4-FFF2-40B4-BE49-F238E27FC236}">
                    <a16:creationId xmlns:a16="http://schemas.microsoft.com/office/drawing/2014/main" id="{545533DD-75F8-CAC6-36E6-2721821BA35D}"/>
                  </a:ext>
                </a:extLst>
              </p:cNvPr>
              <p:cNvSpPr txBox="1">
                <a:spLocks noRot="1" noChangeAspect="1" noMove="1" noResize="1" noEditPoints="1" noAdjustHandles="1" noChangeArrowheads="1" noChangeShapeType="1" noTextEdit="1"/>
              </p:cNvSpPr>
              <p:nvPr/>
            </p:nvSpPr>
            <p:spPr>
              <a:xfrm rot="16200000">
                <a:off x="5933905" y="4794021"/>
                <a:ext cx="991801" cy="226591"/>
              </a:xfrm>
              <a:prstGeom prst="rect">
                <a:avLst/>
              </a:prstGeom>
              <a:blipFill>
                <a:blip r:embed="rId4"/>
                <a:stretch>
                  <a:fillRect l="-5405" t="-4321" r="-16216" b="-1235"/>
                </a:stretch>
              </a:blipFill>
              <a:ln w="127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28CCC9C-0C20-76CA-A278-41D01AE70C70}"/>
                  </a:ext>
                </a:extLst>
              </p:cNvPr>
              <p:cNvSpPr txBox="1"/>
              <p:nvPr/>
            </p:nvSpPr>
            <p:spPr>
              <a:xfrm>
                <a:off x="7859113" y="6222101"/>
                <a:ext cx="1107217" cy="226591"/>
              </a:xfrm>
              <a:prstGeom prst="rect">
                <a:avLst/>
              </a:prstGeom>
              <a:noFill/>
              <a:ln w="12700">
                <a:noFill/>
              </a:ln>
            </p:spPr>
            <p:txBody>
              <a:bodyPr wrap="none" lIns="36000" tIns="36000" rIns="36000" bIns="36000" rtlCol="0">
                <a:spAutoFit/>
              </a:bodyPr>
              <a:lstStyle/>
              <a:p>
                <a:pPr algn="l"/>
                <a14:m>
                  <m:oMath xmlns:m="http://schemas.openxmlformats.org/officeDocument/2006/math">
                    <m:r>
                      <a:rPr lang="en-US" sz="1000" b="0" i="1" dirty="0" smtClean="0">
                        <a:solidFill>
                          <a:schemeClr val="bg1">
                            <a:lumMod val="50000"/>
                          </a:schemeClr>
                        </a:solidFill>
                        <a:latin typeface="Cambria Math" panose="02040503050406030204" pitchFamily="18" charset="0"/>
                      </a:rPr>
                      <m:t>𝐹𝑃𝑅</m:t>
                    </m:r>
                  </m:oMath>
                </a14:m>
                <a:r>
                  <a:rPr lang="en-US" sz="1000" b="0" dirty="0">
                    <a:solidFill>
                      <a:schemeClr val="bg1">
                        <a:lumMod val="50000"/>
                      </a:schemeClr>
                    </a:solidFill>
                    <a:latin typeface="+mn-lt"/>
                  </a:rPr>
                  <a:t> (1-specificity)</a:t>
                </a:r>
              </a:p>
            </p:txBody>
          </p:sp>
        </mc:Choice>
        <mc:Fallback xmlns="">
          <p:sp>
            <p:nvSpPr>
              <p:cNvPr id="20" name="TextBox 19">
                <a:extLst>
                  <a:ext uri="{FF2B5EF4-FFF2-40B4-BE49-F238E27FC236}">
                    <a16:creationId xmlns:a16="http://schemas.microsoft.com/office/drawing/2014/main" id="{828CCC9C-0C20-76CA-A278-41D01AE70C70}"/>
                  </a:ext>
                </a:extLst>
              </p:cNvPr>
              <p:cNvSpPr txBox="1">
                <a:spLocks noRot="1" noChangeAspect="1" noMove="1" noResize="1" noEditPoints="1" noAdjustHandles="1" noChangeArrowheads="1" noChangeShapeType="1" noTextEdit="1"/>
              </p:cNvSpPr>
              <p:nvPr/>
            </p:nvSpPr>
            <p:spPr>
              <a:xfrm>
                <a:off x="7859113" y="6222101"/>
                <a:ext cx="1107217" cy="226591"/>
              </a:xfrm>
              <a:prstGeom prst="rect">
                <a:avLst/>
              </a:prstGeom>
              <a:blipFill>
                <a:blip r:embed="rId5"/>
                <a:stretch>
                  <a:fillRect l="-549" t="-5405" r="-4396" b="-16216"/>
                </a:stretch>
              </a:blipFill>
              <a:ln w="12700">
                <a:noFill/>
              </a:ln>
            </p:spPr>
            <p:txBody>
              <a:bodyPr/>
              <a:lstStyle/>
              <a:p>
                <a:r>
                  <a:rPr lang="en-US">
                    <a:noFill/>
                  </a:rPr>
                  <a:t> </a:t>
                </a:r>
              </a:p>
            </p:txBody>
          </p:sp>
        </mc:Fallback>
      </mc:AlternateContent>
      <p:sp>
        <p:nvSpPr>
          <p:cNvPr id="21" name="Speech Bubble: Rectangle 20">
            <a:extLst>
              <a:ext uri="{FF2B5EF4-FFF2-40B4-BE49-F238E27FC236}">
                <a16:creationId xmlns:a16="http://schemas.microsoft.com/office/drawing/2014/main" id="{F1560E77-8A20-C9C4-732B-3DA7D647B868}"/>
              </a:ext>
            </a:extLst>
          </p:cNvPr>
          <p:cNvSpPr/>
          <p:nvPr/>
        </p:nvSpPr>
        <p:spPr>
          <a:xfrm>
            <a:off x="6863162" y="3098583"/>
            <a:ext cx="1653107" cy="378000"/>
          </a:xfrm>
          <a:prstGeom prst="wedgeRectCallout">
            <a:avLst>
              <a:gd name="adj1" fmla="val -49641"/>
              <a:gd name="adj2" fmla="val 108980"/>
            </a:avLst>
          </a:prstGeom>
          <a:solidFill>
            <a:schemeClr val="accent4">
              <a:lumMod val="20000"/>
              <a:lumOff val="80000"/>
            </a:schemeClr>
          </a:solidFill>
          <a:ln>
            <a:solidFill>
              <a:schemeClr val="tx1"/>
            </a:solidFill>
          </a:ln>
        </p:spPr>
        <p:txBody>
          <a:bodyPr vert="horz" wrap="square" lIns="91411" tIns="45705" rIns="91411" bIns="45705" numCol="1" rtlCol="0" anchor="t" anchorCtr="0" compatLnSpc="1">
            <a:prstTxWarp prst="textNoShape">
              <a:avLst/>
            </a:prstTxWarp>
          </a:bodyPr>
          <a:lstStyle/>
          <a:p>
            <a:pPr defTabSz="914126"/>
            <a:r>
              <a:rPr lang="en-US" sz="1000" dirty="0">
                <a:solidFill>
                  <a:schemeClr val="tx1"/>
                </a:solidFill>
                <a:latin typeface="Lato" panose="020F0502020204030203" pitchFamily="34" charset="0"/>
                <a:ea typeface="Lato" panose="020F0502020204030203" pitchFamily="34" charset="0"/>
                <a:cs typeface="Lato" panose="020F0502020204030203" pitchFamily="34" charset="0"/>
              </a:rPr>
              <a:t>Ideal point with maximum sensitivity and specificity</a:t>
            </a:r>
          </a:p>
        </p:txBody>
      </p:sp>
      <p:sp>
        <p:nvSpPr>
          <p:cNvPr id="23" name="Arrow: Right 22">
            <a:extLst>
              <a:ext uri="{FF2B5EF4-FFF2-40B4-BE49-F238E27FC236}">
                <a16:creationId xmlns:a16="http://schemas.microsoft.com/office/drawing/2014/main" id="{196F0E70-AC95-0CA0-BC74-460072D843C9}"/>
              </a:ext>
            </a:extLst>
          </p:cNvPr>
          <p:cNvSpPr/>
          <p:nvPr/>
        </p:nvSpPr>
        <p:spPr>
          <a:xfrm>
            <a:off x="5491484" y="4699018"/>
            <a:ext cx="360048" cy="421317"/>
          </a:xfrm>
          <a:prstGeom prst="rightArrow">
            <a:avLst/>
          </a:prstGeom>
          <a:solidFill>
            <a:schemeClr val="accent4">
              <a:lumMod val="75000"/>
            </a:schemeClr>
          </a:solidFill>
          <a:ln>
            <a:no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chemeClr val="tx1"/>
              </a:solidFill>
              <a:effectLst/>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478185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6F756-5382-5161-8501-02B637EF5F1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BB90BEF-6C78-A2E7-D92A-3EF01F0F9B68}"/>
                  </a:ext>
                </a:extLst>
              </p:cNvPr>
              <p:cNvSpPr/>
              <p:nvPr/>
            </p:nvSpPr>
            <p:spPr>
              <a:xfrm>
                <a:off x="720674" y="5640214"/>
                <a:ext cx="8731164" cy="669186"/>
              </a:xfrm>
              <a:prstGeom prst="rect">
                <a:avLst/>
              </a:prstGeom>
              <a:solidFill>
                <a:schemeClr val="bg1">
                  <a:lumMod val="95000"/>
                </a:schemeClr>
              </a:solidFill>
              <a:ln w="12700">
                <a:solidFill>
                  <a:schemeClr val="bg1">
                    <a:lumMod val="65000"/>
                  </a:schemeClr>
                </a:solidFill>
              </a:ln>
            </p:spPr>
            <p:txBody>
              <a:bodyPr vert="horz" wrap="square" lIns="91411" tIns="35988" rIns="91411" bIns="71977" numCol="1" rtlCol="0" anchor="ctr" anchorCtr="0" compatLnSpc="1">
                <a:prstTxWarp prst="textNoShape">
                  <a:avLst/>
                </a:prstTxWarp>
              </a:bodyPr>
              <a:lstStyle/>
              <a:p>
                <a:pPr marL="536414" lvl="1" indent="-269794" algn="l" defTabSz="761771" eaLnBrk="1" hangingPunct="1">
                  <a:spcBef>
                    <a:spcPct val="70000"/>
                  </a:spcBef>
                  <a:buSzPct val="100000"/>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1400" i="1" kern="0" smtClean="0">
                              <a:solidFill>
                                <a:prstClr val="black"/>
                              </a:solidFill>
                              <a:latin typeface="Cambria Math" panose="02040503050406030204" pitchFamily="18" charset="0"/>
                            </a:rPr>
                          </m:ctrlPr>
                        </m:mPr>
                        <m:mr>
                          <m:e>
                            <m:r>
                              <m:rPr>
                                <m:brk m:alnAt="7"/>
                              </m:rPr>
                              <a:rPr lang="en-US" sz="1400" b="0" i="1" kern="0" smtClean="0">
                                <a:solidFill>
                                  <a:prstClr val="black"/>
                                </a:solidFill>
                                <a:latin typeface="Cambria Math" panose="02040503050406030204" pitchFamily="18" charset="0"/>
                              </a:rPr>
                              <m:t>𝑝</m:t>
                            </m:r>
                            <m:r>
                              <a:rPr lang="en-US" sz="1400" b="0" i="1" kern="0" smtClean="0">
                                <a:solidFill>
                                  <a:prstClr val="black"/>
                                </a:solidFill>
                                <a:latin typeface="Cambria Math" panose="02040503050406030204" pitchFamily="18" charset="0"/>
                              </a:rPr>
                              <m:t>=</m:t>
                            </m:r>
                            <m:f>
                              <m:fPr>
                                <m:ctrlPr>
                                  <a:rPr lang="en-US" sz="1400" b="0" i="1" kern="0" smtClean="0">
                                    <a:solidFill>
                                      <a:prstClr val="black"/>
                                    </a:solidFill>
                                    <a:latin typeface="Cambria Math" panose="02040503050406030204" pitchFamily="18" charset="0"/>
                                  </a:rPr>
                                </m:ctrlPr>
                              </m:fPr>
                              <m:num>
                                <m:d>
                                  <m:dPr>
                                    <m:begChr m:val="|"/>
                                    <m:endChr m:val="|"/>
                                    <m:ctrlPr>
                                      <a:rPr lang="en-US" sz="1400" b="0" i="1" kern="0" smtClean="0">
                                        <a:solidFill>
                                          <a:prstClr val="black"/>
                                        </a:solidFill>
                                        <a:latin typeface="Cambria Math" panose="02040503050406030204" pitchFamily="18" charset="0"/>
                                      </a:rPr>
                                    </m:ctrlPr>
                                  </m:dPr>
                                  <m:e>
                                    <m:sSub>
                                      <m:sSubPr>
                                        <m:ctrlPr>
                                          <a:rPr lang="en-US" sz="1400" i="1" kern="0">
                                            <a:solidFill>
                                              <a:prstClr val="black"/>
                                            </a:solidFill>
                                            <a:latin typeface="Cambria Math" panose="02040503050406030204" pitchFamily="18" charset="0"/>
                                          </a:rPr>
                                        </m:ctrlPr>
                                      </m:sSubPr>
                                      <m:e>
                                        <m:r>
                                          <a:rPr lang="en-US" sz="1400" i="1" kern="0">
                                            <a:solidFill>
                                              <a:prstClr val="black"/>
                                            </a:solidFill>
                                            <a:latin typeface="Cambria Math" panose="02040503050406030204" pitchFamily="18" charset="0"/>
                                          </a:rPr>
                                          <m:t>𝔽</m:t>
                                        </m:r>
                                      </m:e>
                                      <m:sub>
                                        <m:r>
                                          <a:rPr lang="en-US" sz="1400" i="1" kern="0">
                                            <a:solidFill>
                                              <a:prstClr val="black"/>
                                            </a:solidFill>
                                            <a:latin typeface="Cambria Math" panose="02040503050406030204" pitchFamily="18" charset="0"/>
                                          </a:rPr>
                                          <m:t>𝑄</m:t>
                                        </m:r>
                                      </m:sub>
                                    </m:sSub>
                                    <m:r>
                                      <a:rPr lang="en-US" sz="1400" i="1" kern="0" smtClean="0">
                                        <a:solidFill>
                                          <a:prstClr val="black"/>
                                        </a:solidFill>
                                        <a:latin typeface="Cambria Math" panose="02040503050406030204" pitchFamily="18" charset="0"/>
                                        <a:ea typeface="Cambria Math" panose="02040503050406030204" pitchFamily="18" charset="0"/>
                                      </a:rPr>
                                      <m:t>∩</m:t>
                                    </m:r>
                                    <m:sSub>
                                      <m:sSubPr>
                                        <m:ctrlPr>
                                          <a:rPr lang="en-US" sz="1400" b="1" i="1" kern="0" dirty="0">
                                            <a:solidFill>
                                              <a:prstClr val="black"/>
                                            </a:solidFill>
                                            <a:latin typeface="Cambria Math" panose="02040503050406030204" pitchFamily="18" charset="0"/>
                                          </a:rPr>
                                        </m:ctrlPr>
                                      </m:sSubPr>
                                      <m:e>
                                        <m:r>
                                          <a:rPr lang="en-US" sz="1400" b="1" i="1" kern="0" dirty="0">
                                            <a:solidFill>
                                              <a:prstClr val="black"/>
                                            </a:solidFill>
                                            <a:latin typeface="Cambria Math" panose="02040503050406030204" pitchFamily="18" charset="0"/>
                                          </a:rPr>
                                          <m:t>ℝ</m:t>
                                        </m:r>
                                      </m:e>
                                      <m:sub>
                                        <m:r>
                                          <a:rPr lang="en-US" sz="1400" i="1" kern="0" dirty="0">
                                            <a:solidFill>
                                              <a:prstClr val="black"/>
                                            </a:solidFill>
                                            <a:latin typeface="Cambria Math" panose="02040503050406030204" pitchFamily="18" charset="0"/>
                                          </a:rPr>
                                          <m:t>𝑄</m:t>
                                        </m:r>
                                      </m:sub>
                                    </m:sSub>
                                  </m:e>
                                </m:d>
                              </m:num>
                              <m:den>
                                <m:d>
                                  <m:dPr>
                                    <m:begChr m:val="|"/>
                                    <m:endChr m:val="|"/>
                                    <m:ctrlPr>
                                      <a:rPr lang="en-US" sz="1400" b="0" i="1" kern="0" smtClean="0">
                                        <a:solidFill>
                                          <a:prstClr val="black"/>
                                        </a:solidFill>
                                        <a:latin typeface="Cambria Math" panose="02040503050406030204" pitchFamily="18" charset="0"/>
                                      </a:rPr>
                                    </m:ctrlPr>
                                  </m:dPr>
                                  <m:e>
                                    <m:sSub>
                                      <m:sSubPr>
                                        <m:ctrlPr>
                                          <a:rPr lang="en-US" sz="1400" i="1" kern="0">
                                            <a:solidFill>
                                              <a:prstClr val="black"/>
                                            </a:solidFill>
                                            <a:latin typeface="Cambria Math" panose="02040503050406030204" pitchFamily="18" charset="0"/>
                                          </a:rPr>
                                        </m:ctrlPr>
                                      </m:sSubPr>
                                      <m:e>
                                        <m:r>
                                          <a:rPr lang="en-US" sz="1400" i="1" kern="0">
                                            <a:solidFill>
                                              <a:prstClr val="black"/>
                                            </a:solidFill>
                                            <a:latin typeface="Cambria Math" panose="02040503050406030204" pitchFamily="18" charset="0"/>
                                          </a:rPr>
                                          <m:t>𝔽</m:t>
                                        </m:r>
                                      </m:e>
                                      <m:sub>
                                        <m:r>
                                          <a:rPr lang="en-US" sz="1400" i="1" kern="0">
                                            <a:solidFill>
                                              <a:prstClr val="black"/>
                                            </a:solidFill>
                                            <a:latin typeface="Cambria Math" panose="02040503050406030204" pitchFamily="18" charset="0"/>
                                          </a:rPr>
                                          <m:t>𝑄</m:t>
                                        </m:r>
                                      </m:sub>
                                    </m:sSub>
                                  </m:e>
                                </m:d>
                              </m:den>
                            </m:f>
                          </m:e>
                          <m:e>
                            <m:r>
                              <a:rPr lang="en-US" sz="1400" b="0" i="1" kern="0" smtClean="0">
                                <a:solidFill>
                                  <a:prstClr val="black"/>
                                </a:solidFill>
                                <a:latin typeface="Cambria Math" panose="02040503050406030204" pitchFamily="18" charset="0"/>
                              </a:rPr>
                              <m:t>                         </m:t>
                            </m:r>
                            <m:r>
                              <a:rPr lang="en-US" sz="1400" b="0" i="1" kern="0" smtClean="0">
                                <a:solidFill>
                                  <a:prstClr val="black"/>
                                </a:solidFill>
                                <a:latin typeface="Cambria Math" panose="02040503050406030204" pitchFamily="18" charset="0"/>
                              </a:rPr>
                              <m:t>𝑟</m:t>
                            </m:r>
                            <m:r>
                              <a:rPr lang="en-US" sz="1400" b="0" i="1" kern="0" smtClean="0">
                                <a:solidFill>
                                  <a:prstClr val="black"/>
                                </a:solidFill>
                                <a:latin typeface="Cambria Math" panose="02040503050406030204" pitchFamily="18" charset="0"/>
                              </a:rPr>
                              <m:t>=</m:t>
                            </m:r>
                            <m:f>
                              <m:fPr>
                                <m:ctrlPr>
                                  <a:rPr lang="en-US" sz="1400" i="1" kern="0">
                                    <a:solidFill>
                                      <a:prstClr val="black"/>
                                    </a:solidFill>
                                    <a:latin typeface="Cambria Math" panose="02040503050406030204" pitchFamily="18" charset="0"/>
                                  </a:rPr>
                                </m:ctrlPr>
                              </m:fPr>
                              <m:num>
                                <m:d>
                                  <m:dPr>
                                    <m:begChr m:val="|"/>
                                    <m:endChr m:val="|"/>
                                    <m:ctrlPr>
                                      <a:rPr lang="en-US" sz="1400" i="1" kern="0">
                                        <a:solidFill>
                                          <a:prstClr val="black"/>
                                        </a:solidFill>
                                        <a:latin typeface="Cambria Math" panose="02040503050406030204" pitchFamily="18" charset="0"/>
                                      </a:rPr>
                                    </m:ctrlPr>
                                  </m:dPr>
                                  <m:e>
                                    <m:sSub>
                                      <m:sSubPr>
                                        <m:ctrlPr>
                                          <a:rPr lang="en-US" sz="1400" i="1" kern="0">
                                            <a:solidFill>
                                              <a:prstClr val="black"/>
                                            </a:solidFill>
                                            <a:latin typeface="Cambria Math" panose="02040503050406030204" pitchFamily="18" charset="0"/>
                                          </a:rPr>
                                        </m:ctrlPr>
                                      </m:sSubPr>
                                      <m:e>
                                        <m:r>
                                          <a:rPr lang="en-US" sz="1400" i="1" kern="0">
                                            <a:solidFill>
                                              <a:prstClr val="black"/>
                                            </a:solidFill>
                                            <a:latin typeface="Cambria Math" panose="02040503050406030204" pitchFamily="18" charset="0"/>
                                          </a:rPr>
                                          <m:t>𝔽</m:t>
                                        </m:r>
                                      </m:e>
                                      <m:sub>
                                        <m:r>
                                          <a:rPr lang="en-US" sz="1400" i="1" kern="0">
                                            <a:solidFill>
                                              <a:prstClr val="black"/>
                                            </a:solidFill>
                                            <a:latin typeface="Cambria Math" panose="02040503050406030204" pitchFamily="18" charset="0"/>
                                          </a:rPr>
                                          <m:t>𝑄</m:t>
                                        </m:r>
                                      </m:sub>
                                    </m:sSub>
                                    <m:r>
                                      <a:rPr lang="en-US" sz="1400" i="1" kern="0" smtClean="0">
                                        <a:solidFill>
                                          <a:prstClr val="black"/>
                                        </a:solidFill>
                                        <a:latin typeface="Cambria Math" panose="02040503050406030204" pitchFamily="18" charset="0"/>
                                        <a:ea typeface="Cambria Math" panose="02040503050406030204" pitchFamily="18" charset="0"/>
                                      </a:rPr>
                                      <m:t>∩</m:t>
                                    </m:r>
                                    <m:sSub>
                                      <m:sSubPr>
                                        <m:ctrlPr>
                                          <a:rPr lang="en-US" sz="1400" b="1" i="1" kern="0" dirty="0">
                                            <a:solidFill>
                                              <a:prstClr val="black"/>
                                            </a:solidFill>
                                            <a:latin typeface="Cambria Math" panose="02040503050406030204" pitchFamily="18" charset="0"/>
                                          </a:rPr>
                                        </m:ctrlPr>
                                      </m:sSubPr>
                                      <m:e>
                                        <m:r>
                                          <a:rPr lang="en-US" sz="1400" b="1" i="1" kern="0" dirty="0">
                                            <a:solidFill>
                                              <a:prstClr val="black"/>
                                            </a:solidFill>
                                            <a:latin typeface="Cambria Math" panose="02040503050406030204" pitchFamily="18" charset="0"/>
                                          </a:rPr>
                                          <m:t>ℝ</m:t>
                                        </m:r>
                                      </m:e>
                                      <m:sub>
                                        <m:r>
                                          <a:rPr lang="en-US" sz="1400" i="1" kern="0" dirty="0">
                                            <a:solidFill>
                                              <a:prstClr val="black"/>
                                            </a:solidFill>
                                            <a:latin typeface="Cambria Math" panose="02040503050406030204" pitchFamily="18" charset="0"/>
                                          </a:rPr>
                                          <m:t>𝑄</m:t>
                                        </m:r>
                                      </m:sub>
                                    </m:sSub>
                                  </m:e>
                                </m:d>
                              </m:num>
                              <m:den>
                                <m:d>
                                  <m:dPr>
                                    <m:begChr m:val="|"/>
                                    <m:endChr m:val="|"/>
                                    <m:ctrlPr>
                                      <a:rPr lang="en-US" sz="1400" i="1" kern="0">
                                        <a:solidFill>
                                          <a:prstClr val="black"/>
                                        </a:solidFill>
                                        <a:latin typeface="Cambria Math" panose="02040503050406030204" pitchFamily="18" charset="0"/>
                                      </a:rPr>
                                    </m:ctrlPr>
                                  </m:dPr>
                                  <m:e>
                                    <m:sSub>
                                      <m:sSubPr>
                                        <m:ctrlPr>
                                          <a:rPr lang="en-US" sz="1400" b="1" i="1" kern="0" dirty="0">
                                            <a:solidFill>
                                              <a:prstClr val="black"/>
                                            </a:solidFill>
                                            <a:latin typeface="Cambria Math" panose="02040503050406030204" pitchFamily="18" charset="0"/>
                                          </a:rPr>
                                        </m:ctrlPr>
                                      </m:sSubPr>
                                      <m:e>
                                        <m:r>
                                          <a:rPr lang="en-US" sz="1400" b="1" i="1" kern="0" dirty="0">
                                            <a:solidFill>
                                              <a:prstClr val="black"/>
                                            </a:solidFill>
                                            <a:latin typeface="Cambria Math" panose="02040503050406030204" pitchFamily="18" charset="0"/>
                                          </a:rPr>
                                          <m:t>ℝ</m:t>
                                        </m:r>
                                      </m:e>
                                      <m:sub>
                                        <m:r>
                                          <a:rPr lang="en-US" sz="1400" i="1" kern="0" dirty="0">
                                            <a:solidFill>
                                              <a:prstClr val="black"/>
                                            </a:solidFill>
                                            <a:latin typeface="Cambria Math" panose="02040503050406030204" pitchFamily="18" charset="0"/>
                                          </a:rPr>
                                          <m:t>𝑄</m:t>
                                        </m:r>
                                      </m:sub>
                                    </m:sSub>
                                  </m:e>
                                </m:d>
                              </m:den>
                            </m:f>
                          </m:e>
                          <m:e>
                            <m:r>
                              <a:rPr lang="en-US" sz="1400" b="0" i="1" kern="0" smtClean="0">
                                <a:solidFill>
                                  <a:prstClr val="black"/>
                                </a:solidFill>
                                <a:latin typeface="Cambria Math" panose="02040503050406030204" pitchFamily="18" charset="0"/>
                              </a:rPr>
                              <m:t>                          </m:t>
                            </m:r>
                            <m:r>
                              <a:rPr lang="en-US" sz="1400" b="0" i="1" kern="0" smtClean="0">
                                <a:solidFill>
                                  <a:prstClr val="black"/>
                                </a:solidFill>
                                <a:latin typeface="Cambria Math" panose="02040503050406030204" pitchFamily="18" charset="0"/>
                              </a:rPr>
                              <m:t>𝑓</m:t>
                            </m:r>
                            <m:r>
                              <a:rPr lang="en-US" sz="1400" b="0" i="1" kern="0" smtClean="0">
                                <a:solidFill>
                                  <a:prstClr val="black"/>
                                </a:solidFill>
                                <a:latin typeface="Cambria Math" panose="02040503050406030204" pitchFamily="18" charset="0"/>
                              </a:rPr>
                              <m:t>=</m:t>
                            </m:r>
                            <m:f>
                              <m:fPr>
                                <m:ctrlPr>
                                  <a:rPr lang="en-US" sz="1400" i="1" kern="0">
                                    <a:solidFill>
                                      <a:prstClr val="black"/>
                                    </a:solidFill>
                                    <a:latin typeface="Cambria Math" panose="02040503050406030204" pitchFamily="18" charset="0"/>
                                  </a:rPr>
                                </m:ctrlPr>
                              </m:fPr>
                              <m:num>
                                <m:d>
                                  <m:dPr>
                                    <m:begChr m:val="|"/>
                                    <m:endChr m:val="|"/>
                                    <m:ctrlPr>
                                      <a:rPr lang="en-US" sz="1400" i="1" kern="0">
                                        <a:solidFill>
                                          <a:prstClr val="black"/>
                                        </a:solidFill>
                                        <a:latin typeface="Cambria Math" panose="02040503050406030204" pitchFamily="18" charset="0"/>
                                      </a:rPr>
                                    </m:ctrlPr>
                                  </m:dPr>
                                  <m:e>
                                    <m:sSub>
                                      <m:sSubPr>
                                        <m:ctrlPr>
                                          <a:rPr lang="en-US" sz="1400" i="1" kern="0">
                                            <a:solidFill>
                                              <a:prstClr val="black"/>
                                            </a:solidFill>
                                            <a:latin typeface="Cambria Math" panose="02040503050406030204" pitchFamily="18" charset="0"/>
                                          </a:rPr>
                                        </m:ctrlPr>
                                      </m:sSubPr>
                                      <m:e>
                                        <m:r>
                                          <a:rPr lang="en-US" sz="1400" i="1" kern="0">
                                            <a:solidFill>
                                              <a:prstClr val="black"/>
                                            </a:solidFill>
                                            <a:latin typeface="Cambria Math" panose="02040503050406030204" pitchFamily="18" charset="0"/>
                                          </a:rPr>
                                          <m:t>𝔽</m:t>
                                        </m:r>
                                      </m:e>
                                      <m:sub>
                                        <m:r>
                                          <a:rPr lang="en-US" sz="1400" i="1" kern="0">
                                            <a:solidFill>
                                              <a:prstClr val="black"/>
                                            </a:solidFill>
                                            <a:latin typeface="Cambria Math" panose="02040503050406030204" pitchFamily="18" charset="0"/>
                                          </a:rPr>
                                          <m:t>𝑄</m:t>
                                        </m:r>
                                      </m:sub>
                                    </m:sSub>
                                    <m:r>
                                      <a:rPr lang="en-US" sz="1400" i="1" kern="0" smtClean="0">
                                        <a:solidFill>
                                          <a:prstClr val="black"/>
                                        </a:solidFill>
                                        <a:latin typeface="Cambria Math" panose="02040503050406030204" pitchFamily="18" charset="0"/>
                                        <a:ea typeface="Cambria Math" panose="02040503050406030204" pitchFamily="18" charset="0"/>
                                      </a:rPr>
                                      <m:t>∖</m:t>
                                    </m:r>
                                    <m:sSub>
                                      <m:sSubPr>
                                        <m:ctrlPr>
                                          <a:rPr lang="en-US" sz="1400" b="1" i="1" kern="0" dirty="0">
                                            <a:solidFill>
                                              <a:prstClr val="black"/>
                                            </a:solidFill>
                                            <a:latin typeface="Cambria Math" panose="02040503050406030204" pitchFamily="18" charset="0"/>
                                          </a:rPr>
                                        </m:ctrlPr>
                                      </m:sSubPr>
                                      <m:e>
                                        <m:r>
                                          <a:rPr lang="en-US" sz="1400" b="1" i="1" kern="0" dirty="0">
                                            <a:solidFill>
                                              <a:prstClr val="black"/>
                                            </a:solidFill>
                                            <a:latin typeface="Cambria Math" panose="02040503050406030204" pitchFamily="18" charset="0"/>
                                          </a:rPr>
                                          <m:t>ℝ</m:t>
                                        </m:r>
                                      </m:e>
                                      <m:sub>
                                        <m:r>
                                          <a:rPr lang="en-US" sz="1400" i="1" kern="0" dirty="0">
                                            <a:solidFill>
                                              <a:prstClr val="black"/>
                                            </a:solidFill>
                                            <a:latin typeface="Cambria Math" panose="02040503050406030204" pitchFamily="18" charset="0"/>
                                          </a:rPr>
                                          <m:t>𝑄</m:t>
                                        </m:r>
                                      </m:sub>
                                    </m:sSub>
                                  </m:e>
                                </m:d>
                              </m:num>
                              <m:den>
                                <m:d>
                                  <m:dPr>
                                    <m:begChr m:val="|"/>
                                    <m:endChr m:val="|"/>
                                    <m:ctrlPr>
                                      <a:rPr lang="en-US" sz="1400" i="1" kern="0">
                                        <a:solidFill>
                                          <a:prstClr val="black"/>
                                        </a:solidFill>
                                        <a:latin typeface="Cambria Math" panose="02040503050406030204" pitchFamily="18" charset="0"/>
                                      </a:rPr>
                                    </m:ctrlPr>
                                  </m:dPr>
                                  <m:e>
                                    <m:sSub>
                                      <m:sSubPr>
                                        <m:ctrlPr>
                                          <a:rPr lang="en-US" sz="1400" b="1" i="1" kern="0" dirty="0">
                                            <a:solidFill>
                                              <a:prstClr val="black"/>
                                            </a:solidFill>
                                            <a:latin typeface="Cambria Math" panose="02040503050406030204" pitchFamily="18" charset="0"/>
                                          </a:rPr>
                                        </m:ctrlPr>
                                      </m:sSubPr>
                                      <m:e>
                                        <m:r>
                                          <a:rPr lang="en-US" sz="1400" i="1" kern="0">
                                            <a:solidFill>
                                              <a:prstClr val="black"/>
                                            </a:solidFill>
                                            <a:latin typeface="Cambria Math" panose="02040503050406030204" pitchFamily="18" charset="0"/>
                                          </a:rPr>
                                          <m:t>𝔸</m:t>
                                        </m:r>
                                        <m:r>
                                          <a:rPr lang="en-US" sz="1400" i="1" kern="0">
                                            <a:solidFill>
                                              <a:prstClr val="black"/>
                                            </a:solidFill>
                                            <a:latin typeface="Cambria Math" panose="02040503050406030204" pitchFamily="18" charset="0"/>
                                            <a:ea typeface="Cambria Math" panose="02040503050406030204" pitchFamily="18" charset="0"/>
                                          </a:rPr>
                                          <m:t>∖</m:t>
                                        </m:r>
                                        <m:r>
                                          <a:rPr lang="en-US" sz="1400" b="1" i="1" kern="0" dirty="0">
                                            <a:solidFill>
                                              <a:prstClr val="black"/>
                                            </a:solidFill>
                                            <a:latin typeface="Cambria Math" panose="02040503050406030204" pitchFamily="18" charset="0"/>
                                          </a:rPr>
                                          <m:t>ℝ</m:t>
                                        </m:r>
                                      </m:e>
                                      <m:sub>
                                        <m:r>
                                          <a:rPr lang="en-US" sz="1400" i="1" kern="0" dirty="0">
                                            <a:solidFill>
                                              <a:prstClr val="black"/>
                                            </a:solidFill>
                                            <a:latin typeface="Cambria Math" panose="02040503050406030204" pitchFamily="18" charset="0"/>
                                          </a:rPr>
                                          <m:t>𝑄</m:t>
                                        </m:r>
                                      </m:sub>
                                    </m:sSub>
                                  </m:e>
                                </m:d>
                              </m:den>
                            </m:f>
                          </m:e>
                        </m:mr>
                      </m:m>
                    </m:oMath>
                  </m:oMathPara>
                </a14:m>
                <a:endParaRPr lang="en-US" sz="1400" kern="0" dirty="0">
                  <a:solidFill>
                    <a:prstClr val="black"/>
                  </a:solidFill>
                  <a:latin typeface="Arial"/>
                </a:endParaRPr>
              </a:p>
            </p:txBody>
          </p:sp>
        </mc:Choice>
        <mc:Fallback xmlns="">
          <p:sp>
            <p:nvSpPr>
              <p:cNvPr id="8" name="Rectangle 7">
                <a:extLst>
                  <a:ext uri="{FF2B5EF4-FFF2-40B4-BE49-F238E27FC236}">
                    <a16:creationId xmlns:a16="http://schemas.microsoft.com/office/drawing/2014/main" id="{6E5682DE-45BB-4B12-9672-C8E420CA00CF}"/>
                  </a:ext>
                </a:extLst>
              </p:cNvPr>
              <p:cNvSpPr>
                <a:spLocks noRot="1" noChangeAspect="1" noMove="1" noResize="1" noEditPoints="1" noAdjustHandles="1" noChangeArrowheads="1" noChangeShapeType="1" noTextEdit="1"/>
              </p:cNvSpPr>
              <p:nvPr/>
            </p:nvSpPr>
            <p:spPr>
              <a:xfrm>
                <a:off x="720674" y="5640214"/>
                <a:ext cx="8731164" cy="669186"/>
              </a:xfrm>
              <a:prstGeom prst="rect">
                <a:avLst/>
              </a:prstGeom>
              <a:blipFill>
                <a:blip r:embed="rId4"/>
                <a:stretch>
                  <a:fillRect/>
                </a:stretch>
              </a:blipFill>
              <a:ln w="12700">
                <a:solidFill>
                  <a:schemeClr val="bg1">
                    <a:lumMod val="6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708225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4" name="Rectangle 4"/>
          <p:cNvSpPr>
            <a:spLocks noChangeArrowheads="1"/>
          </p:cNvSpPr>
          <p:nvPr/>
        </p:nvSpPr>
        <p:spPr bwMode="auto">
          <a:xfrm>
            <a:off x="838200" y="838200"/>
            <a:ext cx="8229600" cy="3644900"/>
          </a:xfrm>
          <a:prstGeom prst="rect">
            <a:avLst/>
          </a:prstGeom>
          <a:solidFill>
            <a:schemeClr val="bg1">
              <a:lumMod val="95000"/>
            </a:schemeClr>
          </a:solidFill>
          <a:ln w="12700">
            <a:solidFill>
              <a:schemeClr val="bg1">
                <a:lumMod val="65000"/>
              </a:schemeClr>
            </a:solidFill>
            <a:miter lim="800000"/>
            <a:headEnd/>
            <a:tailEnd/>
          </a:ln>
          <a:effectLst/>
        </p:spPr>
        <p:txBody>
          <a:bodyPr wrap="none" anchor="ctr"/>
          <a:lstStyle/>
          <a:p>
            <a:endParaRPr lang="en-US">
              <a:latin typeface="Lato" panose="020F0502020204030203" pitchFamily="34" charset="0"/>
              <a:ea typeface="Lato" panose="020F0502020204030203" pitchFamily="34" charset="0"/>
              <a:cs typeface="Lato" panose="020F0502020204030203" pitchFamily="34" charset="0"/>
            </a:endParaRPr>
          </a:p>
        </p:txBody>
      </p:sp>
      <mc:AlternateContent xmlns:mc="http://schemas.openxmlformats.org/markup-compatibility/2006" xmlns:a14="http://schemas.microsoft.com/office/drawing/2010/main">
        <mc:Choice Requires="a14">
          <p:sp>
            <p:nvSpPr>
              <p:cNvPr id="194565" name="Rectangle 5"/>
              <p:cNvSpPr>
                <a:spLocks noChangeArrowheads="1"/>
              </p:cNvSpPr>
              <p:nvPr/>
            </p:nvSpPr>
            <p:spPr bwMode="auto">
              <a:xfrm>
                <a:off x="1068388" y="990600"/>
                <a:ext cx="2459006" cy="58541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lIns="92075" tIns="46038" rIns="92075" bIns="46038">
                <a:spAutoFit/>
              </a:bodyPr>
              <a:lstStyle/>
              <a:p>
                <a:r>
                  <a:rPr lang="en-US" sz="1600" b="1" dirty="0">
                    <a:solidFill>
                      <a:schemeClr val="tx1"/>
                    </a:solidFill>
                    <a:latin typeface="Lato" panose="020F0502020204030203" pitchFamily="34" charset="0"/>
                    <a:ea typeface="Lato" panose="020F0502020204030203" pitchFamily="34" charset="0"/>
                    <a:cs typeface="Lato" panose="020F0502020204030203" pitchFamily="34" charset="0"/>
                  </a:rPr>
                  <a:t>Collection of Documents</a:t>
                </a:r>
              </a:p>
              <a:p>
                <a:pPr/>
                <a14:m>
                  <m:oMathPara xmlns:m="http://schemas.openxmlformats.org/officeDocument/2006/math">
                    <m:oMathParaPr>
                      <m:jc m:val="centerGroup"/>
                    </m:oMathParaPr>
                    <m:oMath xmlns:m="http://schemas.openxmlformats.org/officeDocument/2006/math">
                      <m:r>
                        <a:rPr lang="en-US" sz="1600" i="1">
                          <a:solidFill>
                            <a:schemeClr val="tx1"/>
                          </a:solidFill>
                          <a:latin typeface="Cambria Math" panose="02040503050406030204" pitchFamily="18" charset="0"/>
                        </a:rPr>
                        <m:t>𝔸</m:t>
                      </m:r>
                    </m:oMath>
                  </m:oMathPara>
                </a14:m>
                <a:endParaRPr lang="en-US" sz="16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94565" name="Rectangle 5"/>
              <p:cNvSpPr>
                <a:spLocks noRot="1" noChangeAspect="1" noMove="1" noResize="1" noEditPoints="1" noAdjustHandles="1" noChangeArrowheads="1" noChangeShapeType="1" noTextEdit="1"/>
              </p:cNvSpPr>
              <p:nvPr/>
            </p:nvSpPr>
            <p:spPr bwMode="auto">
              <a:xfrm>
                <a:off x="1068388" y="990600"/>
                <a:ext cx="2459006" cy="585418"/>
              </a:xfrm>
              <a:prstGeom prst="rect">
                <a:avLst/>
              </a:prstGeom>
              <a:blipFill>
                <a:blip r:embed="rId3"/>
                <a:stretch>
                  <a:fillRect l="-743" t="-3125" r="-74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194566" name="Rectangle 6"/>
          <p:cNvSpPr>
            <a:spLocks noChangeArrowheads="1"/>
          </p:cNvSpPr>
          <p:nvPr/>
        </p:nvSpPr>
        <p:spPr bwMode="auto">
          <a:xfrm>
            <a:off x="5372100" y="2454275"/>
            <a:ext cx="254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solidFill>
                <a:schemeClr val="tx1"/>
              </a:solidFill>
              <a:latin typeface="Lato" panose="020F0502020204030203" pitchFamily="34" charset="0"/>
              <a:ea typeface="Lato" panose="020F0502020204030203" pitchFamily="34" charset="0"/>
              <a:cs typeface="Lato" panose="020F0502020204030203" pitchFamily="34" charset="0"/>
            </a:endParaRPr>
          </a:p>
        </p:txBody>
      </p:sp>
      <mc:AlternateContent xmlns:mc="http://schemas.openxmlformats.org/markup-compatibility/2006" xmlns:a14="http://schemas.microsoft.com/office/drawing/2010/main">
        <mc:Choice Requires="a14">
          <p:sp>
            <p:nvSpPr>
              <p:cNvPr id="194568" name="Rectangle 8"/>
              <p:cNvSpPr>
                <a:spLocks noChangeArrowheads="1"/>
              </p:cNvSpPr>
              <p:nvPr/>
            </p:nvSpPr>
            <p:spPr bwMode="auto">
              <a:xfrm>
                <a:off x="5410200" y="1371600"/>
                <a:ext cx="2895600" cy="2819400"/>
              </a:xfrm>
              <a:prstGeom prst="rect">
                <a:avLst/>
              </a:prstGeom>
              <a:solidFill>
                <a:schemeClr val="accent6">
                  <a:lumMod val="20000"/>
                  <a:lumOff val="80000"/>
                </a:schemeClr>
              </a:solidFill>
              <a:ln w="28575">
                <a:solidFill>
                  <a:schemeClr val="bg1"/>
                </a:solidFill>
                <a:miter lim="800000"/>
                <a:headEnd/>
                <a:tailEnd/>
              </a:ln>
              <a:effectLst/>
            </p:spPr>
            <p:txBody>
              <a:bodyPr wrap="none" lIns="92075" tIns="46038" rIns="92075" bIns="46038" anchor="ctr"/>
              <a:lstStyle/>
              <a:p>
                <a:pPr algn="r" defTabSz="762000"/>
                <a:r>
                  <a:rPr lang="en-US" sz="1600" b="1" dirty="0">
                    <a:solidFill>
                      <a:schemeClr val="tx1"/>
                    </a:solidFill>
                    <a:latin typeface="Lato" panose="020F0502020204030203" pitchFamily="34" charset="0"/>
                    <a:ea typeface="Lato" panose="020F0502020204030203" pitchFamily="34" charset="0"/>
                    <a:cs typeface="Lato" panose="020F0502020204030203" pitchFamily="34" charset="0"/>
                  </a:rPr>
                  <a:t>Relevant  </a:t>
                </a:r>
              </a:p>
              <a:p>
                <a:pPr algn="r" defTabSz="762000"/>
                <a:r>
                  <a:rPr lang="en-US" sz="1600" b="1" dirty="0">
                    <a:solidFill>
                      <a:schemeClr val="tx1"/>
                    </a:solidFill>
                    <a:latin typeface="Lato" panose="020F0502020204030203" pitchFamily="34" charset="0"/>
                    <a:ea typeface="Lato" panose="020F0502020204030203" pitchFamily="34" charset="0"/>
                    <a:cs typeface="Lato" panose="020F0502020204030203" pitchFamily="34" charset="0"/>
                  </a:rPr>
                  <a:t>Documents</a:t>
                </a:r>
              </a:p>
              <a:p>
                <a:pPr algn="r" defTabSz="762000"/>
                <a14:m>
                  <m:oMath xmlns:m="http://schemas.openxmlformats.org/officeDocument/2006/math">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ℝ</m:t>
                        </m:r>
                      </m:e>
                      <m:sub>
                        <m:r>
                          <a:rPr lang="en-US" sz="1600" i="1" dirty="0">
                            <a:solidFill>
                              <a:schemeClr val="tx1"/>
                            </a:solidFill>
                            <a:latin typeface="Cambria Math" panose="02040503050406030204" pitchFamily="18" charset="0"/>
                          </a:rPr>
                          <m:t>𝑄</m:t>
                        </m:r>
                      </m:sub>
                    </m:sSub>
                  </m:oMath>
                </a14:m>
                <a:r>
                  <a:rPr lang="en-US" sz="1600" dirty="0">
                    <a:solidFill>
                      <a:schemeClr val="tx1"/>
                    </a:solidFill>
                    <a:latin typeface="Lato" panose="020F0502020204030203" pitchFamily="34" charset="0"/>
                    <a:ea typeface="Lato" panose="020F0502020204030203" pitchFamily="34" charset="0"/>
                    <a:cs typeface="Lato" panose="020F0502020204030203" pitchFamily="34" charset="0"/>
                  </a:rPr>
                  <a:t>      </a:t>
                </a:r>
                <a:endParaRPr lang="en-US" sz="1600" b="1" dirty="0">
                  <a:solidFill>
                    <a:schemeClr val="tx1"/>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94568" name="Rectangle 8"/>
              <p:cNvSpPr>
                <a:spLocks noRot="1" noChangeAspect="1" noMove="1" noResize="1" noEditPoints="1" noAdjustHandles="1" noChangeArrowheads="1" noChangeShapeType="1" noTextEdit="1"/>
              </p:cNvSpPr>
              <p:nvPr/>
            </p:nvSpPr>
            <p:spPr bwMode="auto">
              <a:xfrm>
                <a:off x="5410200" y="1371600"/>
                <a:ext cx="2895600" cy="2819400"/>
              </a:xfrm>
              <a:prstGeom prst="rect">
                <a:avLst/>
              </a:prstGeom>
              <a:blipFill>
                <a:blip r:embed="rId4"/>
                <a:stretch>
                  <a:fillRect r="-417"/>
                </a:stretch>
              </a:blipFill>
              <a:ln w="28575">
                <a:solidFill>
                  <a:schemeClr val="bg1"/>
                </a:solid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4569" name="Rectangle 9"/>
              <p:cNvSpPr>
                <a:spLocks noChangeArrowheads="1"/>
              </p:cNvSpPr>
              <p:nvPr/>
            </p:nvSpPr>
            <p:spPr bwMode="auto">
              <a:xfrm>
                <a:off x="1981200" y="1905000"/>
                <a:ext cx="5040488" cy="1600200"/>
              </a:xfrm>
              <a:prstGeom prst="rect">
                <a:avLst/>
              </a:prstGeom>
              <a:solidFill>
                <a:schemeClr val="accent1">
                  <a:lumMod val="20000"/>
                  <a:lumOff val="80000"/>
                </a:schemeClr>
              </a:solidFill>
              <a:ln w="28575">
                <a:solidFill>
                  <a:schemeClr val="bg1"/>
                </a:solidFill>
                <a:miter lim="800000"/>
                <a:headEnd/>
                <a:tailEnd/>
              </a:ln>
              <a:effectLst/>
            </p:spPr>
            <p:txBody>
              <a:bodyPr wrap="none" lIns="92075" tIns="46038" rIns="92075" bIns="46038" anchor="ctr"/>
              <a:lstStyle/>
              <a:p>
                <a:pPr algn="l" defTabSz="762000"/>
                <a:r>
                  <a:rPr lang="en-US" sz="1600" b="1" dirty="0">
                    <a:solidFill>
                      <a:schemeClr val="tx1"/>
                    </a:solidFill>
                    <a:latin typeface="Lato" panose="020F0502020204030203" pitchFamily="34" charset="0"/>
                    <a:ea typeface="Lato" panose="020F0502020204030203" pitchFamily="34" charset="0"/>
                    <a:cs typeface="Lato" panose="020F0502020204030203" pitchFamily="34" charset="0"/>
                  </a:rPr>
                  <a:t>Retrieved Documents</a:t>
                </a:r>
              </a:p>
              <a:p>
                <a:pPr lvl="1" algn="l" defTabSz="762000"/>
                <a:r>
                  <a:rPr lang="en-US" sz="1600" dirty="0">
                    <a:solidFill>
                      <a:schemeClr val="tx1"/>
                    </a:solidFill>
                    <a:latin typeface="Lato" panose="020F0502020204030203" pitchFamily="34" charset="0"/>
                    <a:ea typeface="Lato" panose="020F0502020204030203" pitchFamily="34" charset="0"/>
                    <a:cs typeface="Lato" panose="020F0502020204030203" pitchFamily="34" charset="0"/>
                  </a:rPr>
                  <a:t>     </a:t>
                </a:r>
                <a14:m>
                  <m:oMath xmlns:m="http://schemas.openxmlformats.org/officeDocument/2006/math">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𝔽</m:t>
                        </m:r>
                      </m:e>
                      <m:sub>
                        <m:r>
                          <a:rPr lang="en-US" sz="1600" i="1" dirty="0">
                            <a:solidFill>
                              <a:schemeClr val="tx1"/>
                            </a:solidFill>
                            <a:latin typeface="Cambria Math" panose="02040503050406030204" pitchFamily="18" charset="0"/>
                          </a:rPr>
                          <m:t>𝑄</m:t>
                        </m:r>
                      </m:sub>
                    </m:sSub>
                  </m:oMath>
                </a14:m>
                <a:endParaRPr lang="en-US" sz="1600" b="1" dirty="0">
                  <a:solidFill>
                    <a:schemeClr val="tx1"/>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94569" name="Rectangle 9"/>
              <p:cNvSpPr>
                <a:spLocks noRot="1" noChangeAspect="1" noMove="1" noResize="1" noEditPoints="1" noAdjustHandles="1" noChangeArrowheads="1" noChangeShapeType="1" noTextEdit="1"/>
              </p:cNvSpPr>
              <p:nvPr/>
            </p:nvSpPr>
            <p:spPr bwMode="auto">
              <a:xfrm>
                <a:off x="1981200" y="1905000"/>
                <a:ext cx="5040488" cy="1600200"/>
              </a:xfrm>
              <a:prstGeom prst="rect">
                <a:avLst/>
              </a:prstGeom>
              <a:blipFill>
                <a:blip r:embed="rId5"/>
                <a:stretch>
                  <a:fillRect l="-361"/>
                </a:stretch>
              </a:blipFill>
              <a:ln w="28575">
                <a:solidFill>
                  <a:schemeClr val="bg1"/>
                </a:solid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4570" name="Rectangle 10"/>
              <p:cNvSpPr>
                <a:spLocks noChangeArrowheads="1"/>
              </p:cNvSpPr>
              <p:nvPr/>
            </p:nvSpPr>
            <p:spPr bwMode="auto">
              <a:xfrm>
                <a:off x="5410200" y="1913466"/>
                <a:ext cx="1605138" cy="1585712"/>
              </a:xfrm>
              <a:prstGeom prst="rect">
                <a:avLst/>
              </a:prstGeom>
              <a:solidFill>
                <a:schemeClr val="accent4">
                  <a:lumMod val="20000"/>
                  <a:lumOff val="80000"/>
                </a:schemeClr>
              </a:solidFill>
              <a:ln w="12700">
                <a:noFill/>
                <a:miter lim="800000"/>
                <a:headEnd/>
                <a:tailEnd/>
              </a:ln>
              <a:effectLst/>
            </p:spPr>
            <p:txBody>
              <a:bodyPr wrap="none" lIns="92075" tIns="46038" rIns="92075" bIns="46038" anchor="ctr"/>
              <a:lstStyle/>
              <a:p>
                <a:pPr algn="ctr" defTabSz="762000"/>
                <a:r>
                  <a:rPr lang="en-US" sz="1600" b="1" dirty="0">
                    <a:solidFill>
                      <a:schemeClr val="tx1"/>
                    </a:solidFill>
                    <a:latin typeface="Lato" panose="020F0502020204030203" pitchFamily="34" charset="0"/>
                    <a:ea typeface="Lato" panose="020F0502020204030203" pitchFamily="34" charset="0"/>
                    <a:cs typeface="Lato" panose="020F0502020204030203" pitchFamily="34" charset="0"/>
                  </a:rPr>
                  <a:t>Relevant,</a:t>
                </a:r>
              </a:p>
              <a:p>
                <a:pPr algn="ctr" defTabSz="762000"/>
                <a:r>
                  <a:rPr lang="en-US" sz="1600" b="1" dirty="0">
                    <a:solidFill>
                      <a:schemeClr val="tx1"/>
                    </a:solidFill>
                    <a:latin typeface="Lato" panose="020F0502020204030203" pitchFamily="34" charset="0"/>
                    <a:ea typeface="Lato" panose="020F0502020204030203" pitchFamily="34" charset="0"/>
                    <a:cs typeface="Lato" panose="020F0502020204030203" pitchFamily="34" charset="0"/>
                  </a:rPr>
                  <a:t>Retrieved</a:t>
                </a:r>
              </a:p>
              <a:p>
                <a:pPr defTabSz="762000"/>
                <a14:m>
                  <m:oMathPara xmlns:m="http://schemas.openxmlformats.org/officeDocument/2006/math">
                    <m:oMathParaPr>
                      <m:jc m:val="centerGroup"/>
                    </m:oMathParaPr>
                    <m:oMath xmlns:m="http://schemas.openxmlformats.org/officeDocument/2006/math">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𝔽</m:t>
                          </m:r>
                        </m:e>
                        <m:sub>
                          <m:r>
                            <a:rPr lang="en-US" sz="1600" i="1" dirty="0">
                              <a:solidFill>
                                <a:schemeClr val="tx1"/>
                              </a:solidFill>
                              <a:latin typeface="Cambria Math" panose="02040503050406030204" pitchFamily="18" charset="0"/>
                            </a:rPr>
                            <m:t>𝑄</m:t>
                          </m:r>
                        </m:sub>
                      </m:sSub>
                      <m:r>
                        <a:rPr lang="en-US" sz="1600" i="1" dirty="0">
                          <a:solidFill>
                            <a:schemeClr val="tx1"/>
                          </a:solidFill>
                          <a:latin typeface="Cambria Math" panose="02040503050406030204" pitchFamily="18" charset="0"/>
                        </a:rPr>
                        <m:t>∩</m:t>
                      </m:r>
                      <m:sSub>
                        <m:sSubPr>
                          <m:ctrlPr>
                            <a:rPr lang="en-US" sz="1600" i="1" dirty="0">
                              <a:solidFill>
                                <a:schemeClr val="tx1"/>
                              </a:solidFill>
                              <a:latin typeface="Cambria Math" panose="02040503050406030204" pitchFamily="18" charset="0"/>
                            </a:rPr>
                          </m:ctrlPr>
                        </m:sSubPr>
                        <m:e>
                          <m:r>
                            <a:rPr lang="en-US" sz="1600" i="1" dirty="0">
                              <a:solidFill>
                                <a:schemeClr val="tx1"/>
                              </a:solidFill>
                              <a:latin typeface="Cambria Math" panose="02040503050406030204" pitchFamily="18" charset="0"/>
                            </a:rPr>
                            <m:t>ℝ</m:t>
                          </m:r>
                        </m:e>
                        <m:sub>
                          <m:r>
                            <a:rPr lang="en-US" sz="1600" i="1" dirty="0">
                              <a:solidFill>
                                <a:schemeClr val="tx1"/>
                              </a:solidFill>
                              <a:latin typeface="Cambria Math" panose="02040503050406030204" pitchFamily="18" charset="0"/>
                            </a:rPr>
                            <m:t>𝑄</m:t>
                          </m:r>
                        </m:sub>
                      </m:sSub>
                    </m:oMath>
                  </m:oMathPara>
                </a14:m>
                <a:endParaRPr lang="en-US" sz="1600" dirty="0">
                  <a:solidFill>
                    <a:schemeClr val="tx1"/>
                  </a:solidFill>
                  <a:latin typeface="Lato" panose="020F0502020204030203" pitchFamily="34" charset="0"/>
                  <a:ea typeface="Lato" panose="020F0502020204030203" pitchFamily="34" charset="0"/>
                  <a:cs typeface="Lato" panose="020F0502020204030203" pitchFamily="34" charset="0"/>
                </a:endParaRPr>
              </a:p>
            </p:txBody>
          </p:sp>
        </mc:Choice>
        <mc:Fallback xmlns="">
          <p:sp>
            <p:nvSpPr>
              <p:cNvPr id="194570" name="Rectangle 10"/>
              <p:cNvSpPr>
                <a:spLocks noRot="1" noChangeAspect="1" noMove="1" noResize="1" noEditPoints="1" noAdjustHandles="1" noChangeArrowheads="1" noChangeShapeType="1" noTextEdit="1"/>
              </p:cNvSpPr>
              <p:nvPr/>
            </p:nvSpPr>
            <p:spPr bwMode="auto">
              <a:xfrm>
                <a:off x="5410200" y="1913466"/>
                <a:ext cx="1605138" cy="1585712"/>
              </a:xfrm>
              <a:prstGeom prst="rect">
                <a:avLst/>
              </a:prstGeom>
              <a:blipFill>
                <a:blip r:embed="rId6"/>
                <a:stretch>
                  <a:fillRect/>
                </a:stretch>
              </a:blipFill>
              <a:ln w="12700">
                <a:noFill/>
                <a:miter lim="800000"/>
                <a:headEnd/>
                <a:tailEnd/>
              </a:ln>
              <a:effectLst/>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52F73-4B4C-5312-09AD-89686176C9A0}"/>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7BD47BF-5667-66FC-84A1-FBEAFF9A3167}"/>
                  </a:ext>
                </a:extLst>
              </p:cNvPr>
              <p:cNvSpPr/>
              <p:nvPr/>
            </p:nvSpPr>
            <p:spPr>
              <a:xfrm>
                <a:off x="720848" y="5550642"/>
                <a:ext cx="8731164" cy="669170"/>
              </a:xfrm>
              <a:prstGeom prst="rect">
                <a:avLst/>
              </a:prstGeom>
              <a:solidFill>
                <a:schemeClr val="bg1">
                  <a:lumMod val="95000"/>
                </a:schemeClr>
              </a:solidFill>
              <a:ln w="12700">
                <a:solidFill>
                  <a:schemeClr val="bg1">
                    <a:lumMod val="65000"/>
                  </a:schemeClr>
                </a:solidFill>
              </a:ln>
            </p:spPr>
            <p:txBody>
              <a:bodyPr vert="horz" wrap="square" lIns="91411" tIns="35988" rIns="91411" bIns="71977" numCol="1" rtlCol="0" anchor="ctr" anchorCtr="0" compatLnSpc="1">
                <a:prstTxWarp prst="textNoShape">
                  <a:avLst/>
                </a:prstTxWarp>
              </a:bodyPr>
              <a:lstStyle/>
              <a:p>
                <a:pPr marL="536414" lvl="1" indent="-269794" algn="l" defTabSz="761771" eaLnBrk="1" hangingPunct="1">
                  <a:spcBef>
                    <a:spcPct val="70000"/>
                  </a:spcBef>
                  <a:buSzPct val="100000"/>
                </a:pPr>
                <a:r>
                  <a:rPr lang="en-US" sz="1400" kern="0" dirty="0">
                    <a:solidFill>
                      <a:prstClr val="black"/>
                    </a:solidFill>
                  </a:rPr>
                  <a:t>Precision:  </a:t>
                </a:r>
                <a14:m>
                  <m:oMath xmlns:m="http://schemas.openxmlformats.org/officeDocument/2006/math">
                    <m:r>
                      <m:rPr>
                        <m:brk m:alnAt="7"/>
                      </m:rPr>
                      <a:rPr lang="en-US" sz="1400" i="1" kern="0">
                        <a:solidFill>
                          <a:prstClr val="black"/>
                        </a:solidFill>
                        <a:latin typeface="Cambria Math" panose="02040503050406030204" pitchFamily="18" charset="0"/>
                      </a:rPr>
                      <m:t>𝑝</m:t>
                    </m:r>
                    <m:r>
                      <a:rPr lang="en-US" sz="1400" i="1" kern="0">
                        <a:solidFill>
                          <a:prstClr val="black"/>
                        </a:solidFill>
                        <a:latin typeface="Cambria Math" panose="02040503050406030204" pitchFamily="18" charset="0"/>
                      </a:rPr>
                      <m:t>=</m:t>
                    </m:r>
                    <m:f>
                      <m:fPr>
                        <m:ctrlPr>
                          <a:rPr lang="en-US" sz="1400" i="1" kern="0">
                            <a:solidFill>
                              <a:prstClr val="black"/>
                            </a:solidFill>
                            <a:latin typeface="Cambria Math" panose="02040503050406030204" pitchFamily="18" charset="0"/>
                          </a:rPr>
                        </m:ctrlPr>
                      </m:fPr>
                      <m:num>
                        <m:d>
                          <m:dPr>
                            <m:begChr m:val="|"/>
                            <m:endChr m:val="|"/>
                            <m:ctrlPr>
                              <a:rPr lang="en-US" sz="1400" i="1" kern="0">
                                <a:solidFill>
                                  <a:prstClr val="black"/>
                                </a:solidFill>
                                <a:latin typeface="Cambria Math" panose="02040503050406030204" pitchFamily="18" charset="0"/>
                              </a:rPr>
                            </m:ctrlPr>
                          </m:dPr>
                          <m:e>
                            <m:sSub>
                              <m:sSubPr>
                                <m:ctrlPr>
                                  <a:rPr lang="en-US" sz="1400" i="1" kern="0">
                                    <a:solidFill>
                                      <a:prstClr val="black"/>
                                    </a:solidFill>
                                    <a:latin typeface="Cambria Math" panose="02040503050406030204" pitchFamily="18" charset="0"/>
                                  </a:rPr>
                                </m:ctrlPr>
                              </m:sSubPr>
                              <m:e>
                                <m:r>
                                  <a:rPr lang="en-US" sz="1400" i="1" kern="0">
                                    <a:solidFill>
                                      <a:prstClr val="black"/>
                                    </a:solidFill>
                                    <a:latin typeface="Cambria Math" panose="02040503050406030204" pitchFamily="18" charset="0"/>
                                  </a:rPr>
                                  <m:t>𝔽</m:t>
                                </m:r>
                              </m:e>
                              <m:sub>
                                <m:r>
                                  <a:rPr lang="en-US" sz="1400" i="1" kern="0">
                                    <a:solidFill>
                                      <a:prstClr val="black"/>
                                    </a:solidFill>
                                    <a:latin typeface="Cambria Math" panose="02040503050406030204" pitchFamily="18" charset="0"/>
                                  </a:rPr>
                                  <m:t>𝑄</m:t>
                                </m:r>
                              </m:sub>
                            </m:sSub>
                            <m:r>
                              <a:rPr lang="en-US" sz="1400" i="1" kern="0">
                                <a:solidFill>
                                  <a:prstClr val="black"/>
                                </a:solidFill>
                                <a:latin typeface="Cambria Math" panose="02040503050406030204" pitchFamily="18" charset="0"/>
                                <a:ea typeface="Cambria Math" panose="02040503050406030204" pitchFamily="18" charset="0"/>
                              </a:rPr>
                              <m:t>∩</m:t>
                            </m:r>
                            <m:sSub>
                              <m:sSubPr>
                                <m:ctrlPr>
                                  <a:rPr lang="en-US" sz="1400" b="1" i="1" kern="0" dirty="0">
                                    <a:solidFill>
                                      <a:prstClr val="black"/>
                                    </a:solidFill>
                                    <a:latin typeface="Cambria Math" panose="02040503050406030204" pitchFamily="18" charset="0"/>
                                  </a:rPr>
                                </m:ctrlPr>
                              </m:sSubPr>
                              <m:e>
                                <m:r>
                                  <a:rPr lang="en-US" sz="1400" b="1" i="1" kern="0" dirty="0">
                                    <a:solidFill>
                                      <a:prstClr val="black"/>
                                    </a:solidFill>
                                    <a:latin typeface="Cambria Math" panose="02040503050406030204" pitchFamily="18" charset="0"/>
                                  </a:rPr>
                                  <m:t>ℝ</m:t>
                                </m:r>
                              </m:e>
                              <m:sub>
                                <m:r>
                                  <a:rPr lang="en-US" sz="1400" i="1" kern="0" dirty="0">
                                    <a:solidFill>
                                      <a:prstClr val="black"/>
                                    </a:solidFill>
                                    <a:latin typeface="Cambria Math" panose="02040503050406030204" pitchFamily="18" charset="0"/>
                                  </a:rPr>
                                  <m:t>𝑄</m:t>
                                </m:r>
                              </m:sub>
                            </m:sSub>
                          </m:e>
                        </m:d>
                      </m:num>
                      <m:den>
                        <m:d>
                          <m:dPr>
                            <m:begChr m:val="|"/>
                            <m:endChr m:val="|"/>
                            <m:ctrlPr>
                              <a:rPr lang="en-US" sz="1400" i="1" kern="0">
                                <a:solidFill>
                                  <a:prstClr val="black"/>
                                </a:solidFill>
                                <a:latin typeface="Cambria Math" panose="02040503050406030204" pitchFamily="18" charset="0"/>
                              </a:rPr>
                            </m:ctrlPr>
                          </m:dPr>
                          <m:e>
                            <m:sSub>
                              <m:sSubPr>
                                <m:ctrlPr>
                                  <a:rPr lang="en-US" sz="1400" i="1" kern="0">
                                    <a:solidFill>
                                      <a:prstClr val="black"/>
                                    </a:solidFill>
                                    <a:latin typeface="Cambria Math" panose="02040503050406030204" pitchFamily="18" charset="0"/>
                                  </a:rPr>
                                </m:ctrlPr>
                              </m:sSubPr>
                              <m:e>
                                <m:r>
                                  <a:rPr lang="en-US" sz="1400" i="1" kern="0">
                                    <a:solidFill>
                                      <a:prstClr val="black"/>
                                    </a:solidFill>
                                    <a:latin typeface="Cambria Math" panose="02040503050406030204" pitchFamily="18" charset="0"/>
                                  </a:rPr>
                                  <m:t>𝔽</m:t>
                                </m:r>
                              </m:e>
                              <m:sub>
                                <m:r>
                                  <a:rPr lang="en-US" sz="1400" i="1" kern="0">
                                    <a:solidFill>
                                      <a:prstClr val="black"/>
                                    </a:solidFill>
                                    <a:latin typeface="Cambria Math" panose="02040503050406030204" pitchFamily="18" charset="0"/>
                                  </a:rPr>
                                  <m:t>𝑄</m:t>
                                </m:r>
                              </m:sub>
                            </m:sSub>
                          </m:e>
                        </m:d>
                      </m:den>
                    </m:f>
                  </m:oMath>
                </a14:m>
                <a:r>
                  <a:rPr lang="en-US" sz="1400" kern="0" dirty="0">
                    <a:solidFill>
                      <a:prstClr val="black"/>
                    </a:solidFill>
                  </a:rPr>
                  <a:t>                  Recall: </a:t>
                </a:r>
                <a14:m>
                  <m:oMath xmlns:m="http://schemas.openxmlformats.org/officeDocument/2006/math">
                    <m:r>
                      <a:rPr lang="en-US" sz="1400" i="1" kern="0">
                        <a:solidFill>
                          <a:prstClr val="black"/>
                        </a:solidFill>
                        <a:latin typeface="Cambria Math" panose="02040503050406030204" pitchFamily="18" charset="0"/>
                      </a:rPr>
                      <m:t>𝑟</m:t>
                    </m:r>
                    <m:r>
                      <a:rPr lang="en-US" sz="1400" i="1" kern="0">
                        <a:solidFill>
                          <a:prstClr val="black"/>
                        </a:solidFill>
                        <a:latin typeface="Cambria Math" panose="02040503050406030204" pitchFamily="18" charset="0"/>
                      </a:rPr>
                      <m:t>=</m:t>
                    </m:r>
                    <m:f>
                      <m:fPr>
                        <m:ctrlPr>
                          <a:rPr lang="en-US" sz="1400" i="1" kern="0">
                            <a:solidFill>
                              <a:prstClr val="black"/>
                            </a:solidFill>
                            <a:latin typeface="Cambria Math" panose="02040503050406030204" pitchFamily="18" charset="0"/>
                          </a:rPr>
                        </m:ctrlPr>
                      </m:fPr>
                      <m:num>
                        <m:d>
                          <m:dPr>
                            <m:begChr m:val="|"/>
                            <m:endChr m:val="|"/>
                            <m:ctrlPr>
                              <a:rPr lang="en-US" sz="1400" i="1" kern="0">
                                <a:solidFill>
                                  <a:prstClr val="black"/>
                                </a:solidFill>
                                <a:latin typeface="Cambria Math" panose="02040503050406030204" pitchFamily="18" charset="0"/>
                              </a:rPr>
                            </m:ctrlPr>
                          </m:dPr>
                          <m:e>
                            <m:sSub>
                              <m:sSubPr>
                                <m:ctrlPr>
                                  <a:rPr lang="en-US" sz="1400" i="1" kern="0">
                                    <a:solidFill>
                                      <a:prstClr val="black"/>
                                    </a:solidFill>
                                    <a:latin typeface="Cambria Math" panose="02040503050406030204" pitchFamily="18" charset="0"/>
                                  </a:rPr>
                                </m:ctrlPr>
                              </m:sSubPr>
                              <m:e>
                                <m:r>
                                  <a:rPr lang="en-US" sz="1400" i="1" kern="0">
                                    <a:solidFill>
                                      <a:prstClr val="black"/>
                                    </a:solidFill>
                                    <a:latin typeface="Cambria Math" panose="02040503050406030204" pitchFamily="18" charset="0"/>
                                  </a:rPr>
                                  <m:t>𝔽</m:t>
                                </m:r>
                              </m:e>
                              <m:sub>
                                <m:r>
                                  <a:rPr lang="en-US" sz="1400" i="1" kern="0">
                                    <a:solidFill>
                                      <a:prstClr val="black"/>
                                    </a:solidFill>
                                    <a:latin typeface="Cambria Math" panose="02040503050406030204" pitchFamily="18" charset="0"/>
                                  </a:rPr>
                                  <m:t>𝑄</m:t>
                                </m:r>
                              </m:sub>
                            </m:sSub>
                            <m:r>
                              <a:rPr lang="en-US" sz="1400" i="1" kern="0">
                                <a:solidFill>
                                  <a:prstClr val="black"/>
                                </a:solidFill>
                                <a:latin typeface="Cambria Math" panose="02040503050406030204" pitchFamily="18" charset="0"/>
                                <a:ea typeface="Cambria Math" panose="02040503050406030204" pitchFamily="18" charset="0"/>
                              </a:rPr>
                              <m:t>∩</m:t>
                            </m:r>
                            <m:sSub>
                              <m:sSubPr>
                                <m:ctrlPr>
                                  <a:rPr lang="en-US" sz="1400" b="1" i="1" kern="0" dirty="0">
                                    <a:solidFill>
                                      <a:prstClr val="black"/>
                                    </a:solidFill>
                                    <a:latin typeface="Cambria Math" panose="02040503050406030204" pitchFamily="18" charset="0"/>
                                  </a:rPr>
                                </m:ctrlPr>
                              </m:sSubPr>
                              <m:e>
                                <m:r>
                                  <a:rPr lang="en-US" sz="1400" b="1" i="1" kern="0" dirty="0">
                                    <a:solidFill>
                                      <a:prstClr val="black"/>
                                    </a:solidFill>
                                    <a:latin typeface="Cambria Math" panose="02040503050406030204" pitchFamily="18" charset="0"/>
                                  </a:rPr>
                                  <m:t>ℝ</m:t>
                                </m:r>
                              </m:e>
                              <m:sub>
                                <m:r>
                                  <a:rPr lang="en-US" sz="1400" i="1" kern="0" dirty="0">
                                    <a:solidFill>
                                      <a:prstClr val="black"/>
                                    </a:solidFill>
                                    <a:latin typeface="Cambria Math" panose="02040503050406030204" pitchFamily="18" charset="0"/>
                                  </a:rPr>
                                  <m:t>𝑄</m:t>
                                </m:r>
                              </m:sub>
                            </m:sSub>
                          </m:e>
                        </m:d>
                      </m:num>
                      <m:den>
                        <m:d>
                          <m:dPr>
                            <m:begChr m:val="|"/>
                            <m:endChr m:val="|"/>
                            <m:ctrlPr>
                              <a:rPr lang="en-US" sz="1400" i="1" kern="0">
                                <a:solidFill>
                                  <a:prstClr val="black"/>
                                </a:solidFill>
                                <a:latin typeface="Cambria Math" panose="02040503050406030204" pitchFamily="18" charset="0"/>
                              </a:rPr>
                            </m:ctrlPr>
                          </m:dPr>
                          <m:e>
                            <m:sSub>
                              <m:sSubPr>
                                <m:ctrlPr>
                                  <a:rPr lang="en-US" sz="1400" b="1" i="1" kern="0" dirty="0">
                                    <a:solidFill>
                                      <a:prstClr val="black"/>
                                    </a:solidFill>
                                    <a:latin typeface="Cambria Math" panose="02040503050406030204" pitchFamily="18" charset="0"/>
                                  </a:rPr>
                                </m:ctrlPr>
                              </m:sSubPr>
                              <m:e>
                                <m:r>
                                  <a:rPr lang="en-US" sz="1400" b="1" i="1" kern="0" dirty="0">
                                    <a:solidFill>
                                      <a:prstClr val="black"/>
                                    </a:solidFill>
                                    <a:latin typeface="Cambria Math" panose="02040503050406030204" pitchFamily="18" charset="0"/>
                                  </a:rPr>
                                  <m:t>ℝ</m:t>
                                </m:r>
                              </m:e>
                              <m:sub>
                                <m:r>
                                  <a:rPr lang="en-US" sz="1400" i="1" kern="0" dirty="0">
                                    <a:solidFill>
                                      <a:prstClr val="black"/>
                                    </a:solidFill>
                                    <a:latin typeface="Cambria Math" panose="02040503050406030204" pitchFamily="18" charset="0"/>
                                  </a:rPr>
                                  <m:t>𝑄</m:t>
                                </m:r>
                              </m:sub>
                            </m:sSub>
                          </m:e>
                        </m:d>
                      </m:den>
                    </m:f>
                  </m:oMath>
                </a14:m>
                <a:r>
                  <a:rPr lang="en-US" sz="1400" kern="0" dirty="0">
                    <a:solidFill>
                      <a:prstClr val="black"/>
                    </a:solidFill>
                  </a:rPr>
                  <a:t>                  Fallout: </a:t>
                </a:r>
                <a14:m>
                  <m:oMath xmlns:m="http://schemas.openxmlformats.org/officeDocument/2006/math">
                    <m:r>
                      <a:rPr lang="en-US" sz="1400" i="1" kern="0">
                        <a:solidFill>
                          <a:prstClr val="black"/>
                        </a:solidFill>
                        <a:latin typeface="Cambria Math" panose="02040503050406030204" pitchFamily="18" charset="0"/>
                      </a:rPr>
                      <m:t>𝑓</m:t>
                    </m:r>
                    <m:r>
                      <a:rPr lang="en-US" sz="1400" i="1" kern="0">
                        <a:solidFill>
                          <a:prstClr val="black"/>
                        </a:solidFill>
                        <a:latin typeface="Cambria Math" panose="02040503050406030204" pitchFamily="18" charset="0"/>
                      </a:rPr>
                      <m:t>=</m:t>
                    </m:r>
                    <m:f>
                      <m:fPr>
                        <m:ctrlPr>
                          <a:rPr lang="en-US" sz="1400" i="1" kern="0">
                            <a:solidFill>
                              <a:prstClr val="black"/>
                            </a:solidFill>
                            <a:latin typeface="Cambria Math" panose="02040503050406030204" pitchFamily="18" charset="0"/>
                          </a:rPr>
                        </m:ctrlPr>
                      </m:fPr>
                      <m:num>
                        <m:d>
                          <m:dPr>
                            <m:begChr m:val="|"/>
                            <m:endChr m:val="|"/>
                            <m:ctrlPr>
                              <a:rPr lang="en-US" sz="1400" i="1" kern="0">
                                <a:solidFill>
                                  <a:prstClr val="black"/>
                                </a:solidFill>
                                <a:latin typeface="Cambria Math" panose="02040503050406030204" pitchFamily="18" charset="0"/>
                              </a:rPr>
                            </m:ctrlPr>
                          </m:dPr>
                          <m:e>
                            <m:sSub>
                              <m:sSubPr>
                                <m:ctrlPr>
                                  <a:rPr lang="en-US" sz="1400" i="1" kern="0">
                                    <a:solidFill>
                                      <a:prstClr val="black"/>
                                    </a:solidFill>
                                    <a:latin typeface="Cambria Math" panose="02040503050406030204" pitchFamily="18" charset="0"/>
                                  </a:rPr>
                                </m:ctrlPr>
                              </m:sSubPr>
                              <m:e>
                                <m:r>
                                  <a:rPr lang="en-US" sz="1400" i="1" kern="0">
                                    <a:solidFill>
                                      <a:prstClr val="black"/>
                                    </a:solidFill>
                                    <a:latin typeface="Cambria Math" panose="02040503050406030204" pitchFamily="18" charset="0"/>
                                  </a:rPr>
                                  <m:t>𝔽</m:t>
                                </m:r>
                              </m:e>
                              <m:sub>
                                <m:r>
                                  <a:rPr lang="en-US" sz="1400" i="1" kern="0">
                                    <a:solidFill>
                                      <a:prstClr val="black"/>
                                    </a:solidFill>
                                    <a:latin typeface="Cambria Math" panose="02040503050406030204" pitchFamily="18" charset="0"/>
                                  </a:rPr>
                                  <m:t>𝑄</m:t>
                                </m:r>
                              </m:sub>
                            </m:sSub>
                            <m:r>
                              <a:rPr lang="en-US" sz="1400" i="1" kern="0">
                                <a:solidFill>
                                  <a:prstClr val="black"/>
                                </a:solidFill>
                                <a:latin typeface="Cambria Math" panose="02040503050406030204" pitchFamily="18" charset="0"/>
                                <a:ea typeface="Cambria Math" panose="02040503050406030204" pitchFamily="18" charset="0"/>
                              </a:rPr>
                              <m:t>∖</m:t>
                            </m:r>
                            <m:sSub>
                              <m:sSubPr>
                                <m:ctrlPr>
                                  <a:rPr lang="en-US" sz="1400" b="1" i="1" kern="0" dirty="0">
                                    <a:solidFill>
                                      <a:prstClr val="black"/>
                                    </a:solidFill>
                                    <a:latin typeface="Cambria Math" panose="02040503050406030204" pitchFamily="18" charset="0"/>
                                  </a:rPr>
                                </m:ctrlPr>
                              </m:sSubPr>
                              <m:e>
                                <m:r>
                                  <a:rPr lang="en-US" sz="1400" b="1" i="1" kern="0" dirty="0">
                                    <a:solidFill>
                                      <a:prstClr val="black"/>
                                    </a:solidFill>
                                    <a:latin typeface="Cambria Math" panose="02040503050406030204" pitchFamily="18" charset="0"/>
                                  </a:rPr>
                                  <m:t>ℝ</m:t>
                                </m:r>
                              </m:e>
                              <m:sub>
                                <m:r>
                                  <a:rPr lang="en-US" sz="1400" i="1" kern="0" dirty="0">
                                    <a:solidFill>
                                      <a:prstClr val="black"/>
                                    </a:solidFill>
                                    <a:latin typeface="Cambria Math" panose="02040503050406030204" pitchFamily="18" charset="0"/>
                                  </a:rPr>
                                  <m:t>𝑄</m:t>
                                </m:r>
                              </m:sub>
                            </m:sSub>
                          </m:e>
                        </m:d>
                      </m:num>
                      <m:den>
                        <m:d>
                          <m:dPr>
                            <m:begChr m:val="|"/>
                            <m:endChr m:val="|"/>
                            <m:ctrlPr>
                              <a:rPr lang="en-US" sz="1400" i="1" kern="0">
                                <a:solidFill>
                                  <a:prstClr val="black"/>
                                </a:solidFill>
                                <a:latin typeface="Cambria Math" panose="02040503050406030204" pitchFamily="18" charset="0"/>
                              </a:rPr>
                            </m:ctrlPr>
                          </m:dPr>
                          <m:e>
                            <m:sSub>
                              <m:sSubPr>
                                <m:ctrlPr>
                                  <a:rPr lang="en-US" sz="1400" b="1" i="1" kern="0" dirty="0">
                                    <a:solidFill>
                                      <a:prstClr val="black"/>
                                    </a:solidFill>
                                    <a:latin typeface="Cambria Math" panose="02040503050406030204" pitchFamily="18" charset="0"/>
                                  </a:rPr>
                                </m:ctrlPr>
                              </m:sSubPr>
                              <m:e>
                                <m:r>
                                  <a:rPr lang="en-US" sz="1400" i="1" kern="0">
                                    <a:solidFill>
                                      <a:prstClr val="black"/>
                                    </a:solidFill>
                                    <a:latin typeface="Cambria Math" panose="02040503050406030204" pitchFamily="18" charset="0"/>
                                  </a:rPr>
                                  <m:t>𝔸</m:t>
                                </m:r>
                                <m:r>
                                  <a:rPr lang="en-US" sz="1400" i="1" kern="0">
                                    <a:solidFill>
                                      <a:prstClr val="black"/>
                                    </a:solidFill>
                                    <a:latin typeface="Cambria Math" panose="02040503050406030204" pitchFamily="18" charset="0"/>
                                    <a:ea typeface="Cambria Math" panose="02040503050406030204" pitchFamily="18" charset="0"/>
                                  </a:rPr>
                                  <m:t>∖</m:t>
                                </m:r>
                                <m:r>
                                  <a:rPr lang="en-US" sz="1400" b="1" i="1" kern="0" dirty="0">
                                    <a:solidFill>
                                      <a:prstClr val="black"/>
                                    </a:solidFill>
                                    <a:latin typeface="Cambria Math" panose="02040503050406030204" pitchFamily="18" charset="0"/>
                                  </a:rPr>
                                  <m:t>ℝ</m:t>
                                </m:r>
                              </m:e>
                              <m:sub>
                                <m:r>
                                  <a:rPr lang="en-US" sz="1400" i="1" kern="0" dirty="0">
                                    <a:solidFill>
                                      <a:prstClr val="black"/>
                                    </a:solidFill>
                                    <a:latin typeface="Cambria Math" panose="02040503050406030204" pitchFamily="18" charset="0"/>
                                  </a:rPr>
                                  <m:t>𝑄</m:t>
                                </m:r>
                              </m:sub>
                            </m:sSub>
                          </m:e>
                        </m:d>
                      </m:den>
                    </m:f>
                  </m:oMath>
                </a14:m>
                <a:endParaRPr lang="en-US" sz="1400" kern="0" dirty="0">
                  <a:solidFill>
                    <a:prstClr val="black"/>
                  </a:solidFill>
                  <a:latin typeface="Arial"/>
                </a:endParaRPr>
              </a:p>
            </p:txBody>
          </p:sp>
        </mc:Choice>
        <mc:Fallback xmlns="">
          <p:sp>
            <p:nvSpPr>
              <p:cNvPr id="5" name="Rectangle 4">
                <a:extLst>
                  <a:ext uri="{FF2B5EF4-FFF2-40B4-BE49-F238E27FC236}">
                    <a16:creationId xmlns:a16="http://schemas.microsoft.com/office/drawing/2014/main" id="{3F535B60-442E-02E3-3F93-C923F21FE257}"/>
                  </a:ext>
                </a:extLst>
              </p:cNvPr>
              <p:cNvSpPr>
                <a:spLocks noRot="1" noChangeAspect="1" noMove="1" noResize="1" noEditPoints="1" noAdjustHandles="1" noChangeArrowheads="1" noChangeShapeType="1" noTextEdit="1"/>
              </p:cNvSpPr>
              <p:nvPr/>
            </p:nvSpPr>
            <p:spPr>
              <a:xfrm>
                <a:off x="720848" y="5550642"/>
                <a:ext cx="8731164" cy="669170"/>
              </a:xfrm>
              <a:prstGeom prst="rect">
                <a:avLst/>
              </a:prstGeom>
              <a:blipFill>
                <a:blip r:embed="rId7"/>
                <a:stretch>
                  <a:fillRect/>
                </a:stretch>
              </a:blipFill>
              <a:ln w="12700">
                <a:solidFill>
                  <a:schemeClr val="bg1">
                    <a:lumMod val="6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31250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6FE0FDD-9E5A-41A8-8A0C-063E2A649965}"/>
                  </a:ext>
                </a:extLst>
              </p:cNvPr>
              <p:cNvSpPr/>
              <p:nvPr/>
            </p:nvSpPr>
            <p:spPr>
              <a:xfrm>
                <a:off x="1418441" y="821790"/>
                <a:ext cx="2711063" cy="626944"/>
              </a:xfrm>
              <a:prstGeom prst="rect">
                <a:avLst/>
              </a:prstGeom>
              <a:solidFill>
                <a:schemeClr val="bg1">
                  <a:lumMod val="95000"/>
                </a:schemeClr>
              </a:solidFill>
              <a:ln w="12700">
                <a:solidFill>
                  <a:schemeClr val="bg1">
                    <a:lumMod val="65000"/>
                  </a:schemeClr>
                </a:solidFill>
              </a:ln>
            </p:spPr>
            <p:txBody>
              <a:bodyPr vert="horz" wrap="square" lIns="91411" tIns="35988" rIns="91411" bIns="71977" numCol="1" rtlCol="0" anchor="ctr" anchorCtr="0" compatLnSpc="1">
                <a:prstTxWarp prst="textNoShape">
                  <a:avLst/>
                </a:prstTxWarp>
              </a:bodyPr>
              <a:lstStyle/>
              <a:p>
                <a:pPr marL="536414" lvl="1" indent="-269794" algn="l" defTabSz="761771" eaLnBrk="1" hangingPunct="1">
                  <a:spcBef>
                    <a:spcPct val="70000"/>
                  </a:spcBef>
                  <a:buSzPct val="100000"/>
                </a:pPr>
                <a14:m>
                  <m:oMathPara xmlns:m="http://schemas.openxmlformats.org/officeDocument/2006/math">
                    <m:oMathParaPr>
                      <m:jc m:val="left"/>
                    </m:oMathParaPr>
                    <m:oMath xmlns:m="http://schemas.openxmlformats.org/officeDocument/2006/math">
                      <m:sSub>
                        <m:sSubPr>
                          <m:ctrlPr>
                            <a:rPr lang="en-US" sz="1400" b="0" i="1" kern="0" smtClean="0">
                              <a:solidFill>
                                <a:prstClr val="black"/>
                              </a:solidFill>
                              <a:latin typeface="Cambria Math" panose="02040503050406030204" pitchFamily="18" charset="0"/>
                            </a:rPr>
                          </m:ctrlPr>
                        </m:sSubPr>
                        <m:e>
                          <m:r>
                            <a:rPr lang="en-US" sz="1400" i="1" kern="0" smtClean="0">
                              <a:solidFill>
                                <a:prstClr val="black"/>
                              </a:solidFill>
                              <a:latin typeface="Cambria Math" panose="02040503050406030204" pitchFamily="18" charset="0"/>
                            </a:rPr>
                            <m:t>𝐹</m:t>
                          </m:r>
                        </m:e>
                        <m:sub>
                          <m:r>
                            <a:rPr lang="en-US" sz="1400" b="0" i="1" kern="0" smtClean="0">
                              <a:solidFill>
                                <a:prstClr val="black"/>
                              </a:solidFill>
                              <a:latin typeface="Cambria Math" panose="02040503050406030204" pitchFamily="18" charset="0"/>
                              <a:ea typeface="Cambria Math" panose="02040503050406030204" pitchFamily="18" charset="0"/>
                            </a:rPr>
                            <m:t>𝛽</m:t>
                          </m:r>
                        </m:sub>
                      </m:sSub>
                      <m:r>
                        <a:rPr lang="en-US" sz="1400" b="0" i="1" kern="0" smtClean="0">
                          <a:solidFill>
                            <a:prstClr val="black"/>
                          </a:solidFill>
                          <a:latin typeface="Cambria Math" panose="02040503050406030204" pitchFamily="18" charset="0"/>
                          <a:ea typeface="Cambria Math" panose="02040503050406030204" pitchFamily="18" charset="0"/>
                        </a:rPr>
                        <m:t>=</m:t>
                      </m:r>
                      <m:f>
                        <m:fPr>
                          <m:ctrlPr>
                            <a:rPr lang="en-US" sz="1400" b="0" i="1" kern="0" smtClean="0">
                              <a:solidFill>
                                <a:prstClr val="black"/>
                              </a:solidFill>
                              <a:latin typeface="Cambria Math" panose="02040503050406030204" pitchFamily="18" charset="0"/>
                              <a:ea typeface="Cambria Math" panose="02040503050406030204" pitchFamily="18" charset="0"/>
                            </a:rPr>
                          </m:ctrlPr>
                        </m:fPr>
                        <m:num>
                          <m:d>
                            <m:dPr>
                              <m:ctrlPr>
                                <a:rPr lang="en-US" sz="1400" b="0" i="1" kern="0" smtClean="0">
                                  <a:solidFill>
                                    <a:prstClr val="black"/>
                                  </a:solidFill>
                                  <a:latin typeface="Cambria Math" panose="02040503050406030204" pitchFamily="18" charset="0"/>
                                  <a:ea typeface="Cambria Math" panose="02040503050406030204" pitchFamily="18" charset="0"/>
                                </a:rPr>
                              </m:ctrlPr>
                            </m:dPr>
                            <m:e>
                              <m:sSup>
                                <m:sSupPr>
                                  <m:ctrlPr>
                                    <a:rPr lang="en-US" sz="1400" b="0" i="1" kern="0" smtClean="0">
                                      <a:solidFill>
                                        <a:prstClr val="black"/>
                                      </a:solidFill>
                                      <a:latin typeface="Cambria Math" panose="02040503050406030204" pitchFamily="18" charset="0"/>
                                      <a:ea typeface="Cambria Math" panose="02040503050406030204" pitchFamily="18" charset="0"/>
                                    </a:rPr>
                                  </m:ctrlPr>
                                </m:sSupPr>
                                <m:e>
                                  <m:r>
                                    <a:rPr lang="en-US" sz="1400" b="0" i="1" kern="0" smtClean="0">
                                      <a:solidFill>
                                        <a:prstClr val="black"/>
                                      </a:solidFill>
                                      <a:latin typeface="Cambria Math" panose="02040503050406030204" pitchFamily="18" charset="0"/>
                                      <a:ea typeface="Cambria Math" panose="02040503050406030204" pitchFamily="18" charset="0"/>
                                    </a:rPr>
                                    <m:t>𝛽</m:t>
                                  </m:r>
                                </m:e>
                                <m:sup>
                                  <m:r>
                                    <a:rPr lang="en-US" sz="1400" b="0" i="1" kern="0" smtClean="0">
                                      <a:solidFill>
                                        <a:prstClr val="black"/>
                                      </a:solidFill>
                                      <a:latin typeface="Cambria Math" panose="02040503050406030204" pitchFamily="18" charset="0"/>
                                      <a:ea typeface="Cambria Math" panose="02040503050406030204" pitchFamily="18" charset="0"/>
                                    </a:rPr>
                                    <m:t>2</m:t>
                                  </m:r>
                                </m:sup>
                              </m:sSup>
                              <m:r>
                                <a:rPr lang="en-US" sz="1400" b="0" i="1" kern="0" smtClean="0">
                                  <a:solidFill>
                                    <a:prstClr val="black"/>
                                  </a:solidFill>
                                  <a:latin typeface="Cambria Math" panose="02040503050406030204" pitchFamily="18" charset="0"/>
                                  <a:ea typeface="Cambria Math" panose="02040503050406030204" pitchFamily="18" charset="0"/>
                                </a:rPr>
                                <m:t>+1</m:t>
                              </m:r>
                            </m:e>
                          </m:d>
                          <m:r>
                            <a:rPr lang="en-US" sz="1400" b="0" i="1" kern="0" smtClean="0">
                              <a:solidFill>
                                <a:prstClr val="black"/>
                              </a:solidFill>
                              <a:latin typeface="Cambria Math" panose="02040503050406030204" pitchFamily="18" charset="0"/>
                              <a:ea typeface="Cambria Math" panose="02040503050406030204" pitchFamily="18" charset="0"/>
                            </a:rPr>
                            <m:t>∙</m:t>
                          </m:r>
                          <m:r>
                            <a:rPr lang="en-US" sz="1400" b="0" i="1" kern="0" smtClean="0">
                              <a:solidFill>
                                <a:prstClr val="black"/>
                              </a:solidFill>
                              <a:latin typeface="Cambria Math" panose="02040503050406030204" pitchFamily="18" charset="0"/>
                              <a:ea typeface="Cambria Math" panose="02040503050406030204" pitchFamily="18" charset="0"/>
                            </a:rPr>
                            <m:t>𝑝</m:t>
                          </m:r>
                          <m:r>
                            <a:rPr lang="en-US" sz="1400" b="0" i="1" kern="0" smtClean="0">
                              <a:solidFill>
                                <a:prstClr val="black"/>
                              </a:solidFill>
                              <a:latin typeface="Cambria Math" panose="02040503050406030204" pitchFamily="18" charset="0"/>
                              <a:ea typeface="Cambria Math" panose="02040503050406030204" pitchFamily="18" charset="0"/>
                            </a:rPr>
                            <m:t>∙</m:t>
                          </m:r>
                          <m:r>
                            <a:rPr lang="en-US" sz="1400" b="0" i="1" kern="0" smtClean="0">
                              <a:solidFill>
                                <a:prstClr val="black"/>
                              </a:solidFill>
                              <a:latin typeface="Cambria Math" panose="02040503050406030204" pitchFamily="18" charset="0"/>
                              <a:ea typeface="Cambria Math" panose="02040503050406030204" pitchFamily="18" charset="0"/>
                            </a:rPr>
                            <m:t>𝑟</m:t>
                          </m:r>
                        </m:num>
                        <m:den>
                          <m:sSup>
                            <m:sSupPr>
                              <m:ctrlPr>
                                <a:rPr lang="en-US" sz="1400" b="0" i="1" kern="0" smtClean="0">
                                  <a:solidFill>
                                    <a:prstClr val="black"/>
                                  </a:solidFill>
                                  <a:latin typeface="Cambria Math" panose="02040503050406030204" pitchFamily="18" charset="0"/>
                                  <a:ea typeface="Cambria Math" panose="02040503050406030204" pitchFamily="18" charset="0"/>
                                </a:rPr>
                              </m:ctrlPr>
                            </m:sSupPr>
                            <m:e>
                              <m:r>
                                <a:rPr lang="en-US" sz="1400" b="0" i="1" kern="0" smtClean="0">
                                  <a:solidFill>
                                    <a:prstClr val="black"/>
                                  </a:solidFill>
                                  <a:latin typeface="Cambria Math" panose="02040503050406030204" pitchFamily="18" charset="0"/>
                                  <a:ea typeface="Cambria Math" panose="02040503050406030204" pitchFamily="18" charset="0"/>
                                </a:rPr>
                                <m:t>𝛽</m:t>
                              </m:r>
                            </m:e>
                            <m:sup>
                              <m:r>
                                <a:rPr lang="en-US" sz="1400" b="0" i="1" kern="0" smtClean="0">
                                  <a:solidFill>
                                    <a:prstClr val="black"/>
                                  </a:solidFill>
                                  <a:latin typeface="Cambria Math" panose="02040503050406030204" pitchFamily="18" charset="0"/>
                                  <a:ea typeface="Cambria Math" panose="02040503050406030204" pitchFamily="18" charset="0"/>
                                </a:rPr>
                                <m:t>2</m:t>
                              </m:r>
                            </m:sup>
                          </m:sSup>
                          <m:r>
                            <a:rPr lang="en-US" sz="1400" b="0" i="1" kern="0" smtClean="0">
                              <a:solidFill>
                                <a:prstClr val="black"/>
                              </a:solidFill>
                              <a:latin typeface="Cambria Math" panose="02040503050406030204" pitchFamily="18" charset="0"/>
                              <a:ea typeface="Cambria Math" panose="02040503050406030204" pitchFamily="18" charset="0"/>
                            </a:rPr>
                            <m:t>∙</m:t>
                          </m:r>
                          <m:r>
                            <a:rPr lang="en-US" sz="1400" b="0" i="1" kern="0" smtClean="0">
                              <a:solidFill>
                                <a:prstClr val="black"/>
                              </a:solidFill>
                              <a:latin typeface="Cambria Math" panose="02040503050406030204" pitchFamily="18" charset="0"/>
                              <a:ea typeface="Cambria Math" panose="02040503050406030204" pitchFamily="18" charset="0"/>
                            </a:rPr>
                            <m:t>𝑝</m:t>
                          </m:r>
                          <m:r>
                            <a:rPr lang="en-US" sz="1400" b="0" i="1" kern="0" smtClean="0">
                              <a:solidFill>
                                <a:prstClr val="black"/>
                              </a:solidFill>
                              <a:latin typeface="Cambria Math" panose="02040503050406030204" pitchFamily="18" charset="0"/>
                              <a:ea typeface="Cambria Math" panose="02040503050406030204" pitchFamily="18" charset="0"/>
                            </a:rPr>
                            <m:t>+</m:t>
                          </m:r>
                          <m:r>
                            <a:rPr lang="en-US" sz="1400" b="0" i="1" kern="0" smtClean="0">
                              <a:solidFill>
                                <a:prstClr val="black"/>
                              </a:solidFill>
                              <a:latin typeface="Cambria Math" panose="02040503050406030204" pitchFamily="18" charset="0"/>
                              <a:ea typeface="Cambria Math" panose="02040503050406030204" pitchFamily="18" charset="0"/>
                            </a:rPr>
                            <m:t>𝑟</m:t>
                          </m:r>
                        </m:den>
                      </m:f>
                    </m:oMath>
                  </m:oMathPara>
                </a14:m>
                <a:endParaRPr lang="en-US" sz="1400" kern="0" dirty="0">
                  <a:solidFill>
                    <a:prstClr val="black"/>
                  </a:solidFill>
                  <a:latin typeface="Arial"/>
                </a:endParaRPr>
              </a:p>
            </p:txBody>
          </p:sp>
        </mc:Choice>
        <mc:Fallback xmlns="">
          <p:sp>
            <p:nvSpPr>
              <p:cNvPr id="10" name="Rectangle 9">
                <a:extLst>
                  <a:ext uri="{FF2B5EF4-FFF2-40B4-BE49-F238E27FC236}">
                    <a16:creationId xmlns:a16="http://schemas.microsoft.com/office/drawing/2014/main" id="{C6FE0FDD-9E5A-41A8-8A0C-063E2A649965}"/>
                  </a:ext>
                </a:extLst>
              </p:cNvPr>
              <p:cNvSpPr>
                <a:spLocks noRot="1" noChangeAspect="1" noMove="1" noResize="1" noEditPoints="1" noAdjustHandles="1" noChangeArrowheads="1" noChangeShapeType="1" noTextEdit="1"/>
              </p:cNvSpPr>
              <p:nvPr/>
            </p:nvSpPr>
            <p:spPr>
              <a:xfrm>
                <a:off x="1418441" y="821790"/>
                <a:ext cx="2711063" cy="626944"/>
              </a:xfrm>
              <a:prstGeom prst="rect">
                <a:avLst/>
              </a:prstGeom>
              <a:blipFill>
                <a:blip r:embed="rId4"/>
                <a:stretch>
                  <a:fillRect/>
                </a:stretch>
              </a:blipFill>
              <a:ln w="12700">
                <a:solidFill>
                  <a:schemeClr val="bg1">
                    <a:lumMod val="65000"/>
                  </a:schemeClr>
                </a:solidFill>
              </a:ln>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B6E80-30A3-C8C1-1B82-3FA9F0ECB2DF}"/>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977BC64B-65D7-7584-AB2E-5D4D9CF2C4F5}"/>
                  </a:ext>
                </a:extLst>
              </p:cNvPr>
              <p:cNvSpPr/>
              <p:nvPr/>
            </p:nvSpPr>
            <p:spPr>
              <a:xfrm>
                <a:off x="5773321" y="819575"/>
                <a:ext cx="2958595" cy="626944"/>
              </a:xfrm>
              <a:prstGeom prst="rect">
                <a:avLst/>
              </a:prstGeom>
              <a:solidFill>
                <a:schemeClr val="bg1">
                  <a:lumMod val="95000"/>
                </a:schemeClr>
              </a:solidFill>
              <a:ln w="12700">
                <a:solidFill>
                  <a:schemeClr val="bg1">
                    <a:lumMod val="65000"/>
                  </a:schemeClr>
                </a:solidFill>
              </a:ln>
            </p:spPr>
            <p:txBody>
              <a:bodyPr vert="horz" wrap="square" lIns="91411" tIns="35988" rIns="91411" bIns="71977" numCol="1" rtlCol="0" anchor="ctr" anchorCtr="0" compatLnSpc="1">
                <a:prstTxWarp prst="textNoShape">
                  <a:avLst/>
                </a:prstTxWarp>
              </a:bodyPr>
              <a:lstStyle/>
              <a:p>
                <a:pPr marL="536414" lvl="1" indent="-269794" algn="l" defTabSz="761771" eaLnBrk="1" hangingPunct="1">
                  <a:spcBef>
                    <a:spcPct val="70000"/>
                  </a:spcBef>
                  <a:buSzPct val="100000"/>
                </a:pPr>
                <a14:m>
                  <m:oMath xmlns:m="http://schemas.openxmlformats.org/officeDocument/2006/math">
                    <m:sSub>
                      <m:sSubPr>
                        <m:ctrlPr>
                          <a:rPr lang="en-US" sz="1400" b="0" i="1" kern="0" smtClean="0">
                            <a:solidFill>
                              <a:prstClr val="black"/>
                            </a:solidFill>
                            <a:latin typeface="Cambria Math" panose="02040503050406030204" pitchFamily="18" charset="0"/>
                          </a:rPr>
                        </m:ctrlPr>
                      </m:sSubPr>
                      <m:e>
                        <m:r>
                          <a:rPr lang="en-US" sz="1400" i="1" kern="0" smtClean="0">
                            <a:solidFill>
                              <a:prstClr val="black"/>
                            </a:solidFill>
                            <a:latin typeface="Cambria Math" panose="02040503050406030204" pitchFamily="18" charset="0"/>
                          </a:rPr>
                          <m:t>𝐹</m:t>
                        </m:r>
                      </m:e>
                      <m:sub>
                        <m:r>
                          <a:rPr lang="en-US" sz="1400" b="0" i="1" kern="0" smtClean="0">
                            <a:solidFill>
                              <a:prstClr val="black"/>
                            </a:solidFill>
                            <a:latin typeface="Cambria Math" panose="02040503050406030204" pitchFamily="18" charset="0"/>
                          </a:rPr>
                          <m:t>1</m:t>
                        </m:r>
                      </m:sub>
                    </m:sSub>
                    <m:r>
                      <a:rPr lang="en-US" sz="1400" b="0" i="1" kern="0" smtClean="0">
                        <a:solidFill>
                          <a:prstClr val="black"/>
                        </a:solidFill>
                        <a:latin typeface="Cambria Math" panose="02040503050406030204" pitchFamily="18" charset="0"/>
                        <a:ea typeface="Cambria Math" panose="02040503050406030204" pitchFamily="18" charset="0"/>
                      </a:rPr>
                      <m:t>=</m:t>
                    </m:r>
                    <m:f>
                      <m:fPr>
                        <m:ctrlPr>
                          <a:rPr lang="en-US" sz="1400" b="0" i="1" kern="0" smtClean="0">
                            <a:solidFill>
                              <a:prstClr val="black"/>
                            </a:solidFill>
                            <a:latin typeface="Cambria Math" panose="02040503050406030204" pitchFamily="18" charset="0"/>
                            <a:ea typeface="Cambria Math" panose="02040503050406030204" pitchFamily="18" charset="0"/>
                          </a:rPr>
                        </m:ctrlPr>
                      </m:fPr>
                      <m:num>
                        <m:r>
                          <a:rPr lang="en-US" sz="1400" b="0" i="1" kern="0" smtClean="0">
                            <a:solidFill>
                              <a:prstClr val="black"/>
                            </a:solidFill>
                            <a:latin typeface="Cambria Math" panose="02040503050406030204" pitchFamily="18" charset="0"/>
                            <a:ea typeface="Cambria Math" panose="02040503050406030204" pitchFamily="18" charset="0"/>
                          </a:rPr>
                          <m:t>2∙</m:t>
                        </m:r>
                        <m:r>
                          <a:rPr lang="en-US" sz="1400" b="0" i="1" kern="0" smtClean="0">
                            <a:solidFill>
                              <a:prstClr val="black"/>
                            </a:solidFill>
                            <a:latin typeface="Cambria Math" panose="02040503050406030204" pitchFamily="18" charset="0"/>
                            <a:ea typeface="Cambria Math" panose="02040503050406030204" pitchFamily="18" charset="0"/>
                          </a:rPr>
                          <m:t>𝑝</m:t>
                        </m:r>
                        <m:r>
                          <a:rPr lang="en-US" sz="1400" b="0" i="1" kern="0" smtClean="0">
                            <a:solidFill>
                              <a:prstClr val="black"/>
                            </a:solidFill>
                            <a:latin typeface="Cambria Math" panose="02040503050406030204" pitchFamily="18" charset="0"/>
                            <a:ea typeface="Cambria Math" panose="02040503050406030204" pitchFamily="18" charset="0"/>
                          </a:rPr>
                          <m:t>∙</m:t>
                        </m:r>
                        <m:r>
                          <a:rPr lang="en-US" sz="1400" b="0" i="1" kern="0" smtClean="0">
                            <a:solidFill>
                              <a:prstClr val="black"/>
                            </a:solidFill>
                            <a:latin typeface="Cambria Math" panose="02040503050406030204" pitchFamily="18" charset="0"/>
                            <a:ea typeface="Cambria Math" panose="02040503050406030204" pitchFamily="18" charset="0"/>
                          </a:rPr>
                          <m:t>𝑟</m:t>
                        </m:r>
                      </m:num>
                      <m:den>
                        <m:r>
                          <a:rPr lang="en-US" sz="1400" b="0" i="1" kern="0" smtClean="0">
                            <a:solidFill>
                              <a:prstClr val="black"/>
                            </a:solidFill>
                            <a:latin typeface="Cambria Math" panose="02040503050406030204" pitchFamily="18" charset="0"/>
                            <a:ea typeface="Cambria Math" panose="02040503050406030204" pitchFamily="18" charset="0"/>
                          </a:rPr>
                          <m:t>𝑝</m:t>
                        </m:r>
                        <m:r>
                          <a:rPr lang="en-US" sz="1400" b="0" i="1" kern="0" smtClean="0">
                            <a:solidFill>
                              <a:prstClr val="black"/>
                            </a:solidFill>
                            <a:latin typeface="Cambria Math" panose="02040503050406030204" pitchFamily="18" charset="0"/>
                            <a:ea typeface="Cambria Math" panose="02040503050406030204" pitchFamily="18" charset="0"/>
                          </a:rPr>
                          <m:t>+</m:t>
                        </m:r>
                        <m:r>
                          <a:rPr lang="en-US" sz="1400" b="0" i="1" kern="0" smtClean="0">
                            <a:solidFill>
                              <a:prstClr val="black"/>
                            </a:solidFill>
                            <a:latin typeface="Cambria Math" panose="02040503050406030204" pitchFamily="18" charset="0"/>
                            <a:ea typeface="Cambria Math" panose="02040503050406030204" pitchFamily="18" charset="0"/>
                          </a:rPr>
                          <m:t>𝑟</m:t>
                        </m:r>
                      </m:den>
                    </m:f>
                    <m:r>
                      <a:rPr lang="en-US" sz="1400" b="0" i="1" kern="0" smtClean="0">
                        <a:solidFill>
                          <a:prstClr val="black"/>
                        </a:solidFill>
                        <a:latin typeface="Cambria Math" panose="02040503050406030204" pitchFamily="18" charset="0"/>
                        <a:ea typeface="Cambria Math" panose="02040503050406030204" pitchFamily="18" charset="0"/>
                      </a:rPr>
                      <m:t>= </m:t>
                    </m:r>
                  </m:oMath>
                </a14:m>
                <a:r>
                  <a:rPr lang="en-US" sz="1400" kern="0" dirty="0">
                    <a:solidFill>
                      <a:prstClr val="black"/>
                    </a:solidFill>
                    <a:latin typeface="Lato" panose="020F0502020204030203" pitchFamily="34" charset="0"/>
                    <a:ea typeface="Lato" panose="020F0502020204030203" pitchFamily="34" charset="0"/>
                    <a:cs typeface="Lato" panose="020F0502020204030203" pitchFamily="34" charset="0"/>
                  </a:rPr>
                  <a:t>F-score</a:t>
                </a:r>
              </a:p>
            </p:txBody>
          </p:sp>
        </mc:Choice>
        <mc:Fallback xmlns="">
          <p:sp>
            <p:nvSpPr>
              <p:cNvPr id="4" name="Rectangle 3">
                <a:extLst>
                  <a:ext uri="{FF2B5EF4-FFF2-40B4-BE49-F238E27FC236}">
                    <a16:creationId xmlns:a16="http://schemas.microsoft.com/office/drawing/2014/main" id="{13DBF8EE-36D0-9850-FEEC-6BA964985F18}"/>
                  </a:ext>
                </a:extLst>
              </p:cNvPr>
              <p:cNvSpPr>
                <a:spLocks noRot="1" noChangeAspect="1" noMove="1" noResize="1" noEditPoints="1" noAdjustHandles="1" noChangeArrowheads="1" noChangeShapeType="1" noTextEdit="1"/>
              </p:cNvSpPr>
              <p:nvPr/>
            </p:nvSpPr>
            <p:spPr>
              <a:xfrm>
                <a:off x="5773321" y="819575"/>
                <a:ext cx="2958595" cy="626944"/>
              </a:xfrm>
              <a:prstGeom prst="rect">
                <a:avLst/>
              </a:prstGeom>
              <a:blipFill>
                <a:blip r:embed="rId7"/>
                <a:stretch>
                  <a:fillRect/>
                </a:stretch>
              </a:blipFill>
              <a:ln w="12700">
                <a:solidFill>
                  <a:schemeClr val="bg1">
                    <a:lumMod val="6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787040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FCDD6-9591-BCDB-9203-C08F6E1BD12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F1BE853-5CAB-1EB5-8AC8-C4159A77D530}"/>
              </a:ext>
            </a:extLst>
          </p:cNvPr>
          <p:cNvSpPr txBox="1"/>
          <p:nvPr/>
        </p:nvSpPr>
        <p:spPr>
          <a:xfrm>
            <a:off x="1440944" y="3338988"/>
            <a:ext cx="1710228" cy="270036"/>
          </a:xfrm>
          <a:prstGeom prst="rect">
            <a:avLst/>
          </a:prstGeom>
          <a:noFill/>
          <a:ln w="12700">
            <a:noFill/>
          </a:ln>
        </p:spPr>
        <p:txBody>
          <a:bodyPr wrap="none" lIns="36000" tIns="36000" rIns="36000" bIns="36000" rtlCol="0">
            <a:noAutofit/>
          </a:bodyPr>
          <a:lstStyle/>
          <a:p>
            <a:r>
              <a:rPr lang="en-US" sz="12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400" b="0" dirty="0">
                <a:solidFill>
                  <a:schemeClr val="tx1"/>
                </a:solidFill>
                <a:latin typeface="Lato" panose="020F0502020204030203" pitchFamily="34" charset="0"/>
                <a:ea typeface="Lato" panose="020F0502020204030203" pitchFamily="34" charset="0"/>
                <a:cs typeface="Lato" panose="020F0502020204030203" pitchFamily="34" charset="0"/>
              </a:rPr>
              <a:t>Search Method A</a:t>
            </a:r>
          </a:p>
        </p:txBody>
      </p:sp>
      <p:cxnSp>
        <p:nvCxnSpPr>
          <p:cNvPr id="5" name="Straight Connector 4">
            <a:extLst>
              <a:ext uri="{FF2B5EF4-FFF2-40B4-BE49-F238E27FC236}">
                <a16:creationId xmlns:a16="http://schemas.microsoft.com/office/drawing/2014/main" id="{824CD194-2A08-56C1-321B-987A015163C6}"/>
              </a:ext>
            </a:extLst>
          </p:cNvPr>
          <p:cNvCxnSpPr/>
          <p:nvPr/>
        </p:nvCxnSpPr>
        <p:spPr bwMode="auto">
          <a:xfrm>
            <a:off x="1440944" y="3609024"/>
            <a:ext cx="1800240" cy="0"/>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tangle: Rounded Corners 5">
            <a:extLst>
              <a:ext uri="{FF2B5EF4-FFF2-40B4-BE49-F238E27FC236}">
                <a16:creationId xmlns:a16="http://schemas.microsoft.com/office/drawing/2014/main" id="{B4EDE605-1384-3452-166C-535E64E1D57C}"/>
              </a:ext>
            </a:extLst>
          </p:cNvPr>
          <p:cNvSpPr/>
          <p:nvPr/>
        </p:nvSpPr>
        <p:spPr>
          <a:xfrm>
            <a:off x="1418441" y="3854451"/>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a:ln>
                <a:noFill/>
              </a:ln>
              <a:solidFill>
                <a:srgbClr val="676767"/>
              </a:solidFill>
              <a:effectLst/>
              <a:latin typeface="Lato" panose="020F0502020204030203" pitchFamily="34" charset="0"/>
              <a:ea typeface="Lato" panose="020F0502020204030203" pitchFamily="34" charset="0"/>
              <a:cs typeface="Lato" panose="020F0502020204030203" pitchFamily="34" charset="0"/>
            </a:endParaRPr>
          </a:p>
        </p:txBody>
      </p:sp>
      <p:sp>
        <p:nvSpPr>
          <p:cNvPr id="11" name="Rectangle: Rounded Corners 10">
            <a:extLst>
              <a:ext uri="{FF2B5EF4-FFF2-40B4-BE49-F238E27FC236}">
                <a16:creationId xmlns:a16="http://schemas.microsoft.com/office/drawing/2014/main" id="{4CA00CF9-3B06-ADC2-CC11-B1D355169475}"/>
              </a:ext>
            </a:extLst>
          </p:cNvPr>
          <p:cNvSpPr/>
          <p:nvPr/>
        </p:nvSpPr>
        <p:spPr>
          <a:xfrm>
            <a:off x="2273555" y="4281675"/>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Lato" panose="020F0502020204030203" pitchFamily="34" charset="0"/>
              <a:ea typeface="Lato" panose="020F0502020204030203" pitchFamily="34" charset="0"/>
              <a:cs typeface="Lato" panose="020F0502020204030203" pitchFamily="34" charset="0"/>
            </a:endParaRPr>
          </a:p>
        </p:txBody>
      </p:sp>
      <p:sp>
        <p:nvSpPr>
          <p:cNvPr id="12" name="Rectangle: Rounded Corners 11">
            <a:extLst>
              <a:ext uri="{FF2B5EF4-FFF2-40B4-BE49-F238E27FC236}">
                <a16:creationId xmlns:a16="http://schemas.microsoft.com/office/drawing/2014/main" id="{BC5B6BBD-C3A6-ED16-B23B-CF7448EA0BF3}"/>
              </a:ext>
            </a:extLst>
          </p:cNvPr>
          <p:cNvSpPr/>
          <p:nvPr/>
        </p:nvSpPr>
        <p:spPr>
          <a:xfrm>
            <a:off x="2363567" y="3992943"/>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Lato" panose="020F0502020204030203" pitchFamily="34" charset="0"/>
              <a:ea typeface="Lato" panose="020F0502020204030203" pitchFamily="34" charset="0"/>
              <a:cs typeface="Lato" panose="020F0502020204030203" pitchFamily="34" charset="0"/>
            </a:endParaRPr>
          </a:p>
        </p:txBody>
      </p:sp>
      <p:sp>
        <p:nvSpPr>
          <p:cNvPr id="13" name="Rectangle: Rounded Corners 12">
            <a:extLst>
              <a:ext uri="{FF2B5EF4-FFF2-40B4-BE49-F238E27FC236}">
                <a16:creationId xmlns:a16="http://schemas.microsoft.com/office/drawing/2014/main" id="{DCD470FC-8A6F-050F-84F0-21704B36C1AA}"/>
              </a:ext>
            </a:extLst>
          </p:cNvPr>
          <p:cNvSpPr/>
          <p:nvPr/>
        </p:nvSpPr>
        <p:spPr>
          <a:xfrm>
            <a:off x="1080896" y="4091785"/>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Lato" panose="020F0502020204030203" pitchFamily="34" charset="0"/>
              <a:ea typeface="Lato" panose="020F0502020204030203" pitchFamily="34" charset="0"/>
              <a:cs typeface="Lato" panose="020F0502020204030203" pitchFamily="34" charset="0"/>
            </a:endParaRPr>
          </a:p>
        </p:txBody>
      </p:sp>
      <p:sp>
        <p:nvSpPr>
          <p:cNvPr id="14" name="Rectangle: Rounded Corners 13">
            <a:extLst>
              <a:ext uri="{FF2B5EF4-FFF2-40B4-BE49-F238E27FC236}">
                <a16:creationId xmlns:a16="http://schemas.microsoft.com/office/drawing/2014/main" id="{6B5827C1-0B10-B684-79CD-9C5EE4BFC4B8}"/>
              </a:ext>
            </a:extLst>
          </p:cNvPr>
          <p:cNvSpPr/>
          <p:nvPr/>
        </p:nvSpPr>
        <p:spPr>
          <a:xfrm>
            <a:off x="1227308" y="4559466"/>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Lato" panose="020F0502020204030203" pitchFamily="34" charset="0"/>
              <a:ea typeface="Lato" panose="020F0502020204030203" pitchFamily="34" charset="0"/>
              <a:cs typeface="Lato" panose="020F0502020204030203" pitchFamily="34" charset="0"/>
            </a:endParaRPr>
          </a:p>
        </p:txBody>
      </p:sp>
      <p:sp>
        <p:nvSpPr>
          <p:cNvPr id="15" name="Rectangle: Rounded Corners 14">
            <a:extLst>
              <a:ext uri="{FF2B5EF4-FFF2-40B4-BE49-F238E27FC236}">
                <a16:creationId xmlns:a16="http://schemas.microsoft.com/office/drawing/2014/main" id="{7E728351-3D1F-8BAC-094D-7297247B6EBC}"/>
              </a:ext>
            </a:extLst>
          </p:cNvPr>
          <p:cNvSpPr/>
          <p:nvPr/>
        </p:nvSpPr>
        <p:spPr>
          <a:xfrm>
            <a:off x="2498585" y="4582445"/>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Lato" panose="020F0502020204030203" pitchFamily="34" charset="0"/>
              <a:ea typeface="Lato" panose="020F0502020204030203" pitchFamily="34" charset="0"/>
              <a:cs typeface="Lato" panose="020F0502020204030203" pitchFamily="34" charset="0"/>
            </a:endParaRPr>
          </a:p>
        </p:txBody>
      </p:sp>
      <p:sp>
        <p:nvSpPr>
          <p:cNvPr id="16" name="Rectangle: Rounded Corners 15">
            <a:extLst>
              <a:ext uri="{FF2B5EF4-FFF2-40B4-BE49-F238E27FC236}">
                <a16:creationId xmlns:a16="http://schemas.microsoft.com/office/drawing/2014/main" id="{D96A5001-1619-2460-A4C8-0CCD85D2C143}"/>
              </a:ext>
            </a:extLst>
          </p:cNvPr>
          <p:cNvSpPr/>
          <p:nvPr/>
        </p:nvSpPr>
        <p:spPr>
          <a:xfrm>
            <a:off x="1789191" y="4796933"/>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Lato" panose="020F0502020204030203" pitchFamily="34" charset="0"/>
              <a:ea typeface="Lato" panose="020F0502020204030203" pitchFamily="34" charset="0"/>
              <a:cs typeface="Lato" panose="020F0502020204030203" pitchFamily="34" charset="0"/>
            </a:endParaRPr>
          </a:p>
        </p:txBody>
      </p:sp>
      <p:sp>
        <p:nvSpPr>
          <p:cNvPr id="17" name="Rectangle: Rounded Corners 16">
            <a:extLst>
              <a:ext uri="{FF2B5EF4-FFF2-40B4-BE49-F238E27FC236}">
                <a16:creationId xmlns:a16="http://schemas.microsoft.com/office/drawing/2014/main" id="{6730DB9C-6211-81C7-EC96-2C1F7D8F336A}"/>
              </a:ext>
            </a:extLst>
          </p:cNvPr>
          <p:cNvSpPr/>
          <p:nvPr/>
        </p:nvSpPr>
        <p:spPr>
          <a:xfrm>
            <a:off x="1272548" y="4329119"/>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Lato" panose="020F0502020204030203" pitchFamily="34" charset="0"/>
              <a:ea typeface="Lato" panose="020F0502020204030203" pitchFamily="34" charset="0"/>
              <a:cs typeface="Lato" panose="020F0502020204030203" pitchFamily="34" charset="0"/>
            </a:endParaRPr>
          </a:p>
        </p:txBody>
      </p:sp>
      <p:sp>
        <p:nvSpPr>
          <p:cNvPr id="18" name="Rectangle: Rounded Corners 17">
            <a:extLst>
              <a:ext uri="{FF2B5EF4-FFF2-40B4-BE49-F238E27FC236}">
                <a16:creationId xmlns:a16="http://schemas.microsoft.com/office/drawing/2014/main" id="{05CCBABC-BE8E-DA5C-FBC7-C038359E5719}"/>
              </a:ext>
            </a:extLst>
          </p:cNvPr>
          <p:cNvSpPr/>
          <p:nvPr/>
        </p:nvSpPr>
        <p:spPr>
          <a:xfrm>
            <a:off x="2633603" y="3755609"/>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Lato" panose="020F0502020204030203" pitchFamily="34" charset="0"/>
              <a:ea typeface="Lato" panose="020F0502020204030203" pitchFamily="34" charset="0"/>
              <a:cs typeface="Lato" panose="020F0502020204030203" pitchFamily="34" charset="0"/>
            </a:endParaRPr>
          </a:p>
        </p:txBody>
      </p:sp>
      <p:sp>
        <p:nvSpPr>
          <p:cNvPr id="19" name="Rectangle: Rounded Corners 18">
            <a:extLst>
              <a:ext uri="{FF2B5EF4-FFF2-40B4-BE49-F238E27FC236}">
                <a16:creationId xmlns:a16="http://schemas.microsoft.com/office/drawing/2014/main" id="{67983EFE-6BAE-96B9-0906-B6DA4D6D2955}"/>
              </a:ext>
            </a:extLst>
          </p:cNvPr>
          <p:cNvSpPr/>
          <p:nvPr/>
        </p:nvSpPr>
        <p:spPr>
          <a:xfrm>
            <a:off x="2903639" y="4819779"/>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Lato" panose="020F0502020204030203" pitchFamily="34" charset="0"/>
              <a:ea typeface="Lato" panose="020F0502020204030203" pitchFamily="34" charset="0"/>
              <a:cs typeface="Lato" panose="020F0502020204030203" pitchFamily="34" charset="0"/>
            </a:endParaRPr>
          </a:p>
        </p:txBody>
      </p:sp>
      <p:sp>
        <p:nvSpPr>
          <p:cNvPr id="20" name="TextBox 19">
            <a:extLst>
              <a:ext uri="{FF2B5EF4-FFF2-40B4-BE49-F238E27FC236}">
                <a16:creationId xmlns:a16="http://schemas.microsoft.com/office/drawing/2014/main" id="{A7EC7444-918E-A104-8206-6BE15511AEB1}"/>
              </a:ext>
            </a:extLst>
          </p:cNvPr>
          <p:cNvSpPr txBox="1"/>
          <p:nvPr/>
        </p:nvSpPr>
        <p:spPr>
          <a:xfrm>
            <a:off x="6274870" y="3338988"/>
            <a:ext cx="1710228" cy="270036"/>
          </a:xfrm>
          <a:prstGeom prst="rect">
            <a:avLst/>
          </a:prstGeom>
          <a:noFill/>
          <a:ln w="12700">
            <a:noFill/>
          </a:ln>
        </p:spPr>
        <p:txBody>
          <a:bodyPr wrap="none" lIns="36000" tIns="36000" rIns="36000" bIns="36000" rtlCol="0">
            <a:noAutofit/>
          </a:bodyPr>
          <a:lstStyle/>
          <a:p>
            <a:r>
              <a:rPr lang="en-US" sz="1200" b="0" i="0" dirty="0">
                <a:solidFill>
                  <a:srgbClr val="000000"/>
                </a:solidFill>
                <a:effectLst/>
                <a:latin typeface="Lato" panose="020F0502020204030203" pitchFamily="34" charset="0"/>
                <a:ea typeface="Lato" panose="020F0502020204030203" pitchFamily="34" charset="0"/>
                <a:cs typeface="Lato" panose="020F0502020204030203" pitchFamily="34" charset="0"/>
              </a:rPr>
              <a:t>🔍 </a:t>
            </a:r>
            <a:r>
              <a:rPr lang="en-US" sz="1400" b="0" dirty="0">
                <a:solidFill>
                  <a:schemeClr val="tx1"/>
                </a:solidFill>
                <a:latin typeface="Lato" panose="020F0502020204030203" pitchFamily="34" charset="0"/>
                <a:ea typeface="Lato" panose="020F0502020204030203" pitchFamily="34" charset="0"/>
                <a:cs typeface="Lato" panose="020F0502020204030203" pitchFamily="34" charset="0"/>
              </a:rPr>
              <a:t>Search Method B</a:t>
            </a:r>
          </a:p>
        </p:txBody>
      </p:sp>
      <p:cxnSp>
        <p:nvCxnSpPr>
          <p:cNvPr id="21" name="Straight Connector 20">
            <a:extLst>
              <a:ext uri="{FF2B5EF4-FFF2-40B4-BE49-F238E27FC236}">
                <a16:creationId xmlns:a16="http://schemas.microsoft.com/office/drawing/2014/main" id="{500A7C4D-8E41-FC43-9113-B88BF0D8A627}"/>
              </a:ext>
            </a:extLst>
          </p:cNvPr>
          <p:cNvCxnSpPr/>
          <p:nvPr/>
        </p:nvCxnSpPr>
        <p:spPr bwMode="auto">
          <a:xfrm>
            <a:off x="6274870" y="3609024"/>
            <a:ext cx="1800240" cy="0"/>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Rounded Corners 21">
            <a:extLst>
              <a:ext uri="{FF2B5EF4-FFF2-40B4-BE49-F238E27FC236}">
                <a16:creationId xmlns:a16="http://schemas.microsoft.com/office/drawing/2014/main" id="{C5C50A8E-57B1-DA5C-85AF-03F1BDFFDFC1}"/>
              </a:ext>
            </a:extLst>
          </p:cNvPr>
          <p:cNvSpPr/>
          <p:nvPr/>
        </p:nvSpPr>
        <p:spPr>
          <a:xfrm>
            <a:off x="6252367" y="3854451"/>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Lato" panose="020F0502020204030203" pitchFamily="34" charset="0"/>
              <a:ea typeface="Lato" panose="020F0502020204030203" pitchFamily="34" charset="0"/>
              <a:cs typeface="Lato" panose="020F0502020204030203" pitchFamily="34" charset="0"/>
            </a:endParaRPr>
          </a:p>
        </p:txBody>
      </p:sp>
      <p:sp>
        <p:nvSpPr>
          <p:cNvPr id="23" name="Rectangle: Rounded Corners 22">
            <a:extLst>
              <a:ext uri="{FF2B5EF4-FFF2-40B4-BE49-F238E27FC236}">
                <a16:creationId xmlns:a16="http://schemas.microsoft.com/office/drawing/2014/main" id="{4F804EAB-9EEC-3081-31F4-47D194B1C802}"/>
              </a:ext>
            </a:extLst>
          </p:cNvPr>
          <p:cNvSpPr/>
          <p:nvPr/>
        </p:nvSpPr>
        <p:spPr>
          <a:xfrm>
            <a:off x="7107481" y="4281675"/>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Lato" panose="020F0502020204030203" pitchFamily="34" charset="0"/>
              <a:ea typeface="Lato" panose="020F0502020204030203" pitchFamily="34" charset="0"/>
              <a:cs typeface="Lato" panose="020F0502020204030203" pitchFamily="34" charset="0"/>
            </a:endParaRPr>
          </a:p>
        </p:txBody>
      </p:sp>
      <p:sp>
        <p:nvSpPr>
          <p:cNvPr id="24" name="Rectangle: Rounded Corners 23">
            <a:extLst>
              <a:ext uri="{FF2B5EF4-FFF2-40B4-BE49-F238E27FC236}">
                <a16:creationId xmlns:a16="http://schemas.microsoft.com/office/drawing/2014/main" id="{5BFEF000-7F77-34DB-FEAF-6D3C28010039}"/>
              </a:ext>
            </a:extLst>
          </p:cNvPr>
          <p:cNvSpPr/>
          <p:nvPr/>
        </p:nvSpPr>
        <p:spPr>
          <a:xfrm>
            <a:off x="7197493" y="3992943"/>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Lato" panose="020F0502020204030203" pitchFamily="34" charset="0"/>
              <a:ea typeface="Lato" panose="020F0502020204030203" pitchFamily="34" charset="0"/>
              <a:cs typeface="Lato" panose="020F0502020204030203" pitchFamily="34" charset="0"/>
            </a:endParaRPr>
          </a:p>
        </p:txBody>
      </p:sp>
      <p:sp>
        <p:nvSpPr>
          <p:cNvPr id="25" name="Rectangle: Rounded Corners 24">
            <a:extLst>
              <a:ext uri="{FF2B5EF4-FFF2-40B4-BE49-F238E27FC236}">
                <a16:creationId xmlns:a16="http://schemas.microsoft.com/office/drawing/2014/main" id="{9201FC20-22D6-F146-BAD7-9A83BF1A5FE2}"/>
              </a:ext>
            </a:extLst>
          </p:cNvPr>
          <p:cNvSpPr/>
          <p:nvPr/>
        </p:nvSpPr>
        <p:spPr>
          <a:xfrm>
            <a:off x="5914822" y="4091785"/>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Lato" panose="020F0502020204030203" pitchFamily="34" charset="0"/>
              <a:ea typeface="Lato" panose="020F0502020204030203" pitchFamily="34" charset="0"/>
              <a:cs typeface="Lato" panose="020F0502020204030203" pitchFamily="34" charset="0"/>
            </a:endParaRPr>
          </a:p>
        </p:txBody>
      </p:sp>
      <p:sp>
        <p:nvSpPr>
          <p:cNvPr id="27" name="Rectangle: Rounded Corners 26">
            <a:extLst>
              <a:ext uri="{FF2B5EF4-FFF2-40B4-BE49-F238E27FC236}">
                <a16:creationId xmlns:a16="http://schemas.microsoft.com/office/drawing/2014/main" id="{1734168D-EDDD-F930-E0DC-098F6DA6DEAF}"/>
              </a:ext>
            </a:extLst>
          </p:cNvPr>
          <p:cNvSpPr/>
          <p:nvPr/>
        </p:nvSpPr>
        <p:spPr>
          <a:xfrm>
            <a:off x="7332511" y="4582445"/>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Lato" panose="020F0502020204030203" pitchFamily="34" charset="0"/>
              <a:ea typeface="Lato" panose="020F0502020204030203" pitchFamily="34" charset="0"/>
              <a:cs typeface="Lato" panose="020F0502020204030203" pitchFamily="34" charset="0"/>
            </a:endParaRPr>
          </a:p>
        </p:txBody>
      </p:sp>
      <p:sp>
        <p:nvSpPr>
          <p:cNvPr id="29" name="Rectangle: Rounded Corners 28">
            <a:extLst>
              <a:ext uri="{FF2B5EF4-FFF2-40B4-BE49-F238E27FC236}">
                <a16:creationId xmlns:a16="http://schemas.microsoft.com/office/drawing/2014/main" id="{DA76513C-5FF4-8A7B-76B9-8036F4891A61}"/>
              </a:ext>
            </a:extLst>
          </p:cNvPr>
          <p:cNvSpPr/>
          <p:nvPr/>
        </p:nvSpPr>
        <p:spPr>
          <a:xfrm>
            <a:off x="6106474" y="4329119"/>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Lato" panose="020F0502020204030203" pitchFamily="34" charset="0"/>
              <a:ea typeface="Lato" panose="020F0502020204030203" pitchFamily="34" charset="0"/>
              <a:cs typeface="Lato" panose="020F0502020204030203" pitchFamily="34" charset="0"/>
            </a:endParaRPr>
          </a:p>
        </p:txBody>
      </p:sp>
      <p:sp>
        <p:nvSpPr>
          <p:cNvPr id="32" name="Rectangle: Rounded Corners 31">
            <a:extLst>
              <a:ext uri="{FF2B5EF4-FFF2-40B4-BE49-F238E27FC236}">
                <a16:creationId xmlns:a16="http://schemas.microsoft.com/office/drawing/2014/main" id="{A4F45A39-113C-5663-5061-F6098FCA2D43}"/>
              </a:ext>
            </a:extLst>
          </p:cNvPr>
          <p:cNvSpPr/>
          <p:nvPr/>
        </p:nvSpPr>
        <p:spPr>
          <a:xfrm>
            <a:off x="3322885" y="4298353"/>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Lato" panose="020F0502020204030203" pitchFamily="34" charset="0"/>
              <a:ea typeface="Lato" panose="020F0502020204030203" pitchFamily="34" charset="0"/>
              <a:cs typeface="Lato" panose="020F0502020204030203" pitchFamily="34" charset="0"/>
            </a:endParaRPr>
          </a:p>
        </p:txBody>
      </p:sp>
      <p:sp>
        <p:nvSpPr>
          <p:cNvPr id="33" name="Rectangle: Rounded Corners 32">
            <a:extLst>
              <a:ext uri="{FF2B5EF4-FFF2-40B4-BE49-F238E27FC236}">
                <a16:creationId xmlns:a16="http://schemas.microsoft.com/office/drawing/2014/main" id="{921B3CCE-81F7-8CBE-0DF7-F19F00A839CB}"/>
              </a:ext>
            </a:extLst>
          </p:cNvPr>
          <p:cNvSpPr/>
          <p:nvPr/>
        </p:nvSpPr>
        <p:spPr>
          <a:xfrm>
            <a:off x="798261" y="4847135"/>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Lato" panose="020F0502020204030203" pitchFamily="34" charset="0"/>
              <a:ea typeface="Lato" panose="020F0502020204030203" pitchFamily="34" charset="0"/>
              <a:cs typeface="Lato" panose="020F0502020204030203" pitchFamily="34" charset="0"/>
            </a:endParaRPr>
          </a:p>
        </p:txBody>
      </p:sp>
      <p:sp>
        <p:nvSpPr>
          <p:cNvPr id="35" name="Rectangle: Rounded Corners 34">
            <a:extLst>
              <a:ext uri="{FF2B5EF4-FFF2-40B4-BE49-F238E27FC236}">
                <a16:creationId xmlns:a16="http://schemas.microsoft.com/office/drawing/2014/main" id="{5A40A468-EB85-FF66-1554-58B8A8C69E79}"/>
              </a:ext>
            </a:extLst>
          </p:cNvPr>
          <p:cNvSpPr/>
          <p:nvPr/>
        </p:nvSpPr>
        <p:spPr>
          <a:xfrm>
            <a:off x="3417048" y="4014752"/>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Lato" panose="020F0502020204030203" pitchFamily="34" charset="0"/>
              <a:ea typeface="Lato" panose="020F0502020204030203" pitchFamily="34" charset="0"/>
              <a:cs typeface="Lato" panose="020F0502020204030203" pitchFamily="34" charset="0"/>
            </a:endParaRPr>
          </a:p>
        </p:txBody>
      </p:sp>
      <p:sp>
        <p:nvSpPr>
          <p:cNvPr id="36" name="Rectangle: Rounded Corners 35">
            <a:extLst>
              <a:ext uri="{FF2B5EF4-FFF2-40B4-BE49-F238E27FC236}">
                <a16:creationId xmlns:a16="http://schemas.microsoft.com/office/drawing/2014/main" id="{4C23B739-E3F7-C93F-6E94-FE2569912D4D}"/>
              </a:ext>
            </a:extLst>
          </p:cNvPr>
          <p:cNvSpPr/>
          <p:nvPr/>
        </p:nvSpPr>
        <p:spPr>
          <a:xfrm>
            <a:off x="3443711" y="4580727"/>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latin typeface="Lato" panose="020F0502020204030203" pitchFamily="34" charset="0"/>
              <a:ea typeface="Lato" panose="020F0502020204030203" pitchFamily="34" charset="0"/>
              <a:cs typeface="Lato" panose="020F0502020204030203" pitchFamily="34" charset="0"/>
            </a:endParaRP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D8080F0-21AA-DF03-85A2-9DD0D604B9E7}"/>
                  </a:ext>
                </a:extLst>
              </p:cNvPr>
              <p:cNvSpPr txBox="1"/>
              <p:nvPr/>
            </p:nvSpPr>
            <p:spPr>
              <a:xfrm>
                <a:off x="653339" y="5268406"/>
                <a:ext cx="3690492" cy="500906"/>
              </a:xfrm>
              <a:prstGeom prst="rect">
                <a:avLst/>
              </a:prstGeom>
              <a:solidFill>
                <a:schemeClr val="bg1">
                  <a:lumMod val="95000"/>
                </a:schemeClr>
              </a:solidFill>
              <a:ln w="12700">
                <a:solidFill>
                  <a:schemeClr val="bg1">
                    <a:lumMod val="65000"/>
                  </a:schemeClr>
                </a:solidFill>
              </a:ln>
            </p:spPr>
            <p:txBody>
              <a:bodyPr wrap="square">
                <a:spAutoFit/>
              </a:bodyPr>
              <a:lstStyle/>
              <a:p>
                <a14:m>
                  <m:oMath xmlns:m="http://schemas.openxmlformats.org/officeDocument/2006/math">
                    <m:r>
                      <m:rPr>
                        <m:brk m:alnAt="7"/>
                      </m:rPr>
                      <a:rPr lang="en-US" sz="1200" i="1" kern="0" smtClean="0">
                        <a:solidFill>
                          <a:schemeClr val="tx1"/>
                        </a:solidFill>
                        <a:latin typeface="Cambria Math" panose="02040503050406030204" pitchFamily="18" charset="0"/>
                      </a:rPr>
                      <m:t>𝑝</m:t>
                    </m:r>
                    <m:r>
                      <a:rPr lang="en-US" sz="1200" i="1" kern="0">
                        <a:solidFill>
                          <a:schemeClr val="tx1"/>
                        </a:solidFill>
                        <a:latin typeface="Cambria Math" panose="02040503050406030204" pitchFamily="18" charset="0"/>
                      </a:rPr>
                      <m:t>=</m:t>
                    </m:r>
                    <m:f>
                      <m:fPr>
                        <m:ctrlPr>
                          <a:rPr lang="en-US" sz="1200" i="1" kern="0">
                            <a:solidFill>
                              <a:schemeClr val="tx1"/>
                            </a:solidFill>
                            <a:latin typeface="Cambria Math" panose="02040503050406030204" pitchFamily="18" charset="0"/>
                          </a:rPr>
                        </m:ctrlPr>
                      </m:fPr>
                      <m:num>
                        <m:r>
                          <a:rPr lang="en-US" sz="1200" b="0" i="1" kern="0" smtClean="0">
                            <a:solidFill>
                              <a:schemeClr val="tx1"/>
                            </a:solidFill>
                            <a:latin typeface="Cambria Math" panose="02040503050406030204" pitchFamily="18" charset="0"/>
                          </a:rPr>
                          <m:t>7</m:t>
                        </m:r>
                      </m:num>
                      <m:den>
                        <m:r>
                          <a:rPr lang="en-US" sz="1200" b="0" i="1" kern="0" smtClean="0">
                            <a:solidFill>
                              <a:schemeClr val="tx1"/>
                            </a:solidFill>
                            <a:latin typeface="Cambria Math" panose="02040503050406030204" pitchFamily="18" charset="0"/>
                          </a:rPr>
                          <m:t>14</m:t>
                        </m:r>
                      </m:den>
                    </m:f>
                    <m:r>
                      <a:rPr lang="en-US" sz="1200" b="0" i="1" kern="0" smtClean="0">
                        <a:solidFill>
                          <a:schemeClr val="tx1"/>
                        </a:solidFill>
                        <a:latin typeface="Cambria Math" panose="02040503050406030204" pitchFamily="18" charset="0"/>
                      </a:rPr>
                      <m:t>=50%</m:t>
                    </m:r>
                  </m:oMath>
                </a14:m>
                <a:r>
                  <a:rPr lang="en-US" sz="1200" dirty="0">
                    <a:solidFill>
                      <a:schemeClr val="tx1"/>
                    </a:solidFill>
                  </a:rPr>
                  <a:t>     </a:t>
                </a:r>
                <a14:m>
                  <m:oMath xmlns:m="http://schemas.openxmlformats.org/officeDocument/2006/math">
                    <m:r>
                      <a:rPr lang="en-US" sz="1200" b="0" i="1" kern="0" smtClean="0">
                        <a:solidFill>
                          <a:schemeClr val="tx1"/>
                        </a:solidFill>
                        <a:latin typeface="Cambria Math" panose="02040503050406030204" pitchFamily="18" charset="0"/>
                      </a:rPr>
                      <m:t>𝑟</m:t>
                    </m:r>
                    <m:r>
                      <a:rPr lang="en-US" sz="1200" i="1" kern="0">
                        <a:solidFill>
                          <a:schemeClr val="tx1"/>
                        </a:solidFill>
                        <a:latin typeface="Cambria Math" panose="02040503050406030204" pitchFamily="18" charset="0"/>
                      </a:rPr>
                      <m:t>=</m:t>
                    </m:r>
                    <m:f>
                      <m:fPr>
                        <m:ctrlPr>
                          <a:rPr lang="en-US" sz="1200" i="1" kern="0">
                            <a:solidFill>
                              <a:schemeClr val="tx1"/>
                            </a:solidFill>
                            <a:latin typeface="Cambria Math" panose="02040503050406030204" pitchFamily="18" charset="0"/>
                          </a:rPr>
                        </m:ctrlPr>
                      </m:fPr>
                      <m:num>
                        <m:r>
                          <a:rPr lang="en-US" sz="1200" b="0" i="1" kern="0" smtClean="0">
                            <a:solidFill>
                              <a:schemeClr val="tx1"/>
                            </a:solidFill>
                            <a:latin typeface="Cambria Math" panose="02040503050406030204" pitchFamily="18" charset="0"/>
                          </a:rPr>
                          <m:t>7</m:t>
                        </m:r>
                      </m:num>
                      <m:den>
                        <m:r>
                          <a:rPr lang="en-US" sz="1200" b="0" i="1" kern="0" smtClean="0">
                            <a:solidFill>
                              <a:schemeClr val="tx1"/>
                            </a:solidFill>
                            <a:latin typeface="Cambria Math" panose="02040503050406030204" pitchFamily="18" charset="0"/>
                          </a:rPr>
                          <m:t>20</m:t>
                        </m:r>
                      </m:den>
                    </m:f>
                    <m:r>
                      <a:rPr lang="en-US" sz="1200" b="0" i="1" kern="0" smtClean="0">
                        <a:solidFill>
                          <a:schemeClr val="tx1"/>
                        </a:solidFill>
                        <a:latin typeface="Cambria Math" panose="02040503050406030204" pitchFamily="18" charset="0"/>
                      </a:rPr>
                      <m:t>=35%</m:t>
                    </m:r>
                  </m:oMath>
                </a14:m>
                <a:r>
                  <a:rPr lang="en-US" sz="1200" dirty="0">
                    <a:solidFill>
                      <a:schemeClr val="tx1"/>
                    </a:solidFill>
                  </a:rPr>
                  <a:t>      </a:t>
                </a:r>
                <a14:m>
                  <m:oMath xmlns:m="http://schemas.openxmlformats.org/officeDocument/2006/math">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𝐹</m:t>
                        </m:r>
                      </m:e>
                      <m:sub>
                        <m:r>
                          <a:rPr lang="en-US" sz="1200" b="0" i="1" dirty="0" smtClean="0">
                            <a:solidFill>
                              <a:schemeClr val="tx1"/>
                            </a:solidFill>
                            <a:latin typeface="Cambria Math" panose="02040503050406030204" pitchFamily="18" charset="0"/>
                          </a:rPr>
                          <m:t>1</m:t>
                        </m:r>
                      </m:sub>
                    </m:sSub>
                    <m:r>
                      <a:rPr lang="en-US" sz="1200" b="0" i="1" dirty="0" smtClean="0">
                        <a:solidFill>
                          <a:schemeClr val="tx1"/>
                        </a:solidFill>
                        <a:latin typeface="Cambria Math" panose="02040503050406030204" pitchFamily="18" charset="0"/>
                      </a:rPr>
                      <m:t>=</m:t>
                    </m:r>
                    <m:f>
                      <m:fPr>
                        <m:ctrlPr>
                          <a:rPr lang="en-US" sz="1200" b="0" i="1" dirty="0" smtClean="0">
                            <a:solidFill>
                              <a:schemeClr val="tx1"/>
                            </a:solidFill>
                            <a:latin typeface="Cambria Math" panose="02040503050406030204" pitchFamily="18" charset="0"/>
                          </a:rPr>
                        </m:ctrlPr>
                      </m:fPr>
                      <m:num>
                        <m:r>
                          <a:rPr lang="en-US" sz="1200" b="0" i="1" dirty="0" smtClean="0">
                            <a:solidFill>
                              <a:schemeClr val="tx1"/>
                            </a:solidFill>
                            <a:latin typeface="Cambria Math" panose="02040503050406030204" pitchFamily="18" charset="0"/>
                          </a:rPr>
                          <m:t>2</m:t>
                        </m:r>
                        <m:r>
                          <a:rPr lang="en-US" sz="1200" b="0" i="1" dirty="0" smtClean="0">
                            <a:solidFill>
                              <a:schemeClr val="tx1"/>
                            </a:solidFill>
                            <a:latin typeface="Cambria Math" panose="02040503050406030204" pitchFamily="18" charset="0"/>
                            <a:ea typeface="Cambria Math" panose="02040503050406030204" pitchFamily="18" charset="0"/>
                          </a:rPr>
                          <m:t>∙</m:t>
                        </m:r>
                        <m:f>
                          <m:fPr>
                            <m:ctrlPr>
                              <a:rPr lang="en-US" sz="1200" b="0" i="1" dirty="0" smtClean="0">
                                <a:solidFill>
                                  <a:schemeClr val="tx1"/>
                                </a:solidFill>
                                <a:latin typeface="Cambria Math" panose="02040503050406030204" pitchFamily="18" charset="0"/>
                                <a:ea typeface="Cambria Math" panose="02040503050406030204" pitchFamily="18" charset="0"/>
                              </a:rPr>
                            </m:ctrlPr>
                          </m:fPr>
                          <m:num>
                            <m:r>
                              <a:rPr lang="en-US" sz="1200" b="0" i="1" dirty="0" smtClean="0">
                                <a:solidFill>
                                  <a:schemeClr val="tx1"/>
                                </a:solidFill>
                                <a:latin typeface="Cambria Math" panose="02040503050406030204" pitchFamily="18" charset="0"/>
                                <a:ea typeface="Cambria Math" panose="02040503050406030204" pitchFamily="18" charset="0"/>
                              </a:rPr>
                              <m:t>7</m:t>
                            </m:r>
                          </m:num>
                          <m:den>
                            <m:r>
                              <a:rPr lang="en-US" sz="1200" b="0" i="1" dirty="0" smtClean="0">
                                <a:solidFill>
                                  <a:schemeClr val="tx1"/>
                                </a:solidFill>
                                <a:latin typeface="Cambria Math" panose="02040503050406030204" pitchFamily="18" charset="0"/>
                                <a:ea typeface="Cambria Math" panose="02040503050406030204" pitchFamily="18" charset="0"/>
                              </a:rPr>
                              <m:t>14</m:t>
                            </m:r>
                          </m:den>
                        </m:f>
                        <m:r>
                          <a:rPr lang="en-US" sz="1200" b="0" i="1" dirty="0" smtClean="0">
                            <a:solidFill>
                              <a:schemeClr val="tx1"/>
                            </a:solidFill>
                            <a:latin typeface="Cambria Math" panose="02040503050406030204" pitchFamily="18" charset="0"/>
                            <a:ea typeface="Cambria Math" panose="02040503050406030204" pitchFamily="18" charset="0"/>
                          </a:rPr>
                          <m:t>∙</m:t>
                        </m:r>
                        <m:f>
                          <m:fPr>
                            <m:ctrlPr>
                              <a:rPr lang="en-US" sz="1200" b="0" i="1" dirty="0" smtClean="0">
                                <a:solidFill>
                                  <a:schemeClr val="tx1"/>
                                </a:solidFill>
                                <a:latin typeface="Cambria Math" panose="02040503050406030204" pitchFamily="18" charset="0"/>
                                <a:ea typeface="Cambria Math" panose="02040503050406030204" pitchFamily="18" charset="0"/>
                              </a:rPr>
                            </m:ctrlPr>
                          </m:fPr>
                          <m:num>
                            <m:r>
                              <a:rPr lang="en-US" sz="1200" b="0" i="1" dirty="0" smtClean="0">
                                <a:solidFill>
                                  <a:schemeClr val="tx1"/>
                                </a:solidFill>
                                <a:latin typeface="Cambria Math" panose="02040503050406030204" pitchFamily="18" charset="0"/>
                                <a:ea typeface="Cambria Math" panose="02040503050406030204" pitchFamily="18" charset="0"/>
                              </a:rPr>
                              <m:t>7</m:t>
                            </m:r>
                          </m:num>
                          <m:den>
                            <m:r>
                              <a:rPr lang="en-US" sz="1200" b="0" i="1" dirty="0" smtClean="0">
                                <a:solidFill>
                                  <a:schemeClr val="tx1"/>
                                </a:solidFill>
                                <a:latin typeface="Cambria Math" panose="02040503050406030204" pitchFamily="18" charset="0"/>
                                <a:ea typeface="Cambria Math" panose="02040503050406030204" pitchFamily="18" charset="0"/>
                              </a:rPr>
                              <m:t>20</m:t>
                            </m:r>
                          </m:den>
                        </m:f>
                      </m:num>
                      <m:den>
                        <m:f>
                          <m:fPr>
                            <m:ctrlPr>
                              <a:rPr lang="en-US" sz="1200" b="0" i="1" dirty="0" smtClean="0">
                                <a:solidFill>
                                  <a:schemeClr val="tx1"/>
                                </a:solidFill>
                                <a:latin typeface="Cambria Math" panose="02040503050406030204" pitchFamily="18" charset="0"/>
                              </a:rPr>
                            </m:ctrlPr>
                          </m:fPr>
                          <m:num>
                            <m:r>
                              <a:rPr lang="en-US" sz="1200" b="0" i="1" dirty="0" smtClean="0">
                                <a:solidFill>
                                  <a:schemeClr val="tx1"/>
                                </a:solidFill>
                                <a:latin typeface="Cambria Math" panose="02040503050406030204" pitchFamily="18" charset="0"/>
                              </a:rPr>
                              <m:t>7</m:t>
                            </m:r>
                          </m:num>
                          <m:den>
                            <m:r>
                              <a:rPr lang="en-US" sz="1200" b="0" i="1" dirty="0" smtClean="0">
                                <a:solidFill>
                                  <a:schemeClr val="tx1"/>
                                </a:solidFill>
                                <a:latin typeface="Cambria Math" panose="02040503050406030204" pitchFamily="18" charset="0"/>
                              </a:rPr>
                              <m:t>14</m:t>
                            </m:r>
                          </m:den>
                        </m:f>
                        <m:r>
                          <a:rPr lang="en-US" sz="1200" b="0" i="1" dirty="0" smtClean="0">
                            <a:solidFill>
                              <a:schemeClr val="tx1"/>
                            </a:solidFill>
                            <a:latin typeface="Cambria Math" panose="02040503050406030204" pitchFamily="18" charset="0"/>
                          </a:rPr>
                          <m:t>+</m:t>
                        </m:r>
                        <m:f>
                          <m:fPr>
                            <m:ctrlPr>
                              <a:rPr lang="en-US" sz="1200" b="0" i="1" dirty="0" smtClean="0">
                                <a:solidFill>
                                  <a:schemeClr val="tx1"/>
                                </a:solidFill>
                                <a:latin typeface="Cambria Math" panose="02040503050406030204" pitchFamily="18" charset="0"/>
                              </a:rPr>
                            </m:ctrlPr>
                          </m:fPr>
                          <m:num>
                            <m:r>
                              <a:rPr lang="en-US" sz="1200" b="0" i="1" dirty="0" smtClean="0">
                                <a:solidFill>
                                  <a:schemeClr val="tx1"/>
                                </a:solidFill>
                                <a:latin typeface="Cambria Math" panose="02040503050406030204" pitchFamily="18" charset="0"/>
                              </a:rPr>
                              <m:t>7</m:t>
                            </m:r>
                          </m:num>
                          <m:den>
                            <m:r>
                              <a:rPr lang="en-US" sz="1200" b="0" i="1" dirty="0" smtClean="0">
                                <a:solidFill>
                                  <a:schemeClr val="tx1"/>
                                </a:solidFill>
                                <a:latin typeface="Cambria Math" panose="02040503050406030204" pitchFamily="18" charset="0"/>
                              </a:rPr>
                              <m:t>20</m:t>
                            </m:r>
                          </m:den>
                        </m:f>
                      </m:den>
                    </m:f>
                    <m:r>
                      <a:rPr lang="en-US" sz="1200" b="0" i="1" dirty="0" smtClean="0">
                        <a:solidFill>
                          <a:schemeClr val="tx1"/>
                        </a:solidFill>
                        <a:latin typeface="Cambria Math" panose="02040503050406030204" pitchFamily="18" charset="0"/>
                      </a:rPr>
                      <m:t>=0.41</m:t>
                    </m:r>
                  </m:oMath>
                </a14:m>
                <a:endParaRPr lang="en-US" sz="1200" dirty="0">
                  <a:solidFill>
                    <a:schemeClr val="tx1"/>
                  </a:solidFill>
                </a:endParaRPr>
              </a:p>
            </p:txBody>
          </p:sp>
        </mc:Choice>
        <mc:Fallback xmlns="">
          <p:sp>
            <p:nvSpPr>
              <p:cNvPr id="38" name="TextBox 37">
                <a:extLst>
                  <a:ext uri="{FF2B5EF4-FFF2-40B4-BE49-F238E27FC236}">
                    <a16:creationId xmlns:a16="http://schemas.microsoft.com/office/drawing/2014/main" id="{F5A5F135-2BFE-408C-9E37-7D19CAFDCAB8}"/>
                  </a:ext>
                </a:extLst>
              </p:cNvPr>
              <p:cNvSpPr txBox="1">
                <a:spLocks noRot="1" noChangeAspect="1" noMove="1" noResize="1" noEditPoints="1" noAdjustHandles="1" noChangeArrowheads="1" noChangeShapeType="1" noTextEdit="1"/>
              </p:cNvSpPr>
              <p:nvPr/>
            </p:nvSpPr>
            <p:spPr>
              <a:xfrm>
                <a:off x="653339" y="5268406"/>
                <a:ext cx="3690492" cy="500906"/>
              </a:xfrm>
              <a:prstGeom prst="rect">
                <a:avLst/>
              </a:prstGeom>
              <a:blipFill>
                <a:blip r:embed="rId5"/>
                <a:stretch>
                  <a:fillRect/>
                </a:stretch>
              </a:blipFill>
              <a:ln w="12700">
                <a:solidFill>
                  <a:schemeClr val="bg1">
                    <a:lumMod val="6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4115058-2D64-C302-39EA-6790AC45D161}"/>
                  </a:ext>
                </a:extLst>
              </p:cNvPr>
              <p:cNvSpPr txBox="1"/>
              <p:nvPr/>
            </p:nvSpPr>
            <p:spPr>
              <a:xfrm>
                <a:off x="5401472" y="5262937"/>
                <a:ext cx="3878955" cy="501548"/>
              </a:xfrm>
              <a:prstGeom prst="rect">
                <a:avLst/>
              </a:prstGeom>
              <a:solidFill>
                <a:schemeClr val="bg1">
                  <a:lumMod val="95000"/>
                </a:schemeClr>
              </a:solidFill>
              <a:ln w="12700">
                <a:solidFill>
                  <a:schemeClr val="bg1">
                    <a:lumMod val="65000"/>
                  </a:schemeClr>
                </a:solidFill>
              </a:ln>
            </p:spPr>
            <p:txBody>
              <a:bodyPr wrap="square">
                <a:spAutoFit/>
              </a:bodyPr>
              <a:lstStyle/>
              <a:p>
                <a14:m>
                  <m:oMath xmlns:m="http://schemas.openxmlformats.org/officeDocument/2006/math">
                    <m:r>
                      <m:rPr>
                        <m:brk m:alnAt="7"/>
                      </m:rPr>
                      <a:rPr lang="en-US" sz="1200" i="1" kern="0" smtClean="0">
                        <a:solidFill>
                          <a:prstClr val="black"/>
                        </a:solidFill>
                        <a:latin typeface="Cambria Math" panose="02040503050406030204" pitchFamily="18" charset="0"/>
                      </a:rPr>
                      <m:t>𝑝</m:t>
                    </m:r>
                    <m:r>
                      <a:rPr lang="en-US" sz="1200" i="1" kern="0">
                        <a:solidFill>
                          <a:prstClr val="black"/>
                        </a:solidFill>
                        <a:latin typeface="Cambria Math" panose="02040503050406030204" pitchFamily="18" charset="0"/>
                      </a:rPr>
                      <m:t>=</m:t>
                    </m:r>
                    <m:f>
                      <m:fPr>
                        <m:ctrlPr>
                          <a:rPr lang="en-US" sz="1200" i="1" kern="0">
                            <a:solidFill>
                              <a:prstClr val="black"/>
                            </a:solidFill>
                            <a:latin typeface="Cambria Math" panose="02040503050406030204" pitchFamily="18" charset="0"/>
                          </a:rPr>
                        </m:ctrlPr>
                      </m:fPr>
                      <m:num>
                        <m:r>
                          <a:rPr lang="en-US" sz="1200" b="0" i="1" kern="0" smtClean="0">
                            <a:solidFill>
                              <a:prstClr val="black"/>
                            </a:solidFill>
                            <a:latin typeface="Cambria Math" panose="02040503050406030204" pitchFamily="18" charset="0"/>
                          </a:rPr>
                          <m:t>4</m:t>
                        </m:r>
                      </m:num>
                      <m:den>
                        <m:r>
                          <a:rPr lang="en-US" sz="1200" b="0" i="1" kern="0" smtClean="0">
                            <a:solidFill>
                              <a:prstClr val="black"/>
                            </a:solidFill>
                            <a:latin typeface="Cambria Math" panose="02040503050406030204" pitchFamily="18" charset="0"/>
                          </a:rPr>
                          <m:t>6</m:t>
                        </m:r>
                      </m:den>
                    </m:f>
                    <m:r>
                      <a:rPr lang="en-US" sz="1200" b="0" i="1" kern="0" smtClean="0">
                        <a:solidFill>
                          <a:prstClr val="black"/>
                        </a:solidFill>
                        <a:latin typeface="Cambria Math" panose="02040503050406030204" pitchFamily="18" charset="0"/>
                      </a:rPr>
                      <m:t>=67%</m:t>
                    </m:r>
                  </m:oMath>
                </a14:m>
                <a:r>
                  <a:rPr lang="en-US" sz="1200" dirty="0"/>
                  <a:t>       </a:t>
                </a:r>
                <a14:m>
                  <m:oMath xmlns:m="http://schemas.openxmlformats.org/officeDocument/2006/math">
                    <m:r>
                      <a:rPr lang="en-US" sz="1200" b="0" i="1" kern="0" smtClean="0">
                        <a:solidFill>
                          <a:prstClr val="black"/>
                        </a:solidFill>
                        <a:latin typeface="Cambria Math" panose="02040503050406030204" pitchFamily="18" charset="0"/>
                      </a:rPr>
                      <m:t>𝑟</m:t>
                    </m:r>
                    <m:r>
                      <a:rPr lang="en-US" sz="1200" i="1" kern="0">
                        <a:solidFill>
                          <a:prstClr val="black"/>
                        </a:solidFill>
                        <a:latin typeface="Cambria Math" panose="02040503050406030204" pitchFamily="18" charset="0"/>
                      </a:rPr>
                      <m:t>=</m:t>
                    </m:r>
                    <m:f>
                      <m:fPr>
                        <m:ctrlPr>
                          <a:rPr lang="en-US" sz="1200" i="1" kern="0">
                            <a:solidFill>
                              <a:prstClr val="black"/>
                            </a:solidFill>
                            <a:latin typeface="Cambria Math" panose="02040503050406030204" pitchFamily="18" charset="0"/>
                          </a:rPr>
                        </m:ctrlPr>
                      </m:fPr>
                      <m:num>
                        <m:r>
                          <a:rPr lang="en-US" sz="1200" b="0" i="1" kern="0" smtClean="0">
                            <a:solidFill>
                              <a:prstClr val="black"/>
                            </a:solidFill>
                            <a:latin typeface="Cambria Math" panose="02040503050406030204" pitchFamily="18" charset="0"/>
                          </a:rPr>
                          <m:t>4</m:t>
                        </m:r>
                      </m:num>
                      <m:den>
                        <m:r>
                          <a:rPr lang="en-US" sz="1200" b="0" i="1" kern="0" smtClean="0">
                            <a:solidFill>
                              <a:prstClr val="black"/>
                            </a:solidFill>
                            <a:latin typeface="Cambria Math" panose="02040503050406030204" pitchFamily="18" charset="0"/>
                          </a:rPr>
                          <m:t>20</m:t>
                        </m:r>
                      </m:den>
                    </m:f>
                    <m:r>
                      <a:rPr lang="en-US" sz="1200" b="0" i="1" kern="0" smtClean="0">
                        <a:solidFill>
                          <a:prstClr val="black"/>
                        </a:solidFill>
                        <a:latin typeface="Cambria Math" panose="02040503050406030204" pitchFamily="18" charset="0"/>
                      </a:rPr>
                      <m:t>=20%</m:t>
                    </m:r>
                  </m:oMath>
                </a14:m>
                <a:r>
                  <a:rPr lang="en-US" sz="1200" dirty="0">
                    <a:solidFill>
                      <a:schemeClr val="tx1"/>
                    </a:solidFill>
                  </a:rPr>
                  <a:t>       </a:t>
                </a:r>
                <a14:m>
                  <m:oMath xmlns:m="http://schemas.openxmlformats.org/officeDocument/2006/math">
                    <m:sSub>
                      <m:sSubPr>
                        <m:ctrlPr>
                          <a:rPr lang="en-US" sz="1200" i="1" dirty="0">
                            <a:solidFill>
                              <a:schemeClr val="tx1"/>
                            </a:solidFill>
                            <a:latin typeface="Cambria Math" panose="02040503050406030204" pitchFamily="18" charset="0"/>
                          </a:rPr>
                        </m:ctrlPr>
                      </m:sSubPr>
                      <m:e>
                        <m:r>
                          <a:rPr lang="en-US" sz="1200" i="1" dirty="0">
                            <a:solidFill>
                              <a:schemeClr val="tx1"/>
                            </a:solidFill>
                            <a:latin typeface="Cambria Math" panose="02040503050406030204" pitchFamily="18" charset="0"/>
                          </a:rPr>
                          <m:t>𝐹</m:t>
                        </m:r>
                      </m:e>
                      <m:sub>
                        <m:r>
                          <a:rPr lang="en-US" sz="1200" i="1" dirty="0">
                            <a:solidFill>
                              <a:schemeClr val="tx1"/>
                            </a:solidFill>
                            <a:latin typeface="Cambria Math" panose="02040503050406030204" pitchFamily="18" charset="0"/>
                          </a:rPr>
                          <m:t>1</m:t>
                        </m:r>
                      </m:sub>
                    </m:sSub>
                    <m:r>
                      <a:rPr lang="en-US" sz="1200" i="1" dirty="0">
                        <a:solidFill>
                          <a:schemeClr val="tx1"/>
                        </a:solidFill>
                        <a:latin typeface="Cambria Math" panose="02040503050406030204" pitchFamily="18" charset="0"/>
                      </a:rPr>
                      <m:t>=</m:t>
                    </m:r>
                    <m:f>
                      <m:fPr>
                        <m:ctrlPr>
                          <a:rPr lang="en-US" sz="1200" i="1" dirty="0">
                            <a:solidFill>
                              <a:schemeClr val="tx1"/>
                            </a:solidFill>
                            <a:latin typeface="Cambria Math" panose="02040503050406030204" pitchFamily="18" charset="0"/>
                          </a:rPr>
                        </m:ctrlPr>
                      </m:fPr>
                      <m:num>
                        <m:r>
                          <a:rPr lang="en-US" sz="1200" i="1" dirty="0">
                            <a:solidFill>
                              <a:schemeClr val="tx1"/>
                            </a:solidFill>
                            <a:latin typeface="Cambria Math" panose="02040503050406030204" pitchFamily="18" charset="0"/>
                          </a:rPr>
                          <m:t>2</m:t>
                        </m:r>
                        <m:r>
                          <a:rPr lang="en-US" sz="1200" i="1" dirty="0">
                            <a:solidFill>
                              <a:schemeClr val="tx1"/>
                            </a:solidFill>
                            <a:latin typeface="Cambria Math" panose="02040503050406030204" pitchFamily="18" charset="0"/>
                            <a:ea typeface="Cambria Math" panose="02040503050406030204" pitchFamily="18" charset="0"/>
                          </a:rPr>
                          <m:t>∙</m:t>
                        </m:r>
                        <m:f>
                          <m:fPr>
                            <m:ctrlPr>
                              <a:rPr lang="en-US" sz="1200" i="1" dirty="0">
                                <a:solidFill>
                                  <a:schemeClr val="tx1"/>
                                </a:solidFill>
                                <a:latin typeface="Cambria Math" panose="02040503050406030204" pitchFamily="18" charset="0"/>
                                <a:ea typeface="Cambria Math" panose="02040503050406030204" pitchFamily="18" charset="0"/>
                              </a:rPr>
                            </m:ctrlPr>
                          </m:fPr>
                          <m:num>
                            <m:r>
                              <a:rPr lang="en-US" sz="1200" b="0" i="1" dirty="0" smtClean="0">
                                <a:solidFill>
                                  <a:schemeClr val="tx1"/>
                                </a:solidFill>
                                <a:latin typeface="Cambria Math" panose="02040503050406030204" pitchFamily="18" charset="0"/>
                                <a:ea typeface="Cambria Math" panose="02040503050406030204" pitchFamily="18" charset="0"/>
                              </a:rPr>
                              <m:t>4</m:t>
                            </m:r>
                          </m:num>
                          <m:den>
                            <m:r>
                              <a:rPr lang="en-US" sz="1200" b="0" i="1" dirty="0" smtClean="0">
                                <a:solidFill>
                                  <a:schemeClr val="tx1"/>
                                </a:solidFill>
                                <a:latin typeface="Cambria Math" panose="02040503050406030204" pitchFamily="18" charset="0"/>
                                <a:ea typeface="Cambria Math" panose="02040503050406030204" pitchFamily="18" charset="0"/>
                              </a:rPr>
                              <m:t>6</m:t>
                            </m:r>
                          </m:den>
                        </m:f>
                        <m:r>
                          <a:rPr lang="en-US" sz="1200" i="1" dirty="0">
                            <a:solidFill>
                              <a:schemeClr val="tx1"/>
                            </a:solidFill>
                            <a:latin typeface="Cambria Math" panose="02040503050406030204" pitchFamily="18" charset="0"/>
                            <a:ea typeface="Cambria Math" panose="02040503050406030204" pitchFamily="18" charset="0"/>
                          </a:rPr>
                          <m:t>∙</m:t>
                        </m:r>
                        <m:f>
                          <m:fPr>
                            <m:ctrlPr>
                              <a:rPr lang="en-US" sz="1200" i="1" dirty="0">
                                <a:solidFill>
                                  <a:schemeClr val="tx1"/>
                                </a:solidFill>
                                <a:latin typeface="Cambria Math" panose="02040503050406030204" pitchFamily="18" charset="0"/>
                                <a:ea typeface="Cambria Math" panose="02040503050406030204" pitchFamily="18" charset="0"/>
                              </a:rPr>
                            </m:ctrlPr>
                          </m:fPr>
                          <m:num>
                            <m:r>
                              <a:rPr lang="en-US" sz="1200" b="0" i="1" dirty="0" smtClean="0">
                                <a:solidFill>
                                  <a:schemeClr val="tx1"/>
                                </a:solidFill>
                                <a:latin typeface="Cambria Math" panose="02040503050406030204" pitchFamily="18" charset="0"/>
                                <a:ea typeface="Cambria Math" panose="02040503050406030204" pitchFamily="18" charset="0"/>
                              </a:rPr>
                              <m:t>4</m:t>
                            </m:r>
                          </m:num>
                          <m:den>
                            <m:r>
                              <a:rPr lang="en-US" sz="1200" i="1" dirty="0">
                                <a:solidFill>
                                  <a:schemeClr val="tx1"/>
                                </a:solidFill>
                                <a:latin typeface="Cambria Math" panose="02040503050406030204" pitchFamily="18" charset="0"/>
                                <a:ea typeface="Cambria Math" panose="02040503050406030204" pitchFamily="18" charset="0"/>
                              </a:rPr>
                              <m:t>20</m:t>
                            </m:r>
                          </m:den>
                        </m:f>
                      </m:num>
                      <m:den>
                        <m:f>
                          <m:fPr>
                            <m:ctrlPr>
                              <a:rPr lang="en-US" sz="1200" i="1" dirty="0" smtClean="0">
                                <a:solidFill>
                                  <a:schemeClr val="tx1"/>
                                </a:solidFill>
                                <a:latin typeface="Cambria Math" panose="02040503050406030204" pitchFamily="18" charset="0"/>
                              </a:rPr>
                            </m:ctrlPr>
                          </m:fPr>
                          <m:num>
                            <m:r>
                              <a:rPr lang="en-US" sz="1200" b="0" i="1" dirty="0" smtClean="0">
                                <a:solidFill>
                                  <a:schemeClr val="tx1"/>
                                </a:solidFill>
                                <a:latin typeface="Cambria Math" panose="02040503050406030204" pitchFamily="18" charset="0"/>
                              </a:rPr>
                              <m:t>4</m:t>
                            </m:r>
                          </m:num>
                          <m:den>
                            <m:r>
                              <a:rPr lang="en-US" sz="1200" b="0" i="1" dirty="0" smtClean="0">
                                <a:solidFill>
                                  <a:schemeClr val="tx1"/>
                                </a:solidFill>
                                <a:latin typeface="Cambria Math" panose="02040503050406030204" pitchFamily="18" charset="0"/>
                              </a:rPr>
                              <m:t>6</m:t>
                            </m:r>
                          </m:den>
                        </m:f>
                        <m:r>
                          <a:rPr lang="en-US" sz="1200" i="1" dirty="0">
                            <a:solidFill>
                              <a:schemeClr val="tx1"/>
                            </a:solidFill>
                            <a:latin typeface="Cambria Math" panose="02040503050406030204" pitchFamily="18" charset="0"/>
                          </a:rPr>
                          <m:t>+</m:t>
                        </m:r>
                        <m:f>
                          <m:fPr>
                            <m:ctrlPr>
                              <a:rPr lang="en-US" sz="1200" i="1" dirty="0">
                                <a:solidFill>
                                  <a:schemeClr val="tx1"/>
                                </a:solidFill>
                                <a:latin typeface="Cambria Math" panose="02040503050406030204" pitchFamily="18" charset="0"/>
                              </a:rPr>
                            </m:ctrlPr>
                          </m:fPr>
                          <m:num>
                            <m:r>
                              <a:rPr lang="en-US" sz="1200" b="0" i="1" dirty="0" smtClean="0">
                                <a:solidFill>
                                  <a:schemeClr val="tx1"/>
                                </a:solidFill>
                                <a:latin typeface="Cambria Math" panose="02040503050406030204" pitchFamily="18" charset="0"/>
                              </a:rPr>
                              <m:t>4</m:t>
                            </m:r>
                          </m:num>
                          <m:den>
                            <m:r>
                              <a:rPr lang="en-US" sz="1200" i="1" dirty="0">
                                <a:solidFill>
                                  <a:schemeClr val="tx1"/>
                                </a:solidFill>
                                <a:latin typeface="Cambria Math" panose="02040503050406030204" pitchFamily="18" charset="0"/>
                              </a:rPr>
                              <m:t>20</m:t>
                            </m:r>
                          </m:den>
                        </m:f>
                      </m:den>
                    </m:f>
                    <m:r>
                      <a:rPr lang="en-US" sz="1200" i="1" dirty="0">
                        <a:solidFill>
                          <a:schemeClr val="tx1"/>
                        </a:solidFill>
                        <a:latin typeface="Cambria Math" panose="02040503050406030204" pitchFamily="18" charset="0"/>
                      </a:rPr>
                      <m:t>=0.</m:t>
                    </m:r>
                    <m:r>
                      <a:rPr lang="en-US" sz="1200" b="0" i="1" dirty="0" smtClean="0">
                        <a:solidFill>
                          <a:schemeClr val="tx1"/>
                        </a:solidFill>
                        <a:latin typeface="Cambria Math" panose="02040503050406030204" pitchFamily="18" charset="0"/>
                      </a:rPr>
                      <m:t>3</m:t>
                    </m:r>
                    <m:r>
                      <a:rPr lang="en-US" sz="1200" i="1" dirty="0">
                        <a:solidFill>
                          <a:schemeClr val="tx1"/>
                        </a:solidFill>
                        <a:latin typeface="Cambria Math" panose="02040503050406030204" pitchFamily="18" charset="0"/>
                      </a:rPr>
                      <m:t>1</m:t>
                    </m:r>
                  </m:oMath>
                </a14:m>
                <a:endParaRPr lang="en-US" sz="1200" dirty="0"/>
              </a:p>
            </p:txBody>
          </p:sp>
        </mc:Choice>
        <mc:Fallback xmlns="">
          <p:sp>
            <p:nvSpPr>
              <p:cNvPr id="40" name="TextBox 39">
                <a:extLst>
                  <a:ext uri="{FF2B5EF4-FFF2-40B4-BE49-F238E27FC236}">
                    <a16:creationId xmlns:a16="http://schemas.microsoft.com/office/drawing/2014/main" id="{A286ACA1-4E43-4D47-B238-95C2B940CDF5}"/>
                  </a:ext>
                </a:extLst>
              </p:cNvPr>
              <p:cNvSpPr txBox="1">
                <a:spLocks noRot="1" noChangeAspect="1" noMove="1" noResize="1" noEditPoints="1" noAdjustHandles="1" noChangeArrowheads="1" noChangeShapeType="1" noTextEdit="1"/>
              </p:cNvSpPr>
              <p:nvPr/>
            </p:nvSpPr>
            <p:spPr>
              <a:xfrm>
                <a:off x="5401472" y="5262937"/>
                <a:ext cx="3878955" cy="501548"/>
              </a:xfrm>
              <a:prstGeom prst="rect">
                <a:avLst/>
              </a:prstGeom>
              <a:blipFill>
                <a:blip r:embed="rId6"/>
                <a:stretch>
                  <a:fillRect/>
                </a:stretch>
              </a:blipFill>
              <a:ln w="12700">
                <a:solidFill>
                  <a:schemeClr val="bg1">
                    <a:lumMod val="65000"/>
                  </a:schemeClr>
                </a:solidFill>
              </a:ln>
            </p:spPr>
            <p:txBody>
              <a:bodyPr/>
              <a:lstStyle/>
              <a:p>
                <a:r>
                  <a:rPr lang="en-US">
                    <a:noFill/>
                  </a:rPr>
                  <a:t> </a:t>
                </a:r>
              </a:p>
            </p:txBody>
          </p:sp>
        </mc:Fallback>
      </mc:AlternateContent>
      <p:sp>
        <p:nvSpPr>
          <p:cNvPr id="41" name="Rectangle: Rounded Corners 40">
            <a:extLst>
              <a:ext uri="{FF2B5EF4-FFF2-40B4-BE49-F238E27FC236}">
                <a16:creationId xmlns:a16="http://schemas.microsoft.com/office/drawing/2014/main" id="{58FD3CB1-66CE-4A06-393C-EBA32CBE53AB}"/>
              </a:ext>
            </a:extLst>
          </p:cNvPr>
          <p:cNvSpPr/>
          <p:nvPr/>
        </p:nvSpPr>
        <p:spPr>
          <a:xfrm>
            <a:off x="5041424" y="6167095"/>
            <a:ext cx="810108" cy="180024"/>
          </a:xfrm>
          <a:prstGeom prst="roundRect">
            <a:avLst/>
          </a:prstGeom>
          <a:pattFill prst="wdUpDiag">
            <a:fgClr>
              <a:srgbClr val="C00000"/>
            </a:fgClr>
            <a:bgClr>
              <a:schemeClr val="accent2">
                <a:lumMod val="20000"/>
                <a:lumOff val="80000"/>
              </a:schemeClr>
            </a:bgClr>
          </a:pattFill>
          <a:ln w="19050">
            <a:solidFill>
              <a:srgbClr val="C0000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600"/>
          </a:p>
        </p:txBody>
      </p:sp>
      <p:sp>
        <p:nvSpPr>
          <p:cNvPr id="42" name="Rectangle: Rounded Corners 41">
            <a:extLst>
              <a:ext uri="{FF2B5EF4-FFF2-40B4-BE49-F238E27FC236}">
                <a16:creationId xmlns:a16="http://schemas.microsoft.com/office/drawing/2014/main" id="{F2D493CA-CDDC-6F40-E66B-67BC1BBB84A9}"/>
              </a:ext>
            </a:extLst>
          </p:cNvPr>
          <p:cNvSpPr/>
          <p:nvPr/>
        </p:nvSpPr>
        <p:spPr>
          <a:xfrm>
            <a:off x="4141304" y="6176860"/>
            <a:ext cx="810108" cy="180024"/>
          </a:xfrm>
          <a:prstGeom prst="roundRect">
            <a:avLst/>
          </a:prstGeom>
          <a:pattFill prst="lgConfetti">
            <a:fgClr>
              <a:schemeClr val="accent6">
                <a:lumMod val="75000"/>
              </a:schemeClr>
            </a:fgClr>
            <a:bgClr>
              <a:schemeClr val="accent6">
                <a:lumMod val="20000"/>
                <a:lumOff val="80000"/>
              </a:schemeClr>
            </a:bgClr>
          </a:pattFill>
          <a:ln w="19050">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a:p>
        </p:txBody>
      </p:sp>
      <p:sp>
        <p:nvSpPr>
          <p:cNvPr id="43" name="TextBox 42">
            <a:extLst>
              <a:ext uri="{FF2B5EF4-FFF2-40B4-BE49-F238E27FC236}">
                <a16:creationId xmlns:a16="http://schemas.microsoft.com/office/drawing/2014/main" id="{3FACBE28-BCD5-6F52-891B-2981BD09F815}"/>
              </a:ext>
            </a:extLst>
          </p:cNvPr>
          <p:cNvSpPr txBox="1"/>
          <p:nvPr/>
        </p:nvSpPr>
        <p:spPr>
          <a:xfrm>
            <a:off x="5773321" y="6124995"/>
            <a:ext cx="1710228" cy="270036"/>
          </a:xfrm>
          <a:prstGeom prst="rect">
            <a:avLst/>
          </a:prstGeom>
          <a:noFill/>
          <a:ln w="12700">
            <a:noFill/>
          </a:ln>
        </p:spPr>
        <p:txBody>
          <a:bodyPr wrap="none" lIns="36000" tIns="36000" rIns="36000" bIns="36000" rtlCol="0">
            <a:noAutofit/>
          </a:bodyPr>
          <a:lstStyle/>
          <a:p>
            <a:r>
              <a:rPr lang="en-US" sz="1050" b="0" i="0" dirty="0">
                <a:solidFill>
                  <a:srgbClr val="000000"/>
                </a:solidFill>
                <a:effectLst/>
                <a:latin typeface="Segoe UI Emoji" panose="020B0502040204020203" pitchFamily="34" charset="0"/>
              </a:rPr>
              <a:t>non-relevant document</a:t>
            </a:r>
            <a:endParaRPr lang="en-US" sz="1100" b="0" dirty="0">
              <a:solidFill>
                <a:schemeClr val="tx1"/>
              </a:solidFill>
              <a:latin typeface="+mn-lt"/>
            </a:endParaRPr>
          </a:p>
        </p:txBody>
      </p:sp>
      <p:sp>
        <p:nvSpPr>
          <p:cNvPr id="44" name="TextBox 43">
            <a:extLst>
              <a:ext uri="{FF2B5EF4-FFF2-40B4-BE49-F238E27FC236}">
                <a16:creationId xmlns:a16="http://schemas.microsoft.com/office/drawing/2014/main" id="{6F26CE65-1277-39E3-9B07-B1AC4D5B7D60}"/>
              </a:ext>
            </a:extLst>
          </p:cNvPr>
          <p:cNvSpPr txBox="1"/>
          <p:nvPr/>
        </p:nvSpPr>
        <p:spPr>
          <a:xfrm>
            <a:off x="2679947" y="6134612"/>
            <a:ext cx="1710228" cy="270036"/>
          </a:xfrm>
          <a:prstGeom prst="rect">
            <a:avLst/>
          </a:prstGeom>
          <a:noFill/>
          <a:ln w="12700">
            <a:noFill/>
          </a:ln>
        </p:spPr>
        <p:txBody>
          <a:bodyPr wrap="none" lIns="36000" tIns="36000" rIns="36000" bIns="36000" rtlCol="0">
            <a:noAutofit/>
          </a:bodyPr>
          <a:lstStyle/>
          <a:p>
            <a:r>
              <a:rPr lang="en-US" sz="1050" b="0" i="0" dirty="0">
                <a:solidFill>
                  <a:srgbClr val="000000"/>
                </a:solidFill>
                <a:effectLst/>
                <a:latin typeface="Segoe UI Emoji" panose="020B0502040204020203" pitchFamily="34" charset="0"/>
              </a:rPr>
              <a:t>relevant document</a:t>
            </a:r>
            <a:endParaRPr lang="en-US" sz="1100" b="0" dirty="0">
              <a:solidFill>
                <a:schemeClr val="tx1"/>
              </a:solidFill>
              <a:latin typeface="+mn-lt"/>
            </a:endParaRPr>
          </a:p>
        </p:txBody>
      </p:sp>
    </p:spTree>
    <p:extLst>
      <p:ext uri="{BB962C8B-B14F-4D97-AF65-F5344CB8AC3E}">
        <p14:creationId xmlns:p14="http://schemas.microsoft.com/office/powerpoint/2010/main" val="1568842035"/>
      </p:ext>
    </p:extLst>
  </p:cSld>
  <p:clrMapOvr>
    <a:masterClrMapping/>
  </p:clrMapOvr>
</p:sld>
</file>

<file path=ppt/theme/theme1.xml><?xml version="1.0" encoding="utf-8"?>
<a:theme xmlns:a="http://schemas.openxmlformats.org/drawingml/2006/main" name="MMIR 2017">
  <a:themeElements>
    <a:clrScheme name="MMIR - Presentation">
      <a:dk1>
        <a:sysClr val="windowText" lastClr="000000"/>
      </a:dk1>
      <a:lt1>
        <a:sysClr val="window" lastClr="FFFFFF"/>
      </a:lt1>
      <a:dk2>
        <a:srgbClr val="D8D8D8"/>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x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ln>
          <a:solidFill>
            <a:schemeClr val="tx1"/>
          </a:solidFill>
        </a:ln>
      </a:spPr>
      <a:bodyPr vert="horz" wrap="square" lIns="91440" tIns="45720" rIns="91440" bIns="45720" numCol="1" rtlCol="0"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sz="2000" b="0" i="0" u="none" strike="noStrike" cap="none" normalizeH="0" baseline="0" smtClean="0">
            <a:ln>
              <a:noFill/>
            </a:ln>
            <a:solidFill>
              <a:srgbClr val="676767"/>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DE" sz="2000" b="0" i="0" u="none" strike="noStrike" cap="none" normalizeH="0" baseline="0" smtClean="0">
            <a:ln>
              <a:noFill/>
            </a:ln>
            <a:solidFill>
              <a:srgbClr val="676767"/>
            </a:solidFill>
            <a:effectLst/>
            <a:latin typeface="Arial" pitchFamily="34" charset="0"/>
          </a:defRPr>
        </a:defPPr>
      </a:lstStyle>
    </a:lnDef>
    <a:txDef>
      <a:spPr>
        <a:solidFill>
          <a:schemeClr val="bg1">
            <a:lumMod val="95000"/>
          </a:schemeClr>
        </a:solidFill>
        <a:ln w="12700">
          <a:solidFill>
            <a:schemeClr val="bg1">
              <a:lumMod val="65000"/>
            </a:schemeClr>
          </a:solidFill>
        </a:ln>
      </a:spPr>
      <a:bodyPr wrap="square" lIns="36000" tIns="36000" rIns="36000" bIns="36000" rtlCol="0">
        <a:noAutofit/>
      </a:bodyPr>
      <a:lstStyle>
        <a:defPPr algn="l">
          <a:defRPr sz="1400" b="0" dirty="0" smtClean="0">
            <a:solidFill>
              <a:schemeClr val="tx1"/>
            </a:solidFill>
            <a:latin typeface="+mn-lt"/>
          </a:defRPr>
        </a:defPPr>
      </a:lstStyle>
    </a:txDef>
  </a:objectDefaults>
  <a:extraClrSchemeLst/>
  <a:extLst>
    <a:ext uri="{05A4C25C-085E-4340-85A3-A5531E510DB2}">
      <thm15:themeFamily xmlns:thm15="http://schemas.microsoft.com/office/thememl/2012/main" name="2023 - MMIR Master.potm" id="{173DC683-EA6B-4624-9B20-2C01E339EFFF}" vid="{B46C1306-7D00-4C73-A6B2-5D93A02D8B4E}"/>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6" Type="http://schemas.microsoft.com/office/2011/relationships/webextension" Target="webextension6.xml"/><Relationship Id="rId5" Type="http://schemas.microsoft.com/office/2011/relationships/webextension" Target="webextension5.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525" row="6">
    <wetp:webextensionref xmlns:r="http://schemas.openxmlformats.org/officeDocument/2006/relationships" r:id="rId1"/>
  </wetp:taskpane>
  <wetp:taskpane dockstate="right" visibility="0" width="525" row="7">
    <wetp:webextensionref xmlns:r="http://schemas.openxmlformats.org/officeDocument/2006/relationships" r:id="rId2"/>
  </wetp:taskpane>
  <wetp:taskpane dockstate="right" visibility="0" width="525" row="8">
    <wetp:webextensionref xmlns:r="http://schemas.openxmlformats.org/officeDocument/2006/relationships" r:id="rId3"/>
  </wetp:taskpane>
  <wetp:taskpane dockstate="right" visibility="0" width="525" row="9">
    <wetp:webextensionref xmlns:r="http://schemas.openxmlformats.org/officeDocument/2006/relationships" r:id="rId4"/>
  </wetp:taskpane>
  <wetp:taskpane dockstate="right" visibility="0" width="525" row="10">
    <wetp:webextensionref xmlns:r="http://schemas.openxmlformats.org/officeDocument/2006/relationships" r:id="rId5"/>
  </wetp:taskpane>
  <wetp:taskpane dockstate="right" visibility="0" width="525" row="11">
    <wetp:webextensionref xmlns:r="http://schemas.openxmlformats.org/officeDocument/2006/relationships" r:id="rId6"/>
  </wetp:taskpane>
</wetp:taskpanes>
</file>

<file path=ppt/webextensions/webextension1.xml><?xml version="1.0" encoding="utf-8"?>
<we:webextension xmlns:we="http://schemas.microsoft.com/office/webextensions/webextension/2010/11" id="{1251B8B9-D556-4299-AE0A-D4E145482BB2}">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016E501B-857F-4DF1-B461-7A8B248E4FA9}">
  <we:reference id="wa200005107" version="1.1.0.0" store="en-US" storeType="OMEX"/>
  <we:alternateReferences>
    <we:reference id="WA200005107" version="1.1.0.0" store="WA200005107"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B4A1311F-331D-414A-8E94-E9F11F2642B9}">
  <we:reference id="wa104381411" version="2.4.5.0" store="en-US" storeType="OMEX"/>
  <we:alternateReferences>
    <we:reference id="WA104381411" version="2.4.5.0" store="WA104381411"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672F6CF8-F0FF-4606-8445-870753EC6E19}">
  <we:reference id="wa104379997" version="2.0.0.0" store="en-US" storeType="OMEX"/>
  <we:alternateReferences>
    <we:reference id="WA104379997" version="2.0.0.0" store="WA104379997" storeType="OMEX"/>
  </we:alternateReferences>
  <we:properties/>
  <we:bindings/>
  <we:snapshot xmlns:r="http://schemas.openxmlformats.org/officeDocument/2006/relationships"/>
</we:webextension>
</file>

<file path=ppt/webextensions/webextension5.xml><?xml version="1.0" encoding="utf-8"?>
<we:webextension xmlns:we="http://schemas.microsoft.com/office/webextensions/webextension/2010/11" id="{DB1151C2-05ED-46CB-B086-B257F67EF568}">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ppt/webextensions/webextension6.xml><?xml version="1.0" encoding="utf-8"?>
<we:webextension xmlns:we="http://schemas.microsoft.com/office/webextensions/webextension/2010/11" id="{3585596E-1749-4850-AFA9-8729FAE93A49}">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2023 - MMIR Master</Template>
  <TotalTime>51347</TotalTime>
  <Pages>16</Pages>
  <Words>2675</Words>
  <Application>Microsoft Macintosh PowerPoint</Application>
  <PresentationFormat>Custom</PresentationFormat>
  <Paragraphs>903</Paragraphs>
  <Slides>35</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B Helvetica Bold</vt:lpstr>
      <vt:lpstr>Cambria Math</vt:lpstr>
      <vt:lpstr>Courier New</vt:lpstr>
      <vt:lpstr>Lato</vt:lpstr>
      <vt:lpstr>Lato Black</vt:lpstr>
      <vt:lpstr>Segoe UI Emoji</vt:lpstr>
      <vt:lpstr>Times New Roman</vt:lpstr>
      <vt:lpstr>Wingdings</vt:lpstr>
      <vt:lpstr>MMIR 2017</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Roger Weber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Roger Weber</dc:creator>
  <cp:lastModifiedBy>Weber, Roger</cp:lastModifiedBy>
  <cp:revision>144</cp:revision>
  <cp:lastPrinted>2000-01-24T13:23:50Z</cp:lastPrinted>
  <dcterms:created xsi:type="dcterms:W3CDTF">2003-03-31T07:46:18Z</dcterms:created>
  <dcterms:modified xsi:type="dcterms:W3CDTF">2025-07-04T09:14:20Z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9eed6f-34eb-4453-9f97-09510b9b219f_Enabled">
    <vt:lpwstr>true</vt:lpwstr>
  </property>
  <property fmtid="{D5CDD505-2E9C-101B-9397-08002B2CF9AE}" pid="3" name="MSIP_Label_929eed6f-34eb-4453-9f97-09510b9b219f_SetDate">
    <vt:lpwstr>2025-07-02T13:15:34Z</vt:lpwstr>
  </property>
  <property fmtid="{D5CDD505-2E9C-101B-9397-08002B2CF9AE}" pid="4" name="MSIP_Label_929eed6f-34eb-4453-9f97-09510b9b219f_Method">
    <vt:lpwstr>Standard</vt:lpwstr>
  </property>
  <property fmtid="{D5CDD505-2E9C-101B-9397-08002B2CF9AE}" pid="5" name="MSIP_Label_929eed6f-34eb-4453-9f97-09510b9b219f_Name">
    <vt:lpwstr>Amazon Pending_Classification</vt:lpwstr>
  </property>
  <property fmtid="{D5CDD505-2E9C-101B-9397-08002B2CF9AE}" pid="6" name="MSIP_Label_929eed6f-34eb-4453-9f97-09510b9b219f_SiteId">
    <vt:lpwstr>5280104a-472d-4538-9ccf-1e1d0efe8b1b</vt:lpwstr>
  </property>
  <property fmtid="{D5CDD505-2E9C-101B-9397-08002B2CF9AE}" pid="7" name="MSIP_Label_929eed6f-34eb-4453-9f97-09510b9b219f_ActionId">
    <vt:lpwstr>a02d1b6b-f692-435c-951f-7bbb8cdfce30</vt:lpwstr>
  </property>
  <property fmtid="{D5CDD505-2E9C-101B-9397-08002B2CF9AE}" pid="8" name="MSIP_Label_929eed6f-34eb-4453-9f97-09510b9b219f_ContentBits">
    <vt:lpwstr>0</vt:lpwstr>
  </property>
  <property fmtid="{D5CDD505-2E9C-101B-9397-08002B2CF9AE}" pid="9" name="MSIP_Label_929eed6f-34eb-4453-9f97-09510b9b219f_Tag">
    <vt:lpwstr>50, 3, 0, 1</vt:lpwstr>
  </property>
</Properties>
</file>