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7" r:id="rId3"/>
    <p:sldId id="258" r:id="rId4"/>
    <p:sldId id="259" r:id="rId5"/>
    <p:sldId id="261" r:id="rId6"/>
    <p:sldId id="25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15"/>
    <p:restoredTop sz="95934"/>
  </p:normalViewPr>
  <p:slideViewPr>
    <p:cSldViewPr snapToGrid="0" snapToObjects="1">
      <p:cViewPr varScale="1">
        <p:scale>
          <a:sx n="115" d="100"/>
          <a:sy n="115" d="100"/>
        </p:scale>
        <p:origin x="7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err="1" smtClean="0">
                <a:solidFill>
                  <a:schemeClr val="tx1"/>
                </a:solidFill>
              </a:rPr>
              <a:t>Misskelley</a:t>
            </a:r>
            <a:r>
              <a:rPr lang="en-US" baseline="0" dirty="0" smtClean="0">
                <a:solidFill>
                  <a:schemeClr val="tx1"/>
                </a:solidFill>
              </a:rPr>
              <a:t> Case</a:t>
            </a:r>
            <a:endParaRPr lang="en-US" dirty="0">
              <a:solidFill>
                <a:schemeClr val="tx1"/>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cat>
            <c:strRef>
              <c:f>Sheet1!$A$2:$A$3</c:f>
              <c:strCache>
                <c:ptCount val="2"/>
                <c:pt idx="0">
                  <c:v>Prosecution</c:v>
                </c:pt>
                <c:pt idx="1">
                  <c:v>Defense</c:v>
                </c:pt>
              </c:strCache>
            </c:strRef>
          </c:cat>
          <c:val>
            <c:numRef>
              <c:f>Sheet1!$B$2:$B$3</c:f>
              <c:numCache>
                <c:formatCode>General</c:formatCode>
                <c:ptCount val="2"/>
                <c:pt idx="0">
                  <c:v>62.0</c:v>
                </c:pt>
                <c:pt idx="1">
                  <c:v>38.0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smtClean="0">
                <a:solidFill>
                  <a:schemeClr val="tx1"/>
                </a:solidFill>
              </a:rPr>
              <a:t>Echols and Baldwin Case</a:t>
            </a:r>
            <a:endParaRPr lang="en-US" dirty="0">
              <a:solidFill>
                <a:schemeClr val="tx1"/>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FF0000"/>
              </a:solidFill>
              <a:ln w="19050">
                <a:solidFill>
                  <a:schemeClr val="lt1"/>
                </a:solidFill>
              </a:ln>
              <a:effectLst/>
            </c:spPr>
          </c:dPt>
          <c:dPt>
            <c:idx val="1"/>
            <c:bubble3D val="0"/>
            <c:spPr>
              <a:solidFill>
                <a:srgbClr val="00B050"/>
              </a:solidFill>
              <a:ln w="19050">
                <a:solidFill>
                  <a:schemeClr val="lt1"/>
                </a:solidFill>
              </a:ln>
              <a:effectLst/>
            </c:spPr>
          </c:dPt>
          <c:cat>
            <c:strRef>
              <c:f>Sheet1!$A$2:$A$3</c:f>
              <c:strCache>
                <c:ptCount val="2"/>
                <c:pt idx="0">
                  <c:v>Prosecution</c:v>
                </c:pt>
                <c:pt idx="1">
                  <c:v>Defense</c:v>
                </c:pt>
              </c:strCache>
            </c:strRef>
          </c:cat>
          <c:val>
            <c:numRef>
              <c:f>Sheet1!$B$2:$B$3</c:f>
              <c:numCache>
                <c:formatCode>General</c:formatCode>
                <c:ptCount val="2"/>
                <c:pt idx="0">
                  <c:v>51.0</c:v>
                </c:pt>
                <c:pt idx="1">
                  <c:v>49.0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72423B-268B-CF40-84E4-8D649DB8D47B}"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15450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2423B-268B-CF40-84E4-8D649DB8D47B}"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6933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2423B-268B-CF40-84E4-8D649DB8D47B}"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137766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72423B-268B-CF40-84E4-8D649DB8D47B}"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113779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2423B-268B-CF40-84E4-8D649DB8D47B}"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165062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72423B-268B-CF40-84E4-8D649DB8D47B}"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8546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72423B-268B-CF40-84E4-8D649DB8D47B}" type="datetimeFigureOut">
              <a:rPr lang="en-US" smtClean="0"/>
              <a:t>10/26/16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25979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72423B-268B-CF40-84E4-8D649DB8D47B}" type="datetimeFigureOut">
              <a:rPr lang="en-US" smtClean="0"/>
              <a:t>10/26/16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47136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2423B-268B-CF40-84E4-8D649DB8D47B}" type="datetimeFigureOut">
              <a:rPr lang="en-US" smtClean="0"/>
              <a:t>10/26/16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22043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2423B-268B-CF40-84E4-8D649DB8D47B}"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40077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2423B-268B-CF40-84E4-8D649DB8D47B}"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71AE8-A7F4-ED4B-85C3-AEFE2C340AFA}" type="slidenum">
              <a:rPr lang="en-US" smtClean="0"/>
              <a:t>‹#›</a:t>
            </a:fld>
            <a:endParaRPr lang="en-US"/>
          </a:p>
        </p:txBody>
      </p:sp>
    </p:spTree>
    <p:extLst>
      <p:ext uri="{BB962C8B-B14F-4D97-AF65-F5344CB8AC3E}">
        <p14:creationId xmlns:p14="http://schemas.microsoft.com/office/powerpoint/2010/main" val="13748434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2423B-268B-CF40-84E4-8D649DB8D47B}" type="datetimeFigureOut">
              <a:rPr lang="en-US" smtClean="0"/>
              <a:t>10/26/16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71AE8-A7F4-ED4B-85C3-AEFE2C340AFA}" type="slidenum">
              <a:rPr lang="en-US" smtClean="0"/>
              <a:t>‹#›</a:t>
            </a:fld>
            <a:endParaRPr lang="en-US"/>
          </a:p>
        </p:txBody>
      </p:sp>
    </p:spTree>
    <p:extLst>
      <p:ext uri="{BB962C8B-B14F-4D97-AF65-F5344CB8AC3E}">
        <p14:creationId xmlns:p14="http://schemas.microsoft.com/office/powerpoint/2010/main" val="43993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Establishing the Frame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Original use case was fact extraction and correlation </a:t>
            </a:r>
            <a:r>
              <a:rPr lang="mr-IN" dirty="0" smtClean="0"/>
              <a:t>–</a:t>
            </a:r>
            <a:r>
              <a:rPr lang="en-US" dirty="0" smtClean="0"/>
              <a:t> turned out that since content is spoken word, this is a lot more difficult than anticipated.</a:t>
            </a:r>
          </a:p>
          <a:p>
            <a:r>
              <a:rPr lang="en-US" dirty="0" smtClean="0"/>
              <a:t>Dialed back to just making it easier to understand transcripts and the first item that seemed useful when reading was to color segments based on which side was making the argument (prosecution and defense). Simplest approach is to define attorney names and flag segments between switches.</a:t>
            </a:r>
          </a:p>
          <a:p>
            <a:pPr lvl="1"/>
            <a:r>
              <a:rPr lang="en-US" dirty="0" smtClean="0">
                <a:solidFill>
                  <a:srgbClr val="FF0000"/>
                </a:solidFill>
              </a:rPr>
              <a:t>This approach works most times, but sometimes the other side is mentioned in the content. One notion is to check for verbs, but think I need to be a bit more thoughtful about this</a:t>
            </a:r>
            <a:r>
              <a:rPr lang="is-IS" dirty="0" smtClean="0">
                <a:solidFill>
                  <a:srgbClr val="FF0000"/>
                </a:solidFill>
              </a:rPr>
              <a:t>…look for instances where the party is a subject-object of a sentence instead of part of a document’s markup?</a:t>
            </a:r>
            <a:endParaRPr lang="en-US" dirty="0" smtClean="0">
              <a:solidFill>
                <a:srgbClr val="FF0000"/>
              </a:solidFill>
            </a:endParaRPr>
          </a:p>
          <a:p>
            <a:r>
              <a:rPr lang="en-US" dirty="0" smtClean="0"/>
              <a:t>Hit a bump with open-closing arguments where mentioning of other attorney’s is common </a:t>
            </a:r>
            <a:r>
              <a:rPr lang="mr-IN" dirty="0" smtClean="0"/>
              <a:t>–</a:t>
            </a:r>
            <a:r>
              <a:rPr lang="en-US" dirty="0" smtClean="0"/>
              <a:t> required the development of a testimony type classifier to allow for the treatment of documents containing dialogue and monologue differently. More later.</a:t>
            </a:r>
          </a:p>
          <a:p>
            <a:r>
              <a:rPr lang="en-US" dirty="0" smtClean="0"/>
              <a:t>An additional benefit of this approach is that it started the ball rolling on starting to add some structure to the content. Now we can break an entire transcript into arguments made by both sides and start seeing what can be done.</a:t>
            </a:r>
            <a:endParaRPr lang="en-US" dirty="0"/>
          </a:p>
        </p:txBody>
      </p:sp>
    </p:spTree>
    <p:extLst>
      <p:ext uri="{BB962C8B-B14F-4D97-AF65-F5344CB8AC3E}">
        <p14:creationId xmlns:p14="http://schemas.microsoft.com/office/powerpoint/2010/main" val="167058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Testimony Type Classifier</a:t>
            </a:r>
            <a:endParaRPr lang="en-US" dirty="0"/>
          </a:p>
        </p:txBody>
      </p:sp>
      <p:sp>
        <p:nvSpPr>
          <p:cNvPr id="3" name="Content Placeholder 2"/>
          <p:cNvSpPr>
            <a:spLocks noGrp="1"/>
          </p:cNvSpPr>
          <p:nvPr>
            <p:ph idx="1"/>
          </p:nvPr>
        </p:nvSpPr>
        <p:spPr/>
        <p:txBody>
          <a:bodyPr/>
          <a:lstStyle/>
          <a:p>
            <a:r>
              <a:rPr lang="en-US" dirty="0" smtClean="0"/>
              <a:t>Trained 5 random forest classifiers on balanced samples of labeled dialogue-monologue instances using 50% random sample of the smaller monologue class (6 of 12). Average accuracy was 100%, will definitely be different for larger corpus.</a:t>
            </a:r>
          </a:p>
          <a:p>
            <a:r>
              <a:rPr lang="en-US" dirty="0" smtClean="0"/>
              <a:t>Type classification placed in line (classification = majority vote) with prosecutor-defense annotation. As mentioned, allows the treatment of documents separately. Annotation is banded for dialogue and assigned to first key presence for monologue.</a:t>
            </a:r>
            <a:endParaRPr lang="en-US" dirty="0"/>
          </a:p>
        </p:txBody>
      </p:sp>
    </p:spTree>
    <p:extLst>
      <p:ext uri="{BB962C8B-B14F-4D97-AF65-F5344CB8AC3E}">
        <p14:creationId xmlns:p14="http://schemas.microsoft.com/office/powerpoint/2010/main" val="116671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79" y="365125"/>
            <a:ext cx="3340356" cy="1325563"/>
          </a:xfrm>
        </p:spPr>
        <p:txBody>
          <a:bodyPr anchor="t">
            <a:normAutofit fontScale="90000"/>
          </a:bodyPr>
          <a:lstStyle/>
          <a:p>
            <a:r>
              <a:rPr lang="en-US" dirty="0" smtClean="0"/>
              <a:t>PD Annotation Makes it Easier to Understand Transcripts</a:t>
            </a:r>
            <a:endParaRPr lang="en-US" dirty="0"/>
          </a:p>
        </p:txBody>
      </p:sp>
      <p:pic>
        <p:nvPicPr>
          <p:cNvPr id="4" name="Picture 3"/>
          <p:cNvPicPr>
            <a:picLocks noChangeAspect="1"/>
          </p:cNvPicPr>
          <p:nvPr/>
        </p:nvPicPr>
        <p:blipFill>
          <a:blip r:embed="rId2"/>
          <a:stretch>
            <a:fillRect/>
          </a:stretch>
        </p:blipFill>
        <p:spPr>
          <a:xfrm>
            <a:off x="3617845" y="410093"/>
            <a:ext cx="8408813" cy="6322495"/>
          </a:xfrm>
          <a:prstGeom prst="rect">
            <a:avLst/>
          </a:prstGeom>
        </p:spPr>
      </p:pic>
    </p:spTree>
    <p:extLst>
      <p:ext uri="{BB962C8B-B14F-4D97-AF65-F5344CB8AC3E}">
        <p14:creationId xmlns:p14="http://schemas.microsoft.com/office/powerpoint/2010/main" val="157014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 Annotation Enables Objective Calculation of Content Balance</a:t>
            </a:r>
            <a:endParaRPr lang="en-US" dirty="0"/>
          </a:p>
        </p:txBody>
      </p:sp>
      <p:graphicFrame>
        <p:nvGraphicFramePr>
          <p:cNvPr id="4" name="Chart 3"/>
          <p:cNvGraphicFramePr/>
          <p:nvPr>
            <p:extLst>
              <p:ext uri="{D42A27DB-BD31-4B8C-83A1-F6EECF244321}">
                <p14:modId xmlns:p14="http://schemas.microsoft.com/office/powerpoint/2010/main" val="2006981239"/>
              </p:ext>
            </p:extLst>
          </p:nvPr>
        </p:nvGraphicFramePr>
        <p:xfrm>
          <a:off x="0" y="2020965"/>
          <a:ext cx="6397270" cy="40753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1576214312"/>
              </p:ext>
            </p:extLst>
          </p:nvPr>
        </p:nvGraphicFramePr>
        <p:xfrm>
          <a:off x="5794730" y="2020965"/>
          <a:ext cx="6397270" cy="40753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273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PD Annotation Enables Dialogue Documents to be Ranked by Contention (Attribution Switches</a:t>
            </a:r>
            <a:r>
              <a:rPr lang="en-US" dirty="0" smtClean="0"/>
              <a:t>)</a:t>
            </a:r>
            <a:endParaRPr lang="en-US" dirty="0"/>
          </a:p>
        </p:txBody>
      </p:sp>
      <p:pic>
        <p:nvPicPr>
          <p:cNvPr id="3" name="Picture 2"/>
          <p:cNvPicPr>
            <a:picLocks noChangeAspect="1"/>
          </p:cNvPicPr>
          <p:nvPr/>
        </p:nvPicPr>
        <p:blipFill>
          <a:blip r:embed="rId2"/>
          <a:stretch>
            <a:fillRect/>
          </a:stretch>
        </p:blipFill>
        <p:spPr>
          <a:xfrm>
            <a:off x="374650" y="2220797"/>
            <a:ext cx="11442700" cy="3263900"/>
          </a:xfrm>
          <a:prstGeom prst="rect">
            <a:avLst/>
          </a:prstGeom>
        </p:spPr>
      </p:pic>
    </p:spTree>
    <p:extLst>
      <p:ext uri="{BB962C8B-B14F-4D97-AF65-F5344CB8AC3E}">
        <p14:creationId xmlns:p14="http://schemas.microsoft.com/office/powerpoint/2010/main" val="200919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Thoughts</a:t>
            </a:r>
            <a:endParaRPr lang="en-US" dirty="0"/>
          </a:p>
        </p:txBody>
      </p:sp>
      <p:sp>
        <p:nvSpPr>
          <p:cNvPr id="5" name="Content Placeholder 4"/>
          <p:cNvSpPr>
            <a:spLocks noGrp="1"/>
          </p:cNvSpPr>
          <p:nvPr>
            <p:ph idx="1"/>
          </p:nvPr>
        </p:nvSpPr>
        <p:spPr/>
        <p:txBody>
          <a:bodyPr/>
          <a:lstStyle/>
          <a:p>
            <a:r>
              <a:rPr lang="en-US" dirty="0" smtClean="0"/>
              <a:t>Can we quantify the degree by which Jessie mirrored the interrogators statements?</a:t>
            </a:r>
          </a:p>
          <a:p>
            <a:r>
              <a:rPr lang="en-US" dirty="0" smtClean="0"/>
              <a:t>Detect and classify sentiment of dialogue – pieces to pay attention to is where sentiment is actually coming through.</a:t>
            </a:r>
          </a:p>
        </p:txBody>
      </p:sp>
    </p:spTree>
    <p:extLst>
      <p:ext uri="{BB962C8B-B14F-4D97-AF65-F5344CB8AC3E}">
        <p14:creationId xmlns:p14="http://schemas.microsoft.com/office/powerpoint/2010/main" val="49595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371</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Mangal</vt:lpstr>
      <vt:lpstr>Arial</vt:lpstr>
      <vt:lpstr>Office Theme</vt:lpstr>
      <vt:lpstr>Establishing the Frame</vt:lpstr>
      <vt:lpstr>Testimony Type Classifier</vt:lpstr>
      <vt:lpstr>PD Annotation Makes it Easier to Understand Transcripts</vt:lpstr>
      <vt:lpstr>PD Annotation Enables Objective Calculation of Content Balance</vt:lpstr>
      <vt:lpstr>PD Annotation Enables Dialogue Documents to be Ranked by Contention (Attribution Switches)</vt:lpstr>
      <vt:lpstr>More Thoughts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some thoughts to test out?</dc:title>
  <dc:creator>Dustin Garvey</dc:creator>
  <cp:lastModifiedBy>Dustin Garvey</cp:lastModifiedBy>
  <cp:revision>36</cp:revision>
  <dcterms:created xsi:type="dcterms:W3CDTF">2016-10-21T01:06:17Z</dcterms:created>
  <dcterms:modified xsi:type="dcterms:W3CDTF">2016-10-27T01:01:38Z</dcterms:modified>
</cp:coreProperties>
</file>