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EAEA1-AFD2-4EEF-8F2D-8702216350A2}" v="1" dt="2019-06-25T01:28:12.9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1"/>
    <p:restoredTop sz="86784" autoAdjust="0"/>
  </p:normalViewPr>
  <p:slideViewPr>
    <p:cSldViewPr>
      <p:cViewPr varScale="1">
        <p:scale>
          <a:sx n="138" d="100"/>
          <a:sy n="138" d="100"/>
        </p:scale>
        <p:origin x="270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Aaron" userId="d3f5f547726ec9fb" providerId="LiveId" clId="{D5DEAEA1-AFD2-4EEF-8F2D-8702216350A2}"/>
    <pc:docChg chg="modSld">
      <pc:chgData name="ke Aaron" userId="d3f5f547726ec9fb" providerId="LiveId" clId="{D5DEAEA1-AFD2-4EEF-8F2D-8702216350A2}" dt="2019-06-26T09:27:57.237" v="4" actId="1076"/>
      <pc:docMkLst>
        <pc:docMk/>
      </pc:docMkLst>
      <pc:sldChg chg="addSp modSp">
        <pc:chgData name="ke Aaron" userId="d3f5f547726ec9fb" providerId="LiveId" clId="{D5DEAEA1-AFD2-4EEF-8F2D-8702216350A2}" dt="2019-06-25T01:28:12.984" v="3" actId="164"/>
        <pc:sldMkLst>
          <pc:docMk/>
          <pc:sldMk cId="0" sldId="264"/>
        </pc:sldMkLst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2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3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4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6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7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8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9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10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11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12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13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14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15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16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17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18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19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20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21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22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23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24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25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26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27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28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29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30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31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32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33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34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35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36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37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38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39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40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41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42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43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44" creationId="{00000000-0000-0000-0000-000000000000}"/>
          </ac:spMkLst>
        </pc:spChg>
        <pc:spChg chg="mod">
          <ac:chgData name="ke Aaron" userId="d3f5f547726ec9fb" providerId="LiveId" clId="{D5DEAEA1-AFD2-4EEF-8F2D-8702216350A2}" dt="2019-06-25T01:28:12.984" v="3" actId="164"/>
          <ac:spMkLst>
            <pc:docMk/>
            <pc:sldMk cId="0" sldId="264"/>
            <ac:spMk id="45" creationId="{00000000-0000-0000-0000-000000000000}"/>
          </ac:spMkLst>
        </pc:spChg>
        <pc:grpChg chg="add mod">
          <ac:chgData name="ke Aaron" userId="d3f5f547726ec9fb" providerId="LiveId" clId="{D5DEAEA1-AFD2-4EEF-8F2D-8702216350A2}" dt="2019-06-25T01:28:12.984" v="3" actId="164"/>
          <ac:grpSpMkLst>
            <pc:docMk/>
            <pc:sldMk cId="0" sldId="264"/>
            <ac:grpSpMk id="49" creationId="{9FF76123-6F16-414B-908E-42AC4FA9EC44}"/>
          </ac:grpSpMkLst>
        </pc:grpChg>
      </pc:sldChg>
      <pc:sldChg chg="modSp">
        <pc:chgData name="ke Aaron" userId="d3f5f547726ec9fb" providerId="LiveId" clId="{D5DEAEA1-AFD2-4EEF-8F2D-8702216350A2}" dt="2019-06-24T11:20:41.726" v="0" actId="20577"/>
        <pc:sldMkLst>
          <pc:docMk/>
          <pc:sldMk cId="0" sldId="272"/>
        </pc:sldMkLst>
        <pc:spChg chg="mod">
          <ac:chgData name="ke Aaron" userId="d3f5f547726ec9fb" providerId="LiveId" clId="{D5DEAEA1-AFD2-4EEF-8F2D-8702216350A2}" dt="2019-06-24T11:20:41.726" v="0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ke Aaron" userId="d3f5f547726ec9fb" providerId="LiveId" clId="{D5DEAEA1-AFD2-4EEF-8F2D-8702216350A2}" dt="2019-06-26T09:27:57.237" v="4" actId="1076"/>
        <pc:sldMkLst>
          <pc:docMk/>
          <pc:sldMk cId="0" sldId="274"/>
        </pc:sldMkLst>
        <pc:spChg chg="mod">
          <ac:chgData name="ke Aaron" userId="d3f5f547726ec9fb" providerId="LiveId" clId="{D5DEAEA1-AFD2-4EEF-8F2D-8702216350A2}" dt="2019-06-26T09:27:57.237" v="4" actId="1076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7FA1B-CFDC-4F19-BCCF-50F9DDEBF8B7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78E7E-2AF0-471E-86A7-E64E94096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9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78E7E-2AF0-471E-86A7-E64E94096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7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78E7E-2AF0-471E-86A7-E64E94096D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1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78E7E-2AF0-471E-86A7-E64E94096D2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1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5625" y="2970657"/>
            <a:ext cx="8231505" cy="0"/>
          </a:xfrm>
          <a:custGeom>
            <a:avLst/>
            <a:gdLst/>
            <a:ahLst/>
            <a:cxnLst/>
            <a:rect l="l" t="t" r="r" b="b"/>
            <a:pathLst>
              <a:path w="8231505">
                <a:moveTo>
                  <a:pt x="0" y="0"/>
                </a:moveTo>
                <a:lnTo>
                  <a:pt x="8231174" y="0"/>
                </a:lnTo>
              </a:path>
            </a:pathLst>
          </a:custGeom>
          <a:ln w="635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482209" y="317080"/>
            <a:ext cx="3260000" cy="668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2313939"/>
            <a:ext cx="761491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00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00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00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5625" y="6172200"/>
            <a:ext cx="8231505" cy="0"/>
          </a:xfrm>
          <a:custGeom>
            <a:avLst/>
            <a:gdLst/>
            <a:ahLst/>
            <a:cxnLst/>
            <a:rect l="l" t="t" r="r" b="b"/>
            <a:pathLst>
              <a:path w="8231505">
                <a:moveTo>
                  <a:pt x="0" y="0"/>
                </a:moveTo>
                <a:lnTo>
                  <a:pt x="823117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4500" y="950975"/>
            <a:ext cx="8231505" cy="0"/>
          </a:xfrm>
          <a:custGeom>
            <a:avLst/>
            <a:gdLst/>
            <a:ahLst/>
            <a:cxnLst/>
            <a:rect l="l" t="t" r="r" b="b"/>
            <a:pathLst>
              <a:path w="8231505">
                <a:moveTo>
                  <a:pt x="0" y="0"/>
                </a:moveTo>
                <a:lnTo>
                  <a:pt x="8231251" y="0"/>
                </a:lnTo>
              </a:path>
            </a:pathLst>
          </a:custGeom>
          <a:ln w="635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240" y="238252"/>
            <a:ext cx="80975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00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416" y="1060958"/>
            <a:ext cx="8075167" cy="3500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0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9.jpg"/><Relationship Id="rId7" Type="http://schemas.openxmlformats.org/officeDocument/2006/relationships/image" Target="../media/image20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g"/><Relationship Id="rId3" Type="http://schemas.openxmlformats.org/officeDocument/2006/relationships/image" Target="../media/image52.jpg"/><Relationship Id="rId7" Type="http://schemas.openxmlformats.org/officeDocument/2006/relationships/image" Target="../media/image56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20.jp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19.jp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62.jpg"/><Relationship Id="rId5" Type="http://schemas.openxmlformats.org/officeDocument/2006/relationships/image" Target="../media/image17.jpg"/><Relationship Id="rId15" Type="http://schemas.openxmlformats.org/officeDocument/2006/relationships/image" Target="../media/image66.jpg"/><Relationship Id="rId10" Type="http://schemas.openxmlformats.org/officeDocument/2006/relationships/image" Target="../media/image61.png"/><Relationship Id="rId4" Type="http://schemas.openxmlformats.org/officeDocument/2006/relationships/image" Target="../media/image21.jp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69.png"/><Relationship Id="rId7" Type="http://schemas.openxmlformats.org/officeDocument/2006/relationships/image" Target="../media/image17.jpg"/><Relationship Id="rId12" Type="http://schemas.openxmlformats.org/officeDocument/2006/relationships/image" Target="../media/image7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11" Type="http://schemas.openxmlformats.org/officeDocument/2006/relationships/image" Target="../media/image72.png"/><Relationship Id="rId5" Type="http://schemas.openxmlformats.org/officeDocument/2006/relationships/image" Target="../media/image20.jpg"/><Relationship Id="rId10" Type="http://schemas.openxmlformats.org/officeDocument/2006/relationships/image" Target="../media/image71.png"/><Relationship Id="rId4" Type="http://schemas.openxmlformats.org/officeDocument/2006/relationships/image" Target="../media/image19.jpg"/><Relationship Id="rId9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g"/><Relationship Id="rId5" Type="http://schemas.openxmlformats.org/officeDocument/2006/relationships/image" Target="../media/image57.jpg"/><Relationship Id="rId4" Type="http://schemas.openxmlformats.org/officeDocument/2006/relationships/image" Target="../media/image7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jpg"/><Relationship Id="rId4" Type="http://schemas.openxmlformats.org/officeDocument/2006/relationships/image" Target="../media/image8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9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313939"/>
            <a:ext cx="5718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0" dirty="0">
                <a:solidFill>
                  <a:srgbClr val="000090"/>
                </a:solidFill>
                <a:latin typeface="Trebuchet MS"/>
                <a:cs typeface="Trebuchet MS"/>
              </a:rPr>
              <a:t>Introduction </a:t>
            </a:r>
            <a:r>
              <a:rPr sz="3600" b="1" spc="-140" dirty="0">
                <a:solidFill>
                  <a:srgbClr val="000090"/>
                </a:solidFill>
                <a:latin typeface="Trebuchet MS"/>
                <a:cs typeface="Trebuchet MS"/>
              </a:rPr>
              <a:t>to </a:t>
            </a:r>
            <a:r>
              <a:rPr sz="3600" b="1" spc="-150" dirty="0">
                <a:solidFill>
                  <a:srgbClr val="000090"/>
                </a:solidFill>
                <a:latin typeface="Trebuchet MS"/>
                <a:cs typeface="Trebuchet MS"/>
              </a:rPr>
              <a:t>Boosted</a:t>
            </a:r>
            <a:r>
              <a:rPr sz="3600" b="1" spc="-530" dirty="0">
                <a:solidFill>
                  <a:srgbClr val="000090"/>
                </a:solidFill>
                <a:latin typeface="Trebuchet MS"/>
                <a:cs typeface="Trebuchet MS"/>
              </a:rPr>
              <a:t> </a:t>
            </a:r>
            <a:r>
              <a:rPr sz="3600" b="1" spc="-270" dirty="0">
                <a:solidFill>
                  <a:srgbClr val="000090"/>
                </a:solidFill>
                <a:latin typeface="Trebuchet MS"/>
                <a:cs typeface="Trebuchet MS"/>
              </a:rPr>
              <a:t>Trees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2961" y="3290061"/>
            <a:ext cx="1596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Arial"/>
                <a:cs typeface="Arial"/>
              </a:rPr>
              <a:t>Tianqi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Chen  </a:t>
            </a:r>
            <a:r>
              <a:rPr sz="2400" spc="-105" dirty="0">
                <a:latin typeface="Arial"/>
                <a:cs typeface="Arial"/>
              </a:rPr>
              <a:t>Oct. </a:t>
            </a:r>
            <a:r>
              <a:rPr sz="2400" spc="-120" dirty="0">
                <a:latin typeface="Arial"/>
                <a:cs typeface="Arial"/>
              </a:rPr>
              <a:t>22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2014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380" y="268732"/>
            <a:ext cx="4602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Tree </a:t>
            </a:r>
            <a:r>
              <a:rPr spc="-204" dirty="0"/>
              <a:t>Ensemble</a:t>
            </a:r>
            <a:r>
              <a:rPr spc="-280" dirty="0"/>
              <a:t> </a:t>
            </a:r>
            <a:r>
              <a:rPr spc="-17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49769"/>
            <a:ext cx="7927340" cy="481901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20" dirty="0">
                <a:latin typeface="Arial"/>
                <a:cs typeface="Arial"/>
              </a:rPr>
              <a:t>Very </a:t>
            </a:r>
            <a:r>
              <a:rPr sz="2400" spc="-55" dirty="0">
                <a:latin typeface="Arial"/>
                <a:cs typeface="Arial"/>
              </a:rPr>
              <a:t>widely </a:t>
            </a:r>
            <a:r>
              <a:rPr sz="2400" spc="-130" dirty="0">
                <a:latin typeface="Arial"/>
                <a:cs typeface="Arial"/>
              </a:rPr>
              <a:t>used, </a:t>
            </a:r>
            <a:r>
              <a:rPr sz="2400" spc="-60" dirty="0">
                <a:latin typeface="Arial"/>
                <a:cs typeface="Arial"/>
              </a:rPr>
              <a:t>look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70" dirty="0">
                <a:latin typeface="Arial"/>
                <a:cs typeface="Arial"/>
              </a:rPr>
              <a:t>GBM, </a:t>
            </a:r>
            <a:r>
              <a:rPr sz="2400" spc="-75" dirty="0">
                <a:latin typeface="Arial"/>
                <a:cs typeface="Arial"/>
              </a:rPr>
              <a:t>random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forest…</a:t>
            </a:r>
            <a:endParaRPr sz="2400" dirty="0">
              <a:latin typeface="Arial"/>
              <a:cs typeface="Arial"/>
            </a:endParaRPr>
          </a:p>
          <a:p>
            <a:pPr marL="755650" marR="52069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75" dirty="0">
                <a:latin typeface="Arial"/>
                <a:cs typeface="Arial"/>
              </a:rPr>
              <a:t>Almost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half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data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mining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competition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are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won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by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using</a:t>
            </a:r>
            <a:r>
              <a:rPr sz="2200" spc="-130" dirty="0">
                <a:latin typeface="Arial"/>
                <a:cs typeface="Arial"/>
              </a:rPr>
              <a:t> some  </a:t>
            </a:r>
            <a:r>
              <a:rPr sz="2200" spc="-75" dirty="0">
                <a:latin typeface="Arial"/>
                <a:cs typeface="Arial"/>
              </a:rPr>
              <a:t>variants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25" dirty="0">
                <a:latin typeface="Arial"/>
                <a:cs typeface="Arial"/>
              </a:rPr>
              <a:t>tree </a:t>
            </a:r>
            <a:r>
              <a:rPr sz="2200" spc="-105" dirty="0">
                <a:latin typeface="Arial"/>
                <a:cs typeface="Arial"/>
              </a:rPr>
              <a:t>ensemble</a:t>
            </a:r>
            <a:r>
              <a:rPr sz="2200" spc="-37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methods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0090"/>
              </a:buClr>
              <a:buFont typeface="Wingdings"/>
              <a:buChar char=""/>
            </a:pPr>
            <a:endParaRPr sz="2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0090"/>
              </a:buClr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marL="242570" marR="508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60" dirty="0">
                <a:latin typeface="Arial"/>
                <a:cs typeface="Arial"/>
              </a:rPr>
              <a:t>Invariant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scaling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inputs,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so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you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need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careful  </a:t>
            </a:r>
            <a:r>
              <a:rPr sz="2400" spc="-75" dirty="0">
                <a:latin typeface="Arial"/>
                <a:cs typeface="Arial"/>
              </a:rPr>
              <a:t>features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normalization.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spcBef>
                <a:spcPts val="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45" dirty="0">
                <a:latin typeface="Arial"/>
                <a:cs typeface="Arial"/>
              </a:rPr>
              <a:t>Learn </a:t>
            </a:r>
            <a:r>
              <a:rPr sz="2400" spc="-80" dirty="0">
                <a:latin typeface="Arial"/>
                <a:cs typeface="Arial"/>
              </a:rPr>
              <a:t>higher </a:t>
            </a:r>
            <a:r>
              <a:rPr sz="2400" spc="-50" dirty="0">
                <a:latin typeface="Arial"/>
                <a:cs typeface="Arial"/>
              </a:rPr>
              <a:t>order </a:t>
            </a:r>
            <a:r>
              <a:rPr sz="2400" spc="-35" dirty="0">
                <a:latin typeface="Arial"/>
                <a:cs typeface="Arial"/>
              </a:rPr>
              <a:t>interaction </a:t>
            </a:r>
            <a:r>
              <a:rPr sz="2400" spc="-70" dirty="0">
                <a:latin typeface="Arial"/>
                <a:cs typeface="Arial"/>
              </a:rPr>
              <a:t>between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features.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9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spcBef>
                <a:spcPts val="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245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25" dirty="0">
                <a:latin typeface="Arial"/>
                <a:cs typeface="Arial"/>
              </a:rPr>
              <a:t>scalable,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Industry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66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Put </a:t>
            </a:r>
            <a:r>
              <a:rPr spc="-170" dirty="0"/>
              <a:t>into </a:t>
            </a:r>
            <a:r>
              <a:rPr spc="-245" dirty="0"/>
              <a:t>context: </a:t>
            </a:r>
            <a:r>
              <a:rPr spc="-55" dirty="0"/>
              <a:t>Model </a:t>
            </a:r>
            <a:r>
              <a:rPr spc="-165" dirty="0"/>
              <a:t>and</a:t>
            </a:r>
            <a:r>
              <a:rPr spc="-675" dirty="0"/>
              <a:t> </a:t>
            </a:r>
            <a:r>
              <a:rPr spc="-204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439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40" dirty="0">
                <a:latin typeface="Arial"/>
                <a:cs typeface="Arial"/>
              </a:rPr>
              <a:t>Model: </a:t>
            </a:r>
            <a:r>
              <a:rPr sz="2400" spc="-145" dirty="0">
                <a:latin typeface="Arial"/>
                <a:cs typeface="Arial"/>
              </a:rPr>
              <a:t>assuming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355" dirty="0">
                <a:latin typeface="Arial"/>
                <a:cs typeface="Arial"/>
              </a:rPr>
              <a:t>K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trees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2988332"/>
            <a:ext cx="7388859" cy="18986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00" i="1" spc="-95" dirty="0">
                <a:latin typeface="Arial"/>
                <a:cs typeface="Arial"/>
              </a:rPr>
              <a:t>Think:</a:t>
            </a:r>
            <a:r>
              <a:rPr sz="2000" i="1" spc="-90" dirty="0">
                <a:latin typeface="Arial"/>
                <a:cs typeface="Arial"/>
              </a:rPr>
              <a:t> </a:t>
            </a:r>
            <a:r>
              <a:rPr sz="2000" i="1" spc="-100" dirty="0">
                <a:latin typeface="Arial"/>
                <a:cs typeface="Arial"/>
              </a:rPr>
              <a:t>regression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tree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spc="-105" dirty="0">
                <a:latin typeface="Arial"/>
                <a:cs typeface="Arial"/>
              </a:rPr>
              <a:t>is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a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45" dirty="0">
                <a:latin typeface="Arial"/>
                <a:cs typeface="Arial"/>
              </a:rPr>
              <a:t>function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that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spc="-125" dirty="0">
                <a:latin typeface="Arial"/>
                <a:cs typeface="Arial"/>
              </a:rPr>
              <a:t>maps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spc="-45" dirty="0">
                <a:latin typeface="Arial"/>
                <a:cs typeface="Arial"/>
              </a:rPr>
              <a:t>the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spc="-35" dirty="0">
                <a:latin typeface="Arial"/>
                <a:cs typeface="Arial"/>
              </a:rPr>
              <a:t>attributes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to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spc="-45" dirty="0">
                <a:latin typeface="Arial"/>
                <a:cs typeface="Arial"/>
              </a:rPr>
              <a:t>the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130" dirty="0">
                <a:latin typeface="Arial"/>
                <a:cs typeface="Arial"/>
              </a:rPr>
              <a:t>score</a:t>
            </a:r>
            <a:endParaRPr sz="20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1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14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80" dirty="0">
                <a:latin typeface="Arial"/>
                <a:cs typeface="Arial"/>
              </a:rPr>
              <a:t>Including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structure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each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tree,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score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in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leaf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14" dirty="0">
                <a:latin typeface="Arial"/>
                <a:cs typeface="Arial"/>
              </a:rPr>
              <a:t>Or </a:t>
            </a:r>
            <a:r>
              <a:rPr sz="2200" spc="-80" dirty="0">
                <a:latin typeface="Arial"/>
                <a:cs typeface="Arial"/>
              </a:rPr>
              <a:t>simply </a:t>
            </a:r>
            <a:r>
              <a:rPr sz="2200" spc="-150" dirty="0">
                <a:latin typeface="Arial"/>
                <a:cs typeface="Arial"/>
              </a:rPr>
              <a:t>use </a:t>
            </a:r>
            <a:r>
              <a:rPr sz="2200" spc="-35" dirty="0">
                <a:latin typeface="Arial"/>
                <a:cs typeface="Arial"/>
              </a:rPr>
              <a:t>function </a:t>
            </a:r>
            <a:r>
              <a:rPr sz="2200" spc="-204" dirty="0">
                <a:latin typeface="Arial"/>
                <a:cs typeface="Arial"/>
              </a:rPr>
              <a:t>as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parameters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616" y="5397246"/>
            <a:ext cx="3357879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spc="-90" dirty="0">
                <a:latin typeface="Arial"/>
                <a:cs typeface="Arial"/>
              </a:rPr>
              <a:t>Instead </a:t>
            </a:r>
            <a:r>
              <a:rPr sz="2200" spc="-75" dirty="0">
                <a:latin typeface="Arial"/>
                <a:cs typeface="Arial"/>
              </a:rPr>
              <a:t>learning weights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5585" y="5397246"/>
            <a:ext cx="37852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5" dirty="0">
                <a:latin typeface="Arial"/>
                <a:cs typeface="Arial"/>
              </a:rPr>
              <a:t>, </a:t>
            </a:r>
            <a:r>
              <a:rPr sz="2200" spc="-75" dirty="0">
                <a:latin typeface="Arial"/>
                <a:cs typeface="Arial"/>
              </a:rPr>
              <a:t>we </a:t>
            </a:r>
            <a:r>
              <a:rPr sz="2200" spc="-90" dirty="0">
                <a:latin typeface="Arial"/>
                <a:cs typeface="Arial"/>
              </a:rPr>
              <a:t>are </a:t>
            </a:r>
            <a:r>
              <a:rPr sz="2200" spc="-75" dirty="0">
                <a:latin typeface="Arial"/>
                <a:cs typeface="Arial"/>
              </a:rPr>
              <a:t>learning</a:t>
            </a:r>
            <a:r>
              <a:rPr sz="2200" spc="-254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functions(trees)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9764" y="2435377"/>
            <a:ext cx="4732655" cy="33909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Arial"/>
                <a:cs typeface="Arial"/>
              </a:rPr>
              <a:t>Space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functions containing </a:t>
            </a:r>
            <a:r>
              <a:rPr sz="1600" dirty="0">
                <a:latin typeface="Arial"/>
                <a:cs typeface="Arial"/>
              </a:rPr>
              <a:t>all Regression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trees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3605" y="2270760"/>
            <a:ext cx="95885" cy="167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1415" y="1724405"/>
            <a:ext cx="4310453" cy="478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6166" y="1733169"/>
            <a:ext cx="680720" cy="516890"/>
          </a:xfrm>
          <a:custGeom>
            <a:avLst/>
            <a:gdLst/>
            <a:ahLst/>
            <a:cxnLst/>
            <a:rect l="l" t="t" r="r" b="b"/>
            <a:pathLst>
              <a:path w="680720" h="516889">
                <a:moveTo>
                  <a:pt x="0" y="258190"/>
                </a:moveTo>
                <a:lnTo>
                  <a:pt x="4451" y="216304"/>
                </a:lnTo>
                <a:lnTo>
                  <a:pt x="17340" y="176572"/>
                </a:lnTo>
                <a:lnTo>
                  <a:pt x="37965" y="139525"/>
                </a:lnTo>
                <a:lnTo>
                  <a:pt x="65629" y="105695"/>
                </a:lnTo>
                <a:lnTo>
                  <a:pt x="99631" y="75612"/>
                </a:lnTo>
                <a:lnTo>
                  <a:pt x="139272" y="49808"/>
                </a:lnTo>
                <a:lnTo>
                  <a:pt x="183852" y="28813"/>
                </a:lnTo>
                <a:lnTo>
                  <a:pt x="232672" y="13160"/>
                </a:lnTo>
                <a:lnTo>
                  <a:pt x="285032" y="3378"/>
                </a:lnTo>
                <a:lnTo>
                  <a:pt x="340233" y="0"/>
                </a:lnTo>
                <a:lnTo>
                  <a:pt x="395433" y="3378"/>
                </a:lnTo>
                <a:lnTo>
                  <a:pt x="447793" y="13160"/>
                </a:lnTo>
                <a:lnTo>
                  <a:pt x="496613" y="28813"/>
                </a:lnTo>
                <a:lnTo>
                  <a:pt x="541193" y="49808"/>
                </a:lnTo>
                <a:lnTo>
                  <a:pt x="580834" y="75612"/>
                </a:lnTo>
                <a:lnTo>
                  <a:pt x="614836" y="105695"/>
                </a:lnTo>
                <a:lnTo>
                  <a:pt x="642500" y="139525"/>
                </a:lnTo>
                <a:lnTo>
                  <a:pt x="663125" y="176572"/>
                </a:lnTo>
                <a:lnTo>
                  <a:pt x="676014" y="216304"/>
                </a:lnTo>
                <a:lnTo>
                  <a:pt x="680466" y="258190"/>
                </a:lnTo>
                <a:lnTo>
                  <a:pt x="676014" y="300077"/>
                </a:lnTo>
                <a:lnTo>
                  <a:pt x="663125" y="339809"/>
                </a:lnTo>
                <a:lnTo>
                  <a:pt x="642500" y="376856"/>
                </a:lnTo>
                <a:lnTo>
                  <a:pt x="614836" y="410686"/>
                </a:lnTo>
                <a:lnTo>
                  <a:pt x="580834" y="440769"/>
                </a:lnTo>
                <a:lnTo>
                  <a:pt x="541193" y="466573"/>
                </a:lnTo>
                <a:lnTo>
                  <a:pt x="496613" y="487568"/>
                </a:lnTo>
                <a:lnTo>
                  <a:pt x="447793" y="503221"/>
                </a:lnTo>
                <a:lnTo>
                  <a:pt x="395433" y="513003"/>
                </a:lnTo>
                <a:lnTo>
                  <a:pt x="340233" y="516381"/>
                </a:lnTo>
                <a:lnTo>
                  <a:pt x="285032" y="513003"/>
                </a:lnTo>
                <a:lnTo>
                  <a:pt x="232672" y="503221"/>
                </a:lnTo>
                <a:lnTo>
                  <a:pt x="183852" y="487568"/>
                </a:lnTo>
                <a:lnTo>
                  <a:pt x="139272" y="466573"/>
                </a:lnTo>
                <a:lnTo>
                  <a:pt x="99631" y="440769"/>
                </a:lnTo>
                <a:lnTo>
                  <a:pt x="65629" y="410686"/>
                </a:lnTo>
                <a:lnTo>
                  <a:pt x="37965" y="376856"/>
                </a:lnTo>
                <a:lnTo>
                  <a:pt x="17340" y="339809"/>
                </a:lnTo>
                <a:lnTo>
                  <a:pt x="4451" y="300077"/>
                </a:lnTo>
                <a:lnTo>
                  <a:pt x="0" y="25819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0304" y="4951298"/>
            <a:ext cx="2226563" cy="255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27749" y="5479999"/>
            <a:ext cx="312335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304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Learning </a:t>
            </a:r>
            <a:r>
              <a:rPr spc="-145" dirty="0"/>
              <a:t>a </a:t>
            </a:r>
            <a:r>
              <a:rPr spc="-240" dirty="0"/>
              <a:t>tree </a:t>
            </a:r>
            <a:r>
              <a:rPr spc="-150" dirty="0"/>
              <a:t>on </a:t>
            </a:r>
            <a:r>
              <a:rPr spc="-175" dirty="0"/>
              <a:t>single</a:t>
            </a:r>
            <a:r>
              <a:rPr spc="-610" dirty="0"/>
              <a:t> </a:t>
            </a:r>
            <a:r>
              <a:rPr spc="-200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878230"/>
            <a:ext cx="7105015" cy="25450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3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14" dirty="0">
                <a:latin typeface="Arial"/>
                <a:cs typeface="Arial"/>
              </a:rPr>
              <a:t>How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75" dirty="0">
                <a:latin typeface="Arial"/>
                <a:cs typeface="Arial"/>
              </a:rPr>
              <a:t>learn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functions?</a:t>
            </a:r>
            <a:endParaRPr sz="24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95" dirty="0">
                <a:latin typeface="Arial"/>
                <a:cs typeface="Arial"/>
              </a:rPr>
              <a:t>Define </a:t>
            </a:r>
            <a:r>
              <a:rPr sz="2400" spc="-65" dirty="0">
                <a:latin typeface="Arial"/>
                <a:cs typeface="Arial"/>
              </a:rPr>
              <a:t>objective </a:t>
            </a:r>
            <a:r>
              <a:rPr sz="2400" spc="-125" dirty="0">
                <a:latin typeface="Arial"/>
                <a:cs typeface="Arial"/>
              </a:rPr>
              <a:t>(loss, </a:t>
            </a:r>
            <a:r>
              <a:rPr sz="2400" spc="-75" dirty="0">
                <a:latin typeface="Arial"/>
                <a:cs typeface="Arial"/>
              </a:rPr>
              <a:t>regularization),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60" dirty="0">
                <a:latin typeface="Arial"/>
                <a:cs typeface="Arial"/>
              </a:rPr>
              <a:t>optimize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it!!</a:t>
            </a:r>
            <a:endParaRPr sz="24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40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20" dirty="0">
                <a:latin typeface="Arial"/>
                <a:cs typeface="Arial"/>
              </a:rPr>
              <a:t>Consider </a:t>
            </a:r>
            <a:r>
              <a:rPr sz="2200" spc="-100" dirty="0">
                <a:latin typeface="Arial"/>
                <a:cs typeface="Arial"/>
              </a:rPr>
              <a:t>regression </a:t>
            </a:r>
            <a:r>
              <a:rPr sz="2200" spc="-25" dirty="0">
                <a:latin typeface="Arial"/>
                <a:cs typeface="Arial"/>
              </a:rPr>
              <a:t>tree </a:t>
            </a:r>
            <a:r>
              <a:rPr sz="2200" spc="-70" dirty="0">
                <a:latin typeface="Arial"/>
                <a:cs typeface="Arial"/>
              </a:rPr>
              <a:t>on </a:t>
            </a:r>
            <a:r>
              <a:rPr sz="2200" spc="-105" dirty="0">
                <a:latin typeface="Arial"/>
                <a:cs typeface="Arial"/>
              </a:rPr>
              <a:t>single </a:t>
            </a:r>
            <a:r>
              <a:rPr sz="2200" spc="-15" dirty="0">
                <a:latin typeface="Arial"/>
                <a:cs typeface="Arial"/>
              </a:rPr>
              <a:t>input </a:t>
            </a:r>
            <a:r>
              <a:rPr sz="2200" spc="125" dirty="0">
                <a:latin typeface="Arial"/>
                <a:cs typeface="Arial"/>
              </a:rPr>
              <a:t>t</a:t>
            </a:r>
            <a:r>
              <a:rPr sz="2200" spc="-43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(time)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60" dirty="0">
                <a:latin typeface="Arial"/>
                <a:cs typeface="Arial"/>
              </a:rPr>
              <a:t>I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want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to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predict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whether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I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like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romantic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music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at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time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125" dirty="0">
                <a:latin typeface="Arial"/>
                <a:cs typeface="Arial"/>
              </a:rPr>
              <a:t>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8158" y="4040885"/>
            <a:ext cx="1929130" cy="500380"/>
          </a:xfrm>
          <a:custGeom>
            <a:avLst/>
            <a:gdLst/>
            <a:ahLst/>
            <a:cxnLst/>
            <a:rect l="l" t="t" r="r" b="b"/>
            <a:pathLst>
              <a:path w="1929129" h="500379">
                <a:moveTo>
                  <a:pt x="964310" y="0"/>
                </a:moveTo>
                <a:lnTo>
                  <a:pt x="892335" y="686"/>
                </a:lnTo>
                <a:lnTo>
                  <a:pt x="821797" y="2712"/>
                </a:lnTo>
                <a:lnTo>
                  <a:pt x="752884" y="6030"/>
                </a:lnTo>
                <a:lnTo>
                  <a:pt x="685781" y="10592"/>
                </a:lnTo>
                <a:lnTo>
                  <a:pt x="620676" y="16348"/>
                </a:lnTo>
                <a:lnTo>
                  <a:pt x="557754" y="23250"/>
                </a:lnTo>
                <a:lnTo>
                  <a:pt x="497201" y="31251"/>
                </a:lnTo>
                <a:lnTo>
                  <a:pt x="439205" y="40301"/>
                </a:lnTo>
                <a:lnTo>
                  <a:pt x="383951" y="50352"/>
                </a:lnTo>
                <a:lnTo>
                  <a:pt x="331626" y="61355"/>
                </a:lnTo>
                <a:lnTo>
                  <a:pt x="282416" y="73263"/>
                </a:lnTo>
                <a:lnTo>
                  <a:pt x="236507" y="86026"/>
                </a:lnTo>
                <a:lnTo>
                  <a:pt x="194086" y="99596"/>
                </a:lnTo>
                <a:lnTo>
                  <a:pt x="155340" y="113926"/>
                </a:lnTo>
                <a:lnTo>
                  <a:pt x="89615" y="144667"/>
                </a:lnTo>
                <a:lnTo>
                  <a:pt x="40822" y="177862"/>
                </a:lnTo>
                <a:lnTo>
                  <a:pt x="10454" y="213123"/>
                </a:lnTo>
                <a:lnTo>
                  <a:pt x="0" y="250062"/>
                </a:lnTo>
                <a:lnTo>
                  <a:pt x="2644" y="268718"/>
                </a:lnTo>
                <a:lnTo>
                  <a:pt x="23242" y="304867"/>
                </a:lnTo>
                <a:lnTo>
                  <a:pt x="63009" y="339143"/>
                </a:lnTo>
                <a:lnTo>
                  <a:pt x="120454" y="371160"/>
                </a:lnTo>
                <a:lnTo>
                  <a:pt x="194086" y="400529"/>
                </a:lnTo>
                <a:lnTo>
                  <a:pt x="236507" y="414099"/>
                </a:lnTo>
                <a:lnTo>
                  <a:pt x="282416" y="426862"/>
                </a:lnTo>
                <a:lnTo>
                  <a:pt x="331626" y="438770"/>
                </a:lnTo>
                <a:lnTo>
                  <a:pt x="383951" y="449773"/>
                </a:lnTo>
                <a:lnTo>
                  <a:pt x="439205" y="459824"/>
                </a:lnTo>
                <a:lnTo>
                  <a:pt x="497201" y="468874"/>
                </a:lnTo>
                <a:lnTo>
                  <a:pt x="557754" y="476875"/>
                </a:lnTo>
                <a:lnTo>
                  <a:pt x="620676" y="483777"/>
                </a:lnTo>
                <a:lnTo>
                  <a:pt x="685781" y="489533"/>
                </a:lnTo>
                <a:lnTo>
                  <a:pt x="752884" y="494095"/>
                </a:lnTo>
                <a:lnTo>
                  <a:pt x="821797" y="497413"/>
                </a:lnTo>
                <a:lnTo>
                  <a:pt x="892335" y="499439"/>
                </a:lnTo>
                <a:lnTo>
                  <a:pt x="964310" y="500125"/>
                </a:lnTo>
                <a:lnTo>
                  <a:pt x="1036287" y="499439"/>
                </a:lnTo>
                <a:lnTo>
                  <a:pt x="1106827" y="497413"/>
                </a:lnTo>
                <a:lnTo>
                  <a:pt x="1175743" y="494095"/>
                </a:lnTo>
                <a:lnTo>
                  <a:pt x="1242851" y="489533"/>
                </a:lnTo>
                <a:lnTo>
                  <a:pt x="1307962" y="483777"/>
                </a:lnTo>
                <a:lnTo>
                  <a:pt x="1370890" y="476875"/>
                </a:lnTo>
                <a:lnTo>
                  <a:pt x="1431450" y="468874"/>
                </a:lnTo>
                <a:lnTo>
                  <a:pt x="1489454" y="459824"/>
                </a:lnTo>
                <a:lnTo>
                  <a:pt x="1544716" y="449773"/>
                </a:lnTo>
                <a:lnTo>
                  <a:pt x="1597050" y="438770"/>
                </a:lnTo>
                <a:lnTo>
                  <a:pt x="1646269" y="426862"/>
                </a:lnTo>
                <a:lnTo>
                  <a:pt x="1692186" y="414099"/>
                </a:lnTo>
                <a:lnTo>
                  <a:pt x="1734615" y="400529"/>
                </a:lnTo>
                <a:lnTo>
                  <a:pt x="1773370" y="386199"/>
                </a:lnTo>
                <a:lnTo>
                  <a:pt x="1839110" y="355458"/>
                </a:lnTo>
                <a:lnTo>
                  <a:pt x="1887915" y="322263"/>
                </a:lnTo>
                <a:lnTo>
                  <a:pt x="1918291" y="287002"/>
                </a:lnTo>
                <a:lnTo>
                  <a:pt x="1928749" y="250062"/>
                </a:lnTo>
                <a:lnTo>
                  <a:pt x="1926103" y="231407"/>
                </a:lnTo>
                <a:lnTo>
                  <a:pt x="1905500" y="195258"/>
                </a:lnTo>
                <a:lnTo>
                  <a:pt x="1865723" y="160982"/>
                </a:lnTo>
                <a:lnTo>
                  <a:pt x="1808264" y="128965"/>
                </a:lnTo>
                <a:lnTo>
                  <a:pt x="1734615" y="99596"/>
                </a:lnTo>
                <a:lnTo>
                  <a:pt x="1692186" y="86026"/>
                </a:lnTo>
                <a:lnTo>
                  <a:pt x="1646269" y="73263"/>
                </a:lnTo>
                <a:lnTo>
                  <a:pt x="1597050" y="61355"/>
                </a:lnTo>
                <a:lnTo>
                  <a:pt x="1544716" y="50352"/>
                </a:lnTo>
                <a:lnTo>
                  <a:pt x="1489454" y="40301"/>
                </a:lnTo>
                <a:lnTo>
                  <a:pt x="1431450" y="31251"/>
                </a:lnTo>
                <a:lnTo>
                  <a:pt x="1370890" y="23250"/>
                </a:lnTo>
                <a:lnTo>
                  <a:pt x="1307962" y="16348"/>
                </a:lnTo>
                <a:lnTo>
                  <a:pt x="1242851" y="10592"/>
                </a:lnTo>
                <a:lnTo>
                  <a:pt x="1175743" y="6030"/>
                </a:lnTo>
                <a:lnTo>
                  <a:pt x="1106827" y="2712"/>
                </a:lnTo>
                <a:lnTo>
                  <a:pt x="1036287" y="686"/>
                </a:lnTo>
                <a:lnTo>
                  <a:pt x="96431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8158" y="4040885"/>
            <a:ext cx="1929130" cy="500380"/>
          </a:xfrm>
          <a:custGeom>
            <a:avLst/>
            <a:gdLst/>
            <a:ahLst/>
            <a:cxnLst/>
            <a:rect l="l" t="t" r="r" b="b"/>
            <a:pathLst>
              <a:path w="1929129" h="500379">
                <a:moveTo>
                  <a:pt x="0" y="250062"/>
                </a:moveTo>
                <a:lnTo>
                  <a:pt x="10454" y="213123"/>
                </a:lnTo>
                <a:lnTo>
                  <a:pt x="40822" y="177862"/>
                </a:lnTo>
                <a:lnTo>
                  <a:pt x="89615" y="144667"/>
                </a:lnTo>
                <a:lnTo>
                  <a:pt x="155340" y="113926"/>
                </a:lnTo>
                <a:lnTo>
                  <a:pt x="194086" y="99596"/>
                </a:lnTo>
                <a:lnTo>
                  <a:pt x="236507" y="86026"/>
                </a:lnTo>
                <a:lnTo>
                  <a:pt x="282416" y="73263"/>
                </a:lnTo>
                <a:lnTo>
                  <a:pt x="331626" y="61355"/>
                </a:lnTo>
                <a:lnTo>
                  <a:pt x="383951" y="50352"/>
                </a:lnTo>
                <a:lnTo>
                  <a:pt x="439205" y="40301"/>
                </a:lnTo>
                <a:lnTo>
                  <a:pt x="497201" y="31251"/>
                </a:lnTo>
                <a:lnTo>
                  <a:pt x="557754" y="23250"/>
                </a:lnTo>
                <a:lnTo>
                  <a:pt x="620676" y="16348"/>
                </a:lnTo>
                <a:lnTo>
                  <a:pt x="685781" y="10592"/>
                </a:lnTo>
                <a:lnTo>
                  <a:pt x="752884" y="6030"/>
                </a:lnTo>
                <a:lnTo>
                  <a:pt x="821797" y="2712"/>
                </a:lnTo>
                <a:lnTo>
                  <a:pt x="892335" y="686"/>
                </a:lnTo>
                <a:lnTo>
                  <a:pt x="964310" y="0"/>
                </a:lnTo>
                <a:lnTo>
                  <a:pt x="1036287" y="686"/>
                </a:lnTo>
                <a:lnTo>
                  <a:pt x="1106827" y="2712"/>
                </a:lnTo>
                <a:lnTo>
                  <a:pt x="1175743" y="6030"/>
                </a:lnTo>
                <a:lnTo>
                  <a:pt x="1242851" y="10592"/>
                </a:lnTo>
                <a:lnTo>
                  <a:pt x="1307962" y="16348"/>
                </a:lnTo>
                <a:lnTo>
                  <a:pt x="1370890" y="23250"/>
                </a:lnTo>
                <a:lnTo>
                  <a:pt x="1431450" y="31251"/>
                </a:lnTo>
                <a:lnTo>
                  <a:pt x="1489454" y="40301"/>
                </a:lnTo>
                <a:lnTo>
                  <a:pt x="1544716" y="50352"/>
                </a:lnTo>
                <a:lnTo>
                  <a:pt x="1597050" y="61355"/>
                </a:lnTo>
                <a:lnTo>
                  <a:pt x="1646269" y="73263"/>
                </a:lnTo>
                <a:lnTo>
                  <a:pt x="1692186" y="86026"/>
                </a:lnTo>
                <a:lnTo>
                  <a:pt x="1734615" y="99596"/>
                </a:lnTo>
                <a:lnTo>
                  <a:pt x="1773370" y="113926"/>
                </a:lnTo>
                <a:lnTo>
                  <a:pt x="1839110" y="144667"/>
                </a:lnTo>
                <a:lnTo>
                  <a:pt x="1887915" y="177862"/>
                </a:lnTo>
                <a:lnTo>
                  <a:pt x="1918291" y="213123"/>
                </a:lnTo>
                <a:lnTo>
                  <a:pt x="1928749" y="250062"/>
                </a:lnTo>
                <a:lnTo>
                  <a:pt x="1926103" y="268718"/>
                </a:lnTo>
                <a:lnTo>
                  <a:pt x="1905500" y="304867"/>
                </a:lnTo>
                <a:lnTo>
                  <a:pt x="1865723" y="339143"/>
                </a:lnTo>
                <a:lnTo>
                  <a:pt x="1808264" y="371160"/>
                </a:lnTo>
                <a:lnTo>
                  <a:pt x="1734615" y="400529"/>
                </a:lnTo>
                <a:lnTo>
                  <a:pt x="1692186" y="414099"/>
                </a:lnTo>
                <a:lnTo>
                  <a:pt x="1646269" y="426862"/>
                </a:lnTo>
                <a:lnTo>
                  <a:pt x="1597050" y="438770"/>
                </a:lnTo>
                <a:lnTo>
                  <a:pt x="1544716" y="449773"/>
                </a:lnTo>
                <a:lnTo>
                  <a:pt x="1489454" y="459824"/>
                </a:lnTo>
                <a:lnTo>
                  <a:pt x="1431450" y="468874"/>
                </a:lnTo>
                <a:lnTo>
                  <a:pt x="1370890" y="476875"/>
                </a:lnTo>
                <a:lnTo>
                  <a:pt x="1307962" y="483777"/>
                </a:lnTo>
                <a:lnTo>
                  <a:pt x="1242851" y="489533"/>
                </a:lnTo>
                <a:lnTo>
                  <a:pt x="1175743" y="494095"/>
                </a:lnTo>
                <a:lnTo>
                  <a:pt x="1106827" y="497413"/>
                </a:lnTo>
                <a:lnTo>
                  <a:pt x="1036287" y="499439"/>
                </a:lnTo>
                <a:lnTo>
                  <a:pt x="964310" y="500125"/>
                </a:lnTo>
                <a:lnTo>
                  <a:pt x="892335" y="499439"/>
                </a:lnTo>
                <a:lnTo>
                  <a:pt x="821797" y="497413"/>
                </a:lnTo>
                <a:lnTo>
                  <a:pt x="752884" y="494095"/>
                </a:lnTo>
                <a:lnTo>
                  <a:pt x="685781" y="489533"/>
                </a:lnTo>
                <a:lnTo>
                  <a:pt x="620676" y="483777"/>
                </a:lnTo>
                <a:lnTo>
                  <a:pt x="557754" y="476875"/>
                </a:lnTo>
                <a:lnTo>
                  <a:pt x="497201" y="468874"/>
                </a:lnTo>
                <a:lnTo>
                  <a:pt x="439205" y="459824"/>
                </a:lnTo>
                <a:lnTo>
                  <a:pt x="383951" y="449773"/>
                </a:lnTo>
                <a:lnTo>
                  <a:pt x="331626" y="438770"/>
                </a:lnTo>
                <a:lnTo>
                  <a:pt x="282416" y="426862"/>
                </a:lnTo>
                <a:lnTo>
                  <a:pt x="236507" y="414099"/>
                </a:lnTo>
                <a:lnTo>
                  <a:pt x="194086" y="400529"/>
                </a:lnTo>
                <a:lnTo>
                  <a:pt x="155340" y="386199"/>
                </a:lnTo>
                <a:lnTo>
                  <a:pt x="89615" y="355458"/>
                </a:lnTo>
                <a:lnTo>
                  <a:pt x="40822" y="322263"/>
                </a:lnTo>
                <a:lnTo>
                  <a:pt x="10454" y="287002"/>
                </a:lnTo>
                <a:lnTo>
                  <a:pt x="0" y="250062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7285" y="4167377"/>
            <a:ext cx="1151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 &lt;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2011/03/01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675" y="4843779"/>
            <a:ext cx="1968500" cy="500380"/>
          </a:xfrm>
          <a:custGeom>
            <a:avLst/>
            <a:gdLst/>
            <a:ahLst/>
            <a:cxnLst/>
            <a:rect l="l" t="t" r="r" b="b"/>
            <a:pathLst>
              <a:path w="1968500" h="500379">
                <a:moveTo>
                  <a:pt x="984186" y="0"/>
                </a:moveTo>
                <a:lnTo>
                  <a:pt x="910734" y="685"/>
                </a:lnTo>
                <a:lnTo>
                  <a:pt x="838748" y="2709"/>
                </a:lnTo>
                <a:lnTo>
                  <a:pt x="768419" y="6024"/>
                </a:lnTo>
                <a:lnTo>
                  <a:pt x="699937" y="10581"/>
                </a:lnTo>
                <a:lnTo>
                  <a:pt x="633492" y="16333"/>
                </a:lnTo>
                <a:lnTo>
                  <a:pt x="569274" y="23230"/>
                </a:lnTo>
                <a:lnTo>
                  <a:pt x="507474" y="31224"/>
                </a:lnTo>
                <a:lnTo>
                  <a:pt x="448282" y="40269"/>
                </a:lnTo>
                <a:lnTo>
                  <a:pt x="391889" y="50314"/>
                </a:lnTo>
                <a:lnTo>
                  <a:pt x="338484" y="61312"/>
                </a:lnTo>
                <a:lnTo>
                  <a:pt x="288258" y="73215"/>
                </a:lnTo>
                <a:lnTo>
                  <a:pt x="241401" y="85974"/>
                </a:lnTo>
                <a:lnTo>
                  <a:pt x="198103" y="99542"/>
                </a:lnTo>
                <a:lnTo>
                  <a:pt x="158556" y="113870"/>
                </a:lnTo>
                <a:lnTo>
                  <a:pt x="122948" y="128909"/>
                </a:lnTo>
                <a:lnTo>
                  <a:pt x="64314" y="160930"/>
                </a:lnTo>
                <a:lnTo>
                  <a:pt x="23724" y="195220"/>
                </a:lnTo>
                <a:lnTo>
                  <a:pt x="2699" y="231391"/>
                </a:lnTo>
                <a:lnTo>
                  <a:pt x="0" y="250063"/>
                </a:lnTo>
                <a:lnTo>
                  <a:pt x="2699" y="268717"/>
                </a:lnTo>
                <a:lnTo>
                  <a:pt x="23724" y="304860"/>
                </a:lnTo>
                <a:lnTo>
                  <a:pt x="64314" y="339126"/>
                </a:lnTo>
                <a:lnTo>
                  <a:pt x="122948" y="371129"/>
                </a:lnTo>
                <a:lnTo>
                  <a:pt x="158556" y="386161"/>
                </a:lnTo>
                <a:lnTo>
                  <a:pt x="198103" y="400482"/>
                </a:lnTo>
                <a:lnTo>
                  <a:pt x="241401" y="414044"/>
                </a:lnTo>
                <a:lnTo>
                  <a:pt x="288258" y="426799"/>
                </a:lnTo>
                <a:lnTo>
                  <a:pt x="338484" y="438698"/>
                </a:lnTo>
                <a:lnTo>
                  <a:pt x="391889" y="449693"/>
                </a:lnTo>
                <a:lnTo>
                  <a:pt x="448282" y="459736"/>
                </a:lnTo>
                <a:lnTo>
                  <a:pt x="507474" y="468778"/>
                </a:lnTo>
                <a:lnTo>
                  <a:pt x="569274" y="476771"/>
                </a:lnTo>
                <a:lnTo>
                  <a:pt x="633492" y="483667"/>
                </a:lnTo>
                <a:lnTo>
                  <a:pt x="699937" y="489418"/>
                </a:lnTo>
                <a:lnTo>
                  <a:pt x="768419" y="493974"/>
                </a:lnTo>
                <a:lnTo>
                  <a:pt x="838748" y="497289"/>
                </a:lnTo>
                <a:lnTo>
                  <a:pt x="910734" y="499313"/>
                </a:lnTo>
                <a:lnTo>
                  <a:pt x="984186" y="499999"/>
                </a:lnTo>
                <a:lnTo>
                  <a:pt x="1057638" y="499313"/>
                </a:lnTo>
                <a:lnTo>
                  <a:pt x="1129622" y="497289"/>
                </a:lnTo>
                <a:lnTo>
                  <a:pt x="1199950" y="493974"/>
                </a:lnTo>
                <a:lnTo>
                  <a:pt x="1268430" y="489418"/>
                </a:lnTo>
                <a:lnTo>
                  <a:pt x="1334872" y="483667"/>
                </a:lnTo>
                <a:lnTo>
                  <a:pt x="1399086" y="476771"/>
                </a:lnTo>
                <a:lnTo>
                  <a:pt x="1460883" y="468778"/>
                </a:lnTo>
                <a:lnTo>
                  <a:pt x="1520071" y="459736"/>
                </a:lnTo>
                <a:lnTo>
                  <a:pt x="1576460" y="449693"/>
                </a:lnTo>
                <a:lnTo>
                  <a:pt x="1629861" y="438698"/>
                </a:lnTo>
                <a:lnTo>
                  <a:pt x="1680082" y="426799"/>
                </a:lnTo>
                <a:lnTo>
                  <a:pt x="1726935" y="414044"/>
                </a:lnTo>
                <a:lnTo>
                  <a:pt x="1770228" y="400482"/>
                </a:lnTo>
                <a:lnTo>
                  <a:pt x="1809772" y="386161"/>
                </a:lnTo>
                <a:lnTo>
                  <a:pt x="1845376" y="371129"/>
                </a:lnTo>
                <a:lnTo>
                  <a:pt x="1904003" y="339126"/>
                </a:lnTo>
                <a:lnTo>
                  <a:pt x="1944588" y="304860"/>
                </a:lnTo>
                <a:lnTo>
                  <a:pt x="1965610" y="268717"/>
                </a:lnTo>
                <a:lnTo>
                  <a:pt x="1968309" y="250063"/>
                </a:lnTo>
                <a:lnTo>
                  <a:pt x="1965610" y="231391"/>
                </a:lnTo>
                <a:lnTo>
                  <a:pt x="1944588" y="195220"/>
                </a:lnTo>
                <a:lnTo>
                  <a:pt x="1904003" y="160930"/>
                </a:lnTo>
                <a:lnTo>
                  <a:pt x="1845376" y="128909"/>
                </a:lnTo>
                <a:lnTo>
                  <a:pt x="1809772" y="113870"/>
                </a:lnTo>
                <a:lnTo>
                  <a:pt x="1770228" y="99542"/>
                </a:lnTo>
                <a:lnTo>
                  <a:pt x="1726935" y="85974"/>
                </a:lnTo>
                <a:lnTo>
                  <a:pt x="1680083" y="73215"/>
                </a:lnTo>
                <a:lnTo>
                  <a:pt x="1629861" y="61312"/>
                </a:lnTo>
                <a:lnTo>
                  <a:pt x="1576460" y="50314"/>
                </a:lnTo>
                <a:lnTo>
                  <a:pt x="1520071" y="40269"/>
                </a:lnTo>
                <a:lnTo>
                  <a:pt x="1460883" y="31224"/>
                </a:lnTo>
                <a:lnTo>
                  <a:pt x="1399086" y="23230"/>
                </a:lnTo>
                <a:lnTo>
                  <a:pt x="1334872" y="16333"/>
                </a:lnTo>
                <a:lnTo>
                  <a:pt x="1268430" y="10581"/>
                </a:lnTo>
                <a:lnTo>
                  <a:pt x="1199950" y="6024"/>
                </a:lnTo>
                <a:lnTo>
                  <a:pt x="1129622" y="2709"/>
                </a:lnTo>
                <a:lnTo>
                  <a:pt x="1057638" y="685"/>
                </a:lnTo>
                <a:lnTo>
                  <a:pt x="984186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675" y="4843779"/>
            <a:ext cx="1968500" cy="500380"/>
          </a:xfrm>
          <a:custGeom>
            <a:avLst/>
            <a:gdLst/>
            <a:ahLst/>
            <a:cxnLst/>
            <a:rect l="l" t="t" r="r" b="b"/>
            <a:pathLst>
              <a:path w="1968500" h="500379">
                <a:moveTo>
                  <a:pt x="0" y="250063"/>
                </a:moveTo>
                <a:lnTo>
                  <a:pt x="10670" y="213094"/>
                </a:lnTo>
                <a:lnTo>
                  <a:pt x="41668" y="177815"/>
                </a:lnTo>
                <a:lnTo>
                  <a:pt x="91471" y="144612"/>
                </a:lnTo>
                <a:lnTo>
                  <a:pt x="158556" y="113870"/>
                </a:lnTo>
                <a:lnTo>
                  <a:pt x="198103" y="99542"/>
                </a:lnTo>
                <a:lnTo>
                  <a:pt x="241401" y="85974"/>
                </a:lnTo>
                <a:lnTo>
                  <a:pt x="288258" y="73215"/>
                </a:lnTo>
                <a:lnTo>
                  <a:pt x="338484" y="61312"/>
                </a:lnTo>
                <a:lnTo>
                  <a:pt x="391889" y="50314"/>
                </a:lnTo>
                <a:lnTo>
                  <a:pt x="448282" y="40269"/>
                </a:lnTo>
                <a:lnTo>
                  <a:pt x="507474" y="31224"/>
                </a:lnTo>
                <a:lnTo>
                  <a:pt x="569274" y="23230"/>
                </a:lnTo>
                <a:lnTo>
                  <a:pt x="633492" y="16333"/>
                </a:lnTo>
                <a:lnTo>
                  <a:pt x="699937" y="10581"/>
                </a:lnTo>
                <a:lnTo>
                  <a:pt x="768419" y="6024"/>
                </a:lnTo>
                <a:lnTo>
                  <a:pt x="838748" y="2709"/>
                </a:lnTo>
                <a:lnTo>
                  <a:pt x="910734" y="685"/>
                </a:lnTo>
                <a:lnTo>
                  <a:pt x="984186" y="0"/>
                </a:lnTo>
                <a:lnTo>
                  <a:pt x="1057638" y="685"/>
                </a:lnTo>
                <a:lnTo>
                  <a:pt x="1129622" y="2709"/>
                </a:lnTo>
                <a:lnTo>
                  <a:pt x="1199950" y="6024"/>
                </a:lnTo>
                <a:lnTo>
                  <a:pt x="1268430" y="10581"/>
                </a:lnTo>
                <a:lnTo>
                  <a:pt x="1334872" y="16333"/>
                </a:lnTo>
                <a:lnTo>
                  <a:pt x="1399086" y="23230"/>
                </a:lnTo>
                <a:lnTo>
                  <a:pt x="1460883" y="31224"/>
                </a:lnTo>
                <a:lnTo>
                  <a:pt x="1520071" y="40269"/>
                </a:lnTo>
                <a:lnTo>
                  <a:pt x="1576460" y="50314"/>
                </a:lnTo>
                <a:lnTo>
                  <a:pt x="1629861" y="61312"/>
                </a:lnTo>
                <a:lnTo>
                  <a:pt x="1680083" y="73215"/>
                </a:lnTo>
                <a:lnTo>
                  <a:pt x="1726935" y="85974"/>
                </a:lnTo>
                <a:lnTo>
                  <a:pt x="1770228" y="99542"/>
                </a:lnTo>
                <a:lnTo>
                  <a:pt x="1809772" y="113870"/>
                </a:lnTo>
                <a:lnTo>
                  <a:pt x="1845376" y="128909"/>
                </a:lnTo>
                <a:lnTo>
                  <a:pt x="1904003" y="160930"/>
                </a:lnTo>
                <a:lnTo>
                  <a:pt x="1944588" y="195220"/>
                </a:lnTo>
                <a:lnTo>
                  <a:pt x="1965610" y="231391"/>
                </a:lnTo>
                <a:lnTo>
                  <a:pt x="1968309" y="250063"/>
                </a:lnTo>
                <a:lnTo>
                  <a:pt x="1965610" y="268717"/>
                </a:lnTo>
                <a:lnTo>
                  <a:pt x="1944588" y="304860"/>
                </a:lnTo>
                <a:lnTo>
                  <a:pt x="1904003" y="339126"/>
                </a:lnTo>
                <a:lnTo>
                  <a:pt x="1845376" y="371129"/>
                </a:lnTo>
                <a:lnTo>
                  <a:pt x="1809772" y="386161"/>
                </a:lnTo>
                <a:lnTo>
                  <a:pt x="1770228" y="400482"/>
                </a:lnTo>
                <a:lnTo>
                  <a:pt x="1726935" y="414044"/>
                </a:lnTo>
                <a:lnTo>
                  <a:pt x="1680082" y="426799"/>
                </a:lnTo>
                <a:lnTo>
                  <a:pt x="1629861" y="438698"/>
                </a:lnTo>
                <a:lnTo>
                  <a:pt x="1576460" y="449693"/>
                </a:lnTo>
                <a:lnTo>
                  <a:pt x="1520071" y="459736"/>
                </a:lnTo>
                <a:lnTo>
                  <a:pt x="1460883" y="468778"/>
                </a:lnTo>
                <a:lnTo>
                  <a:pt x="1399086" y="476771"/>
                </a:lnTo>
                <a:lnTo>
                  <a:pt x="1334872" y="483667"/>
                </a:lnTo>
                <a:lnTo>
                  <a:pt x="1268430" y="489418"/>
                </a:lnTo>
                <a:lnTo>
                  <a:pt x="1199950" y="493974"/>
                </a:lnTo>
                <a:lnTo>
                  <a:pt x="1129622" y="497289"/>
                </a:lnTo>
                <a:lnTo>
                  <a:pt x="1057638" y="499313"/>
                </a:lnTo>
                <a:lnTo>
                  <a:pt x="984186" y="499999"/>
                </a:lnTo>
                <a:lnTo>
                  <a:pt x="910734" y="499313"/>
                </a:lnTo>
                <a:lnTo>
                  <a:pt x="838748" y="497289"/>
                </a:lnTo>
                <a:lnTo>
                  <a:pt x="768419" y="493974"/>
                </a:lnTo>
                <a:lnTo>
                  <a:pt x="699937" y="489418"/>
                </a:lnTo>
                <a:lnTo>
                  <a:pt x="633492" y="483667"/>
                </a:lnTo>
                <a:lnTo>
                  <a:pt x="569274" y="476771"/>
                </a:lnTo>
                <a:lnTo>
                  <a:pt x="507474" y="468778"/>
                </a:lnTo>
                <a:lnTo>
                  <a:pt x="448282" y="459736"/>
                </a:lnTo>
                <a:lnTo>
                  <a:pt x="391889" y="449693"/>
                </a:lnTo>
                <a:lnTo>
                  <a:pt x="338484" y="438698"/>
                </a:lnTo>
                <a:lnTo>
                  <a:pt x="288258" y="426799"/>
                </a:lnTo>
                <a:lnTo>
                  <a:pt x="241401" y="414044"/>
                </a:lnTo>
                <a:lnTo>
                  <a:pt x="198103" y="400482"/>
                </a:lnTo>
                <a:lnTo>
                  <a:pt x="158556" y="386161"/>
                </a:lnTo>
                <a:lnTo>
                  <a:pt x="122948" y="371129"/>
                </a:lnTo>
                <a:lnTo>
                  <a:pt x="64314" y="339126"/>
                </a:lnTo>
                <a:lnTo>
                  <a:pt x="23724" y="304860"/>
                </a:lnTo>
                <a:lnTo>
                  <a:pt x="2699" y="268717"/>
                </a:lnTo>
                <a:lnTo>
                  <a:pt x="0" y="250063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8861" y="4541011"/>
            <a:ext cx="1068070" cy="302895"/>
          </a:xfrm>
          <a:custGeom>
            <a:avLst/>
            <a:gdLst/>
            <a:ahLst/>
            <a:cxnLst/>
            <a:rect l="l" t="t" r="r" b="b"/>
            <a:pathLst>
              <a:path w="1068070" h="302895">
                <a:moveTo>
                  <a:pt x="1068070" y="0"/>
                </a:moveTo>
                <a:lnTo>
                  <a:pt x="0" y="302768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5407" y="4541011"/>
            <a:ext cx="1191895" cy="302895"/>
          </a:xfrm>
          <a:custGeom>
            <a:avLst/>
            <a:gdLst/>
            <a:ahLst/>
            <a:cxnLst/>
            <a:rect l="l" t="t" r="r" b="b"/>
            <a:pathLst>
              <a:path w="1191895" h="302895">
                <a:moveTo>
                  <a:pt x="0" y="0"/>
                </a:moveTo>
                <a:lnTo>
                  <a:pt x="1191768" y="302768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5498" y="5343778"/>
            <a:ext cx="932180" cy="214629"/>
          </a:xfrm>
          <a:custGeom>
            <a:avLst/>
            <a:gdLst/>
            <a:ahLst/>
            <a:cxnLst/>
            <a:rect l="l" t="t" r="r" b="b"/>
            <a:pathLst>
              <a:path w="932180" h="214629">
                <a:moveTo>
                  <a:pt x="931887" y="0"/>
                </a:moveTo>
                <a:lnTo>
                  <a:pt x="0" y="214376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5735" y="5343778"/>
            <a:ext cx="786130" cy="214629"/>
          </a:xfrm>
          <a:custGeom>
            <a:avLst/>
            <a:gdLst/>
            <a:ahLst/>
            <a:cxnLst/>
            <a:rect l="l" t="t" r="r" b="b"/>
            <a:pathLst>
              <a:path w="786130" h="214629">
                <a:moveTo>
                  <a:pt x="0" y="0"/>
                </a:moveTo>
                <a:lnTo>
                  <a:pt x="785876" y="214376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04339" y="4482591"/>
            <a:ext cx="14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3494" y="4499609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398" y="4888941"/>
            <a:ext cx="1246505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280">
              <a:lnSpc>
                <a:spcPct val="138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 &lt;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2010/03/20  </a:t>
            </a: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320" y="5608573"/>
            <a:ext cx="3086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54521" y="3883609"/>
            <a:ext cx="2656209" cy="2166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6263" y="4636896"/>
            <a:ext cx="1404620" cy="359410"/>
          </a:xfrm>
          <a:custGeom>
            <a:avLst/>
            <a:gdLst/>
            <a:ahLst/>
            <a:cxnLst/>
            <a:rect l="l" t="t" r="r" b="b"/>
            <a:pathLst>
              <a:path w="1404620" h="359410">
                <a:moveTo>
                  <a:pt x="1224914" y="0"/>
                </a:moveTo>
                <a:lnTo>
                  <a:pt x="1224914" y="89788"/>
                </a:lnTo>
                <a:lnTo>
                  <a:pt x="0" y="89788"/>
                </a:lnTo>
                <a:lnTo>
                  <a:pt x="0" y="269494"/>
                </a:lnTo>
                <a:lnTo>
                  <a:pt x="1224914" y="269494"/>
                </a:lnTo>
                <a:lnTo>
                  <a:pt x="1224914" y="359409"/>
                </a:lnTo>
                <a:lnTo>
                  <a:pt x="1404620" y="179704"/>
                </a:lnTo>
                <a:lnTo>
                  <a:pt x="122491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36263" y="4636896"/>
            <a:ext cx="1404620" cy="359410"/>
          </a:xfrm>
          <a:custGeom>
            <a:avLst/>
            <a:gdLst/>
            <a:ahLst/>
            <a:cxnLst/>
            <a:rect l="l" t="t" r="r" b="b"/>
            <a:pathLst>
              <a:path w="1404620" h="359410">
                <a:moveTo>
                  <a:pt x="0" y="89788"/>
                </a:moveTo>
                <a:lnTo>
                  <a:pt x="1224914" y="89788"/>
                </a:lnTo>
                <a:lnTo>
                  <a:pt x="1224914" y="0"/>
                </a:lnTo>
                <a:lnTo>
                  <a:pt x="1404620" y="179704"/>
                </a:lnTo>
                <a:lnTo>
                  <a:pt x="1224914" y="359409"/>
                </a:lnTo>
                <a:lnTo>
                  <a:pt x="1224914" y="269494"/>
                </a:lnTo>
                <a:lnTo>
                  <a:pt x="0" y="269494"/>
                </a:lnTo>
                <a:lnTo>
                  <a:pt x="0" y="897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40200" y="4378197"/>
            <a:ext cx="10712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Equivalently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131" y="3602990"/>
            <a:ext cx="45923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model </a:t>
            </a:r>
            <a:r>
              <a:rPr sz="1600" b="1" dirty="0">
                <a:latin typeface="Arial"/>
                <a:cs typeface="Arial"/>
              </a:rPr>
              <a:t>is </a:t>
            </a:r>
            <a:r>
              <a:rPr sz="1600" b="1" spc="-5" dirty="0">
                <a:latin typeface="Arial"/>
                <a:cs typeface="Arial"/>
              </a:rPr>
              <a:t>regression </a:t>
            </a:r>
            <a:r>
              <a:rPr sz="1600" b="1" dirty="0">
                <a:latin typeface="Arial"/>
                <a:cs typeface="Arial"/>
              </a:rPr>
              <a:t>tree that splits on </a:t>
            </a:r>
            <a:r>
              <a:rPr sz="1600" b="1" spc="-5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0476" y="5128044"/>
            <a:ext cx="329565" cy="72707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1030"/>
              </a:spcBef>
            </a:pPr>
            <a:r>
              <a:rPr sz="1600" b="1" dirty="0">
                <a:latin typeface="Arial"/>
                <a:cs typeface="Arial"/>
              </a:rPr>
              <a:t>1.2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15029" y="4928616"/>
            <a:ext cx="3086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7484" y="3572255"/>
            <a:ext cx="32918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Piecewise step </a:t>
            </a:r>
            <a:r>
              <a:rPr sz="1600" b="1" dirty="0">
                <a:latin typeface="Arial"/>
                <a:cs typeface="Arial"/>
              </a:rPr>
              <a:t>function over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459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Learning </a:t>
            </a:r>
            <a:r>
              <a:rPr spc="-145" dirty="0"/>
              <a:t>a </a:t>
            </a:r>
            <a:r>
              <a:rPr spc="-180" dirty="0"/>
              <a:t>step</a:t>
            </a:r>
            <a:r>
              <a:rPr spc="-509" dirty="0"/>
              <a:t> </a:t>
            </a:r>
            <a:r>
              <a:rPr spc="-204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3220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55" dirty="0">
                <a:latin typeface="Arial"/>
                <a:cs typeface="Arial"/>
              </a:rPr>
              <a:t>Things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114" dirty="0">
                <a:latin typeface="Arial"/>
                <a:cs typeface="Arial"/>
              </a:rPr>
              <a:t>need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learn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4241725"/>
            <a:ext cx="8048625" cy="17443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90" dirty="0">
                <a:latin typeface="Arial"/>
                <a:cs typeface="Arial"/>
              </a:rPr>
              <a:t>Objective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14" dirty="0">
                <a:latin typeface="Arial"/>
                <a:cs typeface="Arial"/>
              </a:rPr>
              <a:t>single </a:t>
            </a:r>
            <a:r>
              <a:rPr sz="2400" spc="-80" dirty="0">
                <a:latin typeface="Arial"/>
                <a:cs typeface="Arial"/>
              </a:rPr>
              <a:t>variable </a:t>
            </a:r>
            <a:r>
              <a:rPr sz="2400" spc="-110" dirty="0">
                <a:latin typeface="Arial"/>
                <a:cs typeface="Arial"/>
              </a:rPr>
              <a:t>regression </a:t>
            </a:r>
            <a:r>
              <a:rPr sz="2400" spc="-60" dirty="0">
                <a:latin typeface="Arial"/>
                <a:cs typeface="Arial"/>
              </a:rPr>
              <a:t>tree(step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functions)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95" dirty="0">
                <a:latin typeface="Arial"/>
                <a:cs typeface="Arial"/>
              </a:rPr>
              <a:t>Training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75" dirty="0">
                <a:latin typeface="Arial"/>
                <a:cs typeface="Arial"/>
              </a:rPr>
              <a:t>Loss: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How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will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function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fit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on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points?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90" dirty="0">
                <a:latin typeface="Arial"/>
                <a:cs typeface="Arial"/>
              </a:rPr>
              <a:t>Regularization: </a:t>
            </a:r>
            <a:r>
              <a:rPr sz="2200" spc="-100" dirty="0">
                <a:latin typeface="Arial"/>
                <a:cs typeface="Arial"/>
              </a:rPr>
              <a:t>How </a:t>
            </a:r>
            <a:r>
              <a:rPr sz="2200" spc="-70" dirty="0">
                <a:latin typeface="Arial"/>
                <a:cs typeface="Arial"/>
              </a:rPr>
              <a:t>do </a:t>
            </a:r>
            <a:r>
              <a:rPr sz="2200" spc="-80" dirty="0">
                <a:latin typeface="Arial"/>
                <a:cs typeface="Arial"/>
              </a:rPr>
              <a:t>we </a:t>
            </a:r>
            <a:r>
              <a:rPr sz="2200" spc="-60" dirty="0">
                <a:latin typeface="Arial"/>
                <a:cs typeface="Arial"/>
              </a:rPr>
              <a:t>define complexity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function?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95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155700" algn="l"/>
              </a:tabLst>
            </a:pPr>
            <a:r>
              <a:rPr sz="2000" spc="-75" dirty="0">
                <a:latin typeface="Arial"/>
                <a:cs typeface="Arial"/>
              </a:rPr>
              <a:t>Number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splitting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points,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l2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norm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height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each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segment?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1793494"/>
            <a:ext cx="2656209" cy="2166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8955" y="2206498"/>
            <a:ext cx="1313180" cy="198755"/>
          </a:xfrm>
          <a:custGeom>
            <a:avLst/>
            <a:gdLst/>
            <a:ahLst/>
            <a:cxnLst/>
            <a:rect l="l" t="t" r="r" b="b"/>
            <a:pathLst>
              <a:path w="1313179" h="198755">
                <a:moveTo>
                  <a:pt x="79120" y="99187"/>
                </a:moveTo>
                <a:lnTo>
                  <a:pt x="0" y="158623"/>
                </a:lnTo>
                <a:lnTo>
                  <a:pt x="88392" y="197230"/>
                </a:lnTo>
                <a:lnTo>
                  <a:pt x="90805" y="198247"/>
                </a:lnTo>
                <a:lnTo>
                  <a:pt x="93599" y="197230"/>
                </a:lnTo>
                <a:lnTo>
                  <a:pt x="94614" y="194817"/>
                </a:lnTo>
                <a:lnTo>
                  <a:pt x="95757" y="192404"/>
                </a:lnTo>
                <a:lnTo>
                  <a:pt x="94614" y="189484"/>
                </a:lnTo>
                <a:lnTo>
                  <a:pt x="92201" y="188467"/>
                </a:lnTo>
                <a:lnTo>
                  <a:pt x="32255" y="162305"/>
                </a:lnTo>
                <a:lnTo>
                  <a:pt x="10032" y="162305"/>
                </a:lnTo>
                <a:lnTo>
                  <a:pt x="8889" y="152907"/>
                </a:lnTo>
                <a:lnTo>
                  <a:pt x="26334" y="150861"/>
                </a:lnTo>
                <a:lnTo>
                  <a:pt x="82804" y="108330"/>
                </a:lnTo>
                <a:lnTo>
                  <a:pt x="84962" y="106806"/>
                </a:lnTo>
                <a:lnTo>
                  <a:pt x="85343" y="103759"/>
                </a:lnTo>
                <a:lnTo>
                  <a:pt x="83693" y="101726"/>
                </a:lnTo>
                <a:lnTo>
                  <a:pt x="82168" y="99567"/>
                </a:lnTo>
                <a:lnTo>
                  <a:pt x="79120" y="99187"/>
                </a:lnTo>
                <a:close/>
              </a:path>
              <a:path w="1313179" h="198755">
                <a:moveTo>
                  <a:pt x="26334" y="150861"/>
                </a:moveTo>
                <a:lnTo>
                  <a:pt x="8889" y="152907"/>
                </a:lnTo>
                <a:lnTo>
                  <a:pt x="10032" y="162305"/>
                </a:lnTo>
                <a:lnTo>
                  <a:pt x="17615" y="161416"/>
                </a:lnTo>
                <a:lnTo>
                  <a:pt x="12318" y="161416"/>
                </a:lnTo>
                <a:lnTo>
                  <a:pt x="11302" y="153162"/>
                </a:lnTo>
                <a:lnTo>
                  <a:pt x="23279" y="153162"/>
                </a:lnTo>
                <a:lnTo>
                  <a:pt x="26334" y="150861"/>
                </a:lnTo>
                <a:close/>
              </a:path>
              <a:path w="1313179" h="198755">
                <a:moveTo>
                  <a:pt x="27549" y="160252"/>
                </a:moveTo>
                <a:lnTo>
                  <a:pt x="10032" y="162305"/>
                </a:lnTo>
                <a:lnTo>
                  <a:pt x="32255" y="162305"/>
                </a:lnTo>
                <a:lnTo>
                  <a:pt x="27549" y="160252"/>
                </a:lnTo>
                <a:close/>
              </a:path>
              <a:path w="1313179" h="198755">
                <a:moveTo>
                  <a:pt x="11302" y="153162"/>
                </a:moveTo>
                <a:lnTo>
                  <a:pt x="12318" y="161416"/>
                </a:lnTo>
                <a:lnTo>
                  <a:pt x="18885" y="156471"/>
                </a:lnTo>
                <a:lnTo>
                  <a:pt x="11302" y="153162"/>
                </a:lnTo>
                <a:close/>
              </a:path>
              <a:path w="1313179" h="198755">
                <a:moveTo>
                  <a:pt x="18885" y="156471"/>
                </a:moveTo>
                <a:lnTo>
                  <a:pt x="12318" y="161416"/>
                </a:lnTo>
                <a:lnTo>
                  <a:pt x="17615" y="161416"/>
                </a:lnTo>
                <a:lnTo>
                  <a:pt x="27549" y="160252"/>
                </a:lnTo>
                <a:lnTo>
                  <a:pt x="18885" y="156471"/>
                </a:lnTo>
                <a:close/>
              </a:path>
              <a:path w="1313179" h="198755">
                <a:moveTo>
                  <a:pt x="1312164" y="0"/>
                </a:moveTo>
                <a:lnTo>
                  <a:pt x="26334" y="150861"/>
                </a:lnTo>
                <a:lnTo>
                  <a:pt x="18885" y="156471"/>
                </a:lnTo>
                <a:lnTo>
                  <a:pt x="27549" y="160252"/>
                </a:lnTo>
                <a:lnTo>
                  <a:pt x="1313180" y="9525"/>
                </a:lnTo>
                <a:lnTo>
                  <a:pt x="1312164" y="0"/>
                </a:lnTo>
                <a:close/>
              </a:path>
              <a:path w="1313179" h="198755">
                <a:moveTo>
                  <a:pt x="23279" y="153162"/>
                </a:moveTo>
                <a:lnTo>
                  <a:pt x="11302" y="153162"/>
                </a:lnTo>
                <a:lnTo>
                  <a:pt x="18885" y="156471"/>
                </a:lnTo>
                <a:lnTo>
                  <a:pt x="23279" y="153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1439" y="2173858"/>
            <a:ext cx="2031364" cy="160020"/>
          </a:xfrm>
          <a:custGeom>
            <a:avLst/>
            <a:gdLst/>
            <a:ahLst/>
            <a:cxnLst/>
            <a:rect l="l" t="t" r="r" b="b"/>
            <a:pathLst>
              <a:path w="2031364" h="160019">
                <a:moveTo>
                  <a:pt x="82677" y="59943"/>
                </a:moveTo>
                <a:lnTo>
                  <a:pt x="80518" y="61340"/>
                </a:lnTo>
                <a:lnTo>
                  <a:pt x="0" y="114426"/>
                </a:lnTo>
                <a:lnTo>
                  <a:pt x="85725" y="158368"/>
                </a:lnTo>
                <a:lnTo>
                  <a:pt x="88137" y="159638"/>
                </a:lnTo>
                <a:lnTo>
                  <a:pt x="90931" y="158623"/>
                </a:lnTo>
                <a:lnTo>
                  <a:pt x="92202" y="156337"/>
                </a:lnTo>
                <a:lnTo>
                  <a:pt x="93344" y="153924"/>
                </a:lnTo>
                <a:lnTo>
                  <a:pt x="92456" y="151129"/>
                </a:lnTo>
                <a:lnTo>
                  <a:pt x="90043" y="149860"/>
                </a:lnTo>
                <a:lnTo>
                  <a:pt x="29135" y="118617"/>
                </a:lnTo>
                <a:lnTo>
                  <a:pt x="9652" y="118617"/>
                </a:lnTo>
                <a:lnTo>
                  <a:pt x="9143" y="109092"/>
                </a:lnTo>
                <a:lnTo>
                  <a:pt x="26818" y="108139"/>
                </a:lnTo>
                <a:lnTo>
                  <a:pt x="85725" y="69341"/>
                </a:lnTo>
                <a:lnTo>
                  <a:pt x="87884" y="67944"/>
                </a:lnTo>
                <a:lnTo>
                  <a:pt x="88518" y="64896"/>
                </a:lnTo>
                <a:lnTo>
                  <a:pt x="87122" y="62737"/>
                </a:lnTo>
                <a:lnTo>
                  <a:pt x="85598" y="60578"/>
                </a:lnTo>
                <a:lnTo>
                  <a:pt x="82677" y="59943"/>
                </a:lnTo>
                <a:close/>
              </a:path>
              <a:path w="2031364" h="160019">
                <a:moveTo>
                  <a:pt x="26818" y="108139"/>
                </a:moveTo>
                <a:lnTo>
                  <a:pt x="9143" y="109092"/>
                </a:lnTo>
                <a:lnTo>
                  <a:pt x="9652" y="118617"/>
                </a:lnTo>
                <a:lnTo>
                  <a:pt x="23770" y="117855"/>
                </a:lnTo>
                <a:lnTo>
                  <a:pt x="12065" y="117855"/>
                </a:lnTo>
                <a:lnTo>
                  <a:pt x="11556" y="109600"/>
                </a:lnTo>
                <a:lnTo>
                  <a:pt x="24598" y="109600"/>
                </a:lnTo>
                <a:lnTo>
                  <a:pt x="26818" y="108139"/>
                </a:lnTo>
                <a:close/>
              </a:path>
              <a:path w="2031364" h="160019">
                <a:moveTo>
                  <a:pt x="27281" y="117666"/>
                </a:moveTo>
                <a:lnTo>
                  <a:pt x="9652" y="118617"/>
                </a:lnTo>
                <a:lnTo>
                  <a:pt x="29135" y="118617"/>
                </a:lnTo>
                <a:lnTo>
                  <a:pt x="27281" y="117666"/>
                </a:lnTo>
                <a:close/>
              </a:path>
              <a:path w="2031364" h="160019">
                <a:moveTo>
                  <a:pt x="11556" y="109600"/>
                </a:moveTo>
                <a:lnTo>
                  <a:pt x="12065" y="117855"/>
                </a:lnTo>
                <a:lnTo>
                  <a:pt x="18888" y="113361"/>
                </a:lnTo>
                <a:lnTo>
                  <a:pt x="11556" y="109600"/>
                </a:lnTo>
                <a:close/>
              </a:path>
              <a:path w="2031364" h="160019">
                <a:moveTo>
                  <a:pt x="18888" y="113361"/>
                </a:moveTo>
                <a:lnTo>
                  <a:pt x="12065" y="117855"/>
                </a:lnTo>
                <a:lnTo>
                  <a:pt x="23770" y="117855"/>
                </a:lnTo>
                <a:lnTo>
                  <a:pt x="27281" y="117666"/>
                </a:lnTo>
                <a:lnTo>
                  <a:pt x="18888" y="113361"/>
                </a:lnTo>
                <a:close/>
              </a:path>
              <a:path w="2031364" h="160019">
                <a:moveTo>
                  <a:pt x="2030476" y="0"/>
                </a:moveTo>
                <a:lnTo>
                  <a:pt x="26818" y="108139"/>
                </a:lnTo>
                <a:lnTo>
                  <a:pt x="18888" y="113361"/>
                </a:lnTo>
                <a:lnTo>
                  <a:pt x="27281" y="117666"/>
                </a:lnTo>
                <a:lnTo>
                  <a:pt x="2030984" y="9525"/>
                </a:lnTo>
                <a:lnTo>
                  <a:pt x="2030476" y="0"/>
                </a:lnTo>
                <a:close/>
              </a:path>
              <a:path w="2031364" h="160019">
                <a:moveTo>
                  <a:pt x="24598" y="109600"/>
                </a:moveTo>
                <a:lnTo>
                  <a:pt x="11556" y="109600"/>
                </a:lnTo>
                <a:lnTo>
                  <a:pt x="18888" y="113361"/>
                </a:lnTo>
                <a:lnTo>
                  <a:pt x="24598" y="1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85005" y="2053336"/>
            <a:ext cx="23876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Splitting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Positions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The Height in each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segment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5439" y="2875026"/>
            <a:ext cx="497840" cy="180975"/>
          </a:xfrm>
          <a:custGeom>
            <a:avLst/>
            <a:gdLst/>
            <a:ahLst/>
            <a:cxnLst/>
            <a:rect l="l" t="t" r="r" b="b"/>
            <a:pathLst>
              <a:path w="497839" h="180975">
                <a:moveTo>
                  <a:pt x="69976" y="85344"/>
                </a:moveTo>
                <a:lnTo>
                  <a:pt x="66928" y="85471"/>
                </a:lnTo>
                <a:lnTo>
                  <a:pt x="65150" y="87375"/>
                </a:lnTo>
                <a:lnTo>
                  <a:pt x="0" y="158369"/>
                </a:lnTo>
                <a:lnTo>
                  <a:pt x="96520" y="180721"/>
                </a:lnTo>
                <a:lnTo>
                  <a:pt x="99060" y="179070"/>
                </a:lnTo>
                <a:lnTo>
                  <a:pt x="99568" y="176529"/>
                </a:lnTo>
                <a:lnTo>
                  <a:pt x="100202" y="173989"/>
                </a:lnTo>
                <a:lnTo>
                  <a:pt x="98551" y="171450"/>
                </a:lnTo>
                <a:lnTo>
                  <a:pt x="96012" y="170814"/>
                </a:lnTo>
                <a:lnTo>
                  <a:pt x="49784" y="160147"/>
                </a:lnTo>
                <a:lnTo>
                  <a:pt x="10413" y="160147"/>
                </a:lnTo>
                <a:lnTo>
                  <a:pt x="7620" y="151002"/>
                </a:lnTo>
                <a:lnTo>
                  <a:pt x="24609" y="145736"/>
                </a:lnTo>
                <a:lnTo>
                  <a:pt x="72136" y="93852"/>
                </a:lnTo>
                <a:lnTo>
                  <a:pt x="73913" y="91821"/>
                </a:lnTo>
                <a:lnTo>
                  <a:pt x="73787" y="88900"/>
                </a:lnTo>
                <a:lnTo>
                  <a:pt x="69976" y="85344"/>
                </a:lnTo>
                <a:close/>
              </a:path>
              <a:path w="497839" h="180975">
                <a:moveTo>
                  <a:pt x="24609" y="145736"/>
                </a:moveTo>
                <a:lnTo>
                  <a:pt x="7620" y="151002"/>
                </a:lnTo>
                <a:lnTo>
                  <a:pt x="10413" y="160147"/>
                </a:lnTo>
                <a:lnTo>
                  <a:pt x="14507" y="158876"/>
                </a:lnTo>
                <a:lnTo>
                  <a:pt x="12573" y="158876"/>
                </a:lnTo>
                <a:lnTo>
                  <a:pt x="10160" y="151002"/>
                </a:lnTo>
                <a:lnTo>
                  <a:pt x="19785" y="151002"/>
                </a:lnTo>
                <a:lnTo>
                  <a:pt x="24609" y="145736"/>
                </a:lnTo>
                <a:close/>
              </a:path>
              <a:path w="497839" h="180975">
                <a:moveTo>
                  <a:pt x="27208" y="154937"/>
                </a:moveTo>
                <a:lnTo>
                  <a:pt x="10413" y="160147"/>
                </a:lnTo>
                <a:lnTo>
                  <a:pt x="49784" y="160147"/>
                </a:lnTo>
                <a:lnTo>
                  <a:pt x="27208" y="154937"/>
                </a:lnTo>
                <a:close/>
              </a:path>
              <a:path w="497839" h="180975">
                <a:moveTo>
                  <a:pt x="10160" y="151002"/>
                </a:moveTo>
                <a:lnTo>
                  <a:pt x="12573" y="158876"/>
                </a:lnTo>
                <a:lnTo>
                  <a:pt x="18106" y="152836"/>
                </a:lnTo>
                <a:lnTo>
                  <a:pt x="10160" y="151002"/>
                </a:lnTo>
                <a:close/>
              </a:path>
              <a:path w="497839" h="180975">
                <a:moveTo>
                  <a:pt x="18106" y="152836"/>
                </a:moveTo>
                <a:lnTo>
                  <a:pt x="12573" y="158876"/>
                </a:lnTo>
                <a:lnTo>
                  <a:pt x="14507" y="158876"/>
                </a:lnTo>
                <a:lnTo>
                  <a:pt x="27208" y="154937"/>
                </a:lnTo>
                <a:lnTo>
                  <a:pt x="18106" y="152836"/>
                </a:lnTo>
                <a:close/>
              </a:path>
              <a:path w="497839" h="180975">
                <a:moveTo>
                  <a:pt x="494791" y="0"/>
                </a:moveTo>
                <a:lnTo>
                  <a:pt x="24609" y="145736"/>
                </a:lnTo>
                <a:lnTo>
                  <a:pt x="18106" y="152836"/>
                </a:lnTo>
                <a:lnTo>
                  <a:pt x="27208" y="154937"/>
                </a:lnTo>
                <a:lnTo>
                  <a:pt x="497586" y="9016"/>
                </a:lnTo>
                <a:lnTo>
                  <a:pt x="494791" y="0"/>
                </a:lnTo>
                <a:close/>
              </a:path>
              <a:path w="497839" h="180975">
                <a:moveTo>
                  <a:pt x="19785" y="151002"/>
                </a:moveTo>
                <a:lnTo>
                  <a:pt x="10160" y="151002"/>
                </a:lnTo>
                <a:lnTo>
                  <a:pt x="18106" y="152836"/>
                </a:lnTo>
                <a:lnTo>
                  <a:pt x="19785" y="15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089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Learning </a:t>
            </a:r>
            <a:r>
              <a:rPr spc="-180" dirty="0"/>
              <a:t>step </a:t>
            </a:r>
            <a:r>
              <a:rPr spc="-200" dirty="0"/>
              <a:t>function</a:t>
            </a:r>
            <a:r>
              <a:rPr spc="-420" dirty="0"/>
              <a:t> </a:t>
            </a:r>
            <a:r>
              <a:rPr spc="-185" dirty="0"/>
              <a:t>(visually)</a:t>
            </a:r>
          </a:p>
        </p:txBody>
      </p:sp>
      <p:sp>
        <p:nvSpPr>
          <p:cNvPr id="3" name="object 3"/>
          <p:cNvSpPr/>
          <p:nvPr/>
        </p:nvSpPr>
        <p:spPr>
          <a:xfrm>
            <a:off x="1295867" y="1077174"/>
            <a:ext cx="6595544" cy="500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8039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Coming </a:t>
            </a:r>
            <a:r>
              <a:rPr spc="-245" dirty="0"/>
              <a:t>back: </a:t>
            </a:r>
            <a:r>
              <a:rPr spc="-235" dirty="0"/>
              <a:t>Objective </a:t>
            </a:r>
            <a:r>
              <a:rPr spc="-190" dirty="0"/>
              <a:t>for </a:t>
            </a:r>
            <a:r>
              <a:rPr spc="-305" dirty="0"/>
              <a:t>Tree</a:t>
            </a:r>
            <a:r>
              <a:rPr spc="-525" dirty="0"/>
              <a:t> </a:t>
            </a:r>
            <a:r>
              <a:rPr spc="-204" dirty="0"/>
              <a:t>Ensemble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43973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40" dirty="0">
                <a:latin typeface="Arial"/>
                <a:cs typeface="Arial"/>
              </a:rPr>
              <a:t>Model: </a:t>
            </a:r>
            <a:r>
              <a:rPr sz="2400" spc="-145" dirty="0">
                <a:latin typeface="Arial"/>
                <a:cs typeface="Arial"/>
              </a:rPr>
              <a:t>assuming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355" dirty="0">
                <a:latin typeface="Arial"/>
                <a:cs typeface="Arial"/>
              </a:rPr>
              <a:t>K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trees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90" dirty="0">
                <a:latin typeface="Arial"/>
                <a:cs typeface="Arial"/>
              </a:rPr>
              <a:t>Objective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4241725"/>
            <a:ext cx="4808855" cy="1812289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  <a:tab pos="3536950" algn="l"/>
              </a:tabLst>
            </a:pPr>
            <a:r>
              <a:rPr sz="2400" spc="-145" dirty="0">
                <a:latin typeface="Arial"/>
                <a:cs typeface="Arial"/>
              </a:rPr>
              <a:t>Possible </a:t>
            </a:r>
            <a:r>
              <a:rPr sz="2400" spc="-150" dirty="0">
                <a:latin typeface="Arial"/>
                <a:cs typeface="Arial"/>
              </a:rPr>
              <a:t>ways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define	</a:t>
            </a:r>
            <a:r>
              <a:rPr sz="2400" spc="-22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80" dirty="0">
                <a:latin typeface="Arial"/>
                <a:cs typeface="Arial"/>
              </a:rPr>
              <a:t>Number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14" dirty="0">
                <a:latin typeface="Arial"/>
                <a:cs typeface="Arial"/>
              </a:rPr>
              <a:t> nodes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tree,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depth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210" dirty="0">
                <a:latin typeface="Arial"/>
                <a:cs typeface="Arial"/>
              </a:rPr>
              <a:t>L2 </a:t>
            </a:r>
            <a:r>
              <a:rPr sz="2200" spc="-50" dirty="0">
                <a:latin typeface="Arial"/>
                <a:cs typeface="Arial"/>
              </a:rPr>
              <a:t>norm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55" dirty="0">
                <a:latin typeface="Arial"/>
                <a:cs typeface="Arial"/>
              </a:rPr>
              <a:t>leaf</a:t>
            </a:r>
            <a:r>
              <a:rPr sz="2200" spc="-31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weights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680" dirty="0">
                <a:latin typeface="Arial"/>
                <a:cs typeface="Arial"/>
              </a:rPr>
              <a:t>…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detailed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later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8549" y="1593850"/>
            <a:ext cx="4310453" cy="478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9382" y="2863240"/>
            <a:ext cx="5297279" cy="454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8675" y="3702050"/>
            <a:ext cx="1743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/>
                <a:cs typeface="Arial"/>
              </a:rPr>
              <a:t>Training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59735" y="3381247"/>
            <a:ext cx="719455" cy="365760"/>
          </a:xfrm>
          <a:custGeom>
            <a:avLst/>
            <a:gdLst/>
            <a:ahLst/>
            <a:cxnLst/>
            <a:rect l="l" t="t" r="r" b="b"/>
            <a:pathLst>
              <a:path w="719455" h="365760">
                <a:moveTo>
                  <a:pt x="692499" y="14531"/>
                </a:moveTo>
                <a:lnTo>
                  <a:pt x="0" y="356869"/>
                </a:lnTo>
                <a:lnTo>
                  <a:pt x="4190" y="365506"/>
                </a:lnTo>
                <a:lnTo>
                  <a:pt x="696796" y="23052"/>
                </a:lnTo>
                <a:lnTo>
                  <a:pt x="701997" y="15189"/>
                </a:lnTo>
                <a:lnTo>
                  <a:pt x="692499" y="14531"/>
                </a:lnTo>
                <a:close/>
              </a:path>
              <a:path w="719455" h="365760">
                <a:moveTo>
                  <a:pt x="718946" y="6730"/>
                </a:moveTo>
                <a:lnTo>
                  <a:pt x="708278" y="6730"/>
                </a:lnTo>
                <a:lnTo>
                  <a:pt x="712596" y="15239"/>
                </a:lnTo>
                <a:lnTo>
                  <a:pt x="696796" y="23052"/>
                </a:lnTo>
                <a:lnTo>
                  <a:pt x="657859" y="81914"/>
                </a:lnTo>
                <a:lnTo>
                  <a:pt x="656463" y="84200"/>
                </a:lnTo>
                <a:lnTo>
                  <a:pt x="656970" y="87122"/>
                </a:lnTo>
                <a:lnTo>
                  <a:pt x="659257" y="88518"/>
                </a:lnTo>
                <a:lnTo>
                  <a:pt x="661415" y="90042"/>
                </a:lnTo>
                <a:lnTo>
                  <a:pt x="664337" y="89407"/>
                </a:lnTo>
                <a:lnTo>
                  <a:pt x="665944" y="87122"/>
                </a:lnTo>
                <a:lnTo>
                  <a:pt x="718946" y="6730"/>
                </a:lnTo>
                <a:close/>
              </a:path>
              <a:path w="719455" h="365760">
                <a:moveTo>
                  <a:pt x="701997" y="15189"/>
                </a:moveTo>
                <a:lnTo>
                  <a:pt x="696796" y="23052"/>
                </a:lnTo>
                <a:lnTo>
                  <a:pt x="711569" y="15748"/>
                </a:lnTo>
                <a:lnTo>
                  <a:pt x="710057" y="15748"/>
                </a:lnTo>
                <a:lnTo>
                  <a:pt x="701997" y="15189"/>
                </a:lnTo>
                <a:close/>
              </a:path>
              <a:path w="719455" h="365760">
                <a:moveTo>
                  <a:pt x="706501" y="8381"/>
                </a:moveTo>
                <a:lnTo>
                  <a:pt x="701997" y="15189"/>
                </a:lnTo>
                <a:lnTo>
                  <a:pt x="710057" y="15748"/>
                </a:lnTo>
                <a:lnTo>
                  <a:pt x="706501" y="8381"/>
                </a:lnTo>
                <a:close/>
              </a:path>
              <a:path w="719455" h="365760">
                <a:moveTo>
                  <a:pt x="709116" y="8381"/>
                </a:moveTo>
                <a:lnTo>
                  <a:pt x="706501" y="8381"/>
                </a:lnTo>
                <a:lnTo>
                  <a:pt x="710057" y="15748"/>
                </a:lnTo>
                <a:lnTo>
                  <a:pt x="711569" y="15748"/>
                </a:lnTo>
                <a:lnTo>
                  <a:pt x="712596" y="15239"/>
                </a:lnTo>
                <a:lnTo>
                  <a:pt x="709116" y="8381"/>
                </a:lnTo>
                <a:close/>
              </a:path>
              <a:path w="719455" h="365760">
                <a:moveTo>
                  <a:pt x="708278" y="6730"/>
                </a:moveTo>
                <a:lnTo>
                  <a:pt x="692499" y="14531"/>
                </a:lnTo>
                <a:lnTo>
                  <a:pt x="701997" y="15189"/>
                </a:lnTo>
                <a:lnTo>
                  <a:pt x="706501" y="8381"/>
                </a:lnTo>
                <a:lnTo>
                  <a:pt x="709116" y="8381"/>
                </a:lnTo>
                <a:lnTo>
                  <a:pt x="708278" y="6730"/>
                </a:lnTo>
                <a:close/>
              </a:path>
              <a:path w="719455" h="365760">
                <a:moveTo>
                  <a:pt x="620140" y="0"/>
                </a:moveTo>
                <a:lnTo>
                  <a:pt x="617855" y="1904"/>
                </a:lnTo>
                <a:lnTo>
                  <a:pt x="617727" y="4572"/>
                </a:lnTo>
                <a:lnTo>
                  <a:pt x="617474" y="7112"/>
                </a:lnTo>
                <a:lnTo>
                  <a:pt x="619506" y="9398"/>
                </a:lnTo>
                <a:lnTo>
                  <a:pt x="622045" y="9651"/>
                </a:lnTo>
                <a:lnTo>
                  <a:pt x="692499" y="14531"/>
                </a:lnTo>
                <a:lnTo>
                  <a:pt x="708278" y="6730"/>
                </a:lnTo>
                <a:lnTo>
                  <a:pt x="718946" y="6730"/>
                </a:lnTo>
                <a:lnTo>
                  <a:pt x="622807" y="126"/>
                </a:lnTo>
                <a:lnTo>
                  <a:pt x="620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14164" y="3700779"/>
            <a:ext cx="322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Complexity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Trees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7003" y="3387978"/>
            <a:ext cx="402590" cy="293370"/>
          </a:xfrm>
          <a:custGeom>
            <a:avLst/>
            <a:gdLst/>
            <a:ahLst/>
            <a:cxnLst/>
            <a:rect l="l" t="t" r="r" b="b"/>
            <a:pathLst>
              <a:path w="402589" h="293370">
                <a:moveTo>
                  <a:pt x="15339" y="11083"/>
                </a:moveTo>
                <a:lnTo>
                  <a:pt x="19194" y="19795"/>
                </a:lnTo>
                <a:lnTo>
                  <a:pt x="396748" y="292989"/>
                </a:lnTo>
                <a:lnTo>
                  <a:pt x="402336" y="285242"/>
                </a:lnTo>
                <a:lnTo>
                  <a:pt x="24724" y="12006"/>
                </a:lnTo>
                <a:lnTo>
                  <a:pt x="15339" y="11083"/>
                </a:lnTo>
                <a:close/>
              </a:path>
              <a:path w="402589" h="293370">
                <a:moveTo>
                  <a:pt x="0" y="0"/>
                </a:moveTo>
                <a:lnTo>
                  <a:pt x="38988" y="88137"/>
                </a:lnTo>
                <a:lnTo>
                  <a:pt x="40005" y="90550"/>
                </a:lnTo>
                <a:lnTo>
                  <a:pt x="42925" y="91694"/>
                </a:lnTo>
                <a:lnTo>
                  <a:pt x="45212" y="90550"/>
                </a:lnTo>
                <a:lnTo>
                  <a:pt x="47625" y="89535"/>
                </a:lnTo>
                <a:lnTo>
                  <a:pt x="48768" y="86741"/>
                </a:lnTo>
                <a:lnTo>
                  <a:pt x="47751" y="84328"/>
                </a:lnTo>
                <a:lnTo>
                  <a:pt x="19194" y="19795"/>
                </a:lnTo>
                <a:lnTo>
                  <a:pt x="4825" y="9398"/>
                </a:lnTo>
                <a:lnTo>
                  <a:pt x="10413" y="1650"/>
                </a:lnTo>
                <a:lnTo>
                  <a:pt x="16638" y="1650"/>
                </a:lnTo>
                <a:lnTo>
                  <a:pt x="0" y="0"/>
                </a:lnTo>
                <a:close/>
              </a:path>
              <a:path w="402589" h="293370">
                <a:moveTo>
                  <a:pt x="10413" y="1650"/>
                </a:moveTo>
                <a:lnTo>
                  <a:pt x="4825" y="9398"/>
                </a:lnTo>
                <a:lnTo>
                  <a:pt x="19194" y="19795"/>
                </a:lnTo>
                <a:lnTo>
                  <a:pt x="15339" y="11083"/>
                </a:lnTo>
                <a:lnTo>
                  <a:pt x="7238" y="10287"/>
                </a:lnTo>
                <a:lnTo>
                  <a:pt x="12065" y="3683"/>
                </a:lnTo>
                <a:lnTo>
                  <a:pt x="13222" y="3683"/>
                </a:lnTo>
                <a:lnTo>
                  <a:pt x="10413" y="1650"/>
                </a:lnTo>
                <a:close/>
              </a:path>
              <a:path w="402589" h="293370">
                <a:moveTo>
                  <a:pt x="16638" y="1650"/>
                </a:moveTo>
                <a:lnTo>
                  <a:pt x="10413" y="1650"/>
                </a:lnTo>
                <a:lnTo>
                  <a:pt x="24724" y="12006"/>
                </a:lnTo>
                <a:lnTo>
                  <a:pt x="97662" y="19176"/>
                </a:lnTo>
                <a:lnTo>
                  <a:pt x="99949" y="17272"/>
                </a:lnTo>
                <a:lnTo>
                  <a:pt x="100457" y="12065"/>
                </a:lnTo>
                <a:lnTo>
                  <a:pt x="98551" y="9779"/>
                </a:lnTo>
                <a:lnTo>
                  <a:pt x="16638" y="1650"/>
                </a:lnTo>
                <a:close/>
              </a:path>
              <a:path w="402589" h="293370">
                <a:moveTo>
                  <a:pt x="13222" y="3683"/>
                </a:moveTo>
                <a:lnTo>
                  <a:pt x="12065" y="3683"/>
                </a:lnTo>
                <a:lnTo>
                  <a:pt x="15339" y="11083"/>
                </a:lnTo>
                <a:lnTo>
                  <a:pt x="24724" y="12006"/>
                </a:lnTo>
                <a:lnTo>
                  <a:pt x="13222" y="3683"/>
                </a:lnTo>
                <a:close/>
              </a:path>
              <a:path w="402589" h="293370">
                <a:moveTo>
                  <a:pt x="12065" y="3683"/>
                </a:moveTo>
                <a:lnTo>
                  <a:pt x="7238" y="10287"/>
                </a:lnTo>
                <a:lnTo>
                  <a:pt x="15339" y="11083"/>
                </a:lnTo>
                <a:lnTo>
                  <a:pt x="12065" y="3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3252" y="4475156"/>
            <a:ext cx="218746" cy="242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4127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Objective </a:t>
            </a:r>
            <a:r>
              <a:rPr spc="-155" dirty="0"/>
              <a:t>vs</a:t>
            </a:r>
            <a:r>
              <a:rPr spc="-345" dirty="0"/>
              <a:t> </a:t>
            </a:r>
            <a:r>
              <a:rPr spc="-215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49769"/>
            <a:ext cx="7584440" cy="490601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05" dirty="0">
                <a:latin typeface="Arial"/>
                <a:cs typeface="Arial"/>
              </a:rPr>
              <a:t>When </a:t>
            </a:r>
            <a:r>
              <a:rPr sz="2400" spc="-90" dirty="0">
                <a:latin typeface="Arial"/>
                <a:cs typeface="Arial"/>
              </a:rPr>
              <a:t>you </a:t>
            </a:r>
            <a:r>
              <a:rPr sz="2400" spc="-35" dirty="0">
                <a:latin typeface="Arial"/>
                <a:cs typeface="Arial"/>
              </a:rPr>
              <a:t>talk </a:t>
            </a:r>
            <a:r>
              <a:rPr sz="2400" spc="-55" dirty="0">
                <a:latin typeface="Arial"/>
                <a:cs typeface="Arial"/>
              </a:rPr>
              <a:t>about </a:t>
            </a:r>
            <a:r>
              <a:rPr sz="2400" spc="-95" dirty="0">
                <a:latin typeface="Arial"/>
                <a:cs typeface="Arial"/>
              </a:rPr>
              <a:t>(decision) </a:t>
            </a:r>
            <a:r>
              <a:rPr sz="2400" spc="-75" dirty="0">
                <a:latin typeface="Arial"/>
                <a:cs typeface="Arial"/>
              </a:rPr>
              <a:t>trees,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5" dirty="0">
                <a:latin typeface="Arial"/>
                <a:cs typeface="Arial"/>
              </a:rPr>
              <a:t>usually </a:t>
            </a:r>
            <a:r>
              <a:rPr sz="2400" spc="-85" dirty="0">
                <a:latin typeface="Arial"/>
                <a:cs typeface="Arial"/>
              </a:rPr>
              <a:t>heuristics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80" dirty="0">
                <a:latin typeface="Arial"/>
                <a:cs typeface="Arial"/>
              </a:rPr>
              <a:t>Split </a:t>
            </a:r>
            <a:r>
              <a:rPr sz="2200" spc="-90" dirty="0">
                <a:latin typeface="Arial"/>
                <a:cs typeface="Arial"/>
              </a:rPr>
              <a:t>by </a:t>
            </a:r>
            <a:r>
              <a:rPr sz="2200" spc="-25" dirty="0">
                <a:latin typeface="Arial"/>
                <a:cs typeface="Arial"/>
              </a:rPr>
              <a:t>information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gain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14" dirty="0">
                <a:latin typeface="Arial"/>
                <a:cs typeface="Arial"/>
              </a:rPr>
              <a:t>Prune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tree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70" dirty="0">
                <a:latin typeface="Arial"/>
                <a:cs typeface="Arial"/>
              </a:rPr>
              <a:t>Maximum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depth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05" dirty="0">
                <a:latin typeface="Arial"/>
                <a:cs typeface="Arial"/>
              </a:rPr>
              <a:t>Smooth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leaf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values</a:t>
            </a:r>
            <a:endParaRPr sz="2200" dirty="0">
              <a:latin typeface="Arial"/>
              <a:cs typeface="Arial"/>
            </a:endParaRPr>
          </a:p>
          <a:p>
            <a:pPr marL="242570" marR="196215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40" dirty="0">
                <a:latin typeface="Arial"/>
                <a:cs typeface="Arial"/>
              </a:rPr>
              <a:t>Most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heuristics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maps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well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objectives,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taking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formal  </a:t>
            </a:r>
            <a:r>
              <a:rPr sz="2400" spc="-70" dirty="0">
                <a:latin typeface="Arial"/>
                <a:cs typeface="Arial"/>
              </a:rPr>
              <a:t>(objective) </a:t>
            </a:r>
            <a:r>
              <a:rPr sz="2400" spc="-65" dirty="0">
                <a:latin typeface="Arial"/>
                <a:cs typeface="Arial"/>
              </a:rPr>
              <a:t>view </a:t>
            </a:r>
            <a:r>
              <a:rPr sz="2400" dirty="0">
                <a:latin typeface="Arial"/>
                <a:cs typeface="Arial"/>
              </a:rPr>
              <a:t>let </a:t>
            </a:r>
            <a:r>
              <a:rPr sz="2400" spc="-175" dirty="0">
                <a:latin typeface="Arial"/>
                <a:cs typeface="Arial"/>
              </a:rPr>
              <a:t>us </a:t>
            </a:r>
            <a:r>
              <a:rPr sz="2400" spc="-70" dirty="0">
                <a:latin typeface="Arial"/>
                <a:cs typeface="Arial"/>
              </a:rPr>
              <a:t>know </a:t>
            </a:r>
            <a:r>
              <a:rPr sz="2400" spc="-35" dirty="0">
                <a:latin typeface="Arial"/>
                <a:cs typeface="Arial"/>
              </a:rPr>
              <a:t>what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80" dirty="0">
                <a:latin typeface="Arial"/>
                <a:cs typeface="Arial"/>
              </a:rPr>
              <a:t>learning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30" dirty="0">
                <a:latin typeface="Arial"/>
                <a:cs typeface="Arial"/>
              </a:rPr>
              <a:t>Information </a:t>
            </a:r>
            <a:r>
              <a:rPr sz="2200" spc="-105" dirty="0">
                <a:latin typeface="Arial"/>
                <a:cs typeface="Arial"/>
              </a:rPr>
              <a:t>gain </a:t>
            </a:r>
            <a:r>
              <a:rPr sz="2200" spc="-130" dirty="0">
                <a:latin typeface="Arial"/>
                <a:cs typeface="Arial"/>
              </a:rPr>
              <a:t>-&gt; </a:t>
            </a:r>
            <a:r>
              <a:rPr sz="2200" spc="-40" dirty="0">
                <a:latin typeface="Arial"/>
                <a:cs typeface="Arial"/>
              </a:rPr>
              <a:t>training</a:t>
            </a:r>
            <a:r>
              <a:rPr sz="2200" spc="-26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loss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00" dirty="0">
                <a:latin typeface="Arial"/>
                <a:cs typeface="Arial"/>
              </a:rPr>
              <a:t>Pruning </a:t>
            </a:r>
            <a:r>
              <a:rPr sz="2200" spc="-130" dirty="0">
                <a:latin typeface="Arial"/>
                <a:cs typeface="Arial"/>
              </a:rPr>
              <a:t>-&gt; </a:t>
            </a:r>
            <a:r>
              <a:rPr sz="2200" spc="-65" dirty="0">
                <a:latin typeface="Arial"/>
                <a:cs typeface="Arial"/>
              </a:rPr>
              <a:t>regularization </a:t>
            </a:r>
            <a:r>
              <a:rPr sz="2200" spc="-60" dirty="0">
                <a:latin typeface="Arial"/>
                <a:cs typeface="Arial"/>
              </a:rPr>
              <a:t>defined </a:t>
            </a:r>
            <a:r>
              <a:rPr sz="2200" spc="-90" dirty="0">
                <a:latin typeface="Arial"/>
                <a:cs typeface="Arial"/>
              </a:rPr>
              <a:t>by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#nodes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90" dirty="0">
                <a:latin typeface="Arial"/>
                <a:cs typeface="Arial"/>
              </a:rPr>
              <a:t>Max </a:t>
            </a:r>
            <a:r>
              <a:rPr sz="2200" spc="-45" dirty="0">
                <a:latin typeface="Arial"/>
                <a:cs typeface="Arial"/>
              </a:rPr>
              <a:t>depth </a:t>
            </a:r>
            <a:r>
              <a:rPr sz="2200" spc="-130" dirty="0">
                <a:latin typeface="Arial"/>
                <a:cs typeface="Arial"/>
              </a:rPr>
              <a:t>-&gt; </a:t>
            </a:r>
            <a:r>
              <a:rPr sz="2200" spc="-50" dirty="0">
                <a:latin typeface="Arial"/>
                <a:cs typeface="Arial"/>
              </a:rPr>
              <a:t>constraint </a:t>
            </a:r>
            <a:r>
              <a:rPr sz="2200" spc="-70" dirty="0">
                <a:latin typeface="Arial"/>
                <a:cs typeface="Arial"/>
              </a:rPr>
              <a:t>on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35" dirty="0">
                <a:latin typeface="Arial"/>
                <a:cs typeface="Arial"/>
              </a:rPr>
              <a:t>function</a:t>
            </a:r>
            <a:r>
              <a:rPr sz="2200" spc="-445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space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95" dirty="0">
                <a:latin typeface="Arial"/>
                <a:cs typeface="Arial"/>
              </a:rPr>
              <a:t>Smoothing </a:t>
            </a:r>
            <a:r>
              <a:rPr sz="2200" spc="-55" dirty="0">
                <a:latin typeface="Arial"/>
                <a:cs typeface="Arial"/>
              </a:rPr>
              <a:t>leaf </a:t>
            </a:r>
            <a:r>
              <a:rPr sz="2200" spc="-120" dirty="0">
                <a:latin typeface="Arial"/>
                <a:cs typeface="Arial"/>
              </a:rPr>
              <a:t>values </a:t>
            </a:r>
            <a:r>
              <a:rPr sz="2200" spc="-130" dirty="0">
                <a:latin typeface="Arial"/>
                <a:cs typeface="Arial"/>
              </a:rPr>
              <a:t>-&gt; </a:t>
            </a:r>
            <a:r>
              <a:rPr sz="2200" spc="-210" dirty="0">
                <a:latin typeface="Arial"/>
                <a:cs typeface="Arial"/>
              </a:rPr>
              <a:t>L2 </a:t>
            </a:r>
            <a:r>
              <a:rPr sz="2200" spc="-65" dirty="0">
                <a:latin typeface="Arial"/>
                <a:cs typeface="Arial"/>
              </a:rPr>
              <a:t>regularization </a:t>
            </a:r>
            <a:r>
              <a:rPr sz="2200" spc="-70" dirty="0">
                <a:latin typeface="Arial"/>
                <a:cs typeface="Arial"/>
              </a:rPr>
              <a:t>on </a:t>
            </a:r>
            <a:r>
              <a:rPr sz="2200" spc="-55" dirty="0">
                <a:latin typeface="Arial"/>
                <a:cs typeface="Arial"/>
              </a:rPr>
              <a:t>leaf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weights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879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Regression </a:t>
            </a:r>
            <a:r>
              <a:rPr spc="-305" dirty="0"/>
              <a:t>Tree </a:t>
            </a:r>
            <a:r>
              <a:rPr spc="-155" dirty="0"/>
              <a:t>is </a:t>
            </a:r>
            <a:r>
              <a:rPr spc="-160" dirty="0"/>
              <a:t>not </a:t>
            </a:r>
            <a:r>
              <a:rPr spc="-229" dirty="0"/>
              <a:t>just </a:t>
            </a:r>
            <a:r>
              <a:rPr spc="-190" dirty="0"/>
              <a:t>for</a:t>
            </a:r>
            <a:r>
              <a:rPr spc="-550" dirty="0"/>
              <a:t> </a:t>
            </a:r>
            <a:r>
              <a:rPr spc="-190" dirty="0"/>
              <a:t>regression!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183755" cy="433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386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55" dirty="0">
                <a:latin typeface="Arial"/>
                <a:cs typeface="Arial"/>
              </a:rPr>
              <a:t>Regression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-114" dirty="0">
                <a:latin typeface="Arial"/>
                <a:cs typeface="Arial"/>
              </a:rPr>
              <a:t>ensemble </a:t>
            </a:r>
            <a:r>
              <a:rPr sz="2400" spc="-95" dirty="0">
                <a:latin typeface="Arial"/>
                <a:cs typeface="Arial"/>
              </a:rPr>
              <a:t>defines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95" dirty="0">
                <a:latin typeface="Arial"/>
                <a:cs typeface="Arial"/>
              </a:rPr>
              <a:t>you </a:t>
            </a:r>
            <a:r>
              <a:rPr sz="2400" spc="-130" dirty="0">
                <a:latin typeface="Arial"/>
                <a:cs typeface="Arial"/>
              </a:rPr>
              <a:t>make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45" dirty="0">
                <a:latin typeface="Arial"/>
                <a:cs typeface="Arial"/>
              </a:rPr>
              <a:t>prediction </a:t>
            </a:r>
            <a:r>
              <a:rPr sz="2400" spc="-120" dirty="0">
                <a:latin typeface="Arial"/>
                <a:cs typeface="Arial"/>
              </a:rPr>
              <a:t>score,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5" dirty="0">
                <a:latin typeface="Arial"/>
                <a:cs typeface="Arial"/>
              </a:rPr>
              <a:t>used</a:t>
            </a:r>
            <a:r>
              <a:rPr lang="zh-CN" altLang="en-US" sz="2400" spc="-4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95" dirty="0">
                <a:latin typeface="Arial"/>
                <a:cs typeface="Arial"/>
              </a:rPr>
              <a:t>Classification, </a:t>
            </a:r>
            <a:r>
              <a:rPr sz="2200" spc="-135" dirty="0">
                <a:latin typeface="Arial"/>
                <a:cs typeface="Arial"/>
              </a:rPr>
              <a:t>Regression,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Ranking….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375" dirty="0">
                <a:latin typeface="Arial"/>
                <a:cs typeface="Arial"/>
              </a:rPr>
              <a:t>….</a:t>
            </a:r>
            <a:endParaRPr sz="22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35" dirty="0">
                <a:latin typeface="Arial"/>
                <a:cs typeface="Arial"/>
              </a:rPr>
              <a:t>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125" dirty="0">
                <a:latin typeface="Arial"/>
                <a:cs typeface="Arial"/>
              </a:rPr>
              <a:t> depends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how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you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define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objective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function!</a:t>
            </a:r>
            <a:endParaRPr sz="24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290" dirty="0">
                <a:latin typeface="Arial"/>
                <a:cs typeface="Arial"/>
              </a:rPr>
              <a:t>So </a:t>
            </a:r>
            <a:r>
              <a:rPr sz="2400" spc="-35" dirty="0">
                <a:latin typeface="Arial"/>
                <a:cs typeface="Arial"/>
              </a:rPr>
              <a:t>far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135" dirty="0">
                <a:latin typeface="Arial"/>
                <a:cs typeface="Arial"/>
              </a:rPr>
              <a:t>have</a:t>
            </a:r>
            <a:r>
              <a:rPr lang="en-US" altLang="zh-CN" sz="2400" spc="-135" dirty="0">
                <a:latin typeface="Arial"/>
                <a:cs typeface="Arial"/>
              </a:rPr>
              <a:t> 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learned: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35" dirty="0">
                <a:latin typeface="Arial"/>
                <a:cs typeface="Arial"/>
              </a:rPr>
              <a:t>Using </a:t>
            </a:r>
            <a:r>
              <a:rPr sz="2200" spc="-145" dirty="0">
                <a:latin typeface="Arial"/>
                <a:cs typeface="Arial"/>
              </a:rPr>
              <a:t>Square</a:t>
            </a:r>
            <a:r>
              <a:rPr sz="2200" spc="-135" dirty="0">
                <a:latin typeface="Arial"/>
                <a:cs typeface="Arial"/>
              </a:rPr>
              <a:t> loss</a:t>
            </a:r>
            <a:endParaRPr sz="22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95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155700" algn="l"/>
              </a:tabLst>
            </a:pPr>
            <a:r>
              <a:rPr sz="2000" spc="-20" dirty="0">
                <a:latin typeface="Arial"/>
                <a:cs typeface="Arial"/>
              </a:rPr>
              <a:t>Will </a:t>
            </a:r>
            <a:r>
              <a:rPr sz="2000" spc="-70" dirty="0">
                <a:latin typeface="Arial"/>
                <a:cs typeface="Arial"/>
              </a:rPr>
              <a:t>results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0" dirty="0">
                <a:latin typeface="Arial"/>
                <a:cs typeface="Arial"/>
              </a:rPr>
              <a:t>common </a:t>
            </a:r>
            <a:r>
              <a:rPr sz="2000" spc="-55" dirty="0">
                <a:latin typeface="Arial"/>
                <a:cs typeface="Arial"/>
              </a:rPr>
              <a:t>gradient </a:t>
            </a:r>
            <a:r>
              <a:rPr sz="2000" spc="-70" dirty="0">
                <a:latin typeface="Arial"/>
                <a:cs typeface="Arial"/>
              </a:rPr>
              <a:t>boosted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machine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8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35" dirty="0">
                <a:latin typeface="Arial"/>
                <a:cs typeface="Arial"/>
              </a:rPr>
              <a:t>Using </a:t>
            </a:r>
            <a:r>
              <a:rPr sz="2200" spc="-105" dirty="0">
                <a:latin typeface="Arial"/>
                <a:cs typeface="Arial"/>
              </a:rPr>
              <a:t>Logistic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loss</a:t>
            </a:r>
            <a:endParaRPr sz="22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95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155700" algn="l"/>
              </a:tabLst>
            </a:pPr>
            <a:r>
              <a:rPr sz="2000" spc="-20" dirty="0">
                <a:latin typeface="Arial"/>
                <a:cs typeface="Arial"/>
              </a:rPr>
              <a:t>Will </a:t>
            </a:r>
            <a:r>
              <a:rPr sz="2000" spc="-70" dirty="0">
                <a:latin typeface="Arial"/>
                <a:cs typeface="Arial"/>
              </a:rPr>
              <a:t>results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LogitBoost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4233" y="3923376"/>
            <a:ext cx="2150357" cy="277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7664" y="4721652"/>
            <a:ext cx="5024628" cy="28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143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609598"/>
            <a:ext cx="701611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40" dirty="0">
                <a:solidFill>
                  <a:srgbClr val="4AACC5"/>
                </a:solidFill>
                <a:latin typeface="Arial"/>
                <a:cs typeface="Arial"/>
              </a:rPr>
              <a:t>Review </a:t>
            </a:r>
            <a:r>
              <a:rPr sz="2400" spc="-5" dirty="0">
                <a:solidFill>
                  <a:srgbClr val="4AACC5"/>
                </a:solidFill>
                <a:latin typeface="Arial"/>
                <a:cs typeface="Arial"/>
              </a:rPr>
              <a:t>of </a:t>
            </a:r>
            <a:r>
              <a:rPr sz="2400" spc="-125" dirty="0">
                <a:solidFill>
                  <a:srgbClr val="4AACC5"/>
                </a:solidFill>
                <a:latin typeface="Arial"/>
                <a:cs typeface="Arial"/>
              </a:rPr>
              <a:t>key </a:t>
            </a:r>
            <a:r>
              <a:rPr sz="2400" spc="-110" dirty="0">
                <a:solidFill>
                  <a:srgbClr val="4AACC5"/>
                </a:solidFill>
                <a:latin typeface="Arial"/>
                <a:cs typeface="Arial"/>
              </a:rPr>
              <a:t>concepts </a:t>
            </a:r>
            <a:r>
              <a:rPr sz="2400" spc="-5" dirty="0">
                <a:solidFill>
                  <a:srgbClr val="4AACC5"/>
                </a:solidFill>
                <a:latin typeface="Arial"/>
                <a:cs typeface="Arial"/>
              </a:rPr>
              <a:t>of </a:t>
            </a:r>
            <a:r>
              <a:rPr sz="2400" spc="-114" dirty="0">
                <a:solidFill>
                  <a:srgbClr val="4AACC5"/>
                </a:solidFill>
                <a:latin typeface="Arial"/>
                <a:cs typeface="Arial"/>
              </a:rPr>
              <a:t>supervised</a:t>
            </a:r>
            <a:r>
              <a:rPr sz="2400" spc="-385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AACC5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55" dirty="0">
                <a:solidFill>
                  <a:srgbClr val="4AACC5"/>
                </a:solidFill>
                <a:latin typeface="Arial"/>
                <a:cs typeface="Arial"/>
              </a:rPr>
              <a:t>Regression </a:t>
            </a:r>
            <a:r>
              <a:rPr sz="2400" spc="-140" dirty="0">
                <a:solidFill>
                  <a:srgbClr val="4AACC5"/>
                </a:solidFill>
                <a:latin typeface="Arial"/>
                <a:cs typeface="Arial"/>
              </a:rPr>
              <a:t>Tree </a:t>
            </a:r>
            <a:r>
              <a:rPr sz="2400" spc="-114" dirty="0">
                <a:solidFill>
                  <a:srgbClr val="4AACC5"/>
                </a:solidFill>
                <a:latin typeface="Arial"/>
                <a:cs typeface="Arial"/>
              </a:rPr>
              <a:t>and </a:t>
            </a:r>
            <a:r>
              <a:rPr sz="2400" spc="-155" dirty="0">
                <a:solidFill>
                  <a:srgbClr val="4AACC5"/>
                </a:solidFill>
                <a:latin typeface="Arial"/>
                <a:cs typeface="Arial"/>
              </a:rPr>
              <a:t>Ensemble </a:t>
            </a:r>
            <a:r>
              <a:rPr sz="2400" spc="-70" dirty="0">
                <a:solidFill>
                  <a:srgbClr val="4AACC5"/>
                </a:solidFill>
                <a:latin typeface="Arial"/>
                <a:cs typeface="Arial"/>
              </a:rPr>
              <a:t>(What </a:t>
            </a:r>
            <a:r>
              <a:rPr sz="2400" spc="-100" dirty="0">
                <a:solidFill>
                  <a:srgbClr val="4AACC5"/>
                </a:solidFill>
                <a:latin typeface="Arial"/>
                <a:cs typeface="Arial"/>
              </a:rPr>
              <a:t>are </a:t>
            </a:r>
            <a:r>
              <a:rPr sz="2400" spc="-80" dirty="0">
                <a:solidFill>
                  <a:srgbClr val="4AACC5"/>
                </a:solidFill>
                <a:latin typeface="Arial"/>
                <a:cs typeface="Arial"/>
              </a:rPr>
              <a:t>we</a:t>
            </a:r>
            <a:r>
              <a:rPr sz="2400" spc="-160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AACC5"/>
                </a:solidFill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Font typeface="Arial"/>
              <a:buChar char="•"/>
              <a:tabLst>
                <a:tab pos="243204" algn="l"/>
              </a:tabLst>
            </a:pPr>
            <a:r>
              <a:rPr sz="2400" b="1" spc="-130" dirty="0">
                <a:latin typeface="Trebuchet MS"/>
                <a:cs typeface="Trebuchet MS"/>
              </a:rPr>
              <a:t>Gradient </a:t>
            </a:r>
            <a:r>
              <a:rPr sz="2400" b="1" spc="-95" dirty="0">
                <a:latin typeface="Trebuchet MS"/>
                <a:cs typeface="Trebuchet MS"/>
              </a:rPr>
              <a:t>Boosting </a:t>
            </a:r>
            <a:r>
              <a:rPr sz="2400" b="1" spc="-110" dirty="0">
                <a:latin typeface="Trebuchet MS"/>
                <a:cs typeface="Trebuchet MS"/>
              </a:rPr>
              <a:t>(How </a:t>
            </a:r>
            <a:r>
              <a:rPr sz="2400" b="1" spc="-90" dirty="0">
                <a:latin typeface="Trebuchet MS"/>
                <a:cs typeface="Trebuchet MS"/>
              </a:rPr>
              <a:t>do </a:t>
            </a:r>
            <a:r>
              <a:rPr sz="2400" b="1" spc="-135" dirty="0">
                <a:latin typeface="Trebuchet MS"/>
                <a:cs typeface="Trebuchet MS"/>
              </a:rPr>
              <a:t>we</a:t>
            </a:r>
            <a:r>
              <a:rPr sz="2400" b="1" spc="-520" dirty="0">
                <a:latin typeface="Trebuchet MS"/>
                <a:cs typeface="Trebuchet MS"/>
              </a:rPr>
              <a:t> </a:t>
            </a:r>
            <a:r>
              <a:rPr sz="2400" b="1" spc="-175" dirty="0">
                <a:latin typeface="Trebuchet MS"/>
                <a:cs typeface="Trebuchet MS"/>
              </a:rPr>
              <a:t>Learn)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45" dirty="0">
                <a:solidFill>
                  <a:srgbClr val="4AACC5"/>
                </a:solidFill>
                <a:latin typeface="Arial"/>
                <a:cs typeface="Arial"/>
              </a:rPr>
              <a:t>Summary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865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Take </a:t>
            </a:r>
            <a:r>
              <a:rPr spc="-180" dirty="0"/>
              <a:t>Home </a:t>
            </a:r>
            <a:r>
              <a:rPr spc="-80" dirty="0"/>
              <a:t>Message </a:t>
            </a:r>
            <a:r>
              <a:rPr spc="-190" dirty="0"/>
              <a:t>for </a:t>
            </a:r>
            <a:r>
              <a:rPr spc="-175" dirty="0"/>
              <a:t>this</a:t>
            </a:r>
            <a:r>
              <a:rPr spc="-670" dirty="0"/>
              <a:t> </a:t>
            </a:r>
            <a:r>
              <a:rPr spc="-200" dirty="0"/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1094105"/>
            <a:ext cx="6985000" cy="466979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3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25" dirty="0">
                <a:latin typeface="Arial"/>
                <a:cs typeface="Arial"/>
              </a:rPr>
              <a:t>Bias-variance </a:t>
            </a:r>
            <a:r>
              <a:rPr sz="2400" spc="-25" dirty="0">
                <a:latin typeface="Arial"/>
                <a:cs typeface="Arial"/>
              </a:rPr>
              <a:t>tradeoff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everywhere</a:t>
            </a:r>
            <a:endParaRPr sz="2400" dirty="0">
              <a:latin typeface="Arial"/>
              <a:cs typeface="Arial"/>
            </a:endParaRPr>
          </a:p>
          <a:p>
            <a:pPr marL="242570" marR="163195" indent="-229870">
              <a:lnSpc>
                <a:spcPct val="100000"/>
              </a:lnSpc>
              <a:spcBef>
                <a:spcPts val="144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45" dirty="0">
                <a:latin typeface="Arial"/>
                <a:cs typeface="Arial"/>
              </a:rPr>
              <a:t>loss </a:t>
            </a:r>
            <a:r>
              <a:rPr sz="2400" spc="-210" dirty="0">
                <a:latin typeface="Arial"/>
                <a:cs typeface="Arial"/>
              </a:rPr>
              <a:t>+ </a:t>
            </a:r>
            <a:r>
              <a:rPr sz="2400" spc="-70" dirty="0">
                <a:latin typeface="Arial"/>
                <a:cs typeface="Arial"/>
              </a:rPr>
              <a:t>regularization </a:t>
            </a:r>
            <a:r>
              <a:rPr sz="2400" spc="-65" dirty="0">
                <a:latin typeface="Arial"/>
                <a:cs typeface="Arial"/>
              </a:rPr>
              <a:t>objective </a:t>
            </a:r>
            <a:r>
              <a:rPr sz="2400" spc="-30" dirty="0">
                <a:latin typeface="Arial"/>
                <a:cs typeface="Arial"/>
              </a:rPr>
              <a:t>pattern </a:t>
            </a:r>
            <a:r>
              <a:rPr sz="2400" spc="-100" dirty="0">
                <a:latin typeface="Arial"/>
                <a:cs typeface="Arial"/>
              </a:rPr>
              <a:t>applies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  </a:t>
            </a:r>
            <a:r>
              <a:rPr sz="2400" spc="-110" dirty="0">
                <a:latin typeface="Arial"/>
                <a:cs typeface="Arial"/>
              </a:rPr>
              <a:t>regression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-80" dirty="0">
                <a:latin typeface="Arial"/>
                <a:cs typeface="Arial"/>
              </a:rPr>
              <a:t>learning </a:t>
            </a:r>
            <a:r>
              <a:rPr sz="2400" spc="-45" dirty="0">
                <a:latin typeface="Arial"/>
                <a:cs typeface="Arial"/>
              </a:rPr>
              <a:t>(function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learning)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35" dirty="0">
                <a:latin typeface="Arial"/>
                <a:cs typeface="Arial"/>
              </a:rPr>
              <a:t>want </a:t>
            </a:r>
            <a:r>
              <a:rPr sz="2400" b="1" spc="-150" dirty="0">
                <a:latin typeface="Trebuchet MS"/>
                <a:cs typeface="Trebuchet MS"/>
              </a:rPr>
              <a:t>predictive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b="1" spc="-120" dirty="0">
                <a:latin typeface="Trebuchet MS"/>
                <a:cs typeface="Trebuchet MS"/>
              </a:rPr>
              <a:t>simple</a:t>
            </a:r>
            <a:r>
              <a:rPr sz="2400" b="1" spc="-33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Arial"/>
                <a:cs typeface="Arial"/>
              </a:rPr>
              <a:t>functions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95" dirty="0">
                <a:latin typeface="Arial"/>
                <a:cs typeface="Arial"/>
              </a:rPr>
              <a:t>defines </a:t>
            </a:r>
            <a:r>
              <a:rPr sz="2400" spc="-35" dirty="0">
                <a:latin typeface="Arial"/>
                <a:cs typeface="Arial"/>
              </a:rPr>
              <a:t>what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35" dirty="0">
                <a:latin typeface="Arial"/>
                <a:cs typeface="Arial"/>
              </a:rPr>
              <a:t>want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learn (objective, model).</a:t>
            </a:r>
            <a:endParaRPr sz="2400" dirty="0">
              <a:latin typeface="Arial"/>
              <a:cs typeface="Arial"/>
            </a:endParaRPr>
          </a:p>
          <a:p>
            <a:pPr marL="311150" indent="-29845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311150" algn="l"/>
                <a:tab pos="311785" algn="l"/>
              </a:tabLst>
            </a:pPr>
            <a:r>
              <a:rPr sz="2400" spc="-80" dirty="0">
                <a:latin typeface="Arial"/>
                <a:cs typeface="Arial"/>
              </a:rPr>
              <a:t>But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75" dirty="0">
                <a:latin typeface="Arial"/>
                <a:cs typeface="Arial"/>
              </a:rPr>
              <a:t>learn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it?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80" dirty="0">
                <a:latin typeface="Arial"/>
                <a:cs typeface="Arial"/>
              </a:rPr>
              <a:t>Next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section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143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01929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Font typeface="Arial"/>
              <a:buChar char="•"/>
              <a:tabLst>
                <a:tab pos="243204" algn="l"/>
              </a:tabLst>
            </a:pPr>
            <a:r>
              <a:rPr sz="2400" b="1" spc="-140" dirty="0">
                <a:latin typeface="Trebuchet MS"/>
                <a:cs typeface="Trebuchet MS"/>
              </a:rPr>
              <a:t>Review </a:t>
            </a:r>
            <a:r>
              <a:rPr sz="2400" b="1" spc="-100" dirty="0">
                <a:latin typeface="Trebuchet MS"/>
                <a:cs typeface="Trebuchet MS"/>
              </a:rPr>
              <a:t>of </a:t>
            </a:r>
            <a:r>
              <a:rPr sz="2400" b="1" spc="-165" dirty="0">
                <a:latin typeface="Trebuchet MS"/>
                <a:cs typeface="Trebuchet MS"/>
              </a:rPr>
              <a:t>key </a:t>
            </a:r>
            <a:r>
              <a:rPr sz="2400" b="1" spc="-145" dirty="0">
                <a:latin typeface="Trebuchet MS"/>
                <a:cs typeface="Trebuchet MS"/>
              </a:rPr>
              <a:t>concepts </a:t>
            </a:r>
            <a:r>
              <a:rPr sz="2400" b="1" spc="-100" dirty="0">
                <a:latin typeface="Trebuchet MS"/>
                <a:cs typeface="Trebuchet MS"/>
              </a:rPr>
              <a:t>of </a:t>
            </a:r>
            <a:r>
              <a:rPr sz="2400" b="1" spc="-130" dirty="0">
                <a:latin typeface="Trebuchet MS"/>
                <a:cs typeface="Trebuchet MS"/>
              </a:rPr>
              <a:t>supervised</a:t>
            </a:r>
            <a:r>
              <a:rPr sz="2400" b="1" spc="-420" dirty="0">
                <a:latin typeface="Trebuchet MS"/>
                <a:cs typeface="Trebuchet MS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learning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55" dirty="0">
                <a:solidFill>
                  <a:srgbClr val="4AACC5"/>
                </a:solidFill>
                <a:latin typeface="Arial"/>
                <a:cs typeface="Arial"/>
              </a:rPr>
              <a:t>Regression </a:t>
            </a:r>
            <a:r>
              <a:rPr sz="2400" spc="-140" dirty="0">
                <a:solidFill>
                  <a:srgbClr val="4AACC5"/>
                </a:solidFill>
                <a:latin typeface="Arial"/>
                <a:cs typeface="Arial"/>
              </a:rPr>
              <a:t>Tree </a:t>
            </a:r>
            <a:r>
              <a:rPr sz="2400" spc="-114" dirty="0">
                <a:solidFill>
                  <a:srgbClr val="4AACC5"/>
                </a:solidFill>
                <a:latin typeface="Arial"/>
                <a:cs typeface="Arial"/>
              </a:rPr>
              <a:t>and </a:t>
            </a:r>
            <a:r>
              <a:rPr sz="2400" spc="-155" dirty="0">
                <a:solidFill>
                  <a:srgbClr val="4AACC5"/>
                </a:solidFill>
                <a:latin typeface="Arial"/>
                <a:cs typeface="Arial"/>
              </a:rPr>
              <a:t>Ensemble </a:t>
            </a:r>
            <a:r>
              <a:rPr sz="2400" spc="-70" dirty="0">
                <a:solidFill>
                  <a:srgbClr val="4AACC5"/>
                </a:solidFill>
                <a:latin typeface="Arial"/>
                <a:cs typeface="Arial"/>
              </a:rPr>
              <a:t>(What </a:t>
            </a:r>
            <a:r>
              <a:rPr sz="2400" spc="-100" dirty="0">
                <a:solidFill>
                  <a:srgbClr val="4AACC5"/>
                </a:solidFill>
                <a:latin typeface="Arial"/>
                <a:cs typeface="Arial"/>
              </a:rPr>
              <a:t>are </a:t>
            </a:r>
            <a:r>
              <a:rPr sz="2400" spc="-80" dirty="0">
                <a:solidFill>
                  <a:srgbClr val="4AACC5"/>
                </a:solidFill>
                <a:latin typeface="Arial"/>
                <a:cs typeface="Arial"/>
              </a:rPr>
              <a:t>we</a:t>
            </a:r>
            <a:r>
              <a:rPr sz="2400" spc="-140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AACC5"/>
                </a:solidFill>
                <a:latin typeface="Arial"/>
                <a:cs typeface="Arial"/>
              </a:rPr>
              <a:t>Learning)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80" dirty="0">
                <a:solidFill>
                  <a:srgbClr val="4AACC5"/>
                </a:solidFill>
                <a:latin typeface="Arial"/>
                <a:cs typeface="Arial"/>
              </a:rPr>
              <a:t>Gradient </a:t>
            </a:r>
            <a:r>
              <a:rPr sz="2400" spc="-105" dirty="0">
                <a:solidFill>
                  <a:srgbClr val="4AACC5"/>
                </a:solidFill>
                <a:latin typeface="Arial"/>
                <a:cs typeface="Arial"/>
              </a:rPr>
              <a:t>Boosting (How </a:t>
            </a:r>
            <a:r>
              <a:rPr sz="2400" spc="-75" dirty="0">
                <a:solidFill>
                  <a:srgbClr val="4AACC5"/>
                </a:solidFill>
                <a:latin typeface="Arial"/>
                <a:cs typeface="Arial"/>
              </a:rPr>
              <a:t>do </a:t>
            </a:r>
            <a:r>
              <a:rPr sz="2400" spc="-80" dirty="0">
                <a:solidFill>
                  <a:srgbClr val="4AACC5"/>
                </a:solidFill>
                <a:latin typeface="Arial"/>
                <a:cs typeface="Arial"/>
              </a:rPr>
              <a:t>we</a:t>
            </a:r>
            <a:r>
              <a:rPr sz="2400" spc="-315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AACC5"/>
                </a:solidFill>
                <a:latin typeface="Arial"/>
                <a:cs typeface="Arial"/>
              </a:rPr>
              <a:t>Learn)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50" dirty="0">
                <a:solidFill>
                  <a:srgbClr val="4AACC5"/>
                </a:solidFill>
                <a:latin typeface="Arial"/>
                <a:cs typeface="Arial"/>
              </a:rPr>
              <a:t>Summary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41103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So </a:t>
            </a:r>
            <a:r>
              <a:rPr spc="-145" dirty="0"/>
              <a:t>How </a:t>
            </a:r>
            <a:r>
              <a:rPr spc="-135" dirty="0"/>
              <a:t>do </a:t>
            </a:r>
            <a:r>
              <a:rPr spc="-204" dirty="0"/>
              <a:t>we</a:t>
            </a:r>
            <a:r>
              <a:rPr spc="-730" dirty="0"/>
              <a:t> </a:t>
            </a:r>
            <a:r>
              <a:rPr spc="-204" dirty="0"/>
              <a:t>Learn?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878230"/>
            <a:ext cx="7900034" cy="247523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3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85" dirty="0">
                <a:latin typeface="Arial"/>
                <a:cs typeface="Arial"/>
              </a:rPr>
              <a:t>Objective:</a:t>
            </a:r>
            <a:endParaRPr sz="2400">
              <a:latin typeface="Arial"/>
              <a:cs typeface="Arial"/>
            </a:endParaRPr>
          </a:p>
          <a:p>
            <a:pPr marL="242570" marR="5080" indent="-229870">
              <a:lnSpc>
                <a:spcPct val="100000"/>
              </a:lnSpc>
              <a:spcBef>
                <a:spcPts val="144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35" dirty="0">
                <a:latin typeface="Arial"/>
                <a:cs typeface="Arial"/>
              </a:rPr>
              <a:t>We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not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85" dirty="0">
                <a:latin typeface="Arial"/>
                <a:cs typeface="Arial"/>
              </a:rPr>
              <a:t>methods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300" dirty="0">
                <a:latin typeface="Arial"/>
                <a:cs typeface="Arial"/>
              </a:rPr>
              <a:t>SGD,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find </a:t>
            </a:r>
            <a:r>
              <a:rPr sz="2400" spc="65" dirty="0">
                <a:latin typeface="Arial"/>
                <a:cs typeface="Arial"/>
              </a:rPr>
              <a:t>f </a:t>
            </a:r>
            <a:r>
              <a:rPr sz="2400" spc="-125" dirty="0">
                <a:latin typeface="Arial"/>
                <a:cs typeface="Arial"/>
              </a:rPr>
              <a:t>(since </a:t>
            </a:r>
            <a:r>
              <a:rPr sz="2400" spc="-50" dirty="0">
                <a:latin typeface="Arial"/>
                <a:cs typeface="Arial"/>
              </a:rPr>
              <a:t>they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  </a:t>
            </a:r>
            <a:r>
              <a:rPr sz="2400" spc="-75" dirty="0">
                <a:latin typeface="Arial"/>
                <a:cs typeface="Arial"/>
              </a:rPr>
              <a:t>trees, </a:t>
            </a:r>
            <a:r>
              <a:rPr sz="2400" spc="-85" dirty="0">
                <a:latin typeface="Arial"/>
                <a:cs typeface="Arial"/>
              </a:rPr>
              <a:t>instead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45" dirty="0">
                <a:latin typeface="Arial"/>
                <a:cs typeface="Arial"/>
              </a:rPr>
              <a:t>just </a:t>
            </a:r>
            <a:r>
              <a:rPr sz="2400" spc="-80" dirty="0">
                <a:latin typeface="Arial"/>
                <a:cs typeface="Arial"/>
              </a:rPr>
              <a:t>numerical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vectors)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80" dirty="0">
                <a:latin typeface="Arial"/>
                <a:cs typeface="Arial"/>
              </a:rPr>
              <a:t>Solution: </a:t>
            </a:r>
            <a:r>
              <a:rPr sz="2400" b="1" spc="-120" dirty="0">
                <a:solidFill>
                  <a:srgbClr val="006FC0"/>
                </a:solidFill>
                <a:latin typeface="Trebuchet MS"/>
                <a:cs typeface="Trebuchet MS"/>
              </a:rPr>
              <a:t>Additive </a:t>
            </a:r>
            <a:r>
              <a:rPr sz="2400" b="1" spc="-145" dirty="0">
                <a:solidFill>
                  <a:srgbClr val="006FC0"/>
                </a:solidFill>
                <a:latin typeface="Trebuchet MS"/>
                <a:cs typeface="Trebuchet MS"/>
              </a:rPr>
              <a:t>Training</a:t>
            </a:r>
            <a:r>
              <a:rPr sz="2400" b="1" spc="-3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006FC0"/>
                </a:solidFill>
                <a:latin typeface="Trebuchet MS"/>
                <a:cs typeface="Trebuchet MS"/>
              </a:rPr>
              <a:t>(Boosting)</a:t>
            </a:r>
            <a:endParaRPr sz="24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75" dirty="0">
                <a:latin typeface="Arial"/>
                <a:cs typeface="Arial"/>
              </a:rPr>
              <a:t>Start </a:t>
            </a:r>
            <a:r>
              <a:rPr sz="2200" spc="-15" dirty="0">
                <a:latin typeface="Arial"/>
                <a:cs typeface="Arial"/>
              </a:rPr>
              <a:t>from </a:t>
            </a:r>
            <a:r>
              <a:rPr sz="2200" spc="-70" dirty="0">
                <a:latin typeface="Arial"/>
                <a:cs typeface="Arial"/>
              </a:rPr>
              <a:t>constant </a:t>
            </a:r>
            <a:r>
              <a:rPr sz="2200" spc="-45" dirty="0">
                <a:latin typeface="Arial"/>
                <a:cs typeface="Arial"/>
              </a:rPr>
              <a:t>prediction, </a:t>
            </a:r>
            <a:r>
              <a:rPr sz="2200" spc="-110" dirty="0">
                <a:latin typeface="Arial"/>
                <a:cs typeface="Arial"/>
              </a:rPr>
              <a:t>add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75" dirty="0">
                <a:latin typeface="Arial"/>
                <a:cs typeface="Arial"/>
              </a:rPr>
              <a:t>new </a:t>
            </a:r>
            <a:r>
              <a:rPr sz="2200" spc="-35" dirty="0">
                <a:latin typeface="Arial"/>
                <a:cs typeface="Arial"/>
              </a:rPr>
              <a:t>function</a:t>
            </a:r>
            <a:r>
              <a:rPr sz="2200" spc="-43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each </a:t>
            </a:r>
            <a:r>
              <a:rPr sz="2200" spc="-1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0149" y="1143208"/>
            <a:ext cx="4239637" cy="326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7894" y="3487192"/>
            <a:ext cx="4699105" cy="1900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389" y="5655309"/>
            <a:ext cx="270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Model at training </a:t>
            </a:r>
            <a:r>
              <a:rPr sz="1800" b="1" dirty="0">
                <a:latin typeface="Arial"/>
                <a:cs typeface="Arial"/>
              </a:rPr>
              <a:t>round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7667" y="5439155"/>
            <a:ext cx="347980" cy="196215"/>
          </a:xfrm>
          <a:custGeom>
            <a:avLst/>
            <a:gdLst/>
            <a:ahLst/>
            <a:cxnLst/>
            <a:rect l="l" t="t" r="r" b="b"/>
            <a:pathLst>
              <a:path w="347980" h="196214">
                <a:moveTo>
                  <a:pt x="304024" y="18078"/>
                </a:moveTo>
                <a:lnTo>
                  <a:pt x="0" y="181762"/>
                </a:lnTo>
                <a:lnTo>
                  <a:pt x="7619" y="195732"/>
                </a:lnTo>
                <a:lnTo>
                  <a:pt x="311443" y="32093"/>
                </a:lnTo>
                <a:lnTo>
                  <a:pt x="319682" y="18596"/>
                </a:lnTo>
                <a:lnTo>
                  <a:pt x="304024" y="18078"/>
                </a:lnTo>
                <a:close/>
              </a:path>
              <a:path w="347980" h="196214">
                <a:moveTo>
                  <a:pt x="347161" y="4191"/>
                </a:moveTo>
                <a:lnTo>
                  <a:pt x="329819" y="4191"/>
                </a:lnTo>
                <a:lnTo>
                  <a:pt x="337312" y="18161"/>
                </a:lnTo>
                <a:lnTo>
                  <a:pt x="311443" y="32093"/>
                </a:lnTo>
                <a:lnTo>
                  <a:pt x="280796" y="82296"/>
                </a:lnTo>
                <a:lnTo>
                  <a:pt x="278511" y="85979"/>
                </a:lnTo>
                <a:lnTo>
                  <a:pt x="279654" y="90932"/>
                </a:lnTo>
                <a:lnTo>
                  <a:pt x="283463" y="93218"/>
                </a:lnTo>
                <a:lnTo>
                  <a:pt x="287146" y="95504"/>
                </a:lnTo>
                <a:lnTo>
                  <a:pt x="292100" y="94234"/>
                </a:lnTo>
                <a:lnTo>
                  <a:pt x="294386" y="90551"/>
                </a:lnTo>
                <a:lnTo>
                  <a:pt x="347161" y="4191"/>
                </a:lnTo>
                <a:close/>
              </a:path>
              <a:path w="347980" h="196214">
                <a:moveTo>
                  <a:pt x="319682" y="18596"/>
                </a:moveTo>
                <a:lnTo>
                  <a:pt x="311443" y="32093"/>
                </a:lnTo>
                <a:lnTo>
                  <a:pt x="335661" y="19050"/>
                </a:lnTo>
                <a:lnTo>
                  <a:pt x="333375" y="19050"/>
                </a:lnTo>
                <a:lnTo>
                  <a:pt x="319682" y="18596"/>
                </a:lnTo>
                <a:close/>
              </a:path>
              <a:path w="347980" h="196214">
                <a:moveTo>
                  <a:pt x="326770" y="6985"/>
                </a:moveTo>
                <a:lnTo>
                  <a:pt x="319682" y="18596"/>
                </a:lnTo>
                <a:lnTo>
                  <a:pt x="333375" y="19050"/>
                </a:lnTo>
                <a:lnTo>
                  <a:pt x="326770" y="6985"/>
                </a:lnTo>
                <a:close/>
              </a:path>
              <a:path w="347980" h="196214">
                <a:moveTo>
                  <a:pt x="331317" y="6985"/>
                </a:moveTo>
                <a:lnTo>
                  <a:pt x="326770" y="6985"/>
                </a:lnTo>
                <a:lnTo>
                  <a:pt x="333375" y="19050"/>
                </a:lnTo>
                <a:lnTo>
                  <a:pt x="335661" y="19050"/>
                </a:lnTo>
                <a:lnTo>
                  <a:pt x="337312" y="18161"/>
                </a:lnTo>
                <a:lnTo>
                  <a:pt x="331317" y="6985"/>
                </a:lnTo>
                <a:close/>
              </a:path>
              <a:path w="347980" h="196214">
                <a:moveTo>
                  <a:pt x="329819" y="4191"/>
                </a:moveTo>
                <a:lnTo>
                  <a:pt x="304024" y="18078"/>
                </a:lnTo>
                <a:lnTo>
                  <a:pt x="319682" y="18596"/>
                </a:lnTo>
                <a:lnTo>
                  <a:pt x="326770" y="6985"/>
                </a:lnTo>
                <a:lnTo>
                  <a:pt x="331317" y="6985"/>
                </a:lnTo>
                <a:lnTo>
                  <a:pt x="329819" y="4191"/>
                </a:lnTo>
                <a:close/>
              </a:path>
              <a:path w="347980" h="196214">
                <a:moveTo>
                  <a:pt x="241300" y="0"/>
                </a:moveTo>
                <a:lnTo>
                  <a:pt x="237617" y="3429"/>
                </a:lnTo>
                <a:lnTo>
                  <a:pt x="237362" y="12192"/>
                </a:lnTo>
                <a:lnTo>
                  <a:pt x="240792" y="15875"/>
                </a:lnTo>
                <a:lnTo>
                  <a:pt x="245109" y="16129"/>
                </a:lnTo>
                <a:lnTo>
                  <a:pt x="304024" y="18078"/>
                </a:lnTo>
                <a:lnTo>
                  <a:pt x="329819" y="4191"/>
                </a:lnTo>
                <a:lnTo>
                  <a:pt x="347161" y="4191"/>
                </a:lnTo>
                <a:lnTo>
                  <a:pt x="347471" y="3683"/>
                </a:lnTo>
                <a:lnTo>
                  <a:pt x="245744" y="254"/>
                </a:lnTo>
                <a:lnTo>
                  <a:pt x="241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80630" y="5107178"/>
            <a:ext cx="13023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New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77000" y="5124450"/>
            <a:ext cx="1012190" cy="132715"/>
          </a:xfrm>
          <a:custGeom>
            <a:avLst/>
            <a:gdLst/>
            <a:ahLst/>
            <a:cxnLst/>
            <a:rect l="l" t="t" r="r" b="b"/>
            <a:pathLst>
              <a:path w="1012190" h="132714">
                <a:moveTo>
                  <a:pt x="45504" y="41888"/>
                </a:moveTo>
                <a:lnTo>
                  <a:pt x="31431" y="48688"/>
                </a:lnTo>
                <a:lnTo>
                  <a:pt x="44337" y="57638"/>
                </a:lnTo>
                <a:lnTo>
                  <a:pt x="1010666" y="132587"/>
                </a:lnTo>
                <a:lnTo>
                  <a:pt x="1011935" y="116712"/>
                </a:lnTo>
                <a:lnTo>
                  <a:pt x="45504" y="41888"/>
                </a:lnTo>
                <a:close/>
              </a:path>
              <a:path w="1012190" h="132714">
                <a:moveTo>
                  <a:pt x="95630" y="0"/>
                </a:moveTo>
                <a:lnTo>
                  <a:pt x="91567" y="1905"/>
                </a:lnTo>
                <a:lnTo>
                  <a:pt x="0" y="46227"/>
                </a:lnTo>
                <a:lnTo>
                  <a:pt x="83693" y="104267"/>
                </a:lnTo>
                <a:lnTo>
                  <a:pt x="87249" y="106680"/>
                </a:lnTo>
                <a:lnTo>
                  <a:pt x="92201" y="105791"/>
                </a:lnTo>
                <a:lnTo>
                  <a:pt x="94742" y="102235"/>
                </a:lnTo>
                <a:lnTo>
                  <a:pt x="97281" y="98551"/>
                </a:lnTo>
                <a:lnTo>
                  <a:pt x="96393" y="93599"/>
                </a:lnTo>
                <a:lnTo>
                  <a:pt x="92709" y="91186"/>
                </a:lnTo>
                <a:lnTo>
                  <a:pt x="44337" y="57638"/>
                </a:lnTo>
                <a:lnTo>
                  <a:pt x="15112" y="55372"/>
                </a:lnTo>
                <a:lnTo>
                  <a:pt x="16255" y="39624"/>
                </a:lnTo>
                <a:lnTo>
                  <a:pt x="50191" y="39624"/>
                </a:lnTo>
                <a:lnTo>
                  <a:pt x="98551" y="16256"/>
                </a:lnTo>
                <a:lnTo>
                  <a:pt x="102489" y="14224"/>
                </a:lnTo>
                <a:lnTo>
                  <a:pt x="104140" y="9525"/>
                </a:lnTo>
                <a:lnTo>
                  <a:pt x="100329" y="1650"/>
                </a:lnTo>
                <a:lnTo>
                  <a:pt x="95630" y="0"/>
                </a:lnTo>
                <a:close/>
              </a:path>
              <a:path w="1012190" h="132714">
                <a:moveTo>
                  <a:pt x="16255" y="39624"/>
                </a:moveTo>
                <a:lnTo>
                  <a:pt x="15112" y="55372"/>
                </a:lnTo>
                <a:lnTo>
                  <a:pt x="44337" y="57638"/>
                </a:lnTo>
                <a:lnTo>
                  <a:pt x="39970" y="54610"/>
                </a:lnTo>
                <a:lnTo>
                  <a:pt x="19176" y="54610"/>
                </a:lnTo>
                <a:lnTo>
                  <a:pt x="20192" y="40893"/>
                </a:lnTo>
                <a:lnTo>
                  <a:pt x="32659" y="40893"/>
                </a:lnTo>
                <a:lnTo>
                  <a:pt x="16255" y="39624"/>
                </a:lnTo>
                <a:close/>
              </a:path>
              <a:path w="1012190" h="132714">
                <a:moveTo>
                  <a:pt x="20192" y="40893"/>
                </a:moveTo>
                <a:lnTo>
                  <a:pt x="19176" y="54610"/>
                </a:lnTo>
                <a:lnTo>
                  <a:pt x="31431" y="48688"/>
                </a:lnTo>
                <a:lnTo>
                  <a:pt x="20192" y="40893"/>
                </a:lnTo>
                <a:close/>
              </a:path>
              <a:path w="1012190" h="132714">
                <a:moveTo>
                  <a:pt x="31431" y="48688"/>
                </a:moveTo>
                <a:lnTo>
                  <a:pt x="19176" y="54610"/>
                </a:lnTo>
                <a:lnTo>
                  <a:pt x="39970" y="54610"/>
                </a:lnTo>
                <a:lnTo>
                  <a:pt x="31431" y="48688"/>
                </a:lnTo>
                <a:close/>
              </a:path>
              <a:path w="1012190" h="132714">
                <a:moveTo>
                  <a:pt x="32659" y="40893"/>
                </a:moveTo>
                <a:lnTo>
                  <a:pt x="20192" y="40893"/>
                </a:lnTo>
                <a:lnTo>
                  <a:pt x="31431" y="48688"/>
                </a:lnTo>
                <a:lnTo>
                  <a:pt x="45504" y="41888"/>
                </a:lnTo>
                <a:lnTo>
                  <a:pt x="32659" y="40893"/>
                </a:lnTo>
                <a:close/>
              </a:path>
              <a:path w="1012190" h="132714">
                <a:moveTo>
                  <a:pt x="50191" y="39624"/>
                </a:moveTo>
                <a:lnTo>
                  <a:pt x="16255" y="39624"/>
                </a:lnTo>
                <a:lnTo>
                  <a:pt x="45504" y="41888"/>
                </a:lnTo>
                <a:lnTo>
                  <a:pt x="50191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27146" y="5696965"/>
            <a:ext cx="39211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Keep functions </a:t>
            </a:r>
            <a:r>
              <a:rPr sz="1600" b="1" spc="-5" dirty="0">
                <a:latin typeface="Arial"/>
                <a:cs typeface="Arial"/>
              </a:rPr>
              <a:t>added </a:t>
            </a:r>
            <a:r>
              <a:rPr sz="1600" b="1" dirty="0">
                <a:latin typeface="Arial"/>
                <a:cs typeface="Arial"/>
              </a:rPr>
              <a:t>in previous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round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0121" y="5388355"/>
            <a:ext cx="231775" cy="284480"/>
          </a:xfrm>
          <a:custGeom>
            <a:avLst/>
            <a:gdLst/>
            <a:ahLst/>
            <a:cxnLst/>
            <a:rect l="l" t="t" r="r" b="b"/>
            <a:pathLst>
              <a:path w="231775" h="284479">
                <a:moveTo>
                  <a:pt x="11891" y="14725"/>
                </a:moveTo>
                <a:lnTo>
                  <a:pt x="13345" y="24226"/>
                </a:lnTo>
                <a:lnTo>
                  <a:pt x="223900" y="284200"/>
                </a:lnTo>
                <a:lnTo>
                  <a:pt x="231266" y="278206"/>
                </a:lnTo>
                <a:lnTo>
                  <a:pt x="20660" y="18044"/>
                </a:lnTo>
                <a:lnTo>
                  <a:pt x="11891" y="14725"/>
                </a:lnTo>
                <a:close/>
              </a:path>
              <a:path w="231775" h="284479">
                <a:moveTo>
                  <a:pt x="0" y="0"/>
                </a:moveTo>
                <a:lnTo>
                  <a:pt x="14986" y="97917"/>
                </a:lnTo>
                <a:lnTo>
                  <a:pt x="17399" y="99695"/>
                </a:lnTo>
                <a:lnTo>
                  <a:pt x="22605" y="98933"/>
                </a:lnTo>
                <a:lnTo>
                  <a:pt x="24383" y="96520"/>
                </a:lnTo>
                <a:lnTo>
                  <a:pt x="24002" y="93853"/>
                </a:lnTo>
                <a:lnTo>
                  <a:pt x="13345" y="24226"/>
                </a:lnTo>
                <a:lnTo>
                  <a:pt x="2158" y="10414"/>
                </a:lnTo>
                <a:lnTo>
                  <a:pt x="9651" y="4445"/>
                </a:lnTo>
                <a:lnTo>
                  <a:pt x="11715" y="4445"/>
                </a:lnTo>
                <a:lnTo>
                  <a:pt x="0" y="0"/>
                </a:lnTo>
                <a:close/>
              </a:path>
              <a:path w="231775" h="284479">
                <a:moveTo>
                  <a:pt x="11715" y="4445"/>
                </a:moveTo>
                <a:lnTo>
                  <a:pt x="9651" y="4445"/>
                </a:lnTo>
                <a:lnTo>
                  <a:pt x="20660" y="18044"/>
                </a:lnTo>
                <a:lnTo>
                  <a:pt x="86740" y="43053"/>
                </a:lnTo>
                <a:lnTo>
                  <a:pt x="89153" y="44069"/>
                </a:lnTo>
                <a:lnTo>
                  <a:pt x="91948" y="42799"/>
                </a:lnTo>
                <a:lnTo>
                  <a:pt x="92837" y="40386"/>
                </a:lnTo>
                <a:lnTo>
                  <a:pt x="93725" y="37846"/>
                </a:lnTo>
                <a:lnTo>
                  <a:pt x="92582" y="35179"/>
                </a:lnTo>
                <a:lnTo>
                  <a:pt x="90042" y="34163"/>
                </a:lnTo>
                <a:lnTo>
                  <a:pt x="11715" y="4445"/>
                </a:lnTo>
                <a:close/>
              </a:path>
              <a:path w="231775" h="284479">
                <a:moveTo>
                  <a:pt x="9651" y="4445"/>
                </a:moveTo>
                <a:lnTo>
                  <a:pt x="2158" y="10414"/>
                </a:lnTo>
                <a:lnTo>
                  <a:pt x="13345" y="24226"/>
                </a:lnTo>
                <a:lnTo>
                  <a:pt x="11891" y="14725"/>
                </a:lnTo>
                <a:lnTo>
                  <a:pt x="4190" y="11811"/>
                </a:lnTo>
                <a:lnTo>
                  <a:pt x="10667" y="6731"/>
                </a:lnTo>
                <a:lnTo>
                  <a:pt x="11502" y="6731"/>
                </a:lnTo>
                <a:lnTo>
                  <a:pt x="9651" y="4445"/>
                </a:lnTo>
                <a:close/>
              </a:path>
              <a:path w="231775" h="284479">
                <a:moveTo>
                  <a:pt x="11502" y="6731"/>
                </a:moveTo>
                <a:lnTo>
                  <a:pt x="10667" y="6731"/>
                </a:lnTo>
                <a:lnTo>
                  <a:pt x="11891" y="14725"/>
                </a:lnTo>
                <a:lnTo>
                  <a:pt x="20660" y="18044"/>
                </a:lnTo>
                <a:lnTo>
                  <a:pt x="11502" y="6731"/>
                </a:lnTo>
                <a:close/>
              </a:path>
              <a:path w="231775" h="284479">
                <a:moveTo>
                  <a:pt x="10667" y="6731"/>
                </a:moveTo>
                <a:lnTo>
                  <a:pt x="4190" y="11811"/>
                </a:lnTo>
                <a:lnTo>
                  <a:pt x="11891" y="14725"/>
                </a:lnTo>
                <a:lnTo>
                  <a:pt x="10667" y="6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3273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Additive</a:t>
            </a:r>
            <a:r>
              <a:rPr spc="-305" dirty="0"/>
              <a:t> </a:t>
            </a:r>
            <a:r>
              <a:rPr spc="-220" dirty="0"/>
              <a:t>Training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4240529"/>
            <a:ext cx="2795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35" dirty="0">
                <a:latin typeface="Arial"/>
                <a:cs typeface="Arial"/>
              </a:rPr>
              <a:t>Consider </a:t>
            </a:r>
            <a:r>
              <a:rPr sz="2400" spc="-125" dirty="0">
                <a:latin typeface="Arial"/>
                <a:cs typeface="Arial"/>
              </a:rPr>
              <a:t>square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loss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3336" y="2056693"/>
            <a:ext cx="2279861" cy="344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416" y="949769"/>
            <a:ext cx="8452485" cy="184785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14" dirty="0">
                <a:latin typeface="Arial"/>
                <a:cs typeface="Arial"/>
              </a:rPr>
              <a:t>How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105" dirty="0">
                <a:latin typeface="Arial"/>
                <a:cs typeface="Arial"/>
              </a:rPr>
              <a:t>decide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65" dirty="0">
                <a:latin typeface="Arial"/>
                <a:cs typeface="Arial"/>
              </a:rPr>
              <a:t>f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40" dirty="0">
                <a:latin typeface="Arial"/>
                <a:cs typeface="Arial"/>
              </a:rPr>
              <a:t>add?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80" dirty="0">
                <a:latin typeface="Arial"/>
                <a:cs typeface="Arial"/>
              </a:rPr>
              <a:t>Optimize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objective!!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3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prediction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55" dirty="0">
                <a:latin typeface="Arial"/>
                <a:cs typeface="Arial"/>
              </a:rPr>
              <a:t>round </a:t>
            </a:r>
            <a:r>
              <a:rPr sz="2400" spc="135" dirty="0">
                <a:latin typeface="Arial"/>
                <a:cs typeface="Arial"/>
              </a:rPr>
              <a:t>t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4758690">
              <a:lnSpc>
                <a:spcPct val="100000"/>
              </a:lnSpc>
              <a:spcBef>
                <a:spcPts val="91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This is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what we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need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to decide in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round</a:t>
            </a:r>
            <a:r>
              <a:rPr sz="16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83756" y="2368169"/>
            <a:ext cx="434340" cy="143510"/>
          </a:xfrm>
          <a:custGeom>
            <a:avLst/>
            <a:gdLst/>
            <a:ahLst/>
            <a:cxnLst/>
            <a:rect l="l" t="t" r="r" b="b"/>
            <a:pathLst>
              <a:path w="434340" h="143510">
                <a:moveTo>
                  <a:pt x="63971" y="37201"/>
                </a:moveTo>
                <a:lnTo>
                  <a:pt x="42981" y="43755"/>
                </a:lnTo>
                <a:lnTo>
                  <a:pt x="59035" y="58795"/>
                </a:lnTo>
                <a:lnTo>
                  <a:pt x="429133" y="143382"/>
                </a:lnTo>
                <a:lnTo>
                  <a:pt x="434086" y="121792"/>
                </a:lnTo>
                <a:lnTo>
                  <a:pt x="63971" y="37201"/>
                </a:lnTo>
                <a:close/>
              </a:path>
              <a:path w="434340" h="143510">
                <a:moveTo>
                  <a:pt x="108203" y="0"/>
                </a:moveTo>
                <a:lnTo>
                  <a:pt x="102362" y="1904"/>
                </a:lnTo>
                <a:lnTo>
                  <a:pt x="0" y="33908"/>
                </a:lnTo>
                <a:lnTo>
                  <a:pt x="82803" y="111505"/>
                </a:lnTo>
                <a:lnTo>
                  <a:pt x="89789" y="111251"/>
                </a:lnTo>
                <a:lnTo>
                  <a:pt x="93979" y="106806"/>
                </a:lnTo>
                <a:lnTo>
                  <a:pt x="98171" y="102234"/>
                </a:lnTo>
                <a:lnTo>
                  <a:pt x="98044" y="95250"/>
                </a:lnTo>
                <a:lnTo>
                  <a:pt x="93472" y="91058"/>
                </a:lnTo>
                <a:lnTo>
                  <a:pt x="59035" y="58795"/>
                </a:lnTo>
                <a:lnTo>
                  <a:pt x="19050" y="49656"/>
                </a:lnTo>
                <a:lnTo>
                  <a:pt x="24002" y="28066"/>
                </a:lnTo>
                <a:lnTo>
                  <a:pt x="93229" y="28066"/>
                </a:lnTo>
                <a:lnTo>
                  <a:pt x="109093" y="23113"/>
                </a:lnTo>
                <a:lnTo>
                  <a:pt x="114935" y="21208"/>
                </a:lnTo>
                <a:lnTo>
                  <a:pt x="118110" y="14985"/>
                </a:lnTo>
                <a:lnTo>
                  <a:pt x="116332" y="9143"/>
                </a:lnTo>
                <a:lnTo>
                  <a:pt x="114426" y="3301"/>
                </a:lnTo>
                <a:lnTo>
                  <a:pt x="108203" y="0"/>
                </a:lnTo>
                <a:close/>
              </a:path>
              <a:path w="434340" h="143510">
                <a:moveTo>
                  <a:pt x="24002" y="28066"/>
                </a:moveTo>
                <a:lnTo>
                  <a:pt x="19050" y="49656"/>
                </a:lnTo>
                <a:lnTo>
                  <a:pt x="59035" y="58795"/>
                </a:lnTo>
                <a:lnTo>
                  <a:pt x="49009" y="49402"/>
                </a:lnTo>
                <a:lnTo>
                  <a:pt x="24892" y="49402"/>
                </a:lnTo>
                <a:lnTo>
                  <a:pt x="29083" y="30733"/>
                </a:lnTo>
                <a:lnTo>
                  <a:pt x="35672" y="30733"/>
                </a:lnTo>
                <a:lnTo>
                  <a:pt x="24002" y="28066"/>
                </a:lnTo>
                <a:close/>
              </a:path>
              <a:path w="434340" h="143510">
                <a:moveTo>
                  <a:pt x="29083" y="30733"/>
                </a:moveTo>
                <a:lnTo>
                  <a:pt x="24892" y="49402"/>
                </a:lnTo>
                <a:lnTo>
                  <a:pt x="42981" y="43755"/>
                </a:lnTo>
                <a:lnTo>
                  <a:pt x="29083" y="30733"/>
                </a:lnTo>
                <a:close/>
              </a:path>
              <a:path w="434340" h="143510">
                <a:moveTo>
                  <a:pt x="42981" y="43755"/>
                </a:moveTo>
                <a:lnTo>
                  <a:pt x="24892" y="49402"/>
                </a:lnTo>
                <a:lnTo>
                  <a:pt x="49009" y="49402"/>
                </a:lnTo>
                <a:lnTo>
                  <a:pt x="42981" y="43755"/>
                </a:lnTo>
                <a:close/>
              </a:path>
              <a:path w="434340" h="143510">
                <a:moveTo>
                  <a:pt x="35672" y="30733"/>
                </a:moveTo>
                <a:lnTo>
                  <a:pt x="29083" y="30733"/>
                </a:lnTo>
                <a:lnTo>
                  <a:pt x="42981" y="43755"/>
                </a:lnTo>
                <a:lnTo>
                  <a:pt x="63971" y="37201"/>
                </a:lnTo>
                <a:lnTo>
                  <a:pt x="35672" y="30733"/>
                </a:lnTo>
                <a:close/>
              </a:path>
              <a:path w="434340" h="143510">
                <a:moveTo>
                  <a:pt x="93229" y="28066"/>
                </a:moveTo>
                <a:lnTo>
                  <a:pt x="24002" y="28066"/>
                </a:lnTo>
                <a:lnTo>
                  <a:pt x="63971" y="37201"/>
                </a:lnTo>
                <a:lnTo>
                  <a:pt x="93229" y="280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4054" y="2873019"/>
            <a:ext cx="6341364" cy="819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6160" y="3145917"/>
            <a:ext cx="4169410" cy="740410"/>
          </a:xfrm>
          <a:custGeom>
            <a:avLst/>
            <a:gdLst/>
            <a:ahLst/>
            <a:cxnLst/>
            <a:rect l="l" t="t" r="r" b="b"/>
            <a:pathLst>
              <a:path w="4169410" h="740410">
                <a:moveTo>
                  <a:pt x="0" y="370205"/>
                </a:moveTo>
                <a:lnTo>
                  <a:pt x="12232" y="329865"/>
                </a:lnTo>
                <a:lnTo>
                  <a:pt x="48081" y="290783"/>
                </a:lnTo>
                <a:lnTo>
                  <a:pt x="84473" y="265540"/>
                </a:lnTo>
                <a:lnTo>
                  <a:pt x="130419" y="241023"/>
                </a:lnTo>
                <a:lnTo>
                  <a:pt x="185542" y="217300"/>
                </a:lnTo>
                <a:lnTo>
                  <a:pt x="249467" y="194438"/>
                </a:lnTo>
                <a:lnTo>
                  <a:pt x="321815" y="172502"/>
                </a:lnTo>
                <a:lnTo>
                  <a:pt x="361030" y="161903"/>
                </a:lnTo>
                <a:lnTo>
                  <a:pt x="402210" y="151561"/>
                </a:lnTo>
                <a:lnTo>
                  <a:pt x="445307" y="141485"/>
                </a:lnTo>
                <a:lnTo>
                  <a:pt x="490275" y="131681"/>
                </a:lnTo>
                <a:lnTo>
                  <a:pt x="537066" y="122160"/>
                </a:lnTo>
                <a:lnTo>
                  <a:pt x="585633" y="112930"/>
                </a:lnTo>
                <a:lnTo>
                  <a:pt x="635929" y="103998"/>
                </a:lnTo>
                <a:lnTo>
                  <a:pt x="687908" y="95373"/>
                </a:lnTo>
                <a:lnTo>
                  <a:pt x="741521" y="87063"/>
                </a:lnTo>
                <a:lnTo>
                  <a:pt x="796722" y="79078"/>
                </a:lnTo>
                <a:lnTo>
                  <a:pt x="853464" y="71424"/>
                </a:lnTo>
                <a:lnTo>
                  <a:pt x="911699" y="64111"/>
                </a:lnTo>
                <a:lnTo>
                  <a:pt x="971381" y="57147"/>
                </a:lnTo>
                <a:lnTo>
                  <a:pt x="1032462" y="50541"/>
                </a:lnTo>
                <a:lnTo>
                  <a:pt x="1094896" y="44300"/>
                </a:lnTo>
                <a:lnTo>
                  <a:pt x="1158635" y="38433"/>
                </a:lnTo>
                <a:lnTo>
                  <a:pt x="1223632" y="32948"/>
                </a:lnTo>
                <a:lnTo>
                  <a:pt x="1289839" y="27854"/>
                </a:lnTo>
                <a:lnTo>
                  <a:pt x="1357211" y="23159"/>
                </a:lnTo>
                <a:lnTo>
                  <a:pt x="1425699" y="18872"/>
                </a:lnTo>
                <a:lnTo>
                  <a:pt x="1495258" y="15000"/>
                </a:lnTo>
                <a:lnTo>
                  <a:pt x="1565838" y="11553"/>
                </a:lnTo>
                <a:lnTo>
                  <a:pt x="1637394" y="8538"/>
                </a:lnTo>
                <a:lnTo>
                  <a:pt x="1709879" y="5964"/>
                </a:lnTo>
                <a:lnTo>
                  <a:pt x="1783244" y="3839"/>
                </a:lnTo>
                <a:lnTo>
                  <a:pt x="1857444" y="2172"/>
                </a:lnTo>
                <a:lnTo>
                  <a:pt x="1932431" y="970"/>
                </a:lnTo>
                <a:lnTo>
                  <a:pt x="2008158" y="244"/>
                </a:lnTo>
                <a:lnTo>
                  <a:pt x="2084577" y="0"/>
                </a:lnTo>
                <a:lnTo>
                  <a:pt x="2160997" y="244"/>
                </a:lnTo>
                <a:lnTo>
                  <a:pt x="2236724" y="970"/>
                </a:lnTo>
                <a:lnTo>
                  <a:pt x="2311711" y="2172"/>
                </a:lnTo>
                <a:lnTo>
                  <a:pt x="2385911" y="3839"/>
                </a:lnTo>
                <a:lnTo>
                  <a:pt x="2459276" y="5964"/>
                </a:lnTo>
                <a:lnTo>
                  <a:pt x="2531761" y="8538"/>
                </a:lnTo>
                <a:lnTo>
                  <a:pt x="2603317" y="11553"/>
                </a:lnTo>
                <a:lnTo>
                  <a:pt x="2673897" y="15000"/>
                </a:lnTo>
                <a:lnTo>
                  <a:pt x="2743456" y="18872"/>
                </a:lnTo>
                <a:lnTo>
                  <a:pt x="2811944" y="23159"/>
                </a:lnTo>
                <a:lnTo>
                  <a:pt x="2879316" y="27854"/>
                </a:lnTo>
                <a:lnTo>
                  <a:pt x="2945523" y="32948"/>
                </a:lnTo>
                <a:lnTo>
                  <a:pt x="3010520" y="38433"/>
                </a:lnTo>
                <a:lnTo>
                  <a:pt x="3074259" y="44300"/>
                </a:lnTo>
                <a:lnTo>
                  <a:pt x="3136693" y="50541"/>
                </a:lnTo>
                <a:lnTo>
                  <a:pt x="3197774" y="57147"/>
                </a:lnTo>
                <a:lnTo>
                  <a:pt x="3257456" y="64111"/>
                </a:lnTo>
                <a:lnTo>
                  <a:pt x="3315691" y="71424"/>
                </a:lnTo>
                <a:lnTo>
                  <a:pt x="3372433" y="79078"/>
                </a:lnTo>
                <a:lnTo>
                  <a:pt x="3427634" y="87063"/>
                </a:lnTo>
                <a:lnTo>
                  <a:pt x="3481247" y="95373"/>
                </a:lnTo>
                <a:lnTo>
                  <a:pt x="3533226" y="103998"/>
                </a:lnTo>
                <a:lnTo>
                  <a:pt x="3583522" y="112930"/>
                </a:lnTo>
                <a:lnTo>
                  <a:pt x="3632089" y="122160"/>
                </a:lnTo>
                <a:lnTo>
                  <a:pt x="3678880" y="131681"/>
                </a:lnTo>
                <a:lnTo>
                  <a:pt x="3723848" y="141485"/>
                </a:lnTo>
                <a:lnTo>
                  <a:pt x="3766945" y="151561"/>
                </a:lnTo>
                <a:lnTo>
                  <a:pt x="3808125" y="161903"/>
                </a:lnTo>
                <a:lnTo>
                  <a:pt x="3847340" y="172502"/>
                </a:lnTo>
                <a:lnTo>
                  <a:pt x="3884544" y="183350"/>
                </a:lnTo>
                <a:lnTo>
                  <a:pt x="3952727" y="205757"/>
                </a:lnTo>
                <a:lnTo>
                  <a:pt x="4012298" y="229058"/>
                </a:lnTo>
                <a:lnTo>
                  <a:pt x="4062880" y="253187"/>
                </a:lnTo>
                <a:lnTo>
                  <a:pt x="4104096" y="278075"/>
                </a:lnTo>
                <a:lnTo>
                  <a:pt x="4135569" y="303657"/>
                </a:lnTo>
                <a:lnTo>
                  <a:pt x="4163688" y="343183"/>
                </a:lnTo>
                <a:lnTo>
                  <a:pt x="4169155" y="370205"/>
                </a:lnTo>
                <a:lnTo>
                  <a:pt x="4167781" y="383769"/>
                </a:lnTo>
                <a:lnTo>
                  <a:pt x="4147535" y="423692"/>
                </a:lnTo>
                <a:lnTo>
                  <a:pt x="4104096" y="462283"/>
                </a:lnTo>
                <a:lnTo>
                  <a:pt x="4062880" y="487160"/>
                </a:lnTo>
                <a:lnTo>
                  <a:pt x="4012298" y="511278"/>
                </a:lnTo>
                <a:lnTo>
                  <a:pt x="3952727" y="534570"/>
                </a:lnTo>
                <a:lnTo>
                  <a:pt x="3884544" y="556970"/>
                </a:lnTo>
                <a:lnTo>
                  <a:pt x="3847340" y="567814"/>
                </a:lnTo>
                <a:lnTo>
                  <a:pt x="3808125" y="578409"/>
                </a:lnTo>
                <a:lnTo>
                  <a:pt x="3766945" y="588748"/>
                </a:lnTo>
                <a:lnTo>
                  <a:pt x="3723848" y="598822"/>
                </a:lnTo>
                <a:lnTo>
                  <a:pt x="3678880" y="608622"/>
                </a:lnTo>
                <a:lnTo>
                  <a:pt x="3632089" y="618141"/>
                </a:lnTo>
                <a:lnTo>
                  <a:pt x="3583522" y="627369"/>
                </a:lnTo>
                <a:lnTo>
                  <a:pt x="3533226" y="636299"/>
                </a:lnTo>
                <a:lnTo>
                  <a:pt x="3481247" y="644922"/>
                </a:lnTo>
                <a:lnTo>
                  <a:pt x="3427634" y="653230"/>
                </a:lnTo>
                <a:lnTo>
                  <a:pt x="3372433" y="661214"/>
                </a:lnTo>
                <a:lnTo>
                  <a:pt x="3315691" y="668866"/>
                </a:lnTo>
                <a:lnTo>
                  <a:pt x="3257456" y="676177"/>
                </a:lnTo>
                <a:lnTo>
                  <a:pt x="3197774" y="683140"/>
                </a:lnTo>
                <a:lnTo>
                  <a:pt x="3136693" y="689746"/>
                </a:lnTo>
                <a:lnTo>
                  <a:pt x="3074259" y="695986"/>
                </a:lnTo>
                <a:lnTo>
                  <a:pt x="3010520" y="701852"/>
                </a:lnTo>
                <a:lnTo>
                  <a:pt x="2945523" y="707336"/>
                </a:lnTo>
                <a:lnTo>
                  <a:pt x="2879316" y="712430"/>
                </a:lnTo>
                <a:lnTo>
                  <a:pt x="2811944" y="717124"/>
                </a:lnTo>
                <a:lnTo>
                  <a:pt x="2743456" y="721411"/>
                </a:lnTo>
                <a:lnTo>
                  <a:pt x="2673897" y="725283"/>
                </a:lnTo>
                <a:lnTo>
                  <a:pt x="2603317" y="728730"/>
                </a:lnTo>
                <a:lnTo>
                  <a:pt x="2531761" y="731745"/>
                </a:lnTo>
                <a:lnTo>
                  <a:pt x="2459276" y="734319"/>
                </a:lnTo>
                <a:lnTo>
                  <a:pt x="2385911" y="736443"/>
                </a:lnTo>
                <a:lnTo>
                  <a:pt x="2311711" y="738110"/>
                </a:lnTo>
                <a:lnTo>
                  <a:pt x="2236724" y="739312"/>
                </a:lnTo>
                <a:lnTo>
                  <a:pt x="2160997" y="740038"/>
                </a:lnTo>
                <a:lnTo>
                  <a:pt x="2084577" y="740283"/>
                </a:lnTo>
                <a:lnTo>
                  <a:pt x="2008158" y="740038"/>
                </a:lnTo>
                <a:lnTo>
                  <a:pt x="1932431" y="739312"/>
                </a:lnTo>
                <a:lnTo>
                  <a:pt x="1857444" y="738110"/>
                </a:lnTo>
                <a:lnTo>
                  <a:pt x="1783244" y="736443"/>
                </a:lnTo>
                <a:lnTo>
                  <a:pt x="1709879" y="734319"/>
                </a:lnTo>
                <a:lnTo>
                  <a:pt x="1637394" y="731745"/>
                </a:lnTo>
                <a:lnTo>
                  <a:pt x="1565838" y="728730"/>
                </a:lnTo>
                <a:lnTo>
                  <a:pt x="1495258" y="725283"/>
                </a:lnTo>
                <a:lnTo>
                  <a:pt x="1425699" y="721411"/>
                </a:lnTo>
                <a:lnTo>
                  <a:pt x="1357211" y="717124"/>
                </a:lnTo>
                <a:lnTo>
                  <a:pt x="1289839" y="712430"/>
                </a:lnTo>
                <a:lnTo>
                  <a:pt x="1223632" y="707336"/>
                </a:lnTo>
                <a:lnTo>
                  <a:pt x="1158635" y="701852"/>
                </a:lnTo>
                <a:lnTo>
                  <a:pt x="1094896" y="695986"/>
                </a:lnTo>
                <a:lnTo>
                  <a:pt x="1032462" y="689746"/>
                </a:lnTo>
                <a:lnTo>
                  <a:pt x="971381" y="683140"/>
                </a:lnTo>
                <a:lnTo>
                  <a:pt x="911699" y="676177"/>
                </a:lnTo>
                <a:lnTo>
                  <a:pt x="853464" y="668866"/>
                </a:lnTo>
                <a:lnTo>
                  <a:pt x="796722" y="661214"/>
                </a:lnTo>
                <a:lnTo>
                  <a:pt x="741521" y="653230"/>
                </a:lnTo>
                <a:lnTo>
                  <a:pt x="687908" y="644922"/>
                </a:lnTo>
                <a:lnTo>
                  <a:pt x="635929" y="636299"/>
                </a:lnTo>
                <a:lnTo>
                  <a:pt x="585633" y="627369"/>
                </a:lnTo>
                <a:lnTo>
                  <a:pt x="537066" y="618141"/>
                </a:lnTo>
                <a:lnTo>
                  <a:pt x="490275" y="608622"/>
                </a:lnTo>
                <a:lnTo>
                  <a:pt x="445307" y="598822"/>
                </a:lnTo>
                <a:lnTo>
                  <a:pt x="402210" y="588748"/>
                </a:lnTo>
                <a:lnTo>
                  <a:pt x="361030" y="578409"/>
                </a:lnTo>
                <a:lnTo>
                  <a:pt x="321815" y="567814"/>
                </a:lnTo>
                <a:lnTo>
                  <a:pt x="284611" y="556970"/>
                </a:lnTo>
                <a:lnTo>
                  <a:pt x="216428" y="534570"/>
                </a:lnTo>
                <a:lnTo>
                  <a:pt x="156857" y="511278"/>
                </a:lnTo>
                <a:lnTo>
                  <a:pt x="106275" y="487160"/>
                </a:lnTo>
                <a:lnTo>
                  <a:pt x="65059" y="462283"/>
                </a:lnTo>
                <a:lnTo>
                  <a:pt x="33586" y="436715"/>
                </a:lnTo>
                <a:lnTo>
                  <a:pt x="5467" y="397210"/>
                </a:lnTo>
                <a:lnTo>
                  <a:pt x="0" y="370205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19241" y="3925823"/>
            <a:ext cx="8528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Goal: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find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8601" y="3925823"/>
            <a:ext cx="13658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to minimize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54828" y="3777741"/>
            <a:ext cx="1089660" cy="119380"/>
          </a:xfrm>
          <a:custGeom>
            <a:avLst/>
            <a:gdLst/>
            <a:ahLst/>
            <a:cxnLst/>
            <a:rect l="l" t="t" r="r" b="b"/>
            <a:pathLst>
              <a:path w="1089660" h="119379">
                <a:moveTo>
                  <a:pt x="0" y="0"/>
                </a:moveTo>
                <a:lnTo>
                  <a:pt x="1089533" y="119379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0221" y="3907916"/>
            <a:ext cx="193478" cy="254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8636" y="4601019"/>
            <a:ext cx="7060692" cy="990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2486" y="5825997"/>
            <a:ext cx="49428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This is </a:t>
            </a:r>
            <a:r>
              <a:rPr sz="1600" b="1" spc="-5" dirty="0">
                <a:latin typeface="Arial"/>
                <a:cs typeface="Arial"/>
              </a:rPr>
              <a:t>usually called residual </a:t>
            </a:r>
            <a:r>
              <a:rPr sz="1600" b="1" dirty="0">
                <a:latin typeface="Arial"/>
                <a:cs typeface="Arial"/>
              </a:rPr>
              <a:t>from previous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round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9400" y="5074539"/>
            <a:ext cx="1552575" cy="575310"/>
          </a:xfrm>
          <a:custGeom>
            <a:avLst/>
            <a:gdLst/>
            <a:ahLst/>
            <a:cxnLst/>
            <a:rect l="l" t="t" r="r" b="b"/>
            <a:pathLst>
              <a:path w="1552575" h="575310">
                <a:moveTo>
                  <a:pt x="0" y="287528"/>
                </a:moveTo>
                <a:lnTo>
                  <a:pt x="11243" y="238507"/>
                </a:lnTo>
                <a:lnTo>
                  <a:pt x="43730" y="192171"/>
                </a:lnTo>
                <a:lnTo>
                  <a:pt x="95596" y="149211"/>
                </a:lnTo>
                <a:lnTo>
                  <a:pt x="128212" y="129213"/>
                </a:lnTo>
                <a:lnTo>
                  <a:pt x="164973" y="110317"/>
                </a:lnTo>
                <a:lnTo>
                  <a:pt x="205647" y="92612"/>
                </a:lnTo>
                <a:lnTo>
                  <a:pt x="249998" y="76182"/>
                </a:lnTo>
                <a:lnTo>
                  <a:pt x="297795" y="61115"/>
                </a:lnTo>
                <a:lnTo>
                  <a:pt x="348805" y="47497"/>
                </a:lnTo>
                <a:lnTo>
                  <a:pt x="402793" y="35414"/>
                </a:lnTo>
                <a:lnTo>
                  <a:pt x="459527" y="24953"/>
                </a:lnTo>
                <a:lnTo>
                  <a:pt x="518774" y="16200"/>
                </a:lnTo>
                <a:lnTo>
                  <a:pt x="580300" y="9242"/>
                </a:lnTo>
                <a:lnTo>
                  <a:pt x="643873" y="4165"/>
                </a:lnTo>
                <a:lnTo>
                  <a:pt x="709258" y="1055"/>
                </a:lnTo>
                <a:lnTo>
                  <a:pt x="776224" y="0"/>
                </a:lnTo>
                <a:lnTo>
                  <a:pt x="843207" y="1055"/>
                </a:lnTo>
                <a:lnTo>
                  <a:pt x="908607" y="4165"/>
                </a:lnTo>
                <a:lnTo>
                  <a:pt x="972190" y="9242"/>
                </a:lnTo>
                <a:lnTo>
                  <a:pt x="1033723" y="16200"/>
                </a:lnTo>
                <a:lnTo>
                  <a:pt x="1092974" y="24953"/>
                </a:lnTo>
                <a:lnTo>
                  <a:pt x="1149710" y="35414"/>
                </a:lnTo>
                <a:lnTo>
                  <a:pt x="1203698" y="47497"/>
                </a:lnTo>
                <a:lnTo>
                  <a:pt x="1254705" y="61115"/>
                </a:lnTo>
                <a:lnTo>
                  <a:pt x="1302499" y="76182"/>
                </a:lnTo>
                <a:lnTo>
                  <a:pt x="1346845" y="92612"/>
                </a:lnTo>
                <a:lnTo>
                  <a:pt x="1387513" y="110317"/>
                </a:lnTo>
                <a:lnTo>
                  <a:pt x="1424268" y="129213"/>
                </a:lnTo>
                <a:lnTo>
                  <a:pt x="1456877" y="149211"/>
                </a:lnTo>
                <a:lnTo>
                  <a:pt x="1508730" y="192171"/>
                </a:lnTo>
                <a:lnTo>
                  <a:pt x="1541208" y="238507"/>
                </a:lnTo>
                <a:lnTo>
                  <a:pt x="1552448" y="287528"/>
                </a:lnTo>
                <a:lnTo>
                  <a:pt x="1549599" y="312349"/>
                </a:lnTo>
                <a:lnTo>
                  <a:pt x="1527507" y="360143"/>
                </a:lnTo>
                <a:lnTo>
                  <a:pt x="1485109" y="404899"/>
                </a:lnTo>
                <a:lnTo>
                  <a:pt x="1424268" y="445926"/>
                </a:lnTo>
                <a:lnTo>
                  <a:pt x="1387513" y="464825"/>
                </a:lnTo>
                <a:lnTo>
                  <a:pt x="1346845" y="482534"/>
                </a:lnTo>
                <a:lnTo>
                  <a:pt x="1302499" y="498966"/>
                </a:lnTo>
                <a:lnTo>
                  <a:pt x="1254705" y="514034"/>
                </a:lnTo>
                <a:lnTo>
                  <a:pt x="1203698" y="527652"/>
                </a:lnTo>
                <a:lnTo>
                  <a:pt x="1149710" y="539735"/>
                </a:lnTo>
                <a:lnTo>
                  <a:pt x="1092974" y="550195"/>
                </a:lnTo>
                <a:lnTo>
                  <a:pt x="1033723" y="558947"/>
                </a:lnTo>
                <a:lnTo>
                  <a:pt x="972190" y="565904"/>
                </a:lnTo>
                <a:lnTo>
                  <a:pt x="908607" y="570980"/>
                </a:lnTo>
                <a:lnTo>
                  <a:pt x="843207" y="574089"/>
                </a:lnTo>
                <a:lnTo>
                  <a:pt x="776224" y="575144"/>
                </a:lnTo>
                <a:lnTo>
                  <a:pt x="709258" y="574089"/>
                </a:lnTo>
                <a:lnTo>
                  <a:pt x="643873" y="570980"/>
                </a:lnTo>
                <a:lnTo>
                  <a:pt x="580300" y="565904"/>
                </a:lnTo>
                <a:lnTo>
                  <a:pt x="518774" y="558947"/>
                </a:lnTo>
                <a:lnTo>
                  <a:pt x="459527" y="550195"/>
                </a:lnTo>
                <a:lnTo>
                  <a:pt x="402793" y="539735"/>
                </a:lnTo>
                <a:lnTo>
                  <a:pt x="348805" y="527652"/>
                </a:lnTo>
                <a:lnTo>
                  <a:pt x="297795" y="514034"/>
                </a:lnTo>
                <a:lnTo>
                  <a:pt x="249998" y="498966"/>
                </a:lnTo>
                <a:lnTo>
                  <a:pt x="205647" y="482534"/>
                </a:lnTo>
                <a:lnTo>
                  <a:pt x="164973" y="464825"/>
                </a:lnTo>
                <a:lnTo>
                  <a:pt x="128212" y="445926"/>
                </a:lnTo>
                <a:lnTo>
                  <a:pt x="95596" y="425921"/>
                </a:lnTo>
                <a:lnTo>
                  <a:pt x="43730" y="382944"/>
                </a:lnTo>
                <a:lnTo>
                  <a:pt x="11243" y="336582"/>
                </a:lnTo>
                <a:lnTo>
                  <a:pt x="0" y="287528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0157" y="5649683"/>
            <a:ext cx="815975" cy="149225"/>
          </a:xfrm>
          <a:custGeom>
            <a:avLst/>
            <a:gdLst/>
            <a:ahLst/>
            <a:cxnLst/>
            <a:rect l="l" t="t" r="r" b="b"/>
            <a:pathLst>
              <a:path w="815975" h="149225">
                <a:moveTo>
                  <a:pt x="0" y="148780"/>
                </a:moveTo>
                <a:lnTo>
                  <a:pt x="815467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62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Taylor </a:t>
            </a:r>
            <a:r>
              <a:rPr spc="-195" dirty="0"/>
              <a:t>Expansion </a:t>
            </a:r>
            <a:r>
              <a:rPr spc="-180" dirty="0"/>
              <a:t>Approximation </a:t>
            </a:r>
            <a:r>
              <a:rPr spc="-150" dirty="0"/>
              <a:t>of</a:t>
            </a:r>
            <a:r>
              <a:rPr spc="-470" dirty="0"/>
              <a:t> </a:t>
            </a:r>
            <a:r>
              <a:rPr spc="-200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49769"/>
            <a:ext cx="7271384" cy="236093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50" dirty="0">
                <a:latin typeface="Arial"/>
                <a:cs typeface="Arial"/>
              </a:rPr>
              <a:t>Goal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210" dirty="0">
                <a:latin typeface="Arial"/>
                <a:cs typeface="Arial"/>
              </a:rPr>
              <a:t>Seems </a:t>
            </a:r>
            <a:r>
              <a:rPr sz="2200" spc="-20" dirty="0">
                <a:latin typeface="Arial"/>
                <a:cs typeface="Arial"/>
              </a:rPr>
              <a:t>still </a:t>
            </a:r>
            <a:r>
              <a:rPr sz="2200" spc="-70" dirty="0">
                <a:latin typeface="Arial"/>
                <a:cs typeface="Arial"/>
              </a:rPr>
              <a:t>complicated </a:t>
            </a:r>
            <a:r>
              <a:rPr sz="2200" spc="-90" dirty="0">
                <a:latin typeface="Arial"/>
                <a:cs typeface="Arial"/>
              </a:rPr>
              <a:t>except </a:t>
            </a:r>
            <a:r>
              <a:rPr sz="2200" spc="5" dirty="0">
                <a:latin typeface="Arial"/>
                <a:cs typeface="Arial"/>
              </a:rPr>
              <a:t>for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180" dirty="0">
                <a:latin typeface="Arial"/>
                <a:cs typeface="Arial"/>
              </a:rPr>
              <a:t>case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10" dirty="0">
                <a:latin typeface="Arial"/>
                <a:cs typeface="Arial"/>
              </a:rPr>
              <a:t>square</a:t>
            </a:r>
            <a:r>
              <a:rPr sz="2200" spc="-45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loss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3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90" dirty="0">
                <a:latin typeface="Arial"/>
                <a:cs typeface="Arial"/>
              </a:rPr>
              <a:t>Take </a:t>
            </a:r>
            <a:r>
              <a:rPr sz="2400" spc="-110" dirty="0">
                <a:latin typeface="Arial"/>
                <a:cs typeface="Arial"/>
              </a:rPr>
              <a:t>Taylor </a:t>
            </a:r>
            <a:r>
              <a:rPr sz="2400" spc="-114" dirty="0">
                <a:latin typeface="Arial"/>
                <a:cs typeface="Arial"/>
              </a:rPr>
              <a:t>expansion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objective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40" dirty="0">
                <a:latin typeface="Arial"/>
                <a:cs typeface="Arial"/>
              </a:rPr>
              <a:t>Recall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85" dirty="0">
                <a:latin typeface="Arial"/>
                <a:cs typeface="Arial"/>
              </a:rPr>
              <a:t>Define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4563617"/>
            <a:ext cx="71437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Font typeface="Arial"/>
              <a:buChar char="•"/>
              <a:tabLst>
                <a:tab pos="243204" algn="l"/>
              </a:tabLst>
            </a:pPr>
            <a:r>
              <a:rPr sz="2400" i="1" dirty="0">
                <a:latin typeface="Arial"/>
                <a:cs typeface="Arial"/>
              </a:rPr>
              <a:t>If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114" dirty="0">
                <a:latin typeface="Arial"/>
                <a:cs typeface="Arial"/>
              </a:rPr>
              <a:t>you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90" dirty="0">
                <a:latin typeface="Arial"/>
                <a:cs typeface="Arial"/>
              </a:rPr>
              <a:t>are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i="1" spc="-30" dirty="0">
                <a:latin typeface="Arial"/>
                <a:cs typeface="Arial"/>
              </a:rPr>
              <a:t>not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60" dirty="0">
                <a:latin typeface="Arial"/>
                <a:cs typeface="Arial"/>
              </a:rPr>
              <a:t>comfortable</a:t>
            </a:r>
            <a:r>
              <a:rPr sz="2400" i="1" spc="-110" dirty="0">
                <a:latin typeface="Arial"/>
                <a:cs typeface="Arial"/>
              </a:rPr>
              <a:t> </a:t>
            </a:r>
            <a:r>
              <a:rPr sz="2400" i="1" spc="5" dirty="0">
                <a:latin typeface="Arial"/>
                <a:cs typeface="Arial"/>
              </a:rPr>
              <a:t>with</a:t>
            </a:r>
            <a:r>
              <a:rPr sz="2400" i="1" spc="-140" dirty="0">
                <a:latin typeface="Arial"/>
                <a:cs typeface="Arial"/>
              </a:rPr>
              <a:t> </a:t>
            </a:r>
            <a:r>
              <a:rPr sz="2400" i="1" spc="-60" dirty="0">
                <a:latin typeface="Arial"/>
                <a:cs typeface="Arial"/>
              </a:rPr>
              <a:t>this,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i="1" spc="-35" dirty="0">
                <a:latin typeface="Arial"/>
                <a:cs typeface="Arial"/>
              </a:rPr>
              <a:t>think</a:t>
            </a:r>
            <a:r>
              <a:rPr sz="2400" i="1" spc="-14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of</a:t>
            </a:r>
            <a:r>
              <a:rPr sz="2400" i="1" spc="-125" dirty="0">
                <a:latin typeface="Arial"/>
                <a:cs typeface="Arial"/>
              </a:rPr>
              <a:t> square </a:t>
            </a:r>
            <a:r>
              <a:rPr sz="2400" i="1" spc="-155" dirty="0">
                <a:latin typeface="Arial"/>
                <a:cs typeface="Arial"/>
              </a:rPr>
              <a:t>loss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45" dirty="0">
                <a:latin typeface="Arial"/>
                <a:cs typeface="Arial"/>
              </a:rPr>
              <a:t>Compare </a:t>
            </a:r>
            <a:r>
              <a:rPr sz="2400" spc="-35" dirty="0">
                <a:latin typeface="Arial"/>
                <a:cs typeface="Arial"/>
              </a:rPr>
              <a:t>what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70" dirty="0">
                <a:latin typeface="Arial"/>
                <a:cs typeface="Arial"/>
              </a:rPr>
              <a:t>get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previous </a:t>
            </a:r>
            <a:r>
              <a:rPr sz="2400" spc="-95" dirty="0">
                <a:latin typeface="Arial"/>
                <a:cs typeface="Arial"/>
              </a:rPr>
              <a:t>slide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4033" y="1070726"/>
            <a:ext cx="6163056" cy="46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9701" y="2554477"/>
            <a:ext cx="4745736" cy="312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4258" y="2982922"/>
            <a:ext cx="5237961" cy="362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86039" y="2463800"/>
            <a:ext cx="829944" cy="1143635"/>
          </a:xfrm>
          <a:custGeom>
            <a:avLst/>
            <a:gdLst/>
            <a:ahLst/>
            <a:cxnLst/>
            <a:rect l="l" t="t" r="r" b="b"/>
            <a:pathLst>
              <a:path w="829945" h="1143635">
                <a:moveTo>
                  <a:pt x="207390" y="728726"/>
                </a:moveTo>
                <a:lnTo>
                  <a:pt x="0" y="966724"/>
                </a:lnTo>
                <a:lnTo>
                  <a:pt x="207390" y="1143381"/>
                </a:lnTo>
                <a:lnTo>
                  <a:pt x="207390" y="1039749"/>
                </a:lnTo>
                <a:lnTo>
                  <a:pt x="249576" y="1025669"/>
                </a:lnTo>
                <a:lnTo>
                  <a:pt x="290674" y="1009199"/>
                </a:lnTo>
                <a:lnTo>
                  <a:pt x="330639" y="990417"/>
                </a:lnTo>
                <a:lnTo>
                  <a:pt x="369424" y="969403"/>
                </a:lnTo>
                <a:lnTo>
                  <a:pt x="406982" y="946236"/>
                </a:lnTo>
                <a:lnTo>
                  <a:pt x="443266" y="920993"/>
                </a:lnTo>
                <a:lnTo>
                  <a:pt x="478230" y="893754"/>
                </a:lnTo>
                <a:lnTo>
                  <a:pt x="511827" y="864597"/>
                </a:lnTo>
                <a:lnTo>
                  <a:pt x="544010" y="833602"/>
                </a:lnTo>
                <a:lnTo>
                  <a:pt x="545177" y="832358"/>
                </a:lnTo>
                <a:lnTo>
                  <a:pt x="207390" y="832358"/>
                </a:lnTo>
                <a:lnTo>
                  <a:pt x="207390" y="728726"/>
                </a:lnTo>
                <a:close/>
              </a:path>
              <a:path w="829945" h="1143635">
                <a:moveTo>
                  <a:pt x="824737" y="0"/>
                </a:moveTo>
                <a:lnTo>
                  <a:pt x="818726" y="51794"/>
                </a:lnTo>
                <a:lnTo>
                  <a:pt x="810406" y="102731"/>
                </a:lnTo>
                <a:lnTo>
                  <a:pt x="799837" y="152730"/>
                </a:lnTo>
                <a:lnTo>
                  <a:pt x="787077" y="201710"/>
                </a:lnTo>
                <a:lnTo>
                  <a:pt x="772187" y="249593"/>
                </a:lnTo>
                <a:lnTo>
                  <a:pt x="755224" y="296297"/>
                </a:lnTo>
                <a:lnTo>
                  <a:pt x="736250" y="341742"/>
                </a:lnTo>
                <a:lnTo>
                  <a:pt x="715323" y="385849"/>
                </a:lnTo>
                <a:lnTo>
                  <a:pt x="692502" y="428537"/>
                </a:lnTo>
                <a:lnTo>
                  <a:pt x="667847" y="469727"/>
                </a:lnTo>
                <a:lnTo>
                  <a:pt x="641416" y="509338"/>
                </a:lnTo>
                <a:lnTo>
                  <a:pt x="613270" y="547289"/>
                </a:lnTo>
                <a:lnTo>
                  <a:pt x="583468" y="583502"/>
                </a:lnTo>
                <a:lnTo>
                  <a:pt x="552069" y="617895"/>
                </a:lnTo>
                <a:lnTo>
                  <a:pt x="519131" y="650390"/>
                </a:lnTo>
                <a:lnTo>
                  <a:pt x="484716" y="680905"/>
                </a:lnTo>
                <a:lnTo>
                  <a:pt x="448881" y="709360"/>
                </a:lnTo>
                <a:lnTo>
                  <a:pt x="411686" y="735676"/>
                </a:lnTo>
                <a:lnTo>
                  <a:pt x="373191" y="759772"/>
                </a:lnTo>
                <a:lnTo>
                  <a:pt x="333454" y="781568"/>
                </a:lnTo>
                <a:lnTo>
                  <a:pt x="292536" y="800985"/>
                </a:lnTo>
                <a:lnTo>
                  <a:pt x="250495" y="817941"/>
                </a:lnTo>
                <a:lnTo>
                  <a:pt x="207390" y="832358"/>
                </a:lnTo>
                <a:lnTo>
                  <a:pt x="545177" y="832358"/>
                </a:lnTo>
                <a:lnTo>
                  <a:pt x="574733" y="800846"/>
                </a:lnTo>
                <a:lnTo>
                  <a:pt x="603948" y="766409"/>
                </a:lnTo>
                <a:lnTo>
                  <a:pt x="631610" y="730369"/>
                </a:lnTo>
                <a:lnTo>
                  <a:pt x="657671" y="692805"/>
                </a:lnTo>
                <a:lnTo>
                  <a:pt x="682085" y="653795"/>
                </a:lnTo>
                <a:lnTo>
                  <a:pt x="704804" y="613420"/>
                </a:lnTo>
                <a:lnTo>
                  <a:pt x="725783" y="571756"/>
                </a:lnTo>
                <a:lnTo>
                  <a:pt x="744974" y="528883"/>
                </a:lnTo>
                <a:lnTo>
                  <a:pt x="762331" y="484880"/>
                </a:lnTo>
                <a:lnTo>
                  <a:pt x="777807" y="439826"/>
                </a:lnTo>
                <a:lnTo>
                  <a:pt x="791355" y="393798"/>
                </a:lnTo>
                <a:lnTo>
                  <a:pt x="802929" y="346876"/>
                </a:lnTo>
                <a:lnTo>
                  <a:pt x="812482" y="299139"/>
                </a:lnTo>
                <a:lnTo>
                  <a:pt x="819967" y="250665"/>
                </a:lnTo>
                <a:lnTo>
                  <a:pt x="825337" y="201533"/>
                </a:lnTo>
                <a:lnTo>
                  <a:pt x="828546" y="151822"/>
                </a:lnTo>
                <a:lnTo>
                  <a:pt x="829547" y="101610"/>
                </a:lnTo>
                <a:lnTo>
                  <a:pt x="828293" y="50976"/>
                </a:lnTo>
                <a:lnTo>
                  <a:pt x="8247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6039" y="1393316"/>
            <a:ext cx="829944" cy="1174115"/>
          </a:xfrm>
          <a:custGeom>
            <a:avLst/>
            <a:gdLst/>
            <a:ahLst/>
            <a:cxnLst/>
            <a:rect l="l" t="t" r="r" b="b"/>
            <a:pathLst>
              <a:path w="829945" h="1174114">
                <a:moveTo>
                  <a:pt x="0" y="0"/>
                </a:moveTo>
                <a:lnTo>
                  <a:pt x="0" y="207391"/>
                </a:lnTo>
                <a:lnTo>
                  <a:pt x="44050" y="208731"/>
                </a:lnTo>
                <a:lnTo>
                  <a:pt x="87502" y="212706"/>
                </a:lnTo>
                <a:lnTo>
                  <a:pt x="130298" y="219250"/>
                </a:lnTo>
                <a:lnTo>
                  <a:pt x="172380" y="228296"/>
                </a:lnTo>
                <a:lnTo>
                  <a:pt x="213692" y="239777"/>
                </a:lnTo>
                <a:lnTo>
                  <a:pt x="254175" y="253626"/>
                </a:lnTo>
                <a:lnTo>
                  <a:pt x="293773" y="269777"/>
                </a:lnTo>
                <a:lnTo>
                  <a:pt x="332428" y="288162"/>
                </a:lnTo>
                <a:lnTo>
                  <a:pt x="370082" y="308716"/>
                </a:lnTo>
                <a:lnTo>
                  <a:pt x="406680" y="331370"/>
                </a:lnTo>
                <a:lnTo>
                  <a:pt x="442162" y="356058"/>
                </a:lnTo>
                <a:lnTo>
                  <a:pt x="476473" y="382714"/>
                </a:lnTo>
                <a:lnTo>
                  <a:pt x="509554" y="411270"/>
                </a:lnTo>
                <a:lnTo>
                  <a:pt x="541348" y="441660"/>
                </a:lnTo>
                <a:lnTo>
                  <a:pt x="571798" y="473817"/>
                </a:lnTo>
                <a:lnTo>
                  <a:pt x="600847" y="507674"/>
                </a:lnTo>
                <a:lnTo>
                  <a:pt x="628437" y="543164"/>
                </a:lnTo>
                <a:lnTo>
                  <a:pt x="654511" y="580221"/>
                </a:lnTo>
                <a:lnTo>
                  <a:pt x="679012" y="618778"/>
                </a:lnTo>
                <a:lnTo>
                  <a:pt x="701882" y="658767"/>
                </a:lnTo>
                <a:lnTo>
                  <a:pt x="723064" y="700123"/>
                </a:lnTo>
                <a:lnTo>
                  <a:pt x="742501" y="742778"/>
                </a:lnTo>
                <a:lnTo>
                  <a:pt x="760136" y="786665"/>
                </a:lnTo>
                <a:lnTo>
                  <a:pt x="775910" y="831718"/>
                </a:lnTo>
                <a:lnTo>
                  <a:pt x="789767" y="877870"/>
                </a:lnTo>
                <a:lnTo>
                  <a:pt x="801649" y="925053"/>
                </a:lnTo>
                <a:lnTo>
                  <a:pt x="811500" y="973202"/>
                </a:lnTo>
                <a:lnTo>
                  <a:pt x="819261" y="1022250"/>
                </a:lnTo>
                <a:lnTo>
                  <a:pt x="824876" y="1072129"/>
                </a:lnTo>
                <a:lnTo>
                  <a:pt x="828287" y="1122773"/>
                </a:lnTo>
                <a:lnTo>
                  <a:pt x="829436" y="1174115"/>
                </a:lnTo>
                <a:lnTo>
                  <a:pt x="829436" y="966851"/>
                </a:lnTo>
                <a:lnTo>
                  <a:pt x="828287" y="915497"/>
                </a:lnTo>
                <a:lnTo>
                  <a:pt x="824876" y="864842"/>
                </a:lnTo>
                <a:lnTo>
                  <a:pt x="819261" y="814952"/>
                </a:lnTo>
                <a:lnTo>
                  <a:pt x="811500" y="765895"/>
                </a:lnTo>
                <a:lnTo>
                  <a:pt x="801649" y="717737"/>
                </a:lnTo>
                <a:lnTo>
                  <a:pt x="789767" y="670545"/>
                </a:lnTo>
                <a:lnTo>
                  <a:pt x="775910" y="624386"/>
                </a:lnTo>
                <a:lnTo>
                  <a:pt x="760136" y="579326"/>
                </a:lnTo>
                <a:lnTo>
                  <a:pt x="742501" y="535432"/>
                </a:lnTo>
                <a:lnTo>
                  <a:pt x="723064" y="492771"/>
                </a:lnTo>
                <a:lnTo>
                  <a:pt x="701882" y="451410"/>
                </a:lnTo>
                <a:lnTo>
                  <a:pt x="678919" y="411270"/>
                </a:lnTo>
                <a:lnTo>
                  <a:pt x="654511" y="372855"/>
                </a:lnTo>
                <a:lnTo>
                  <a:pt x="628437" y="335794"/>
                </a:lnTo>
                <a:lnTo>
                  <a:pt x="600847" y="300300"/>
                </a:lnTo>
                <a:lnTo>
                  <a:pt x="571798" y="266440"/>
                </a:lnTo>
                <a:lnTo>
                  <a:pt x="541348" y="234281"/>
                </a:lnTo>
                <a:lnTo>
                  <a:pt x="509554" y="203888"/>
                </a:lnTo>
                <a:lnTo>
                  <a:pt x="476473" y="175330"/>
                </a:lnTo>
                <a:lnTo>
                  <a:pt x="442162" y="148673"/>
                </a:lnTo>
                <a:lnTo>
                  <a:pt x="406680" y="123983"/>
                </a:lnTo>
                <a:lnTo>
                  <a:pt x="370082" y="101328"/>
                </a:lnTo>
                <a:lnTo>
                  <a:pt x="332428" y="80774"/>
                </a:lnTo>
                <a:lnTo>
                  <a:pt x="293773" y="62388"/>
                </a:lnTo>
                <a:lnTo>
                  <a:pt x="254175" y="46236"/>
                </a:lnTo>
                <a:lnTo>
                  <a:pt x="213692" y="32387"/>
                </a:lnTo>
                <a:lnTo>
                  <a:pt x="172380" y="20905"/>
                </a:lnTo>
                <a:lnTo>
                  <a:pt x="130298" y="11859"/>
                </a:lnTo>
                <a:lnTo>
                  <a:pt x="87502" y="5315"/>
                </a:lnTo>
                <a:lnTo>
                  <a:pt x="44050" y="1340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6039" y="1393316"/>
            <a:ext cx="829944" cy="2214245"/>
          </a:xfrm>
          <a:custGeom>
            <a:avLst/>
            <a:gdLst/>
            <a:ahLst/>
            <a:cxnLst/>
            <a:rect l="l" t="t" r="r" b="b"/>
            <a:pathLst>
              <a:path w="829945" h="2214245">
                <a:moveTo>
                  <a:pt x="829436" y="1174115"/>
                </a:moveTo>
                <a:lnTo>
                  <a:pt x="828287" y="1122773"/>
                </a:lnTo>
                <a:lnTo>
                  <a:pt x="824876" y="1072129"/>
                </a:lnTo>
                <a:lnTo>
                  <a:pt x="819261" y="1022250"/>
                </a:lnTo>
                <a:lnTo>
                  <a:pt x="811500" y="973202"/>
                </a:lnTo>
                <a:lnTo>
                  <a:pt x="801649" y="925053"/>
                </a:lnTo>
                <a:lnTo>
                  <a:pt x="789767" y="877870"/>
                </a:lnTo>
                <a:lnTo>
                  <a:pt x="775910" y="831718"/>
                </a:lnTo>
                <a:lnTo>
                  <a:pt x="760136" y="786665"/>
                </a:lnTo>
                <a:lnTo>
                  <a:pt x="742501" y="742778"/>
                </a:lnTo>
                <a:lnTo>
                  <a:pt x="723064" y="700123"/>
                </a:lnTo>
                <a:lnTo>
                  <a:pt x="701882" y="658767"/>
                </a:lnTo>
                <a:lnTo>
                  <a:pt x="679012" y="618778"/>
                </a:lnTo>
                <a:lnTo>
                  <a:pt x="654511" y="580221"/>
                </a:lnTo>
                <a:lnTo>
                  <a:pt x="628437" y="543164"/>
                </a:lnTo>
                <a:lnTo>
                  <a:pt x="600847" y="507674"/>
                </a:lnTo>
                <a:lnTo>
                  <a:pt x="571798" y="473817"/>
                </a:lnTo>
                <a:lnTo>
                  <a:pt x="541348" y="441660"/>
                </a:lnTo>
                <a:lnTo>
                  <a:pt x="509554" y="411270"/>
                </a:lnTo>
                <a:lnTo>
                  <a:pt x="476473" y="382714"/>
                </a:lnTo>
                <a:lnTo>
                  <a:pt x="442162" y="356058"/>
                </a:lnTo>
                <a:lnTo>
                  <a:pt x="406680" y="331370"/>
                </a:lnTo>
                <a:lnTo>
                  <a:pt x="370082" y="308716"/>
                </a:lnTo>
                <a:lnTo>
                  <a:pt x="332428" y="288162"/>
                </a:lnTo>
                <a:lnTo>
                  <a:pt x="293773" y="269777"/>
                </a:lnTo>
                <a:lnTo>
                  <a:pt x="254175" y="253626"/>
                </a:lnTo>
                <a:lnTo>
                  <a:pt x="213692" y="239777"/>
                </a:lnTo>
                <a:lnTo>
                  <a:pt x="172380" y="228296"/>
                </a:lnTo>
                <a:lnTo>
                  <a:pt x="130298" y="219250"/>
                </a:lnTo>
                <a:lnTo>
                  <a:pt x="87502" y="212706"/>
                </a:lnTo>
                <a:lnTo>
                  <a:pt x="44050" y="208731"/>
                </a:lnTo>
                <a:lnTo>
                  <a:pt x="0" y="207391"/>
                </a:lnTo>
                <a:lnTo>
                  <a:pt x="0" y="0"/>
                </a:lnTo>
                <a:lnTo>
                  <a:pt x="44050" y="1340"/>
                </a:lnTo>
                <a:lnTo>
                  <a:pt x="87502" y="5315"/>
                </a:lnTo>
                <a:lnTo>
                  <a:pt x="130298" y="11859"/>
                </a:lnTo>
                <a:lnTo>
                  <a:pt x="172380" y="20905"/>
                </a:lnTo>
                <a:lnTo>
                  <a:pt x="213692" y="32387"/>
                </a:lnTo>
                <a:lnTo>
                  <a:pt x="254175" y="46236"/>
                </a:lnTo>
                <a:lnTo>
                  <a:pt x="293773" y="62388"/>
                </a:lnTo>
                <a:lnTo>
                  <a:pt x="332428" y="80774"/>
                </a:lnTo>
                <a:lnTo>
                  <a:pt x="370082" y="101328"/>
                </a:lnTo>
                <a:lnTo>
                  <a:pt x="406680" y="123983"/>
                </a:lnTo>
                <a:lnTo>
                  <a:pt x="442162" y="148673"/>
                </a:lnTo>
                <a:lnTo>
                  <a:pt x="476473" y="175330"/>
                </a:lnTo>
                <a:lnTo>
                  <a:pt x="509554" y="203888"/>
                </a:lnTo>
                <a:lnTo>
                  <a:pt x="541348" y="234281"/>
                </a:lnTo>
                <a:lnTo>
                  <a:pt x="571798" y="266440"/>
                </a:lnTo>
                <a:lnTo>
                  <a:pt x="600847" y="300300"/>
                </a:lnTo>
                <a:lnTo>
                  <a:pt x="628437" y="335794"/>
                </a:lnTo>
                <a:lnTo>
                  <a:pt x="654511" y="372855"/>
                </a:lnTo>
                <a:lnTo>
                  <a:pt x="679012" y="411416"/>
                </a:lnTo>
                <a:lnTo>
                  <a:pt x="701882" y="451410"/>
                </a:lnTo>
                <a:lnTo>
                  <a:pt x="723064" y="492771"/>
                </a:lnTo>
                <a:lnTo>
                  <a:pt x="742501" y="535432"/>
                </a:lnTo>
                <a:lnTo>
                  <a:pt x="760136" y="579326"/>
                </a:lnTo>
                <a:lnTo>
                  <a:pt x="775910" y="624386"/>
                </a:lnTo>
                <a:lnTo>
                  <a:pt x="789767" y="670545"/>
                </a:lnTo>
                <a:lnTo>
                  <a:pt x="801649" y="717737"/>
                </a:lnTo>
                <a:lnTo>
                  <a:pt x="811500" y="765895"/>
                </a:lnTo>
                <a:lnTo>
                  <a:pt x="819261" y="814952"/>
                </a:lnTo>
                <a:lnTo>
                  <a:pt x="824876" y="864842"/>
                </a:lnTo>
                <a:lnTo>
                  <a:pt x="828287" y="915497"/>
                </a:lnTo>
                <a:lnTo>
                  <a:pt x="829436" y="966851"/>
                </a:lnTo>
                <a:lnTo>
                  <a:pt x="829436" y="1174115"/>
                </a:lnTo>
                <a:lnTo>
                  <a:pt x="828218" y="1226731"/>
                </a:lnTo>
                <a:lnTo>
                  <a:pt x="824600" y="1278728"/>
                </a:lnTo>
                <a:lnTo>
                  <a:pt x="818638" y="1330022"/>
                </a:lnTo>
                <a:lnTo>
                  <a:pt x="810388" y="1380527"/>
                </a:lnTo>
                <a:lnTo>
                  <a:pt x="799905" y="1430162"/>
                </a:lnTo>
                <a:lnTo>
                  <a:pt x="787247" y="1478840"/>
                </a:lnTo>
                <a:lnTo>
                  <a:pt x="772467" y="1526479"/>
                </a:lnTo>
                <a:lnTo>
                  <a:pt x="755622" y="1572993"/>
                </a:lnTo>
                <a:lnTo>
                  <a:pt x="736769" y="1618299"/>
                </a:lnTo>
                <a:lnTo>
                  <a:pt x="715961" y="1662313"/>
                </a:lnTo>
                <a:lnTo>
                  <a:pt x="693257" y="1704950"/>
                </a:lnTo>
                <a:lnTo>
                  <a:pt x="668710" y="1746127"/>
                </a:lnTo>
                <a:lnTo>
                  <a:pt x="642378" y="1785758"/>
                </a:lnTo>
                <a:lnTo>
                  <a:pt x="614315" y="1823762"/>
                </a:lnTo>
                <a:lnTo>
                  <a:pt x="584578" y="1860052"/>
                </a:lnTo>
                <a:lnTo>
                  <a:pt x="553223" y="1894545"/>
                </a:lnTo>
                <a:lnTo>
                  <a:pt x="520304" y="1927156"/>
                </a:lnTo>
                <a:lnTo>
                  <a:pt x="485879" y="1957803"/>
                </a:lnTo>
                <a:lnTo>
                  <a:pt x="450002" y="1986400"/>
                </a:lnTo>
                <a:lnTo>
                  <a:pt x="412730" y="2012863"/>
                </a:lnTo>
                <a:lnTo>
                  <a:pt x="374118" y="2037109"/>
                </a:lnTo>
                <a:lnTo>
                  <a:pt x="334223" y="2059053"/>
                </a:lnTo>
                <a:lnTo>
                  <a:pt x="293099" y="2078610"/>
                </a:lnTo>
                <a:lnTo>
                  <a:pt x="250803" y="2095698"/>
                </a:lnTo>
                <a:lnTo>
                  <a:pt x="207390" y="2110232"/>
                </a:lnTo>
                <a:lnTo>
                  <a:pt x="207390" y="2213864"/>
                </a:lnTo>
                <a:lnTo>
                  <a:pt x="0" y="2037207"/>
                </a:lnTo>
                <a:lnTo>
                  <a:pt x="207390" y="1799209"/>
                </a:lnTo>
                <a:lnTo>
                  <a:pt x="207390" y="1902841"/>
                </a:lnTo>
                <a:lnTo>
                  <a:pt x="250495" y="1888424"/>
                </a:lnTo>
                <a:lnTo>
                  <a:pt x="292536" y="1871468"/>
                </a:lnTo>
                <a:lnTo>
                  <a:pt x="333454" y="1852051"/>
                </a:lnTo>
                <a:lnTo>
                  <a:pt x="373191" y="1830255"/>
                </a:lnTo>
                <a:lnTo>
                  <a:pt x="411686" y="1806159"/>
                </a:lnTo>
                <a:lnTo>
                  <a:pt x="448881" y="1779843"/>
                </a:lnTo>
                <a:lnTo>
                  <a:pt x="484716" y="1751388"/>
                </a:lnTo>
                <a:lnTo>
                  <a:pt x="519131" y="1720873"/>
                </a:lnTo>
                <a:lnTo>
                  <a:pt x="552069" y="1688378"/>
                </a:lnTo>
                <a:lnTo>
                  <a:pt x="583468" y="1653985"/>
                </a:lnTo>
                <a:lnTo>
                  <a:pt x="613270" y="1617772"/>
                </a:lnTo>
                <a:lnTo>
                  <a:pt x="641416" y="1579821"/>
                </a:lnTo>
                <a:lnTo>
                  <a:pt x="667847" y="1540210"/>
                </a:lnTo>
                <a:lnTo>
                  <a:pt x="692502" y="1499020"/>
                </a:lnTo>
                <a:lnTo>
                  <a:pt x="715323" y="1456332"/>
                </a:lnTo>
                <a:lnTo>
                  <a:pt x="736250" y="1412225"/>
                </a:lnTo>
                <a:lnTo>
                  <a:pt x="755224" y="1366780"/>
                </a:lnTo>
                <a:lnTo>
                  <a:pt x="772187" y="1320076"/>
                </a:lnTo>
                <a:lnTo>
                  <a:pt x="787077" y="1272193"/>
                </a:lnTo>
                <a:lnTo>
                  <a:pt x="799837" y="1223213"/>
                </a:lnTo>
                <a:lnTo>
                  <a:pt x="810406" y="1173214"/>
                </a:lnTo>
                <a:lnTo>
                  <a:pt x="818726" y="1122277"/>
                </a:lnTo>
                <a:lnTo>
                  <a:pt x="824737" y="10704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0253" y="5156908"/>
            <a:ext cx="3177539" cy="362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423" y="3581908"/>
            <a:ext cx="7874508" cy="483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2386" y="5182901"/>
            <a:ext cx="4498848" cy="327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2696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Our </a:t>
            </a:r>
            <a:r>
              <a:rPr spc="-145" dirty="0"/>
              <a:t>New</a:t>
            </a:r>
            <a:r>
              <a:rPr spc="-420" dirty="0"/>
              <a:t> </a:t>
            </a:r>
            <a:r>
              <a:rPr spc="-145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890509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90" dirty="0">
                <a:latin typeface="Arial"/>
                <a:cs typeface="Arial"/>
              </a:rPr>
              <a:t>Objective,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95" dirty="0">
                <a:latin typeface="Arial"/>
                <a:cs typeface="Arial"/>
              </a:rPr>
              <a:t>constants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removed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65" dirty="0">
                <a:latin typeface="Arial"/>
                <a:cs typeface="Arial"/>
              </a:rPr>
              <a:t>where</a:t>
            </a:r>
            <a:endParaRPr sz="2200">
              <a:latin typeface="Arial"/>
              <a:cs typeface="Arial"/>
            </a:endParaRPr>
          </a:p>
          <a:p>
            <a:pPr marL="242570" marR="18415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10" dirty="0">
                <a:latin typeface="Arial"/>
                <a:cs typeface="Arial"/>
              </a:rPr>
              <a:t>Why </a:t>
            </a:r>
            <a:r>
              <a:rPr sz="2400" spc="-114" dirty="0">
                <a:latin typeface="Arial"/>
                <a:cs typeface="Arial"/>
              </a:rPr>
              <a:t>spending </a:t>
            </a:r>
            <a:r>
              <a:rPr sz="2400" spc="-265" dirty="0">
                <a:latin typeface="Arial"/>
                <a:cs typeface="Arial"/>
              </a:rPr>
              <a:t>s </a:t>
            </a:r>
            <a:r>
              <a:rPr sz="2400" spc="-105" dirty="0">
                <a:latin typeface="Arial"/>
                <a:cs typeface="Arial"/>
              </a:rPr>
              <a:t>much </a:t>
            </a:r>
            <a:r>
              <a:rPr sz="2400" spc="-25" dirty="0">
                <a:latin typeface="Arial"/>
                <a:cs typeface="Arial"/>
              </a:rPr>
              <a:t>efforts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derive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objective, </a:t>
            </a:r>
            <a:r>
              <a:rPr sz="2400" spc="-70" dirty="0">
                <a:latin typeface="Arial"/>
                <a:cs typeface="Arial"/>
              </a:rPr>
              <a:t>why </a:t>
            </a:r>
            <a:r>
              <a:rPr sz="2400" spc="-10" dirty="0">
                <a:latin typeface="Arial"/>
                <a:cs typeface="Arial"/>
              </a:rPr>
              <a:t>not  </a:t>
            </a:r>
            <a:r>
              <a:rPr sz="2400" spc="-45" dirty="0">
                <a:latin typeface="Arial"/>
                <a:cs typeface="Arial"/>
              </a:rPr>
              <a:t>just </a:t>
            </a:r>
            <a:r>
              <a:rPr sz="2400" spc="-65" dirty="0">
                <a:latin typeface="Arial"/>
                <a:cs typeface="Arial"/>
              </a:rPr>
              <a:t>grow </a:t>
            </a:r>
            <a:r>
              <a:rPr sz="2400" spc="-75" dirty="0">
                <a:latin typeface="Arial"/>
                <a:cs typeface="Arial"/>
              </a:rPr>
              <a:t>trees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745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75" dirty="0">
                <a:latin typeface="Arial"/>
                <a:cs typeface="Arial"/>
              </a:rPr>
              <a:t>Theoretical </a:t>
            </a:r>
            <a:r>
              <a:rPr sz="2200" spc="-30" dirty="0">
                <a:latin typeface="Arial"/>
                <a:cs typeface="Arial"/>
              </a:rPr>
              <a:t>benefit: </a:t>
            </a:r>
            <a:r>
              <a:rPr sz="2200" spc="-65" dirty="0">
                <a:latin typeface="Arial"/>
                <a:cs typeface="Arial"/>
              </a:rPr>
              <a:t>know </a:t>
            </a:r>
            <a:r>
              <a:rPr sz="2200" spc="-35" dirty="0">
                <a:latin typeface="Arial"/>
                <a:cs typeface="Arial"/>
              </a:rPr>
              <a:t>what</a:t>
            </a:r>
            <a:r>
              <a:rPr sz="2200" spc="-45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we </a:t>
            </a:r>
            <a:r>
              <a:rPr sz="2200" spc="-90" dirty="0">
                <a:latin typeface="Arial"/>
                <a:cs typeface="Arial"/>
              </a:rPr>
              <a:t>are </a:t>
            </a:r>
            <a:r>
              <a:rPr sz="2200" spc="-75" dirty="0">
                <a:latin typeface="Arial"/>
                <a:cs typeface="Arial"/>
              </a:rPr>
              <a:t>learning, </a:t>
            </a:r>
            <a:r>
              <a:rPr sz="2200" spc="-110" dirty="0">
                <a:latin typeface="Arial"/>
                <a:cs typeface="Arial"/>
              </a:rPr>
              <a:t>convergence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b="1" spc="-130" dirty="0">
                <a:latin typeface="Trebuchet MS"/>
                <a:cs typeface="Trebuchet MS"/>
              </a:rPr>
              <a:t>Engineering </a:t>
            </a:r>
            <a:r>
              <a:rPr sz="2200" spc="-35" dirty="0">
                <a:latin typeface="Arial"/>
                <a:cs typeface="Arial"/>
              </a:rPr>
              <a:t>benefit, </a:t>
            </a:r>
            <a:r>
              <a:rPr sz="2200" spc="-70" dirty="0">
                <a:latin typeface="Arial"/>
                <a:cs typeface="Arial"/>
              </a:rPr>
              <a:t>recall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80" dirty="0">
                <a:latin typeface="Arial"/>
                <a:cs typeface="Arial"/>
              </a:rPr>
              <a:t>elements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434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supervised </a:t>
            </a:r>
            <a:r>
              <a:rPr sz="2200" spc="-75" dirty="0">
                <a:latin typeface="Arial"/>
                <a:cs typeface="Arial"/>
              </a:rPr>
              <a:t>learning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95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383665" algn="l"/>
                <a:tab pos="1384300" algn="l"/>
                <a:tab pos="2058670" algn="l"/>
              </a:tabLst>
            </a:pPr>
            <a:r>
              <a:rPr sz="2000" spc="-95" dirty="0">
                <a:latin typeface="Arial"/>
                <a:cs typeface="Arial"/>
              </a:rPr>
              <a:t>and	</a:t>
            </a:r>
            <a:r>
              <a:rPr sz="2000" spc="-125" dirty="0">
                <a:latin typeface="Arial"/>
                <a:cs typeface="Arial"/>
              </a:rPr>
              <a:t>comes </a:t>
            </a:r>
            <a:r>
              <a:rPr sz="2000" spc="-15" dirty="0">
                <a:latin typeface="Arial"/>
                <a:cs typeface="Arial"/>
              </a:rPr>
              <a:t>from </a:t>
            </a:r>
            <a:r>
              <a:rPr sz="2000" spc="-20" dirty="0">
                <a:latin typeface="Arial"/>
                <a:cs typeface="Arial"/>
              </a:rPr>
              <a:t>definition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25" dirty="0">
                <a:latin typeface="Arial"/>
                <a:cs typeface="Arial"/>
              </a:rPr>
              <a:t>loss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155700" algn="l"/>
                <a:tab pos="7395845" algn="l"/>
              </a:tabLst>
            </a:pPr>
            <a:r>
              <a:rPr sz="2000" spc="-15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learning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30" dirty="0">
                <a:latin typeface="Arial"/>
                <a:cs typeface="Arial"/>
              </a:rPr>
              <a:t>function </a:t>
            </a:r>
            <a:r>
              <a:rPr sz="2000" spc="-55" dirty="0">
                <a:latin typeface="Arial"/>
                <a:cs typeface="Arial"/>
              </a:rPr>
              <a:t>only </a:t>
            </a:r>
            <a:r>
              <a:rPr sz="2000" spc="-90" dirty="0">
                <a:latin typeface="Arial"/>
                <a:cs typeface="Arial"/>
              </a:rPr>
              <a:t>depend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objective</a:t>
            </a:r>
            <a:r>
              <a:rPr sz="2000" spc="-85" dirty="0">
                <a:latin typeface="Arial"/>
                <a:cs typeface="Arial"/>
              </a:rPr>
              <a:t> via	</a:t>
            </a:r>
            <a:r>
              <a:rPr sz="2000" spc="-95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155700" marR="194310" lvl="2" indent="-228600">
              <a:lnSpc>
                <a:spcPct val="100000"/>
              </a:lnSpc>
              <a:spcBef>
                <a:spcPts val="480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155700" algn="l"/>
              </a:tabLst>
            </a:pPr>
            <a:r>
              <a:rPr sz="2000" spc="-95" dirty="0">
                <a:latin typeface="Arial"/>
                <a:cs typeface="Arial"/>
              </a:rPr>
              <a:t>Think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how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you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separate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modules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your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code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when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you 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130" dirty="0">
                <a:latin typeface="Arial"/>
                <a:cs typeface="Arial"/>
              </a:rPr>
              <a:t>asked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40" dirty="0">
                <a:latin typeface="Arial"/>
                <a:cs typeface="Arial"/>
              </a:rPr>
              <a:t>implement </a:t>
            </a:r>
            <a:r>
              <a:rPr sz="2000" spc="-70" dirty="0">
                <a:latin typeface="Arial"/>
                <a:cs typeface="Arial"/>
              </a:rPr>
              <a:t>boosted </a:t>
            </a:r>
            <a:r>
              <a:rPr sz="2000" spc="-25" dirty="0">
                <a:latin typeface="Arial"/>
                <a:cs typeface="Arial"/>
              </a:rPr>
              <a:t>tree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20" dirty="0">
                <a:latin typeface="Arial"/>
                <a:cs typeface="Arial"/>
              </a:rPr>
              <a:t>both </a:t>
            </a:r>
            <a:r>
              <a:rPr sz="2000" spc="-105" dirty="0">
                <a:latin typeface="Arial"/>
                <a:cs typeface="Arial"/>
              </a:rPr>
              <a:t>square </a:t>
            </a:r>
            <a:r>
              <a:rPr sz="2000" spc="-125" dirty="0">
                <a:latin typeface="Arial"/>
                <a:cs typeface="Arial"/>
              </a:rPr>
              <a:t>loss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60" dirty="0">
                <a:latin typeface="Arial"/>
                <a:cs typeface="Arial"/>
              </a:rPr>
              <a:t>logistic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loss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0511" y="1558633"/>
            <a:ext cx="4940281" cy="385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5975" y="2095446"/>
            <a:ext cx="5237961" cy="362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3050" y="4370945"/>
            <a:ext cx="179658" cy="168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7984" y="4321936"/>
            <a:ext cx="193478" cy="240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2403" y="4741023"/>
            <a:ext cx="179658" cy="168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31345" y="4699000"/>
            <a:ext cx="193478" cy="240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532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Refine the </a:t>
            </a:r>
            <a:r>
              <a:rPr spc="-190" dirty="0"/>
              <a:t>definition </a:t>
            </a:r>
            <a:r>
              <a:rPr spc="-150" dirty="0"/>
              <a:t>of</a:t>
            </a:r>
            <a:r>
              <a:rPr spc="-465" dirty="0"/>
              <a:t> </a:t>
            </a:r>
            <a:r>
              <a:rPr spc="-24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7793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65" dirty="0">
                <a:latin typeface="Arial"/>
                <a:cs typeface="Arial"/>
              </a:rPr>
              <a:t>define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vector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50" dirty="0">
                <a:latin typeface="Arial"/>
                <a:cs typeface="Arial"/>
              </a:rPr>
              <a:t>scores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00" dirty="0">
                <a:latin typeface="Arial"/>
                <a:cs typeface="Arial"/>
              </a:rPr>
              <a:t>leafs,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leaf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index  </a:t>
            </a:r>
            <a:r>
              <a:rPr sz="2400" spc="-100" dirty="0">
                <a:latin typeface="Arial"/>
                <a:cs typeface="Arial"/>
              </a:rPr>
              <a:t>mapping </a:t>
            </a:r>
            <a:r>
              <a:rPr sz="2400" spc="-40" dirty="0">
                <a:latin typeface="Arial"/>
                <a:cs typeface="Arial"/>
              </a:rPr>
              <a:t>function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50" dirty="0">
                <a:latin typeface="Arial"/>
                <a:cs typeface="Arial"/>
              </a:rPr>
              <a:t>maps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00" dirty="0">
                <a:latin typeface="Arial"/>
                <a:cs typeface="Arial"/>
              </a:rPr>
              <a:t>instance </a:t>
            </a:r>
            <a:r>
              <a:rPr sz="2400" spc="25" dirty="0">
                <a:latin typeface="Arial"/>
                <a:cs typeface="Arial"/>
              </a:rPr>
              <a:t>to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leaf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3787" y="1993032"/>
            <a:ext cx="5126734" cy="312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6244" y="274434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857250" y="0"/>
                </a:moveTo>
                <a:lnTo>
                  <a:pt x="786940" y="828"/>
                </a:lnTo>
                <a:lnTo>
                  <a:pt x="718197" y="3270"/>
                </a:lnTo>
                <a:lnTo>
                  <a:pt x="651239" y="7263"/>
                </a:lnTo>
                <a:lnTo>
                  <a:pt x="586288" y="12740"/>
                </a:lnTo>
                <a:lnTo>
                  <a:pt x="523565" y="19639"/>
                </a:lnTo>
                <a:lnTo>
                  <a:pt x="463289" y="27894"/>
                </a:lnTo>
                <a:lnTo>
                  <a:pt x="405682" y="37443"/>
                </a:lnTo>
                <a:lnTo>
                  <a:pt x="350965" y="48219"/>
                </a:lnTo>
                <a:lnTo>
                  <a:pt x="299356" y="60159"/>
                </a:lnTo>
                <a:lnTo>
                  <a:pt x="251078" y="73199"/>
                </a:lnTo>
                <a:lnTo>
                  <a:pt x="206352" y="87274"/>
                </a:lnTo>
                <a:lnTo>
                  <a:pt x="165396" y="102321"/>
                </a:lnTo>
                <a:lnTo>
                  <a:pt x="128433" y="118274"/>
                </a:lnTo>
                <a:lnTo>
                  <a:pt x="67365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6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5" y="347301"/>
                </a:lnTo>
                <a:lnTo>
                  <a:pt x="128433" y="381689"/>
                </a:lnTo>
                <a:lnTo>
                  <a:pt x="165396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6" y="439827"/>
                </a:lnTo>
                <a:lnTo>
                  <a:pt x="350965" y="451771"/>
                </a:lnTo>
                <a:lnTo>
                  <a:pt x="405682" y="462550"/>
                </a:lnTo>
                <a:lnTo>
                  <a:pt x="463289" y="472100"/>
                </a:lnTo>
                <a:lnTo>
                  <a:pt x="523565" y="480357"/>
                </a:lnTo>
                <a:lnTo>
                  <a:pt x="586288" y="487257"/>
                </a:lnTo>
                <a:lnTo>
                  <a:pt x="651239" y="492735"/>
                </a:lnTo>
                <a:lnTo>
                  <a:pt x="718197" y="496727"/>
                </a:lnTo>
                <a:lnTo>
                  <a:pt x="786940" y="499170"/>
                </a:lnTo>
                <a:lnTo>
                  <a:pt x="857250" y="499999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0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6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1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6244" y="274434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0" y="249936"/>
                </a:moveTo>
                <a:lnTo>
                  <a:pt x="11219" y="209391"/>
                </a:lnTo>
                <a:lnTo>
                  <a:pt x="43702" y="170931"/>
                </a:lnTo>
                <a:lnTo>
                  <a:pt x="95682" y="135070"/>
                </a:lnTo>
                <a:lnTo>
                  <a:pt x="165396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6" y="60159"/>
                </a:lnTo>
                <a:lnTo>
                  <a:pt x="350965" y="48219"/>
                </a:lnTo>
                <a:lnTo>
                  <a:pt x="405682" y="37443"/>
                </a:lnTo>
                <a:lnTo>
                  <a:pt x="463289" y="27894"/>
                </a:lnTo>
                <a:lnTo>
                  <a:pt x="523565" y="19639"/>
                </a:lnTo>
                <a:lnTo>
                  <a:pt x="586288" y="12740"/>
                </a:lnTo>
                <a:lnTo>
                  <a:pt x="651239" y="7263"/>
                </a:lnTo>
                <a:lnTo>
                  <a:pt x="718197" y="3270"/>
                </a:lnTo>
                <a:lnTo>
                  <a:pt x="786940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1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6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0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9"/>
                </a:lnTo>
                <a:lnTo>
                  <a:pt x="786940" y="499170"/>
                </a:lnTo>
                <a:lnTo>
                  <a:pt x="718197" y="496727"/>
                </a:lnTo>
                <a:lnTo>
                  <a:pt x="651239" y="492735"/>
                </a:lnTo>
                <a:lnTo>
                  <a:pt x="586288" y="487257"/>
                </a:lnTo>
                <a:lnTo>
                  <a:pt x="523565" y="480357"/>
                </a:lnTo>
                <a:lnTo>
                  <a:pt x="463289" y="472100"/>
                </a:lnTo>
                <a:lnTo>
                  <a:pt x="405682" y="462550"/>
                </a:lnTo>
                <a:lnTo>
                  <a:pt x="350965" y="451771"/>
                </a:lnTo>
                <a:lnTo>
                  <a:pt x="299356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6" y="397650"/>
                </a:lnTo>
                <a:lnTo>
                  <a:pt x="128433" y="381689"/>
                </a:lnTo>
                <a:lnTo>
                  <a:pt x="67365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3576" y="2870707"/>
            <a:ext cx="7194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age &lt;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7492" y="360159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857250" y="0"/>
                </a:moveTo>
                <a:lnTo>
                  <a:pt x="786958" y="828"/>
                </a:lnTo>
                <a:lnTo>
                  <a:pt x="718228" y="3270"/>
                </a:lnTo>
                <a:lnTo>
                  <a:pt x="651280" y="7263"/>
                </a:lnTo>
                <a:lnTo>
                  <a:pt x="586337" y="12740"/>
                </a:lnTo>
                <a:lnTo>
                  <a:pt x="523619" y="19639"/>
                </a:lnTo>
                <a:lnTo>
                  <a:pt x="463345" y="27894"/>
                </a:lnTo>
                <a:lnTo>
                  <a:pt x="405739" y="37443"/>
                </a:lnTo>
                <a:lnTo>
                  <a:pt x="351019" y="48219"/>
                </a:lnTo>
                <a:lnTo>
                  <a:pt x="299408" y="60159"/>
                </a:lnTo>
                <a:lnTo>
                  <a:pt x="251126" y="73199"/>
                </a:lnTo>
                <a:lnTo>
                  <a:pt x="206394" y="87274"/>
                </a:lnTo>
                <a:lnTo>
                  <a:pt x="165433" y="102321"/>
                </a:lnTo>
                <a:lnTo>
                  <a:pt x="128463" y="118274"/>
                </a:lnTo>
                <a:lnTo>
                  <a:pt x="67383" y="152644"/>
                </a:lnTo>
                <a:lnTo>
                  <a:pt x="24920" y="189869"/>
                </a:lnTo>
                <a:lnTo>
                  <a:pt x="2842" y="229435"/>
                </a:lnTo>
                <a:lnTo>
                  <a:pt x="0" y="249936"/>
                </a:lnTo>
                <a:lnTo>
                  <a:pt x="2842" y="270454"/>
                </a:lnTo>
                <a:lnTo>
                  <a:pt x="24920" y="310051"/>
                </a:lnTo>
                <a:lnTo>
                  <a:pt x="67383" y="347301"/>
                </a:lnTo>
                <a:lnTo>
                  <a:pt x="128463" y="381689"/>
                </a:lnTo>
                <a:lnTo>
                  <a:pt x="165433" y="397650"/>
                </a:lnTo>
                <a:lnTo>
                  <a:pt x="206394" y="412702"/>
                </a:lnTo>
                <a:lnTo>
                  <a:pt x="251126" y="426783"/>
                </a:lnTo>
                <a:lnTo>
                  <a:pt x="299408" y="439827"/>
                </a:lnTo>
                <a:lnTo>
                  <a:pt x="351019" y="451771"/>
                </a:lnTo>
                <a:lnTo>
                  <a:pt x="405739" y="462550"/>
                </a:lnTo>
                <a:lnTo>
                  <a:pt x="463345" y="472100"/>
                </a:lnTo>
                <a:lnTo>
                  <a:pt x="523619" y="480357"/>
                </a:lnTo>
                <a:lnTo>
                  <a:pt x="586337" y="487257"/>
                </a:lnTo>
                <a:lnTo>
                  <a:pt x="651280" y="492735"/>
                </a:lnTo>
                <a:lnTo>
                  <a:pt x="718228" y="496727"/>
                </a:lnTo>
                <a:lnTo>
                  <a:pt x="786958" y="499170"/>
                </a:lnTo>
                <a:lnTo>
                  <a:pt x="857250" y="499999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0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6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0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7492" y="360159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0" y="249936"/>
                </a:moveTo>
                <a:lnTo>
                  <a:pt x="11223" y="209391"/>
                </a:lnTo>
                <a:lnTo>
                  <a:pt x="43714" y="170931"/>
                </a:lnTo>
                <a:lnTo>
                  <a:pt x="95706" y="135070"/>
                </a:lnTo>
                <a:lnTo>
                  <a:pt x="165433" y="102321"/>
                </a:lnTo>
                <a:lnTo>
                  <a:pt x="206394" y="87274"/>
                </a:lnTo>
                <a:lnTo>
                  <a:pt x="251126" y="73199"/>
                </a:lnTo>
                <a:lnTo>
                  <a:pt x="299408" y="60159"/>
                </a:lnTo>
                <a:lnTo>
                  <a:pt x="351019" y="48219"/>
                </a:lnTo>
                <a:lnTo>
                  <a:pt x="405739" y="37443"/>
                </a:lnTo>
                <a:lnTo>
                  <a:pt x="463345" y="27894"/>
                </a:lnTo>
                <a:lnTo>
                  <a:pt x="523619" y="19639"/>
                </a:lnTo>
                <a:lnTo>
                  <a:pt x="586337" y="12740"/>
                </a:lnTo>
                <a:lnTo>
                  <a:pt x="651280" y="7263"/>
                </a:lnTo>
                <a:lnTo>
                  <a:pt x="718228" y="3270"/>
                </a:lnTo>
                <a:lnTo>
                  <a:pt x="786958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0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6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0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9"/>
                </a:lnTo>
                <a:lnTo>
                  <a:pt x="786958" y="499170"/>
                </a:lnTo>
                <a:lnTo>
                  <a:pt x="718228" y="496727"/>
                </a:lnTo>
                <a:lnTo>
                  <a:pt x="651280" y="492735"/>
                </a:lnTo>
                <a:lnTo>
                  <a:pt x="586337" y="487257"/>
                </a:lnTo>
                <a:lnTo>
                  <a:pt x="523619" y="480357"/>
                </a:lnTo>
                <a:lnTo>
                  <a:pt x="463345" y="472100"/>
                </a:lnTo>
                <a:lnTo>
                  <a:pt x="405739" y="462550"/>
                </a:lnTo>
                <a:lnTo>
                  <a:pt x="351019" y="451771"/>
                </a:lnTo>
                <a:lnTo>
                  <a:pt x="299408" y="439827"/>
                </a:lnTo>
                <a:lnTo>
                  <a:pt x="251126" y="426783"/>
                </a:lnTo>
                <a:lnTo>
                  <a:pt x="206394" y="412702"/>
                </a:lnTo>
                <a:lnTo>
                  <a:pt x="165433" y="397650"/>
                </a:lnTo>
                <a:lnTo>
                  <a:pt x="128463" y="381689"/>
                </a:lnTo>
                <a:lnTo>
                  <a:pt x="67383" y="347301"/>
                </a:lnTo>
                <a:lnTo>
                  <a:pt x="24920" y="310051"/>
                </a:lnTo>
                <a:lnTo>
                  <a:pt x="2842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0700" y="3727958"/>
            <a:ext cx="6870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male?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3219" y="3244342"/>
            <a:ext cx="932180" cy="357505"/>
          </a:xfrm>
          <a:custGeom>
            <a:avLst/>
            <a:gdLst/>
            <a:ahLst/>
            <a:cxnLst/>
            <a:rect l="l" t="t" r="r" b="b"/>
            <a:pathLst>
              <a:path w="932180" h="357504">
                <a:moveTo>
                  <a:pt x="931799" y="0"/>
                </a:moveTo>
                <a:lnTo>
                  <a:pt x="0" y="357250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8931" y="4400041"/>
            <a:ext cx="633196" cy="70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4992" y="3734879"/>
            <a:ext cx="515937" cy="515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04867" y="4244466"/>
            <a:ext cx="515937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9242" y="4287392"/>
            <a:ext cx="509587" cy="600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4869" y="4387405"/>
            <a:ext cx="571500" cy="661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4994" y="3672966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0" y="714374"/>
                </a:moveTo>
                <a:lnTo>
                  <a:pt x="1647" y="665458"/>
                </a:lnTo>
                <a:lnTo>
                  <a:pt x="6520" y="617427"/>
                </a:lnTo>
                <a:lnTo>
                  <a:pt x="14511" y="570388"/>
                </a:lnTo>
                <a:lnTo>
                  <a:pt x="25514" y="524448"/>
                </a:lnTo>
                <a:lnTo>
                  <a:pt x="39423" y="479712"/>
                </a:lnTo>
                <a:lnTo>
                  <a:pt x="56132" y="436286"/>
                </a:lnTo>
                <a:lnTo>
                  <a:pt x="75533" y="394278"/>
                </a:lnTo>
                <a:lnTo>
                  <a:pt x="97521" y="353793"/>
                </a:lnTo>
                <a:lnTo>
                  <a:pt x="121990" y="314938"/>
                </a:lnTo>
                <a:lnTo>
                  <a:pt x="148833" y="277820"/>
                </a:lnTo>
                <a:lnTo>
                  <a:pt x="177944" y="242544"/>
                </a:lnTo>
                <a:lnTo>
                  <a:pt x="209216" y="209216"/>
                </a:lnTo>
                <a:lnTo>
                  <a:pt x="242544" y="177944"/>
                </a:lnTo>
                <a:lnTo>
                  <a:pt x="277820" y="148833"/>
                </a:lnTo>
                <a:lnTo>
                  <a:pt x="314938" y="121990"/>
                </a:lnTo>
                <a:lnTo>
                  <a:pt x="353793" y="97521"/>
                </a:lnTo>
                <a:lnTo>
                  <a:pt x="394278" y="75533"/>
                </a:lnTo>
                <a:lnTo>
                  <a:pt x="436286" y="56132"/>
                </a:lnTo>
                <a:lnTo>
                  <a:pt x="479712" y="39423"/>
                </a:lnTo>
                <a:lnTo>
                  <a:pt x="524448" y="25514"/>
                </a:lnTo>
                <a:lnTo>
                  <a:pt x="570388" y="14511"/>
                </a:lnTo>
                <a:lnTo>
                  <a:pt x="617427" y="6520"/>
                </a:lnTo>
                <a:lnTo>
                  <a:pt x="665458" y="1647"/>
                </a:lnTo>
                <a:lnTo>
                  <a:pt x="714375" y="0"/>
                </a:lnTo>
                <a:lnTo>
                  <a:pt x="763291" y="1647"/>
                </a:lnTo>
                <a:lnTo>
                  <a:pt x="811322" y="6520"/>
                </a:lnTo>
                <a:lnTo>
                  <a:pt x="858361" y="14511"/>
                </a:lnTo>
                <a:lnTo>
                  <a:pt x="904301" y="25514"/>
                </a:lnTo>
                <a:lnTo>
                  <a:pt x="949037" y="39423"/>
                </a:lnTo>
                <a:lnTo>
                  <a:pt x="992463" y="56132"/>
                </a:lnTo>
                <a:lnTo>
                  <a:pt x="1034471" y="75533"/>
                </a:lnTo>
                <a:lnTo>
                  <a:pt x="1074956" y="97521"/>
                </a:lnTo>
                <a:lnTo>
                  <a:pt x="1113811" y="121990"/>
                </a:lnTo>
                <a:lnTo>
                  <a:pt x="1150929" y="148833"/>
                </a:lnTo>
                <a:lnTo>
                  <a:pt x="1186205" y="177944"/>
                </a:lnTo>
                <a:lnTo>
                  <a:pt x="1219533" y="209216"/>
                </a:lnTo>
                <a:lnTo>
                  <a:pt x="1250805" y="242544"/>
                </a:lnTo>
                <a:lnTo>
                  <a:pt x="1279916" y="277820"/>
                </a:lnTo>
                <a:lnTo>
                  <a:pt x="1306759" y="314938"/>
                </a:lnTo>
                <a:lnTo>
                  <a:pt x="1331228" y="353793"/>
                </a:lnTo>
                <a:lnTo>
                  <a:pt x="1353216" y="394278"/>
                </a:lnTo>
                <a:lnTo>
                  <a:pt x="1372617" y="436286"/>
                </a:lnTo>
                <a:lnTo>
                  <a:pt x="1389326" y="479712"/>
                </a:lnTo>
                <a:lnTo>
                  <a:pt x="1403235" y="524448"/>
                </a:lnTo>
                <a:lnTo>
                  <a:pt x="1414238" y="570388"/>
                </a:lnTo>
                <a:lnTo>
                  <a:pt x="1422229" y="617427"/>
                </a:lnTo>
                <a:lnTo>
                  <a:pt x="1427102" y="665458"/>
                </a:lnTo>
                <a:lnTo>
                  <a:pt x="1428750" y="714374"/>
                </a:lnTo>
                <a:lnTo>
                  <a:pt x="1427102" y="763291"/>
                </a:lnTo>
                <a:lnTo>
                  <a:pt x="1422229" y="811322"/>
                </a:lnTo>
                <a:lnTo>
                  <a:pt x="1414238" y="858361"/>
                </a:lnTo>
                <a:lnTo>
                  <a:pt x="1403235" y="904301"/>
                </a:lnTo>
                <a:lnTo>
                  <a:pt x="1389326" y="949037"/>
                </a:lnTo>
                <a:lnTo>
                  <a:pt x="1372617" y="992463"/>
                </a:lnTo>
                <a:lnTo>
                  <a:pt x="1353216" y="1034471"/>
                </a:lnTo>
                <a:lnTo>
                  <a:pt x="1331228" y="1074956"/>
                </a:lnTo>
                <a:lnTo>
                  <a:pt x="1306759" y="1113811"/>
                </a:lnTo>
                <a:lnTo>
                  <a:pt x="1279916" y="1150929"/>
                </a:lnTo>
                <a:lnTo>
                  <a:pt x="1250805" y="1186205"/>
                </a:lnTo>
                <a:lnTo>
                  <a:pt x="1219533" y="1219533"/>
                </a:lnTo>
                <a:lnTo>
                  <a:pt x="1186205" y="1250805"/>
                </a:lnTo>
                <a:lnTo>
                  <a:pt x="1150929" y="1279916"/>
                </a:lnTo>
                <a:lnTo>
                  <a:pt x="1113811" y="1306759"/>
                </a:lnTo>
                <a:lnTo>
                  <a:pt x="1074956" y="1331228"/>
                </a:lnTo>
                <a:lnTo>
                  <a:pt x="1034471" y="1353216"/>
                </a:lnTo>
                <a:lnTo>
                  <a:pt x="992463" y="1372617"/>
                </a:lnTo>
                <a:lnTo>
                  <a:pt x="949037" y="1389326"/>
                </a:lnTo>
                <a:lnTo>
                  <a:pt x="904301" y="1403235"/>
                </a:lnTo>
                <a:lnTo>
                  <a:pt x="858361" y="1414238"/>
                </a:lnTo>
                <a:lnTo>
                  <a:pt x="811322" y="1422229"/>
                </a:lnTo>
                <a:lnTo>
                  <a:pt x="763291" y="1427102"/>
                </a:lnTo>
                <a:lnTo>
                  <a:pt x="714375" y="1428749"/>
                </a:lnTo>
                <a:lnTo>
                  <a:pt x="665458" y="1427102"/>
                </a:lnTo>
                <a:lnTo>
                  <a:pt x="617427" y="1422229"/>
                </a:lnTo>
                <a:lnTo>
                  <a:pt x="570388" y="1414238"/>
                </a:lnTo>
                <a:lnTo>
                  <a:pt x="524448" y="1403235"/>
                </a:lnTo>
                <a:lnTo>
                  <a:pt x="479712" y="1389326"/>
                </a:lnTo>
                <a:lnTo>
                  <a:pt x="436286" y="1372617"/>
                </a:lnTo>
                <a:lnTo>
                  <a:pt x="394278" y="1353216"/>
                </a:lnTo>
                <a:lnTo>
                  <a:pt x="353793" y="1331228"/>
                </a:lnTo>
                <a:lnTo>
                  <a:pt x="314938" y="1306759"/>
                </a:lnTo>
                <a:lnTo>
                  <a:pt x="277820" y="1279916"/>
                </a:lnTo>
                <a:lnTo>
                  <a:pt x="242544" y="1250805"/>
                </a:lnTo>
                <a:lnTo>
                  <a:pt x="209216" y="1219533"/>
                </a:lnTo>
                <a:lnTo>
                  <a:pt x="177944" y="1186205"/>
                </a:lnTo>
                <a:lnTo>
                  <a:pt x="148833" y="1150929"/>
                </a:lnTo>
                <a:lnTo>
                  <a:pt x="121990" y="1113811"/>
                </a:lnTo>
                <a:lnTo>
                  <a:pt x="97521" y="1074956"/>
                </a:lnTo>
                <a:lnTo>
                  <a:pt x="75533" y="1034471"/>
                </a:lnTo>
                <a:lnTo>
                  <a:pt x="56132" y="992463"/>
                </a:lnTo>
                <a:lnTo>
                  <a:pt x="39423" y="949037"/>
                </a:lnTo>
                <a:lnTo>
                  <a:pt x="25514" y="904301"/>
                </a:lnTo>
                <a:lnTo>
                  <a:pt x="14511" y="858361"/>
                </a:lnTo>
                <a:lnTo>
                  <a:pt x="6520" y="811322"/>
                </a:lnTo>
                <a:lnTo>
                  <a:pt x="1647" y="763291"/>
                </a:lnTo>
                <a:lnTo>
                  <a:pt x="0" y="714374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3494" y="3244342"/>
            <a:ext cx="1285875" cy="428625"/>
          </a:xfrm>
          <a:custGeom>
            <a:avLst/>
            <a:gdLst/>
            <a:ahLst/>
            <a:cxnLst/>
            <a:rect l="l" t="t" r="r" b="b"/>
            <a:pathLst>
              <a:path w="1285875" h="428625">
                <a:moveTo>
                  <a:pt x="0" y="0"/>
                </a:moveTo>
                <a:lnTo>
                  <a:pt x="1285875" y="42862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91994" y="4315967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0" y="428624"/>
                </a:moveTo>
                <a:lnTo>
                  <a:pt x="2515" y="381920"/>
                </a:lnTo>
                <a:lnTo>
                  <a:pt x="9885" y="336673"/>
                </a:lnTo>
                <a:lnTo>
                  <a:pt x="21851" y="293144"/>
                </a:lnTo>
                <a:lnTo>
                  <a:pt x="38149" y="251595"/>
                </a:lnTo>
                <a:lnTo>
                  <a:pt x="58518" y="212287"/>
                </a:lnTo>
                <a:lnTo>
                  <a:pt x="82698" y="175482"/>
                </a:lnTo>
                <a:lnTo>
                  <a:pt x="110426" y="141441"/>
                </a:lnTo>
                <a:lnTo>
                  <a:pt x="141441" y="110426"/>
                </a:lnTo>
                <a:lnTo>
                  <a:pt x="175482" y="82698"/>
                </a:lnTo>
                <a:lnTo>
                  <a:pt x="212287" y="58518"/>
                </a:lnTo>
                <a:lnTo>
                  <a:pt x="251595" y="38149"/>
                </a:lnTo>
                <a:lnTo>
                  <a:pt x="293144" y="21851"/>
                </a:lnTo>
                <a:lnTo>
                  <a:pt x="336673" y="9885"/>
                </a:lnTo>
                <a:lnTo>
                  <a:pt x="381920" y="2515"/>
                </a:lnTo>
                <a:lnTo>
                  <a:pt x="428625" y="0"/>
                </a:lnTo>
                <a:lnTo>
                  <a:pt x="475329" y="2515"/>
                </a:lnTo>
                <a:lnTo>
                  <a:pt x="520576" y="9885"/>
                </a:lnTo>
                <a:lnTo>
                  <a:pt x="564105" y="21851"/>
                </a:lnTo>
                <a:lnTo>
                  <a:pt x="605654" y="38149"/>
                </a:lnTo>
                <a:lnTo>
                  <a:pt x="644962" y="58518"/>
                </a:lnTo>
                <a:lnTo>
                  <a:pt x="681767" y="82698"/>
                </a:lnTo>
                <a:lnTo>
                  <a:pt x="715808" y="110426"/>
                </a:lnTo>
                <a:lnTo>
                  <a:pt x="746823" y="141441"/>
                </a:lnTo>
                <a:lnTo>
                  <a:pt x="774551" y="175482"/>
                </a:lnTo>
                <a:lnTo>
                  <a:pt x="798731" y="212287"/>
                </a:lnTo>
                <a:lnTo>
                  <a:pt x="819100" y="251595"/>
                </a:lnTo>
                <a:lnTo>
                  <a:pt x="835398" y="293144"/>
                </a:lnTo>
                <a:lnTo>
                  <a:pt x="847364" y="336673"/>
                </a:lnTo>
                <a:lnTo>
                  <a:pt x="854734" y="381920"/>
                </a:lnTo>
                <a:lnTo>
                  <a:pt x="857250" y="428624"/>
                </a:lnTo>
                <a:lnTo>
                  <a:pt x="854734" y="475329"/>
                </a:lnTo>
                <a:lnTo>
                  <a:pt x="847364" y="520576"/>
                </a:lnTo>
                <a:lnTo>
                  <a:pt x="835398" y="564105"/>
                </a:lnTo>
                <a:lnTo>
                  <a:pt x="819100" y="605654"/>
                </a:lnTo>
                <a:lnTo>
                  <a:pt x="798731" y="644962"/>
                </a:lnTo>
                <a:lnTo>
                  <a:pt x="774551" y="681767"/>
                </a:lnTo>
                <a:lnTo>
                  <a:pt x="746823" y="715808"/>
                </a:lnTo>
                <a:lnTo>
                  <a:pt x="715808" y="746823"/>
                </a:lnTo>
                <a:lnTo>
                  <a:pt x="681767" y="774551"/>
                </a:lnTo>
                <a:lnTo>
                  <a:pt x="644962" y="798731"/>
                </a:lnTo>
                <a:lnTo>
                  <a:pt x="605654" y="819100"/>
                </a:lnTo>
                <a:lnTo>
                  <a:pt x="564105" y="835398"/>
                </a:lnTo>
                <a:lnTo>
                  <a:pt x="520576" y="847364"/>
                </a:lnTo>
                <a:lnTo>
                  <a:pt x="475329" y="854734"/>
                </a:lnTo>
                <a:lnTo>
                  <a:pt x="428625" y="857249"/>
                </a:lnTo>
                <a:lnTo>
                  <a:pt x="381920" y="854734"/>
                </a:lnTo>
                <a:lnTo>
                  <a:pt x="336673" y="847364"/>
                </a:lnTo>
                <a:lnTo>
                  <a:pt x="293144" y="835398"/>
                </a:lnTo>
                <a:lnTo>
                  <a:pt x="251595" y="819100"/>
                </a:lnTo>
                <a:lnTo>
                  <a:pt x="212287" y="798731"/>
                </a:lnTo>
                <a:lnTo>
                  <a:pt x="175482" y="774551"/>
                </a:lnTo>
                <a:lnTo>
                  <a:pt x="141441" y="746823"/>
                </a:lnTo>
                <a:lnTo>
                  <a:pt x="110426" y="715808"/>
                </a:lnTo>
                <a:lnTo>
                  <a:pt x="82698" y="681767"/>
                </a:lnTo>
                <a:lnTo>
                  <a:pt x="58518" y="644962"/>
                </a:lnTo>
                <a:lnTo>
                  <a:pt x="38149" y="605654"/>
                </a:lnTo>
                <a:lnTo>
                  <a:pt x="21851" y="564105"/>
                </a:lnTo>
                <a:lnTo>
                  <a:pt x="9885" y="520576"/>
                </a:lnTo>
                <a:lnTo>
                  <a:pt x="2515" y="475329"/>
                </a:lnTo>
                <a:lnTo>
                  <a:pt x="0" y="428624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6056" y="4315967"/>
            <a:ext cx="1000760" cy="929005"/>
          </a:xfrm>
          <a:custGeom>
            <a:avLst/>
            <a:gdLst/>
            <a:ahLst/>
            <a:cxnLst/>
            <a:rect l="l" t="t" r="r" b="b"/>
            <a:pathLst>
              <a:path w="1000760" h="929004">
                <a:moveTo>
                  <a:pt x="0" y="464311"/>
                </a:moveTo>
                <a:lnTo>
                  <a:pt x="2581" y="416841"/>
                </a:lnTo>
                <a:lnTo>
                  <a:pt x="10159" y="370742"/>
                </a:lnTo>
                <a:lnTo>
                  <a:pt x="22482" y="326247"/>
                </a:lnTo>
                <a:lnTo>
                  <a:pt x="39297" y="283589"/>
                </a:lnTo>
                <a:lnTo>
                  <a:pt x="60355" y="243001"/>
                </a:lnTo>
                <a:lnTo>
                  <a:pt x="85403" y="204719"/>
                </a:lnTo>
                <a:lnTo>
                  <a:pt x="114190" y="168974"/>
                </a:lnTo>
                <a:lnTo>
                  <a:pt x="146465" y="136001"/>
                </a:lnTo>
                <a:lnTo>
                  <a:pt x="181977" y="106032"/>
                </a:lnTo>
                <a:lnTo>
                  <a:pt x="220473" y="79302"/>
                </a:lnTo>
                <a:lnTo>
                  <a:pt x="261704" y="56043"/>
                </a:lnTo>
                <a:lnTo>
                  <a:pt x="305416" y="36490"/>
                </a:lnTo>
                <a:lnTo>
                  <a:pt x="351360" y="20876"/>
                </a:lnTo>
                <a:lnTo>
                  <a:pt x="399283" y="9433"/>
                </a:lnTo>
                <a:lnTo>
                  <a:pt x="448934" y="2397"/>
                </a:lnTo>
                <a:lnTo>
                  <a:pt x="500062" y="0"/>
                </a:lnTo>
                <a:lnTo>
                  <a:pt x="551199" y="2397"/>
                </a:lnTo>
                <a:lnTo>
                  <a:pt x="600859" y="9433"/>
                </a:lnTo>
                <a:lnTo>
                  <a:pt x="648789" y="20876"/>
                </a:lnTo>
                <a:lnTo>
                  <a:pt x="694739" y="36490"/>
                </a:lnTo>
                <a:lnTo>
                  <a:pt x="738458" y="56043"/>
                </a:lnTo>
                <a:lnTo>
                  <a:pt x="779693" y="79302"/>
                </a:lnTo>
                <a:lnTo>
                  <a:pt x="818194" y="106032"/>
                </a:lnTo>
                <a:lnTo>
                  <a:pt x="853709" y="136001"/>
                </a:lnTo>
                <a:lnTo>
                  <a:pt x="885988" y="168974"/>
                </a:lnTo>
                <a:lnTo>
                  <a:pt x="914778" y="204719"/>
                </a:lnTo>
                <a:lnTo>
                  <a:pt x="939828" y="243001"/>
                </a:lnTo>
                <a:lnTo>
                  <a:pt x="960887" y="283589"/>
                </a:lnTo>
                <a:lnTo>
                  <a:pt x="977704" y="326247"/>
                </a:lnTo>
                <a:lnTo>
                  <a:pt x="990028" y="370742"/>
                </a:lnTo>
                <a:lnTo>
                  <a:pt x="997606" y="416841"/>
                </a:lnTo>
                <a:lnTo>
                  <a:pt x="1000188" y="464311"/>
                </a:lnTo>
                <a:lnTo>
                  <a:pt x="997606" y="511782"/>
                </a:lnTo>
                <a:lnTo>
                  <a:pt x="990028" y="557881"/>
                </a:lnTo>
                <a:lnTo>
                  <a:pt x="977704" y="602376"/>
                </a:lnTo>
                <a:lnTo>
                  <a:pt x="960887" y="645034"/>
                </a:lnTo>
                <a:lnTo>
                  <a:pt x="939828" y="685622"/>
                </a:lnTo>
                <a:lnTo>
                  <a:pt x="914778" y="723904"/>
                </a:lnTo>
                <a:lnTo>
                  <a:pt x="885988" y="759649"/>
                </a:lnTo>
                <a:lnTo>
                  <a:pt x="853709" y="792622"/>
                </a:lnTo>
                <a:lnTo>
                  <a:pt x="818194" y="822591"/>
                </a:lnTo>
                <a:lnTo>
                  <a:pt x="779693" y="849321"/>
                </a:lnTo>
                <a:lnTo>
                  <a:pt x="738458" y="872580"/>
                </a:lnTo>
                <a:lnTo>
                  <a:pt x="694739" y="892133"/>
                </a:lnTo>
                <a:lnTo>
                  <a:pt x="648789" y="907747"/>
                </a:lnTo>
                <a:lnTo>
                  <a:pt x="600859" y="919190"/>
                </a:lnTo>
                <a:lnTo>
                  <a:pt x="551199" y="926226"/>
                </a:lnTo>
                <a:lnTo>
                  <a:pt x="500062" y="928623"/>
                </a:lnTo>
                <a:lnTo>
                  <a:pt x="448934" y="926226"/>
                </a:lnTo>
                <a:lnTo>
                  <a:pt x="399283" y="919190"/>
                </a:lnTo>
                <a:lnTo>
                  <a:pt x="351360" y="907747"/>
                </a:lnTo>
                <a:lnTo>
                  <a:pt x="305416" y="892133"/>
                </a:lnTo>
                <a:lnTo>
                  <a:pt x="261704" y="872580"/>
                </a:lnTo>
                <a:lnTo>
                  <a:pt x="220473" y="849321"/>
                </a:lnTo>
                <a:lnTo>
                  <a:pt x="181977" y="822591"/>
                </a:lnTo>
                <a:lnTo>
                  <a:pt x="146465" y="792622"/>
                </a:lnTo>
                <a:lnTo>
                  <a:pt x="114190" y="759649"/>
                </a:lnTo>
                <a:lnTo>
                  <a:pt x="85403" y="723904"/>
                </a:lnTo>
                <a:lnTo>
                  <a:pt x="60355" y="685622"/>
                </a:lnTo>
                <a:lnTo>
                  <a:pt x="39297" y="645034"/>
                </a:lnTo>
                <a:lnTo>
                  <a:pt x="22482" y="602376"/>
                </a:lnTo>
                <a:lnTo>
                  <a:pt x="10159" y="557881"/>
                </a:lnTo>
                <a:lnTo>
                  <a:pt x="2581" y="511782"/>
                </a:lnTo>
                <a:lnTo>
                  <a:pt x="0" y="464311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04531" y="4101591"/>
            <a:ext cx="932180" cy="214629"/>
          </a:xfrm>
          <a:custGeom>
            <a:avLst/>
            <a:gdLst/>
            <a:ahLst/>
            <a:cxnLst/>
            <a:rect l="l" t="t" r="r" b="b"/>
            <a:pathLst>
              <a:path w="932180" h="214629">
                <a:moveTo>
                  <a:pt x="931862" y="0"/>
                </a:moveTo>
                <a:lnTo>
                  <a:pt x="0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4742" y="4101591"/>
            <a:ext cx="786130" cy="214629"/>
          </a:xfrm>
          <a:custGeom>
            <a:avLst/>
            <a:gdLst/>
            <a:ahLst/>
            <a:cxnLst/>
            <a:rect l="l" t="t" r="r" b="b"/>
            <a:pathLst>
              <a:path w="786130" h="214629">
                <a:moveTo>
                  <a:pt x="0" y="0"/>
                </a:moveTo>
                <a:lnTo>
                  <a:pt x="785876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92679" y="3185922"/>
            <a:ext cx="14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51579" y="3202686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7761" y="3989577"/>
            <a:ext cx="14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51327" y="3988561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3638" y="5274309"/>
            <a:ext cx="51815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Leaf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82494" y="5240273"/>
            <a:ext cx="51815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Leaf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32326" y="5169408"/>
            <a:ext cx="51815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Leaf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30721" y="4487417"/>
            <a:ext cx="1835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q(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76195" y="4487417"/>
            <a:ext cx="3848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) =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38240" y="4264113"/>
            <a:ext cx="531797" cy="589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30721" y="5070855"/>
            <a:ext cx="1835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q(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76195" y="5070855"/>
            <a:ext cx="3848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) =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62370" y="4959730"/>
            <a:ext cx="515937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6318" y="5786120"/>
            <a:ext cx="558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1=+2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22550" y="5786120"/>
            <a:ext cx="6032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2=0.1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17670" y="5742432"/>
            <a:ext cx="514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w3=-1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3041" y="2618994"/>
            <a:ext cx="206311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The structure of the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tree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29607" y="2282317"/>
            <a:ext cx="1836420" cy="313055"/>
          </a:xfrm>
          <a:custGeom>
            <a:avLst/>
            <a:gdLst/>
            <a:ahLst/>
            <a:cxnLst/>
            <a:rect l="l" t="t" r="r" b="b"/>
            <a:pathLst>
              <a:path w="1836420" h="313055">
                <a:moveTo>
                  <a:pt x="27388" y="36111"/>
                </a:moveTo>
                <a:lnTo>
                  <a:pt x="18655" y="39617"/>
                </a:lnTo>
                <a:lnTo>
                  <a:pt x="26017" y="45512"/>
                </a:lnTo>
                <a:lnTo>
                  <a:pt x="1835022" y="312800"/>
                </a:lnTo>
                <a:lnTo>
                  <a:pt x="1836419" y="303403"/>
                </a:lnTo>
                <a:lnTo>
                  <a:pt x="27388" y="36111"/>
                </a:lnTo>
                <a:close/>
              </a:path>
              <a:path w="1836420" h="313055">
                <a:moveTo>
                  <a:pt x="91820" y="0"/>
                </a:moveTo>
                <a:lnTo>
                  <a:pt x="89407" y="1016"/>
                </a:lnTo>
                <a:lnTo>
                  <a:pt x="0" y="36830"/>
                </a:lnTo>
                <a:lnTo>
                  <a:pt x="75183" y="97028"/>
                </a:lnTo>
                <a:lnTo>
                  <a:pt x="77215" y="98679"/>
                </a:lnTo>
                <a:lnTo>
                  <a:pt x="80263" y="98425"/>
                </a:lnTo>
                <a:lnTo>
                  <a:pt x="81914" y="96266"/>
                </a:lnTo>
                <a:lnTo>
                  <a:pt x="83565" y="94234"/>
                </a:lnTo>
                <a:lnTo>
                  <a:pt x="83184" y="91312"/>
                </a:lnTo>
                <a:lnTo>
                  <a:pt x="81152" y="89662"/>
                </a:lnTo>
                <a:lnTo>
                  <a:pt x="26017" y="45512"/>
                </a:lnTo>
                <a:lnTo>
                  <a:pt x="8508" y="42925"/>
                </a:lnTo>
                <a:lnTo>
                  <a:pt x="9905" y="33528"/>
                </a:lnTo>
                <a:lnTo>
                  <a:pt x="33820" y="33528"/>
                </a:lnTo>
                <a:lnTo>
                  <a:pt x="92963" y="9779"/>
                </a:lnTo>
                <a:lnTo>
                  <a:pt x="95376" y="8890"/>
                </a:lnTo>
                <a:lnTo>
                  <a:pt x="96519" y="6096"/>
                </a:lnTo>
                <a:lnTo>
                  <a:pt x="95630" y="3556"/>
                </a:lnTo>
                <a:lnTo>
                  <a:pt x="94614" y="1143"/>
                </a:lnTo>
                <a:lnTo>
                  <a:pt x="91820" y="0"/>
                </a:lnTo>
                <a:close/>
              </a:path>
              <a:path w="1836420" h="313055">
                <a:moveTo>
                  <a:pt x="9905" y="33528"/>
                </a:moveTo>
                <a:lnTo>
                  <a:pt x="8508" y="42925"/>
                </a:lnTo>
                <a:lnTo>
                  <a:pt x="26017" y="45512"/>
                </a:lnTo>
                <a:lnTo>
                  <a:pt x="22469" y="42672"/>
                </a:lnTo>
                <a:lnTo>
                  <a:pt x="11048" y="42672"/>
                </a:lnTo>
                <a:lnTo>
                  <a:pt x="12318" y="34544"/>
                </a:lnTo>
                <a:lnTo>
                  <a:pt x="16782" y="34544"/>
                </a:lnTo>
                <a:lnTo>
                  <a:pt x="9905" y="33528"/>
                </a:lnTo>
                <a:close/>
              </a:path>
              <a:path w="1836420" h="313055">
                <a:moveTo>
                  <a:pt x="12318" y="34544"/>
                </a:moveTo>
                <a:lnTo>
                  <a:pt x="11048" y="42672"/>
                </a:lnTo>
                <a:lnTo>
                  <a:pt x="18655" y="39617"/>
                </a:lnTo>
                <a:lnTo>
                  <a:pt x="12318" y="34544"/>
                </a:lnTo>
                <a:close/>
              </a:path>
              <a:path w="1836420" h="313055">
                <a:moveTo>
                  <a:pt x="18655" y="39617"/>
                </a:moveTo>
                <a:lnTo>
                  <a:pt x="11048" y="42672"/>
                </a:lnTo>
                <a:lnTo>
                  <a:pt x="22469" y="42672"/>
                </a:lnTo>
                <a:lnTo>
                  <a:pt x="18655" y="39617"/>
                </a:lnTo>
                <a:close/>
              </a:path>
              <a:path w="1836420" h="313055">
                <a:moveTo>
                  <a:pt x="16782" y="34544"/>
                </a:moveTo>
                <a:lnTo>
                  <a:pt x="12318" y="34544"/>
                </a:lnTo>
                <a:lnTo>
                  <a:pt x="18655" y="39617"/>
                </a:lnTo>
                <a:lnTo>
                  <a:pt x="27388" y="36111"/>
                </a:lnTo>
                <a:lnTo>
                  <a:pt x="16782" y="34544"/>
                </a:lnTo>
                <a:close/>
              </a:path>
              <a:path w="1836420" h="313055">
                <a:moveTo>
                  <a:pt x="33820" y="33528"/>
                </a:moveTo>
                <a:lnTo>
                  <a:pt x="9905" y="33528"/>
                </a:lnTo>
                <a:lnTo>
                  <a:pt x="27388" y="36111"/>
                </a:lnTo>
                <a:lnTo>
                  <a:pt x="33820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041394" y="3077972"/>
            <a:ext cx="22091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leaf </a:t>
            </a:r>
            <a:r>
              <a:rPr sz="1400" b="1" spc="-5" dirty="0">
                <a:latin typeface="Arial"/>
                <a:cs typeface="Arial"/>
              </a:rPr>
              <a:t>weight of the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tree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11954" y="2308732"/>
            <a:ext cx="929640" cy="746760"/>
          </a:xfrm>
          <a:custGeom>
            <a:avLst/>
            <a:gdLst/>
            <a:ahLst/>
            <a:cxnLst/>
            <a:rect l="l" t="t" r="r" b="b"/>
            <a:pathLst>
              <a:path w="929639" h="746760">
                <a:moveTo>
                  <a:pt x="24590" y="19770"/>
                </a:moveTo>
                <a:lnTo>
                  <a:pt x="30217" y="34435"/>
                </a:lnTo>
                <a:lnTo>
                  <a:pt x="919353" y="746759"/>
                </a:lnTo>
                <a:lnTo>
                  <a:pt x="929259" y="734313"/>
                </a:lnTo>
                <a:lnTo>
                  <a:pt x="40254" y="22095"/>
                </a:lnTo>
                <a:lnTo>
                  <a:pt x="24590" y="19770"/>
                </a:lnTo>
                <a:close/>
              </a:path>
              <a:path w="929639" h="746760">
                <a:moveTo>
                  <a:pt x="0" y="0"/>
                </a:moveTo>
                <a:lnTo>
                  <a:pt x="36575" y="95122"/>
                </a:lnTo>
                <a:lnTo>
                  <a:pt x="38100" y="99187"/>
                </a:lnTo>
                <a:lnTo>
                  <a:pt x="42672" y="101218"/>
                </a:lnTo>
                <a:lnTo>
                  <a:pt x="46862" y="99567"/>
                </a:lnTo>
                <a:lnTo>
                  <a:pt x="50927" y="98043"/>
                </a:lnTo>
                <a:lnTo>
                  <a:pt x="52959" y="93471"/>
                </a:lnTo>
                <a:lnTo>
                  <a:pt x="51308" y="89407"/>
                </a:lnTo>
                <a:lnTo>
                  <a:pt x="30217" y="34435"/>
                </a:lnTo>
                <a:lnTo>
                  <a:pt x="7366" y="16128"/>
                </a:lnTo>
                <a:lnTo>
                  <a:pt x="17272" y="3682"/>
                </a:lnTo>
                <a:lnTo>
                  <a:pt x="24762" y="3682"/>
                </a:lnTo>
                <a:lnTo>
                  <a:pt x="0" y="0"/>
                </a:lnTo>
                <a:close/>
              </a:path>
              <a:path w="929639" h="746760">
                <a:moveTo>
                  <a:pt x="17272" y="3682"/>
                </a:moveTo>
                <a:lnTo>
                  <a:pt x="7366" y="16128"/>
                </a:lnTo>
                <a:lnTo>
                  <a:pt x="30217" y="34435"/>
                </a:lnTo>
                <a:lnTo>
                  <a:pt x="24590" y="19770"/>
                </a:lnTo>
                <a:lnTo>
                  <a:pt x="11175" y="17779"/>
                </a:lnTo>
                <a:lnTo>
                  <a:pt x="19685" y="6984"/>
                </a:lnTo>
                <a:lnTo>
                  <a:pt x="21393" y="6984"/>
                </a:lnTo>
                <a:lnTo>
                  <a:pt x="17272" y="3682"/>
                </a:lnTo>
                <a:close/>
              </a:path>
              <a:path w="929639" h="746760">
                <a:moveTo>
                  <a:pt x="24762" y="3682"/>
                </a:moveTo>
                <a:lnTo>
                  <a:pt x="17272" y="3682"/>
                </a:lnTo>
                <a:lnTo>
                  <a:pt x="40254" y="22095"/>
                </a:lnTo>
                <a:lnTo>
                  <a:pt x="102743" y="31368"/>
                </a:lnTo>
                <a:lnTo>
                  <a:pt x="106807" y="28320"/>
                </a:lnTo>
                <a:lnTo>
                  <a:pt x="108077" y="19684"/>
                </a:lnTo>
                <a:lnTo>
                  <a:pt x="105029" y="15620"/>
                </a:lnTo>
                <a:lnTo>
                  <a:pt x="24762" y="3682"/>
                </a:lnTo>
                <a:close/>
              </a:path>
              <a:path w="929639" h="746760">
                <a:moveTo>
                  <a:pt x="21393" y="6984"/>
                </a:moveTo>
                <a:lnTo>
                  <a:pt x="19685" y="6984"/>
                </a:lnTo>
                <a:lnTo>
                  <a:pt x="24590" y="19770"/>
                </a:lnTo>
                <a:lnTo>
                  <a:pt x="40254" y="22095"/>
                </a:lnTo>
                <a:lnTo>
                  <a:pt x="21393" y="6984"/>
                </a:lnTo>
                <a:close/>
              </a:path>
              <a:path w="929639" h="746760">
                <a:moveTo>
                  <a:pt x="19685" y="6984"/>
                </a:moveTo>
                <a:lnTo>
                  <a:pt x="11175" y="17779"/>
                </a:lnTo>
                <a:lnTo>
                  <a:pt x="24590" y="19770"/>
                </a:lnTo>
                <a:lnTo>
                  <a:pt x="19685" y="6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6490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Define </a:t>
            </a:r>
            <a:r>
              <a:rPr spc="-215" dirty="0"/>
              <a:t>Complexity </a:t>
            </a:r>
            <a:r>
              <a:rPr spc="-150" dirty="0"/>
              <a:t>of </a:t>
            </a:r>
            <a:r>
              <a:rPr spc="-145" dirty="0"/>
              <a:t>a </a:t>
            </a:r>
            <a:r>
              <a:rPr spc="-305" dirty="0"/>
              <a:t>Tree</a:t>
            </a:r>
            <a:r>
              <a:rPr spc="-670" dirty="0"/>
              <a:t> </a:t>
            </a:r>
            <a:r>
              <a:rPr spc="-229" dirty="0"/>
              <a:t>(cont’)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703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95" dirty="0">
                <a:latin typeface="Arial"/>
                <a:cs typeface="Arial"/>
              </a:rPr>
              <a:t>Define </a:t>
            </a:r>
            <a:r>
              <a:rPr sz="2400" spc="-70" dirty="0">
                <a:latin typeface="Arial"/>
                <a:cs typeface="Arial"/>
              </a:rPr>
              <a:t>complexity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55" dirty="0">
                <a:latin typeface="Arial"/>
                <a:cs typeface="Arial"/>
              </a:rPr>
              <a:t>(this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only </a:t>
            </a:r>
            <a:r>
              <a:rPr sz="2400" spc="-110" dirty="0">
                <a:latin typeface="Arial"/>
                <a:cs typeface="Arial"/>
              </a:rPr>
              <a:t>possible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definition)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2848" y="1578483"/>
            <a:ext cx="4099549" cy="51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93492" y="2139442"/>
            <a:ext cx="15055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Number of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leaves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5373" y="2164080"/>
            <a:ext cx="1917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L2 norm of </a:t>
            </a:r>
            <a:r>
              <a:rPr sz="1400" b="1" dirty="0">
                <a:latin typeface="Arial"/>
                <a:cs typeface="Arial"/>
              </a:rPr>
              <a:t>leaf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scores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6244" y="274434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857250" y="0"/>
                </a:moveTo>
                <a:lnTo>
                  <a:pt x="786940" y="828"/>
                </a:lnTo>
                <a:lnTo>
                  <a:pt x="718197" y="3270"/>
                </a:lnTo>
                <a:lnTo>
                  <a:pt x="651239" y="7263"/>
                </a:lnTo>
                <a:lnTo>
                  <a:pt x="586288" y="12740"/>
                </a:lnTo>
                <a:lnTo>
                  <a:pt x="523565" y="19639"/>
                </a:lnTo>
                <a:lnTo>
                  <a:pt x="463289" y="27894"/>
                </a:lnTo>
                <a:lnTo>
                  <a:pt x="405682" y="37443"/>
                </a:lnTo>
                <a:lnTo>
                  <a:pt x="350965" y="48219"/>
                </a:lnTo>
                <a:lnTo>
                  <a:pt x="299356" y="60159"/>
                </a:lnTo>
                <a:lnTo>
                  <a:pt x="251078" y="73199"/>
                </a:lnTo>
                <a:lnTo>
                  <a:pt x="206352" y="87274"/>
                </a:lnTo>
                <a:lnTo>
                  <a:pt x="165396" y="102321"/>
                </a:lnTo>
                <a:lnTo>
                  <a:pt x="128433" y="118274"/>
                </a:lnTo>
                <a:lnTo>
                  <a:pt x="67365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6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5" y="347301"/>
                </a:lnTo>
                <a:lnTo>
                  <a:pt x="128433" y="381689"/>
                </a:lnTo>
                <a:lnTo>
                  <a:pt x="165396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6" y="439827"/>
                </a:lnTo>
                <a:lnTo>
                  <a:pt x="350965" y="451771"/>
                </a:lnTo>
                <a:lnTo>
                  <a:pt x="405682" y="462550"/>
                </a:lnTo>
                <a:lnTo>
                  <a:pt x="463289" y="472100"/>
                </a:lnTo>
                <a:lnTo>
                  <a:pt x="523565" y="480357"/>
                </a:lnTo>
                <a:lnTo>
                  <a:pt x="586288" y="487257"/>
                </a:lnTo>
                <a:lnTo>
                  <a:pt x="651239" y="492735"/>
                </a:lnTo>
                <a:lnTo>
                  <a:pt x="718197" y="496727"/>
                </a:lnTo>
                <a:lnTo>
                  <a:pt x="786940" y="499170"/>
                </a:lnTo>
                <a:lnTo>
                  <a:pt x="857250" y="499999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0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6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1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6244" y="274434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0" y="249936"/>
                </a:moveTo>
                <a:lnTo>
                  <a:pt x="11219" y="209391"/>
                </a:lnTo>
                <a:lnTo>
                  <a:pt x="43702" y="170931"/>
                </a:lnTo>
                <a:lnTo>
                  <a:pt x="95682" y="135070"/>
                </a:lnTo>
                <a:lnTo>
                  <a:pt x="165396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6" y="60159"/>
                </a:lnTo>
                <a:lnTo>
                  <a:pt x="350965" y="48219"/>
                </a:lnTo>
                <a:lnTo>
                  <a:pt x="405682" y="37443"/>
                </a:lnTo>
                <a:lnTo>
                  <a:pt x="463289" y="27894"/>
                </a:lnTo>
                <a:lnTo>
                  <a:pt x="523565" y="19639"/>
                </a:lnTo>
                <a:lnTo>
                  <a:pt x="586288" y="12740"/>
                </a:lnTo>
                <a:lnTo>
                  <a:pt x="651239" y="7263"/>
                </a:lnTo>
                <a:lnTo>
                  <a:pt x="718197" y="3270"/>
                </a:lnTo>
                <a:lnTo>
                  <a:pt x="786940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1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6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0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9"/>
                </a:lnTo>
                <a:lnTo>
                  <a:pt x="786940" y="499170"/>
                </a:lnTo>
                <a:lnTo>
                  <a:pt x="718197" y="496727"/>
                </a:lnTo>
                <a:lnTo>
                  <a:pt x="651239" y="492735"/>
                </a:lnTo>
                <a:lnTo>
                  <a:pt x="586288" y="487257"/>
                </a:lnTo>
                <a:lnTo>
                  <a:pt x="523565" y="480357"/>
                </a:lnTo>
                <a:lnTo>
                  <a:pt x="463289" y="472100"/>
                </a:lnTo>
                <a:lnTo>
                  <a:pt x="405682" y="462550"/>
                </a:lnTo>
                <a:lnTo>
                  <a:pt x="350965" y="451771"/>
                </a:lnTo>
                <a:lnTo>
                  <a:pt x="299356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6" y="397650"/>
                </a:lnTo>
                <a:lnTo>
                  <a:pt x="128433" y="381689"/>
                </a:lnTo>
                <a:lnTo>
                  <a:pt x="67365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3576" y="2870707"/>
            <a:ext cx="7194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age &lt;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77492" y="360159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857250" y="0"/>
                </a:moveTo>
                <a:lnTo>
                  <a:pt x="786958" y="828"/>
                </a:lnTo>
                <a:lnTo>
                  <a:pt x="718228" y="3270"/>
                </a:lnTo>
                <a:lnTo>
                  <a:pt x="651280" y="7263"/>
                </a:lnTo>
                <a:lnTo>
                  <a:pt x="586337" y="12740"/>
                </a:lnTo>
                <a:lnTo>
                  <a:pt x="523619" y="19639"/>
                </a:lnTo>
                <a:lnTo>
                  <a:pt x="463345" y="27894"/>
                </a:lnTo>
                <a:lnTo>
                  <a:pt x="405739" y="37443"/>
                </a:lnTo>
                <a:lnTo>
                  <a:pt x="351019" y="48219"/>
                </a:lnTo>
                <a:lnTo>
                  <a:pt x="299408" y="60159"/>
                </a:lnTo>
                <a:lnTo>
                  <a:pt x="251126" y="73199"/>
                </a:lnTo>
                <a:lnTo>
                  <a:pt x="206394" y="87274"/>
                </a:lnTo>
                <a:lnTo>
                  <a:pt x="165433" y="102321"/>
                </a:lnTo>
                <a:lnTo>
                  <a:pt x="128463" y="118274"/>
                </a:lnTo>
                <a:lnTo>
                  <a:pt x="67383" y="152644"/>
                </a:lnTo>
                <a:lnTo>
                  <a:pt x="24920" y="189869"/>
                </a:lnTo>
                <a:lnTo>
                  <a:pt x="2842" y="229435"/>
                </a:lnTo>
                <a:lnTo>
                  <a:pt x="0" y="249936"/>
                </a:lnTo>
                <a:lnTo>
                  <a:pt x="2842" y="270454"/>
                </a:lnTo>
                <a:lnTo>
                  <a:pt x="24920" y="310051"/>
                </a:lnTo>
                <a:lnTo>
                  <a:pt x="67383" y="347301"/>
                </a:lnTo>
                <a:lnTo>
                  <a:pt x="128463" y="381689"/>
                </a:lnTo>
                <a:lnTo>
                  <a:pt x="165433" y="397650"/>
                </a:lnTo>
                <a:lnTo>
                  <a:pt x="206394" y="412702"/>
                </a:lnTo>
                <a:lnTo>
                  <a:pt x="251126" y="426783"/>
                </a:lnTo>
                <a:lnTo>
                  <a:pt x="299408" y="439827"/>
                </a:lnTo>
                <a:lnTo>
                  <a:pt x="351019" y="451771"/>
                </a:lnTo>
                <a:lnTo>
                  <a:pt x="405739" y="462550"/>
                </a:lnTo>
                <a:lnTo>
                  <a:pt x="463345" y="472100"/>
                </a:lnTo>
                <a:lnTo>
                  <a:pt x="523619" y="480357"/>
                </a:lnTo>
                <a:lnTo>
                  <a:pt x="586337" y="487257"/>
                </a:lnTo>
                <a:lnTo>
                  <a:pt x="651280" y="492735"/>
                </a:lnTo>
                <a:lnTo>
                  <a:pt x="718228" y="496727"/>
                </a:lnTo>
                <a:lnTo>
                  <a:pt x="786958" y="499170"/>
                </a:lnTo>
                <a:lnTo>
                  <a:pt x="857250" y="499999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0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6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0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7492" y="3601592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0" y="249936"/>
                </a:moveTo>
                <a:lnTo>
                  <a:pt x="11223" y="209391"/>
                </a:lnTo>
                <a:lnTo>
                  <a:pt x="43714" y="170931"/>
                </a:lnTo>
                <a:lnTo>
                  <a:pt x="95706" y="135070"/>
                </a:lnTo>
                <a:lnTo>
                  <a:pt x="165433" y="102321"/>
                </a:lnTo>
                <a:lnTo>
                  <a:pt x="206394" y="87274"/>
                </a:lnTo>
                <a:lnTo>
                  <a:pt x="251126" y="73199"/>
                </a:lnTo>
                <a:lnTo>
                  <a:pt x="299408" y="60159"/>
                </a:lnTo>
                <a:lnTo>
                  <a:pt x="351019" y="48219"/>
                </a:lnTo>
                <a:lnTo>
                  <a:pt x="405739" y="37443"/>
                </a:lnTo>
                <a:lnTo>
                  <a:pt x="463345" y="27894"/>
                </a:lnTo>
                <a:lnTo>
                  <a:pt x="523619" y="19639"/>
                </a:lnTo>
                <a:lnTo>
                  <a:pt x="586337" y="12740"/>
                </a:lnTo>
                <a:lnTo>
                  <a:pt x="651280" y="7263"/>
                </a:lnTo>
                <a:lnTo>
                  <a:pt x="718228" y="3270"/>
                </a:lnTo>
                <a:lnTo>
                  <a:pt x="786958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0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6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0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9"/>
                </a:lnTo>
                <a:lnTo>
                  <a:pt x="786958" y="499170"/>
                </a:lnTo>
                <a:lnTo>
                  <a:pt x="718228" y="496727"/>
                </a:lnTo>
                <a:lnTo>
                  <a:pt x="651280" y="492735"/>
                </a:lnTo>
                <a:lnTo>
                  <a:pt x="586337" y="487257"/>
                </a:lnTo>
                <a:lnTo>
                  <a:pt x="523619" y="480357"/>
                </a:lnTo>
                <a:lnTo>
                  <a:pt x="463345" y="472100"/>
                </a:lnTo>
                <a:lnTo>
                  <a:pt x="405739" y="462550"/>
                </a:lnTo>
                <a:lnTo>
                  <a:pt x="351019" y="451771"/>
                </a:lnTo>
                <a:lnTo>
                  <a:pt x="299408" y="439827"/>
                </a:lnTo>
                <a:lnTo>
                  <a:pt x="251126" y="426783"/>
                </a:lnTo>
                <a:lnTo>
                  <a:pt x="206394" y="412702"/>
                </a:lnTo>
                <a:lnTo>
                  <a:pt x="165433" y="397650"/>
                </a:lnTo>
                <a:lnTo>
                  <a:pt x="128463" y="381689"/>
                </a:lnTo>
                <a:lnTo>
                  <a:pt x="67383" y="347301"/>
                </a:lnTo>
                <a:lnTo>
                  <a:pt x="24920" y="310051"/>
                </a:lnTo>
                <a:lnTo>
                  <a:pt x="2842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90700" y="3727958"/>
            <a:ext cx="6870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male?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3219" y="3244342"/>
            <a:ext cx="932180" cy="357505"/>
          </a:xfrm>
          <a:custGeom>
            <a:avLst/>
            <a:gdLst/>
            <a:ahLst/>
            <a:cxnLst/>
            <a:rect l="l" t="t" r="r" b="b"/>
            <a:pathLst>
              <a:path w="932180" h="357504">
                <a:moveTo>
                  <a:pt x="931799" y="0"/>
                </a:moveTo>
                <a:lnTo>
                  <a:pt x="0" y="357250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931" y="4400041"/>
            <a:ext cx="633196" cy="70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34992" y="3734879"/>
            <a:ext cx="515937" cy="515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04867" y="4244466"/>
            <a:ext cx="515937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9242" y="4287392"/>
            <a:ext cx="509587" cy="600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34869" y="4387405"/>
            <a:ext cx="571500" cy="661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34994" y="3672966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0" y="714374"/>
                </a:moveTo>
                <a:lnTo>
                  <a:pt x="1647" y="665458"/>
                </a:lnTo>
                <a:lnTo>
                  <a:pt x="6520" y="617427"/>
                </a:lnTo>
                <a:lnTo>
                  <a:pt x="14511" y="570388"/>
                </a:lnTo>
                <a:lnTo>
                  <a:pt x="25514" y="524448"/>
                </a:lnTo>
                <a:lnTo>
                  <a:pt x="39423" y="479712"/>
                </a:lnTo>
                <a:lnTo>
                  <a:pt x="56132" y="436286"/>
                </a:lnTo>
                <a:lnTo>
                  <a:pt x="75533" y="394278"/>
                </a:lnTo>
                <a:lnTo>
                  <a:pt x="97521" y="353793"/>
                </a:lnTo>
                <a:lnTo>
                  <a:pt x="121990" y="314938"/>
                </a:lnTo>
                <a:lnTo>
                  <a:pt x="148833" y="277820"/>
                </a:lnTo>
                <a:lnTo>
                  <a:pt x="177944" y="242544"/>
                </a:lnTo>
                <a:lnTo>
                  <a:pt x="209216" y="209216"/>
                </a:lnTo>
                <a:lnTo>
                  <a:pt x="242544" y="177944"/>
                </a:lnTo>
                <a:lnTo>
                  <a:pt x="277820" y="148833"/>
                </a:lnTo>
                <a:lnTo>
                  <a:pt x="314938" y="121990"/>
                </a:lnTo>
                <a:lnTo>
                  <a:pt x="353793" y="97521"/>
                </a:lnTo>
                <a:lnTo>
                  <a:pt x="394278" y="75533"/>
                </a:lnTo>
                <a:lnTo>
                  <a:pt x="436286" y="56132"/>
                </a:lnTo>
                <a:lnTo>
                  <a:pt x="479712" y="39423"/>
                </a:lnTo>
                <a:lnTo>
                  <a:pt x="524448" y="25514"/>
                </a:lnTo>
                <a:lnTo>
                  <a:pt x="570388" y="14511"/>
                </a:lnTo>
                <a:lnTo>
                  <a:pt x="617427" y="6520"/>
                </a:lnTo>
                <a:lnTo>
                  <a:pt x="665458" y="1647"/>
                </a:lnTo>
                <a:lnTo>
                  <a:pt x="714375" y="0"/>
                </a:lnTo>
                <a:lnTo>
                  <a:pt x="763291" y="1647"/>
                </a:lnTo>
                <a:lnTo>
                  <a:pt x="811322" y="6520"/>
                </a:lnTo>
                <a:lnTo>
                  <a:pt x="858361" y="14511"/>
                </a:lnTo>
                <a:lnTo>
                  <a:pt x="904301" y="25514"/>
                </a:lnTo>
                <a:lnTo>
                  <a:pt x="949037" y="39423"/>
                </a:lnTo>
                <a:lnTo>
                  <a:pt x="992463" y="56132"/>
                </a:lnTo>
                <a:lnTo>
                  <a:pt x="1034471" y="75533"/>
                </a:lnTo>
                <a:lnTo>
                  <a:pt x="1074956" y="97521"/>
                </a:lnTo>
                <a:lnTo>
                  <a:pt x="1113811" y="121990"/>
                </a:lnTo>
                <a:lnTo>
                  <a:pt x="1150929" y="148833"/>
                </a:lnTo>
                <a:lnTo>
                  <a:pt x="1186205" y="177944"/>
                </a:lnTo>
                <a:lnTo>
                  <a:pt x="1219533" y="209216"/>
                </a:lnTo>
                <a:lnTo>
                  <a:pt x="1250805" y="242544"/>
                </a:lnTo>
                <a:lnTo>
                  <a:pt x="1279916" y="277820"/>
                </a:lnTo>
                <a:lnTo>
                  <a:pt x="1306759" y="314938"/>
                </a:lnTo>
                <a:lnTo>
                  <a:pt x="1331228" y="353793"/>
                </a:lnTo>
                <a:lnTo>
                  <a:pt x="1353216" y="394278"/>
                </a:lnTo>
                <a:lnTo>
                  <a:pt x="1372617" y="436286"/>
                </a:lnTo>
                <a:lnTo>
                  <a:pt x="1389326" y="479712"/>
                </a:lnTo>
                <a:lnTo>
                  <a:pt x="1403235" y="524448"/>
                </a:lnTo>
                <a:lnTo>
                  <a:pt x="1414238" y="570388"/>
                </a:lnTo>
                <a:lnTo>
                  <a:pt x="1422229" y="617427"/>
                </a:lnTo>
                <a:lnTo>
                  <a:pt x="1427102" y="665458"/>
                </a:lnTo>
                <a:lnTo>
                  <a:pt x="1428750" y="714374"/>
                </a:lnTo>
                <a:lnTo>
                  <a:pt x="1427102" y="763291"/>
                </a:lnTo>
                <a:lnTo>
                  <a:pt x="1422229" y="811322"/>
                </a:lnTo>
                <a:lnTo>
                  <a:pt x="1414238" y="858361"/>
                </a:lnTo>
                <a:lnTo>
                  <a:pt x="1403235" y="904301"/>
                </a:lnTo>
                <a:lnTo>
                  <a:pt x="1389326" y="949037"/>
                </a:lnTo>
                <a:lnTo>
                  <a:pt x="1372617" y="992463"/>
                </a:lnTo>
                <a:lnTo>
                  <a:pt x="1353216" y="1034471"/>
                </a:lnTo>
                <a:lnTo>
                  <a:pt x="1331228" y="1074956"/>
                </a:lnTo>
                <a:lnTo>
                  <a:pt x="1306759" y="1113811"/>
                </a:lnTo>
                <a:lnTo>
                  <a:pt x="1279916" y="1150929"/>
                </a:lnTo>
                <a:lnTo>
                  <a:pt x="1250805" y="1186205"/>
                </a:lnTo>
                <a:lnTo>
                  <a:pt x="1219533" y="1219533"/>
                </a:lnTo>
                <a:lnTo>
                  <a:pt x="1186205" y="1250805"/>
                </a:lnTo>
                <a:lnTo>
                  <a:pt x="1150929" y="1279916"/>
                </a:lnTo>
                <a:lnTo>
                  <a:pt x="1113811" y="1306759"/>
                </a:lnTo>
                <a:lnTo>
                  <a:pt x="1074956" y="1331228"/>
                </a:lnTo>
                <a:lnTo>
                  <a:pt x="1034471" y="1353216"/>
                </a:lnTo>
                <a:lnTo>
                  <a:pt x="992463" y="1372617"/>
                </a:lnTo>
                <a:lnTo>
                  <a:pt x="949037" y="1389326"/>
                </a:lnTo>
                <a:lnTo>
                  <a:pt x="904301" y="1403235"/>
                </a:lnTo>
                <a:lnTo>
                  <a:pt x="858361" y="1414238"/>
                </a:lnTo>
                <a:lnTo>
                  <a:pt x="811322" y="1422229"/>
                </a:lnTo>
                <a:lnTo>
                  <a:pt x="763291" y="1427102"/>
                </a:lnTo>
                <a:lnTo>
                  <a:pt x="714375" y="1428749"/>
                </a:lnTo>
                <a:lnTo>
                  <a:pt x="665458" y="1427102"/>
                </a:lnTo>
                <a:lnTo>
                  <a:pt x="617427" y="1422229"/>
                </a:lnTo>
                <a:lnTo>
                  <a:pt x="570388" y="1414238"/>
                </a:lnTo>
                <a:lnTo>
                  <a:pt x="524448" y="1403235"/>
                </a:lnTo>
                <a:lnTo>
                  <a:pt x="479712" y="1389326"/>
                </a:lnTo>
                <a:lnTo>
                  <a:pt x="436286" y="1372617"/>
                </a:lnTo>
                <a:lnTo>
                  <a:pt x="394278" y="1353216"/>
                </a:lnTo>
                <a:lnTo>
                  <a:pt x="353793" y="1331228"/>
                </a:lnTo>
                <a:lnTo>
                  <a:pt x="314938" y="1306759"/>
                </a:lnTo>
                <a:lnTo>
                  <a:pt x="277820" y="1279916"/>
                </a:lnTo>
                <a:lnTo>
                  <a:pt x="242544" y="1250805"/>
                </a:lnTo>
                <a:lnTo>
                  <a:pt x="209216" y="1219533"/>
                </a:lnTo>
                <a:lnTo>
                  <a:pt x="177944" y="1186205"/>
                </a:lnTo>
                <a:lnTo>
                  <a:pt x="148833" y="1150929"/>
                </a:lnTo>
                <a:lnTo>
                  <a:pt x="121990" y="1113811"/>
                </a:lnTo>
                <a:lnTo>
                  <a:pt x="97521" y="1074956"/>
                </a:lnTo>
                <a:lnTo>
                  <a:pt x="75533" y="1034471"/>
                </a:lnTo>
                <a:lnTo>
                  <a:pt x="56132" y="992463"/>
                </a:lnTo>
                <a:lnTo>
                  <a:pt x="39423" y="949037"/>
                </a:lnTo>
                <a:lnTo>
                  <a:pt x="25514" y="904301"/>
                </a:lnTo>
                <a:lnTo>
                  <a:pt x="14511" y="858361"/>
                </a:lnTo>
                <a:lnTo>
                  <a:pt x="6520" y="811322"/>
                </a:lnTo>
                <a:lnTo>
                  <a:pt x="1647" y="763291"/>
                </a:lnTo>
                <a:lnTo>
                  <a:pt x="0" y="714374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63494" y="3244342"/>
            <a:ext cx="1285875" cy="428625"/>
          </a:xfrm>
          <a:custGeom>
            <a:avLst/>
            <a:gdLst/>
            <a:ahLst/>
            <a:cxnLst/>
            <a:rect l="l" t="t" r="r" b="b"/>
            <a:pathLst>
              <a:path w="1285875" h="428625">
                <a:moveTo>
                  <a:pt x="0" y="0"/>
                </a:moveTo>
                <a:lnTo>
                  <a:pt x="1285875" y="42862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1994" y="4315967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0" y="428624"/>
                </a:moveTo>
                <a:lnTo>
                  <a:pt x="2515" y="381920"/>
                </a:lnTo>
                <a:lnTo>
                  <a:pt x="9885" y="336673"/>
                </a:lnTo>
                <a:lnTo>
                  <a:pt x="21851" y="293144"/>
                </a:lnTo>
                <a:lnTo>
                  <a:pt x="38149" y="251595"/>
                </a:lnTo>
                <a:lnTo>
                  <a:pt x="58518" y="212287"/>
                </a:lnTo>
                <a:lnTo>
                  <a:pt x="82698" y="175482"/>
                </a:lnTo>
                <a:lnTo>
                  <a:pt x="110426" y="141441"/>
                </a:lnTo>
                <a:lnTo>
                  <a:pt x="141441" y="110426"/>
                </a:lnTo>
                <a:lnTo>
                  <a:pt x="175482" y="82698"/>
                </a:lnTo>
                <a:lnTo>
                  <a:pt x="212287" y="58518"/>
                </a:lnTo>
                <a:lnTo>
                  <a:pt x="251595" y="38149"/>
                </a:lnTo>
                <a:lnTo>
                  <a:pt x="293144" y="21851"/>
                </a:lnTo>
                <a:lnTo>
                  <a:pt x="336673" y="9885"/>
                </a:lnTo>
                <a:lnTo>
                  <a:pt x="381920" y="2515"/>
                </a:lnTo>
                <a:lnTo>
                  <a:pt x="428625" y="0"/>
                </a:lnTo>
                <a:lnTo>
                  <a:pt x="475329" y="2515"/>
                </a:lnTo>
                <a:lnTo>
                  <a:pt x="520576" y="9885"/>
                </a:lnTo>
                <a:lnTo>
                  <a:pt x="564105" y="21851"/>
                </a:lnTo>
                <a:lnTo>
                  <a:pt x="605654" y="38149"/>
                </a:lnTo>
                <a:lnTo>
                  <a:pt x="644962" y="58518"/>
                </a:lnTo>
                <a:lnTo>
                  <a:pt x="681767" y="82698"/>
                </a:lnTo>
                <a:lnTo>
                  <a:pt x="715808" y="110426"/>
                </a:lnTo>
                <a:lnTo>
                  <a:pt x="746823" y="141441"/>
                </a:lnTo>
                <a:lnTo>
                  <a:pt x="774551" y="175482"/>
                </a:lnTo>
                <a:lnTo>
                  <a:pt x="798731" y="212287"/>
                </a:lnTo>
                <a:lnTo>
                  <a:pt x="819100" y="251595"/>
                </a:lnTo>
                <a:lnTo>
                  <a:pt x="835398" y="293144"/>
                </a:lnTo>
                <a:lnTo>
                  <a:pt x="847364" y="336673"/>
                </a:lnTo>
                <a:lnTo>
                  <a:pt x="854734" y="381920"/>
                </a:lnTo>
                <a:lnTo>
                  <a:pt x="857250" y="428624"/>
                </a:lnTo>
                <a:lnTo>
                  <a:pt x="854734" y="475329"/>
                </a:lnTo>
                <a:lnTo>
                  <a:pt x="847364" y="520576"/>
                </a:lnTo>
                <a:lnTo>
                  <a:pt x="835398" y="564105"/>
                </a:lnTo>
                <a:lnTo>
                  <a:pt x="819100" y="605654"/>
                </a:lnTo>
                <a:lnTo>
                  <a:pt x="798731" y="644962"/>
                </a:lnTo>
                <a:lnTo>
                  <a:pt x="774551" y="681767"/>
                </a:lnTo>
                <a:lnTo>
                  <a:pt x="746823" y="715808"/>
                </a:lnTo>
                <a:lnTo>
                  <a:pt x="715808" y="746823"/>
                </a:lnTo>
                <a:lnTo>
                  <a:pt x="681767" y="774551"/>
                </a:lnTo>
                <a:lnTo>
                  <a:pt x="644962" y="798731"/>
                </a:lnTo>
                <a:lnTo>
                  <a:pt x="605654" y="819100"/>
                </a:lnTo>
                <a:lnTo>
                  <a:pt x="564105" y="835398"/>
                </a:lnTo>
                <a:lnTo>
                  <a:pt x="520576" y="847364"/>
                </a:lnTo>
                <a:lnTo>
                  <a:pt x="475329" y="854734"/>
                </a:lnTo>
                <a:lnTo>
                  <a:pt x="428625" y="857249"/>
                </a:lnTo>
                <a:lnTo>
                  <a:pt x="381920" y="854734"/>
                </a:lnTo>
                <a:lnTo>
                  <a:pt x="336673" y="847364"/>
                </a:lnTo>
                <a:lnTo>
                  <a:pt x="293144" y="835398"/>
                </a:lnTo>
                <a:lnTo>
                  <a:pt x="251595" y="819100"/>
                </a:lnTo>
                <a:lnTo>
                  <a:pt x="212287" y="798731"/>
                </a:lnTo>
                <a:lnTo>
                  <a:pt x="175482" y="774551"/>
                </a:lnTo>
                <a:lnTo>
                  <a:pt x="141441" y="746823"/>
                </a:lnTo>
                <a:lnTo>
                  <a:pt x="110426" y="715808"/>
                </a:lnTo>
                <a:lnTo>
                  <a:pt x="82698" y="681767"/>
                </a:lnTo>
                <a:lnTo>
                  <a:pt x="58518" y="644962"/>
                </a:lnTo>
                <a:lnTo>
                  <a:pt x="38149" y="605654"/>
                </a:lnTo>
                <a:lnTo>
                  <a:pt x="21851" y="564105"/>
                </a:lnTo>
                <a:lnTo>
                  <a:pt x="9885" y="520576"/>
                </a:lnTo>
                <a:lnTo>
                  <a:pt x="2515" y="475329"/>
                </a:lnTo>
                <a:lnTo>
                  <a:pt x="0" y="428624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6056" y="4315967"/>
            <a:ext cx="1000760" cy="929005"/>
          </a:xfrm>
          <a:custGeom>
            <a:avLst/>
            <a:gdLst/>
            <a:ahLst/>
            <a:cxnLst/>
            <a:rect l="l" t="t" r="r" b="b"/>
            <a:pathLst>
              <a:path w="1000760" h="929004">
                <a:moveTo>
                  <a:pt x="0" y="464311"/>
                </a:moveTo>
                <a:lnTo>
                  <a:pt x="2581" y="416841"/>
                </a:lnTo>
                <a:lnTo>
                  <a:pt x="10159" y="370742"/>
                </a:lnTo>
                <a:lnTo>
                  <a:pt x="22482" y="326247"/>
                </a:lnTo>
                <a:lnTo>
                  <a:pt x="39297" y="283589"/>
                </a:lnTo>
                <a:lnTo>
                  <a:pt x="60355" y="243001"/>
                </a:lnTo>
                <a:lnTo>
                  <a:pt x="85403" y="204719"/>
                </a:lnTo>
                <a:lnTo>
                  <a:pt x="114190" y="168974"/>
                </a:lnTo>
                <a:lnTo>
                  <a:pt x="146465" y="136001"/>
                </a:lnTo>
                <a:lnTo>
                  <a:pt x="181977" y="106032"/>
                </a:lnTo>
                <a:lnTo>
                  <a:pt x="220473" y="79302"/>
                </a:lnTo>
                <a:lnTo>
                  <a:pt x="261704" y="56043"/>
                </a:lnTo>
                <a:lnTo>
                  <a:pt x="305416" y="36490"/>
                </a:lnTo>
                <a:lnTo>
                  <a:pt x="351360" y="20876"/>
                </a:lnTo>
                <a:lnTo>
                  <a:pt x="399283" y="9433"/>
                </a:lnTo>
                <a:lnTo>
                  <a:pt x="448934" y="2397"/>
                </a:lnTo>
                <a:lnTo>
                  <a:pt x="500062" y="0"/>
                </a:lnTo>
                <a:lnTo>
                  <a:pt x="551199" y="2397"/>
                </a:lnTo>
                <a:lnTo>
                  <a:pt x="600859" y="9433"/>
                </a:lnTo>
                <a:lnTo>
                  <a:pt x="648789" y="20876"/>
                </a:lnTo>
                <a:lnTo>
                  <a:pt x="694739" y="36490"/>
                </a:lnTo>
                <a:lnTo>
                  <a:pt x="738458" y="56043"/>
                </a:lnTo>
                <a:lnTo>
                  <a:pt x="779693" y="79302"/>
                </a:lnTo>
                <a:lnTo>
                  <a:pt x="818194" y="106032"/>
                </a:lnTo>
                <a:lnTo>
                  <a:pt x="853709" y="136001"/>
                </a:lnTo>
                <a:lnTo>
                  <a:pt x="885988" y="168974"/>
                </a:lnTo>
                <a:lnTo>
                  <a:pt x="914778" y="204719"/>
                </a:lnTo>
                <a:lnTo>
                  <a:pt x="939828" y="243001"/>
                </a:lnTo>
                <a:lnTo>
                  <a:pt x="960887" y="283589"/>
                </a:lnTo>
                <a:lnTo>
                  <a:pt x="977704" y="326247"/>
                </a:lnTo>
                <a:lnTo>
                  <a:pt x="990028" y="370742"/>
                </a:lnTo>
                <a:lnTo>
                  <a:pt x="997606" y="416841"/>
                </a:lnTo>
                <a:lnTo>
                  <a:pt x="1000188" y="464311"/>
                </a:lnTo>
                <a:lnTo>
                  <a:pt x="997606" y="511782"/>
                </a:lnTo>
                <a:lnTo>
                  <a:pt x="990028" y="557881"/>
                </a:lnTo>
                <a:lnTo>
                  <a:pt x="977704" y="602376"/>
                </a:lnTo>
                <a:lnTo>
                  <a:pt x="960887" y="645034"/>
                </a:lnTo>
                <a:lnTo>
                  <a:pt x="939828" y="685622"/>
                </a:lnTo>
                <a:lnTo>
                  <a:pt x="914778" y="723904"/>
                </a:lnTo>
                <a:lnTo>
                  <a:pt x="885988" y="759649"/>
                </a:lnTo>
                <a:lnTo>
                  <a:pt x="853709" y="792622"/>
                </a:lnTo>
                <a:lnTo>
                  <a:pt x="818194" y="822591"/>
                </a:lnTo>
                <a:lnTo>
                  <a:pt x="779693" y="849321"/>
                </a:lnTo>
                <a:lnTo>
                  <a:pt x="738458" y="872580"/>
                </a:lnTo>
                <a:lnTo>
                  <a:pt x="694739" y="892133"/>
                </a:lnTo>
                <a:lnTo>
                  <a:pt x="648789" y="907747"/>
                </a:lnTo>
                <a:lnTo>
                  <a:pt x="600859" y="919190"/>
                </a:lnTo>
                <a:lnTo>
                  <a:pt x="551199" y="926226"/>
                </a:lnTo>
                <a:lnTo>
                  <a:pt x="500062" y="928623"/>
                </a:lnTo>
                <a:lnTo>
                  <a:pt x="448934" y="926226"/>
                </a:lnTo>
                <a:lnTo>
                  <a:pt x="399283" y="919190"/>
                </a:lnTo>
                <a:lnTo>
                  <a:pt x="351360" y="907747"/>
                </a:lnTo>
                <a:lnTo>
                  <a:pt x="305416" y="892133"/>
                </a:lnTo>
                <a:lnTo>
                  <a:pt x="261704" y="872580"/>
                </a:lnTo>
                <a:lnTo>
                  <a:pt x="220473" y="849321"/>
                </a:lnTo>
                <a:lnTo>
                  <a:pt x="181977" y="822591"/>
                </a:lnTo>
                <a:lnTo>
                  <a:pt x="146465" y="792622"/>
                </a:lnTo>
                <a:lnTo>
                  <a:pt x="114190" y="759649"/>
                </a:lnTo>
                <a:lnTo>
                  <a:pt x="85403" y="723904"/>
                </a:lnTo>
                <a:lnTo>
                  <a:pt x="60355" y="685622"/>
                </a:lnTo>
                <a:lnTo>
                  <a:pt x="39297" y="645034"/>
                </a:lnTo>
                <a:lnTo>
                  <a:pt x="22482" y="602376"/>
                </a:lnTo>
                <a:lnTo>
                  <a:pt x="10159" y="557881"/>
                </a:lnTo>
                <a:lnTo>
                  <a:pt x="2581" y="511782"/>
                </a:lnTo>
                <a:lnTo>
                  <a:pt x="0" y="464311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04531" y="4101591"/>
            <a:ext cx="932180" cy="214629"/>
          </a:xfrm>
          <a:custGeom>
            <a:avLst/>
            <a:gdLst/>
            <a:ahLst/>
            <a:cxnLst/>
            <a:rect l="l" t="t" r="r" b="b"/>
            <a:pathLst>
              <a:path w="932180" h="214629">
                <a:moveTo>
                  <a:pt x="931862" y="0"/>
                </a:moveTo>
                <a:lnTo>
                  <a:pt x="0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4742" y="4101591"/>
            <a:ext cx="786130" cy="214629"/>
          </a:xfrm>
          <a:custGeom>
            <a:avLst/>
            <a:gdLst/>
            <a:ahLst/>
            <a:cxnLst/>
            <a:rect l="l" t="t" r="r" b="b"/>
            <a:pathLst>
              <a:path w="786130" h="214629">
                <a:moveTo>
                  <a:pt x="0" y="0"/>
                </a:moveTo>
                <a:lnTo>
                  <a:pt x="785876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92679" y="3185922"/>
            <a:ext cx="14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51579" y="3202686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7761" y="3989577"/>
            <a:ext cx="14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51327" y="3988561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3638" y="5274309"/>
            <a:ext cx="51815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Leaf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82494" y="5240273"/>
            <a:ext cx="51815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Leaf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32326" y="5169408"/>
            <a:ext cx="51815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Leaf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6318" y="5786120"/>
            <a:ext cx="558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1=+2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22550" y="5786120"/>
            <a:ext cx="6032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2=0.1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17670" y="5742432"/>
            <a:ext cx="514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w3=-1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95239" y="4101591"/>
            <a:ext cx="2894076" cy="3123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413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Revisit </a:t>
            </a:r>
            <a:r>
              <a:rPr spc="-215" dirty="0"/>
              <a:t>the</a:t>
            </a:r>
            <a:r>
              <a:rPr spc="-395" dirty="0"/>
              <a:t> </a:t>
            </a:r>
            <a:r>
              <a:rPr spc="-22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878230"/>
            <a:ext cx="4542155" cy="112331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3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95" dirty="0">
                <a:latin typeface="Arial"/>
                <a:cs typeface="Arial"/>
              </a:rPr>
              <a:t>Define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instance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65" dirty="0">
                <a:latin typeface="Arial"/>
                <a:cs typeface="Arial"/>
              </a:rPr>
              <a:t>leaf </a:t>
            </a:r>
            <a:r>
              <a:rPr sz="2400" spc="40" dirty="0">
                <a:latin typeface="Arial"/>
                <a:cs typeface="Arial"/>
              </a:rPr>
              <a:t>j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40" dirty="0">
                <a:latin typeface="Arial"/>
                <a:cs typeface="Arial"/>
              </a:rPr>
              <a:t>Regroup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objective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150" dirty="0">
                <a:latin typeface="Arial"/>
                <a:cs typeface="Arial"/>
              </a:rPr>
              <a:t>each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leaf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3804411"/>
            <a:ext cx="627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sum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0" dirty="0">
                <a:latin typeface="Arial"/>
                <a:cs typeface="Arial"/>
              </a:rPr>
              <a:t>T </a:t>
            </a:r>
            <a:r>
              <a:rPr sz="2400" spc="-65" dirty="0">
                <a:latin typeface="Arial"/>
                <a:cs typeface="Arial"/>
              </a:rPr>
              <a:t>independent </a:t>
            </a:r>
            <a:r>
              <a:rPr sz="2400" spc="-70" dirty="0">
                <a:latin typeface="Arial"/>
                <a:cs typeface="Arial"/>
              </a:rPr>
              <a:t>quadratic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8077" y="2360582"/>
            <a:ext cx="6518143" cy="1232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2462" y="1152778"/>
            <a:ext cx="1944595" cy="269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3756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The </a:t>
            </a:r>
            <a:r>
              <a:rPr spc="-225" dirty="0"/>
              <a:t>Structure</a:t>
            </a:r>
            <a:r>
              <a:rPr spc="-280" dirty="0"/>
              <a:t> </a:t>
            </a:r>
            <a:r>
              <a:rPr spc="-220" dirty="0"/>
              <a:t>Score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64262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35" dirty="0">
                <a:latin typeface="Arial"/>
                <a:cs typeface="Arial"/>
              </a:rPr>
              <a:t>Two </a:t>
            </a:r>
            <a:r>
              <a:rPr sz="2400" spc="-90" dirty="0">
                <a:latin typeface="Arial"/>
                <a:cs typeface="Arial"/>
              </a:rPr>
              <a:t>facts </a:t>
            </a:r>
            <a:r>
              <a:rPr sz="2400" spc="-55" dirty="0">
                <a:latin typeface="Arial"/>
                <a:cs typeface="Arial"/>
              </a:rPr>
              <a:t>about </a:t>
            </a:r>
            <a:r>
              <a:rPr sz="2400" spc="-114" dirty="0">
                <a:latin typeface="Arial"/>
                <a:cs typeface="Arial"/>
              </a:rPr>
              <a:t>single </a:t>
            </a:r>
            <a:r>
              <a:rPr sz="2400" spc="-80" dirty="0">
                <a:latin typeface="Arial"/>
                <a:cs typeface="Arial"/>
              </a:rPr>
              <a:t>variable </a:t>
            </a:r>
            <a:r>
              <a:rPr sz="2400" spc="-70" dirty="0">
                <a:latin typeface="Arial"/>
                <a:cs typeface="Arial"/>
              </a:rPr>
              <a:t>quadratic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14" dirty="0">
                <a:latin typeface="Arial"/>
                <a:cs typeface="Arial"/>
              </a:rPr>
              <a:t>Let </a:t>
            </a:r>
            <a:r>
              <a:rPr sz="2400" spc="-175" dirty="0">
                <a:latin typeface="Arial"/>
                <a:cs typeface="Arial"/>
              </a:rPr>
              <a:t>us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define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3804411"/>
            <a:ext cx="72459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80" dirty="0">
                <a:latin typeface="Arial"/>
                <a:cs typeface="Arial"/>
              </a:rPr>
              <a:t>Assume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structure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tree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(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q(x)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)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fixed,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optimal  </a:t>
            </a:r>
            <a:r>
              <a:rPr sz="2400" spc="-50" dirty="0">
                <a:latin typeface="Arial"/>
                <a:cs typeface="Arial"/>
              </a:rPr>
              <a:t>weight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65" dirty="0">
                <a:latin typeface="Arial"/>
                <a:cs typeface="Arial"/>
              </a:rPr>
              <a:t>leaf,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resulting objective </a:t>
            </a:r>
            <a:r>
              <a:rPr sz="2400" spc="-100" dirty="0">
                <a:latin typeface="Arial"/>
                <a:cs typeface="Arial"/>
              </a:rPr>
              <a:t>value 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7192" y="1671224"/>
            <a:ext cx="4008116" cy="31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1253" y="1671139"/>
            <a:ext cx="2958083" cy="348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0711" y="2808003"/>
            <a:ext cx="6504421" cy="819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1600" y="2254398"/>
            <a:ext cx="1531620" cy="326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7496" y="2277258"/>
            <a:ext cx="1569715" cy="3261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9083" y="4804493"/>
            <a:ext cx="1905392" cy="5408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4197" y="4729377"/>
            <a:ext cx="4010022" cy="5924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1591" y="5722620"/>
            <a:ext cx="3747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This measures how good a tree structure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is!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38139" y="5327903"/>
            <a:ext cx="191770" cy="424180"/>
          </a:xfrm>
          <a:custGeom>
            <a:avLst/>
            <a:gdLst/>
            <a:ahLst/>
            <a:cxnLst/>
            <a:rect l="l" t="t" r="r" b="b"/>
            <a:pathLst>
              <a:path w="191770" h="424179">
                <a:moveTo>
                  <a:pt x="161091" y="35177"/>
                </a:moveTo>
                <a:lnTo>
                  <a:pt x="146317" y="46812"/>
                </a:lnTo>
                <a:lnTo>
                  <a:pt x="0" y="416712"/>
                </a:lnTo>
                <a:lnTo>
                  <a:pt x="17652" y="423722"/>
                </a:lnTo>
                <a:lnTo>
                  <a:pt x="163949" y="53851"/>
                </a:lnTo>
                <a:lnTo>
                  <a:pt x="161091" y="35177"/>
                </a:lnTo>
                <a:close/>
              </a:path>
              <a:path w="191770" h="424179">
                <a:moveTo>
                  <a:pt x="177153" y="14097"/>
                </a:moveTo>
                <a:lnTo>
                  <a:pt x="159258" y="14097"/>
                </a:lnTo>
                <a:lnTo>
                  <a:pt x="176911" y="21082"/>
                </a:lnTo>
                <a:lnTo>
                  <a:pt x="163949" y="53851"/>
                </a:lnTo>
                <a:lnTo>
                  <a:pt x="171958" y="106172"/>
                </a:lnTo>
                <a:lnTo>
                  <a:pt x="172720" y="111379"/>
                </a:lnTo>
                <a:lnTo>
                  <a:pt x="177673" y="115062"/>
                </a:lnTo>
                <a:lnTo>
                  <a:pt x="182880" y="114173"/>
                </a:lnTo>
                <a:lnTo>
                  <a:pt x="188087" y="113411"/>
                </a:lnTo>
                <a:lnTo>
                  <a:pt x="191643" y="108585"/>
                </a:lnTo>
                <a:lnTo>
                  <a:pt x="190753" y="103378"/>
                </a:lnTo>
                <a:lnTo>
                  <a:pt x="177153" y="14097"/>
                </a:lnTo>
                <a:close/>
              </a:path>
              <a:path w="191770" h="424179">
                <a:moveTo>
                  <a:pt x="175006" y="0"/>
                </a:moveTo>
                <a:lnTo>
                  <a:pt x="92837" y="64643"/>
                </a:lnTo>
                <a:lnTo>
                  <a:pt x="88646" y="67818"/>
                </a:lnTo>
                <a:lnTo>
                  <a:pt x="88011" y="73787"/>
                </a:lnTo>
                <a:lnTo>
                  <a:pt x="91186" y="77978"/>
                </a:lnTo>
                <a:lnTo>
                  <a:pt x="94487" y="82169"/>
                </a:lnTo>
                <a:lnTo>
                  <a:pt x="100457" y="82804"/>
                </a:lnTo>
                <a:lnTo>
                  <a:pt x="104648" y="79629"/>
                </a:lnTo>
                <a:lnTo>
                  <a:pt x="146317" y="46812"/>
                </a:lnTo>
                <a:lnTo>
                  <a:pt x="159258" y="14097"/>
                </a:lnTo>
                <a:lnTo>
                  <a:pt x="177153" y="14097"/>
                </a:lnTo>
                <a:lnTo>
                  <a:pt x="175006" y="0"/>
                </a:lnTo>
                <a:close/>
              </a:path>
              <a:path w="191770" h="424179">
                <a:moveTo>
                  <a:pt x="171775" y="19050"/>
                </a:moveTo>
                <a:lnTo>
                  <a:pt x="158623" y="19050"/>
                </a:lnTo>
                <a:lnTo>
                  <a:pt x="173989" y="25019"/>
                </a:lnTo>
                <a:lnTo>
                  <a:pt x="161091" y="35177"/>
                </a:lnTo>
                <a:lnTo>
                  <a:pt x="163949" y="53851"/>
                </a:lnTo>
                <a:lnTo>
                  <a:pt x="176911" y="21082"/>
                </a:lnTo>
                <a:lnTo>
                  <a:pt x="171775" y="19050"/>
                </a:lnTo>
                <a:close/>
              </a:path>
              <a:path w="191770" h="424179">
                <a:moveTo>
                  <a:pt x="159258" y="14097"/>
                </a:moveTo>
                <a:lnTo>
                  <a:pt x="146317" y="46812"/>
                </a:lnTo>
                <a:lnTo>
                  <a:pt x="161091" y="35177"/>
                </a:lnTo>
                <a:lnTo>
                  <a:pt x="158623" y="19050"/>
                </a:lnTo>
                <a:lnTo>
                  <a:pt x="171775" y="19050"/>
                </a:lnTo>
                <a:lnTo>
                  <a:pt x="159258" y="14097"/>
                </a:lnTo>
                <a:close/>
              </a:path>
              <a:path w="191770" h="424179">
                <a:moveTo>
                  <a:pt x="158623" y="19050"/>
                </a:moveTo>
                <a:lnTo>
                  <a:pt x="161091" y="35177"/>
                </a:lnTo>
                <a:lnTo>
                  <a:pt x="173989" y="25019"/>
                </a:lnTo>
                <a:lnTo>
                  <a:pt x="158623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5974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The </a:t>
            </a:r>
            <a:r>
              <a:rPr spc="-225" dirty="0"/>
              <a:t>Structure </a:t>
            </a:r>
            <a:r>
              <a:rPr spc="-220" dirty="0"/>
              <a:t>Score</a:t>
            </a:r>
            <a:r>
              <a:rPr spc="-310" dirty="0"/>
              <a:t> </a:t>
            </a:r>
            <a:r>
              <a:rPr spc="-200" dirty="0"/>
              <a:t>Calculation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618988" y="1433067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857250" y="0"/>
                </a:moveTo>
                <a:lnTo>
                  <a:pt x="786958" y="829"/>
                </a:lnTo>
                <a:lnTo>
                  <a:pt x="718228" y="3274"/>
                </a:lnTo>
                <a:lnTo>
                  <a:pt x="651280" y="7270"/>
                </a:lnTo>
                <a:lnTo>
                  <a:pt x="586337" y="12753"/>
                </a:lnTo>
                <a:lnTo>
                  <a:pt x="523619" y="19659"/>
                </a:lnTo>
                <a:lnTo>
                  <a:pt x="463345" y="27922"/>
                </a:lnTo>
                <a:lnTo>
                  <a:pt x="405739" y="37478"/>
                </a:lnTo>
                <a:lnTo>
                  <a:pt x="351019" y="48264"/>
                </a:lnTo>
                <a:lnTo>
                  <a:pt x="299408" y="60213"/>
                </a:lnTo>
                <a:lnTo>
                  <a:pt x="251126" y="73263"/>
                </a:lnTo>
                <a:lnTo>
                  <a:pt x="206394" y="87347"/>
                </a:lnTo>
                <a:lnTo>
                  <a:pt x="165433" y="102403"/>
                </a:lnTo>
                <a:lnTo>
                  <a:pt x="128463" y="118365"/>
                </a:lnTo>
                <a:lnTo>
                  <a:pt x="67383" y="152751"/>
                </a:lnTo>
                <a:lnTo>
                  <a:pt x="24920" y="189988"/>
                </a:lnTo>
                <a:lnTo>
                  <a:pt x="2842" y="229561"/>
                </a:lnTo>
                <a:lnTo>
                  <a:pt x="0" y="250062"/>
                </a:lnTo>
                <a:lnTo>
                  <a:pt x="2842" y="270564"/>
                </a:lnTo>
                <a:lnTo>
                  <a:pt x="24920" y="310137"/>
                </a:lnTo>
                <a:lnTo>
                  <a:pt x="67383" y="347374"/>
                </a:lnTo>
                <a:lnTo>
                  <a:pt x="128463" y="381760"/>
                </a:lnTo>
                <a:lnTo>
                  <a:pt x="165433" y="397722"/>
                </a:lnTo>
                <a:lnTo>
                  <a:pt x="206394" y="412778"/>
                </a:lnTo>
                <a:lnTo>
                  <a:pt x="251126" y="426862"/>
                </a:lnTo>
                <a:lnTo>
                  <a:pt x="299408" y="439912"/>
                </a:lnTo>
                <a:lnTo>
                  <a:pt x="351019" y="451861"/>
                </a:lnTo>
                <a:lnTo>
                  <a:pt x="405739" y="462647"/>
                </a:lnTo>
                <a:lnTo>
                  <a:pt x="463345" y="472203"/>
                </a:lnTo>
                <a:lnTo>
                  <a:pt x="523619" y="480466"/>
                </a:lnTo>
                <a:lnTo>
                  <a:pt x="586337" y="487372"/>
                </a:lnTo>
                <a:lnTo>
                  <a:pt x="651280" y="492855"/>
                </a:lnTo>
                <a:lnTo>
                  <a:pt x="718228" y="496851"/>
                </a:lnTo>
                <a:lnTo>
                  <a:pt x="786958" y="499296"/>
                </a:lnTo>
                <a:lnTo>
                  <a:pt x="857250" y="500126"/>
                </a:lnTo>
                <a:lnTo>
                  <a:pt x="927559" y="499296"/>
                </a:lnTo>
                <a:lnTo>
                  <a:pt x="996302" y="496851"/>
                </a:lnTo>
                <a:lnTo>
                  <a:pt x="1063260" y="492855"/>
                </a:lnTo>
                <a:lnTo>
                  <a:pt x="1128211" y="487372"/>
                </a:lnTo>
                <a:lnTo>
                  <a:pt x="1190934" y="480466"/>
                </a:lnTo>
                <a:lnTo>
                  <a:pt x="1251210" y="472203"/>
                </a:lnTo>
                <a:lnTo>
                  <a:pt x="1308817" y="462647"/>
                </a:lnTo>
                <a:lnTo>
                  <a:pt x="1363534" y="451861"/>
                </a:lnTo>
                <a:lnTo>
                  <a:pt x="1415143" y="439912"/>
                </a:lnTo>
                <a:lnTo>
                  <a:pt x="1463421" y="426862"/>
                </a:lnTo>
                <a:lnTo>
                  <a:pt x="1508147" y="412778"/>
                </a:lnTo>
                <a:lnTo>
                  <a:pt x="1549103" y="397722"/>
                </a:lnTo>
                <a:lnTo>
                  <a:pt x="1586066" y="381760"/>
                </a:lnTo>
                <a:lnTo>
                  <a:pt x="1647134" y="347374"/>
                </a:lnTo>
                <a:lnTo>
                  <a:pt x="1689586" y="310137"/>
                </a:lnTo>
                <a:lnTo>
                  <a:pt x="1711658" y="270564"/>
                </a:lnTo>
                <a:lnTo>
                  <a:pt x="1714500" y="250062"/>
                </a:lnTo>
                <a:lnTo>
                  <a:pt x="1711658" y="229561"/>
                </a:lnTo>
                <a:lnTo>
                  <a:pt x="1689586" y="189988"/>
                </a:lnTo>
                <a:lnTo>
                  <a:pt x="1647134" y="152751"/>
                </a:lnTo>
                <a:lnTo>
                  <a:pt x="1586066" y="118365"/>
                </a:lnTo>
                <a:lnTo>
                  <a:pt x="1549103" y="102403"/>
                </a:lnTo>
                <a:lnTo>
                  <a:pt x="1508147" y="87347"/>
                </a:lnTo>
                <a:lnTo>
                  <a:pt x="1463420" y="73263"/>
                </a:lnTo>
                <a:lnTo>
                  <a:pt x="1415143" y="60213"/>
                </a:lnTo>
                <a:lnTo>
                  <a:pt x="1363534" y="48264"/>
                </a:lnTo>
                <a:lnTo>
                  <a:pt x="1308817" y="37478"/>
                </a:lnTo>
                <a:lnTo>
                  <a:pt x="1251210" y="27922"/>
                </a:lnTo>
                <a:lnTo>
                  <a:pt x="1190934" y="19659"/>
                </a:lnTo>
                <a:lnTo>
                  <a:pt x="1128211" y="12753"/>
                </a:lnTo>
                <a:lnTo>
                  <a:pt x="1063260" y="7270"/>
                </a:lnTo>
                <a:lnTo>
                  <a:pt x="996302" y="3274"/>
                </a:lnTo>
                <a:lnTo>
                  <a:pt x="927559" y="829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988" y="1433067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0" y="250062"/>
                </a:moveTo>
                <a:lnTo>
                  <a:pt x="11223" y="209515"/>
                </a:lnTo>
                <a:lnTo>
                  <a:pt x="43714" y="171045"/>
                </a:lnTo>
                <a:lnTo>
                  <a:pt x="95706" y="135169"/>
                </a:lnTo>
                <a:lnTo>
                  <a:pt x="165433" y="102403"/>
                </a:lnTo>
                <a:lnTo>
                  <a:pt x="206394" y="87347"/>
                </a:lnTo>
                <a:lnTo>
                  <a:pt x="251126" y="73263"/>
                </a:lnTo>
                <a:lnTo>
                  <a:pt x="299408" y="60213"/>
                </a:lnTo>
                <a:lnTo>
                  <a:pt x="351019" y="48264"/>
                </a:lnTo>
                <a:lnTo>
                  <a:pt x="405739" y="37478"/>
                </a:lnTo>
                <a:lnTo>
                  <a:pt x="463345" y="27922"/>
                </a:lnTo>
                <a:lnTo>
                  <a:pt x="523619" y="19659"/>
                </a:lnTo>
                <a:lnTo>
                  <a:pt x="586337" y="12753"/>
                </a:lnTo>
                <a:lnTo>
                  <a:pt x="651280" y="7270"/>
                </a:lnTo>
                <a:lnTo>
                  <a:pt x="718228" y="3274"/>
                </a:lnTo>
                <a:lnTo>
                  <a:pt x="786958" y="829"/>
                </a:lnTo>
                <a:lnTo>
                  <a:pt x="857250" y="0"/>
                </a:lnTo>
                <a:lnTo>
                  <a:pt x="927559" y="829"/>
                </a:lnTo>
                <a:lnTo>
                  <a:pt x="996302" y="3274"/>
                </a:lnTo>
                <a:lnTo>
                  <a:pt x="1063260" y="7270"/>
                </a:lnTo>
                <a:lnTo>
                  <a:pt x="1128211" y="12753"/>
                </a:lnTo>
                <a:lnTo>
                  <a:pt x="1190934" y="19659"/>
                </a:lnTo>
                <a:lnTo>
                  <a:pt x="1251210" y="27922"/>
                </a:lnTo>
                <a:lnTo>
                  <a:pt x="1308817" y="37478"/>
                </a:lnTo>
                <a:lnTo>
                  <a:pt x="1363534" y="48264"/>
                </a:lnTo>
                <a:lnTo>
                  <a:pt x="1415143" y="60213"/>
                </a:lnTo>
                <a:lnTo>
                  <a:pt x="1463420" y="73263"/>
                </a:lnTo>
                <a:lnTo>
                  <a:pt x="1508147" y="87347"/>
                </a:lnTo>
                <a:lnTo>
                  <a:pt x="1549103" y="102403"/>
                </a:lnTo>
                <a:lnTo>
                  <a:pt x="1586066" y="118365"/>
                </a:lnTo>
                <a:lnTo>
                  <a:pt x="1647134" y="152751"/>
                </a:lnTo>
                <a:lnTo>
                  <a:pt x="1689586" y="189988"/>
                </a:lnTo>
                <a:lnTo>
                  <a:pt x="1711658" y="229561"/>
                </a:lnTo>
                <a:lnTo>
                  <a:pt x="1714500" y="250062"/>
                </a:lnTo>
                <a:lnTo>
                  <a:pt x="1711658" y="270564"/>
                </a:lnTo>
                <a:lnTo>
                  <a:pt x="1689586" y="310137"/>
                </a:lnTo>
                <a:lnTo>
                  <a:pt x="1647134" y="347374"/>
                </a:lnTo>
                <a:lnTo>
                  <a:pt x="1586066" y="381760"/>
                </a:lnTo>
                <a:lnTo>
                  <a:pt x="1549103" y="397722"/>
                </a:lnTo>
                <a:lnTo>
                  <a:pt x="1508147" y="412778"/>
                </a:lnTo>
                <a:lnTo>
                  <a:pt x="1463421" y="426862"/>
                </a:lnTo>
                <a:lnTo>
                  <a:pt x="1415143" y="439912"/>
                </a:lnTo>
                <a:lnTo>
                  <a:pt x="1363534" y="451861"/>
                </a:lnTo>
                <a:lnTo>
                  <a:pt x="1308817" y="462647"/>
                </a:lnTo>
                <a:lnTo>
                  <a:pt x="1251210" y="472203"/>
                </a:lnTo>
                <a:lnTo>
                  <a:pt x="1190934" y="480466"/>
                </a:lnTo>
                <a:lnTo>
                  <a:pt x="1128211" y="487372"/>
                </a:lnTo>
                <a:lnTo>
                  <a:pt x="1063260" y="492855"/>
                </a:lnTo>
                <a:lnTo>
                  <a:pt x="996302" y="496851"/>
                </a:lnTo>
                <a:lnTo>
                  <a:pt x="927559" y="499296"/>
                </a:lnTo>
                <a:lnTo>
                  <a:pt x="857250" y="500126"/>
                </a:lnTo>
                <a:lnTo>
                  <a:pt x="786958" y="499296"/>
                </a:lnTo>
                <a:lnTo>
                  <a:pt x="718228" y="496851"/>
                </a:lnTo>
                <a:lnTo>
                  <a:pt x="651280" y="492855"/>
                </a:lnTo>
                <a:lnTo>
                  <a:pt x="586337" y="487372"/>
                </a:lnTo>
                <a:lnTo>
                  <a:pt x="523619" y="480466"/>
                </a:lnTo>
                <a:lnTo>
                  <a:pt x="463345" y="472203"/>
                </a:lnTo>
                <a:lnTo>
                  <a:pt x="405739" y="462647"/>
                </a:lnTo>
                <a:lnTo>
                  <a:pt x="351019" y="451861"/>
                </a:lnTo>
                <a:lnTo>
                  <a:pt x="299408" y="439912"/>
                </a:lnTo>
                <a:lnTo>
                  <a:pt x="251126" y="426862"/>
                </a:lnTo>
                <a:lnTo>
                  <a:pt x="206394" y="412778"/>
                </a:lnTo>
                <a:lnTo>
                  <a:pt x="165433" y="397722"/>
                </a:lnTo>
                <a:lnTo>
                  <a:pt x="128463" y="381760"/>
                </a:lnTo>
                <a:lnTo>
                  <a:pt x="67383" y="347374"/>
                </a:lnTo>
                <a:lnTo>
                  <a:pt x="24920" y="310137"/>
                </a:lnTo>
                <a:lnTo>
                  <a:pt x="2842" y="270564"/>
                </a:lnTo>
                <a:lnTo>
                  <a:pt x="0" y="250062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16573" y="1559306"/>
            <a:ext cx="7194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age &lt;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0364" y="2290317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857250" y="0"/>
                </a:moveTo>
                <a:lnTo>
                  <a:pt x="786940" y="829"/>
                </a:lnTo>
                <a:lnTo>
                  <a:pt x="718197" y="3274"/>
                </a:lnTo>
                <a:lnTo>
                  <a:pt x="651239" y="7270"/>
                </a:lnTo>
                <a:lnTo>
                  <a:pt x="586288" y="12753"/>
                </a:lnTo>
                <a:lnTo>
                  <a:pt x="523565" y="19659"/>
                </a:lnTo>
                <a:lnTo>
                  <a:pt x="463289" y="27922"/>
                </a:lnTo>
                <a:lnTo>
                  <a:pt x="405682" y="37478"/>
                </a:lnTo>
                <a:lnTo>
                  <a:pt x="350965" y="48264"/>
                </a:lnTo>
                <a:lnTo>
                  <a:pt x="299356" y="60213"/>
                </a:lnTo>
                <a:lnTo>
                  <a:pt x="251078" y="73263"/>
                </a:lnTo>
                <a:lnTo>
                  <a:pt x="206352" y="87347"/>
                </a:lnTo>
                <a:lnTo>
                  <a:pt x="165396" y="102403"/>
                </a:lnTo>
                <a:lnTo>
                  <a:pt x="128433" y="118365"/>
                </a:lnTo>
                <a:lnTo>
                  <a:pt x="67365" y="152751"/>
                </a:lnTo>
                <a:lnTo>
                  <a:pt x="24913" y="189988"/>
                </a:lnTo>
                <a:lnTo>
                  <a:pt x="2841" y="229561"/>
                </a:lnTo>
                <a:lnTo>
                  <a:pt x="0" y="250062"/>
                </a:lnTo>
                <a:lnTo>
                  <a:pt x="2841" y="270564"/>
                </a:lnTo>
                <a:lnTo>
                  <a:pt x="24913" y="310137"/>
                </a:lnTo>
                <a:lnTo>
                  <a:pt x="67365" y="347374"/>
                </a:lnTo>
                <a:lnTo>
                  <a:pt x="128433" y="381760"/>
                </a:lnTo>
                <a:lnTo>
                  <a:pt x="165396" y="397722"/>
                </a:lnTo>
                <a:lnTo>
                  <a:pt x="206352" y="412778"/>
                </a:lnTo>
                <a:lnTo>
                  <a:pt x="251079" y="426862"/>
                </a:lnTo>
                <a:lnTo>
                  <a:pt x="299356" y="439912"/>
                </a:lnTo>
                <a:lnTo>
                  <a:pt x="350965" y="451861"/>
                </a:lnTo>
                <a:lnTo>
                  <a:pt x="405682" y="462647"/>
                </a:lnTo>
                <a:lnTo>
                  <a:pt x="463289" y="472203"/>
                </a:lnTo>
                <a:lnTo>
                  <a:pt x="523565" y="480466"/>
                </a:lnTo>
                <a:lnTo>
                  <a:pt x="586288" y="487372"/>
                </a:lnTo>
                <a:lnTo>
                  <a:pt x="651239" y="492855"/>
                </a:lnTo>
                <a:lnTo>
                  <a:pt x="718197" y="496851"/>
                </a:lnTo>
                <a:lnTo>
                  <a:pt x="786940" y="499296"/>
                </a:lnTo>
                <a:lnTo>
                  <a:pt x="857250" y="500126"/>
                </a:lnTo>
                <a:lnTo>
                  <a:pt x="927559" y="499296"/>
                </a:lnTo>
                <a:lnTo>
                  <a:pt x="996302" y="496851"/>
                </a:lnTo>
                <a:lnTo>
                  <a:pt x="1063260" y="492855"/>
                </a:lnTo>
                <a:lnTo>
                  <a:pt x="1128211" y="487372"/>
                </a:lnTo>
                <a:lnTo>
                  <a:pt x="1190934" y="480466"/>
                </a:lnTo>
                <a:lnTo>
                  <a:pt x="1251210" y="472203"/>
                </a:lnTo>
                <a:lnTo>
                  <a:pt x="1308817" y="462647"/>
                </a:lnTo>
                <a:lnTo>
                  <a:pt x="1363534" y="451861"/>
                </a:lnTo>
                <a:lnTo>
                  <a:pt x="1415143" y="439912"/>
                </a:lnTo>
                <a:lnTo>
                  <a:pt x="1463421" y="426862"/>
                </a:lnTo>
                <a:lnTo>
                  <a:pt x="1508147" y="412778"/>
                </a:lnTo>
                <a:lnTo>
                  <a:pt x="1549103" y="397722"/>
                </a:lnTo>
                <a:lnTo>
                  <a:pt x="1586066" y="381760"/>
                </a:lnTo>
                <a:lnTo>
                  <a:pt x="1647134" y="347374"/>
                </a:lnTo>
                <a:lnTo>
                  <a:pt x="1689586" y="310137"/>
                </a:lnTo>
                <a:lnTo>
                  <a:pt x="1711658" y="270564"/>
                </a:lnTo>
                <a:lnTo>
                  <a:pt x="1714500" y="250062"/>
                </a:lnTo>
                <a:lnTo>
                  <a:pt x="1711658" y="229561"/>
                </a:lnTo>
                <a:lnTo>
                  <a:pt x="1689586" y="189988"/>
                </a:lnTo>
                <a:lnTo>
                  <a:pt x="1647134" y="152751"/>
                </a:lnTo>
                <a:lnTo>
                  <a:pt x="1586066" y="118365"/>
                </a:lnTo>
                <a:lnTo>
                  <a:pt x="1549103" y="102403"/>
                </a:lnTo>
                <a:lnTo>
                  <a:pt x="1508147" y="87347"/>
                </a:lnTo>
                <a:lnTo>
                  <a:pt x="1463420" y="73263"/>
                </a:lnTo>
                <a:lnTo>
                  <a:pt x="1415143" y="60213"/>
                </a:lnTo>
                <a:lnTo>
                  <a:pt x="1363534" y="48264"/>
                </a:lnTo>
                <a:lnTo>
                  <a:pt x="1308817" y="37478"/>
                </a:lnTo>
                <a:lnTo>
                  <a:pt x="1251210" y="27922"/>
                </a:lnTo>
                <a:lnTo>
                  <a:pt x="1190934" y="19659"/>
                </a:lnTo>
                <a:lnTo>
                  <a:pt x="1128211" y="12753"/>
                </a:lnTo>
                <a:lnTo>
                  <a:pt x="1063260" y="7270"/>
                </a:lnTo>
                <a:lnTo>
                  <a:pt x="996302" y="3274"/>
                </a:lnTo>
                <a:lnTo>
                  <a:pt x="927559" y="829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0364" y="2290317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80">
                <a:moveTo>
                  <a:pt x="0" y="250062"/>
                </a:moveTo>
                <a:lnTo>
                  <a:pt x="11219" y="209515"/>
                </a:lnTo>
                <a:lnTo>
                  <a:pt x="43702" y="171045"/>
                </a:lnTo>
                <a:lnTo>
                  <a:pt x="95682" y="135169"/>
                </a:lnTo>
                <a:lnTo>
                  <a:pt x="165396" y="102403"/>
                </a:lnTo>
                <a:lnTo>
                  <a:pt x="206352" y="87347"/>
                </a:lnTo>
                <a:lnTo>
                  <a:pt x="251079" y="73263"/>
                </a:lnTo>
                <a:lnTo>
                  <a:pt x="299356" y="60213"/>
                </a:lnTo>
                <a:lnTo>
                  <a:pt x="350965" y="48264"/>
                </a:lnTo>
                <a:lnTo>
                  <a:pt x="405682" y="37478"/>
                </a:lnTo>
                <a:lnTo>
                  <a:pt x="463289" y="27922"/>
                </a:lnTo>
                <a:lnTo>
                  <a:pt x="523565" y="19659"/>
                </a:lnTo>
                <a:lnTo>
                  <a:pt x="586288" y="12753"/>
                </a:lnTo>
                <a:lnTo>
                  <a:pt x="651239" y="7270"/>
                </a:lnTo>
                <a:lnTo>
                  <a:pt x="718197" y="3274"/>
                </a:lnTo>
                <a:lnTo>
                  <a:pt x="786940" y="829"/>
                </a:lnTo>
                <a:lnTo>
                  <a:pt x="857250" y="0"/>
                </a:lnTo>
                <a:lnTo>
                  <a:pt x="927559" y="829"/>
                </a:lnTo>
                <a:lnTo>
                  <a:pt x="996302" y="3274"/>
                </a:lnTo>
                <a:lnTo>
                  <a:pt x="1063260" y="7270"/>
                </a:lnTo>
                <a:lnTo>
                  <a:pt x="1128211" y="12753"/>
                </a:lnTo>
                <a:lnTo>
                  <a:pt x="1190934" y="19659"/>
                </a:lnTo>
                <a:lnTo>
                  <a:pt x="1251210" y="27922"/>
                </a:lnTo>
                <a:lnTo>
                  <a:pt x="1308817" y="37478"/>
                </a:lnTo>
                <a:lnTo>
                  <a:pt x="1363534" y="48264"/>
                </a:lnTo>
                <a:lnTo>
                  <a:pt x="1415143" y="60213"/>
                </a:lnTo>
                <a:lnTo>
                  <a:pt x="1463420" y="73263"/>
                </a:lnTo>
                <a:lnTo>
                  <a:pt x="1508147" y="87347"/>
                </a:lnTo>
                <a:lnTo>
                  <a:pt x="1549103" y="102403"/>
                </a:lnTo>
                <a:lnTo>
                  <a:pt x="1586066" y="118365"/>
                </a:lnTo>
                <a:lnTo>
                  <a:pt x="1647134" y="152751"/>
                </a:lnTo>
                <a:lnTo>
                  <a:pt x="1689586" y="189988"/>
                </a:lnTo>
                <a:lnTo>
                  <a:pt x="1711658" y="229561"/>
                </a:lnTo>
                <a:lnTo>
                  <a:pt x="1714500" y="250062"/>
                </a:lnTo>
                <a:lnTo>
                  <a:pt x="1711658" y="270564"/>
                </a:lnTo>
                <a:lnTo>
                  <a:pt x="1689586" y="310137"/>
                </a:lnTo>
                <a:lnTo>
                  <a:pt x="1647134" y="347374"/>
                </a:lnTo>
                <a:lnTo>
                  <a:pt x="1586066" y="381760"/>
                </a:lnTo>
                <a:lnTo>
                  <a:pt x="1549103" y="397722"/>
                </a:lnTo>
                <a:lnTo>
                  <a:pt x="1508147" y="412778"/>
                </a:lnTo>
                <a:lnTo>
                  <a:pt x="1463421" y="426862"/>
                </a:lnTo>
                <a:lnTo>
                  <a:pt x="1415143" y="439912"/>
                </a:lnTo>
                <a:lnTo>
                  <a:pt x="1363534" y="451861"/>
                </a:lnTo>
                <a:lnTo>
                  <a:pt x="1308817" y="462647"/>
                </a:lnTo>
                <a:lnTo>
                  <a:pt x="1251210" y="472203"/>
                </a:lnTo>
                <a:lnTo>
                  <a:pt x="1190934" y="480466"/>
                </a:lnTo>
                <a:lnTo>
                  <a:pt x="1128211" y="487372"/>
                </a:lnTo>
                <a:lnTo>
                  <a:pt x="1063260" y="492855"/>
                </a:lnTo>
                <a:lnTo>
                  <a:pt x="996302" y="496851"/>
                </a:lnTo>
                <a:lnTo>
                  <a:pt x="927559" y="499296"/>
                </a:lnTo>
                <a:lnTo>
                  <a:pt x="857250" y="500126"/>
                </a:lnTo>
                <a:lnTo>
                  <a:pt x="786940" y="499296"/>
                </a:lnTo>
                <a:lnTo>
                  <a:pt x="718197" y="496851"/>
                </a:lnTo>
                <a:lnTo>
                  <a:pt x="651239" y="492855"/>
                </a:lnTo>
                <a:lnTo>
                  <a:pt x="586288" y="487372"/>
                </a:lnTo>
                <a:lnTo>
                  <a:pt x="523565" y="480466"/>
                </a:lnTo>
                <a:lnTo>
                  <a:pt x="463289" y="472203"/>
                </a:lnTo>
                <a:lnTo>
                  <a:pt x="405682" y="462647"/>
                </a:lnTo>
                <a:lnTo>
                  <a:pt x="350965" y="451861"/>
                </a:lnTo>
                <a:lnTo>
                  <a:pt x="299356" y="439912"/>
                </a:lnTo>
                <a:lnTo>
                  <a:pt x="251079" y="426862"/>
                </a:lnTo>
                <a:lnTo>
                  <a:pt x="206352" y="412778"/>
                </a:lnTo>
                <a:lnTo>
                  <a:pt x="165396" y="397722"/>
                </a:lnTo>
                <a:lnTo>
                  <a:pt x="128433" y="381760"/>
                </a:lnTo>
                <a:lnTo>
                  <a:pt x="67365" y="347374"/>
                </a:lnTo>
                <a:lnTo>
                  <a:pt x="24913" y="310137"/>
                </a:lnTo>
                <a:lnTo>
                  <a:pt x="2841" y="270564"/>
                </a:lnTo>
                <a:lnTo>
                  <a:pt x="0" y="250062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3697" y="2416556"/>
            <a:ext cx="6870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male?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45963" y="1933194"/>
            <a:ext cx="932180" cy="357505"/>
          </a:xfrm>
          <a:custGeom>
            <a:avLst/>
            <a:gdLst/>
            <a:ahLst/>
            <a:cxnLst/>
            <a:rect l="l" t="t" r="r" b="b"/>
            <a:pathLst>
              <a:path w="932179" h="357505">
                <a:moveTo>
                  <a:pt x="931926" y="0"/>
                </a:moveTo>
                <a:lnTo>
                  <a:pt x="0" y="357123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6238" y="1933194"/>
            <a:ext cx="1285875" cy="428625"/>
          </a:xfrm>
          <a:custGeom>
            <a:avLst/>
            <a:gdLst/>
            <a:ahLst/>
            <a:cxnLst/>
            <a:rect l="l" t="t" r="r" b="b"/>
            <a:pathLst>
              <a:path w="1285875" h="428625">
                <a:moveTo>
                  <a:pt x="0" y="0"/>
                </a:moveTo>
                <a:lnTo>
                  <a:pt x="1285875" y="42862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17339" y="2790444"/>
            <a:ext cx="932180" cy="214629"/>
          </a:xfrm>
          <a:custGeom>
            <a:avLst/>
            <a:gdLst/>
            <a:ahLst/>
            <a:cxnLst/>
            <a:rect l="l" t="t" r="r" b="b"/>
            <a:pathLst>
              <a:path w="932179" h="214630">
                <a:moveTo>
                  <a:pt x="931799" y="0"/>
                </a:moveTo>
                <a:lnTo>
                  <a:pt x="0" y="214248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7614" y="2790444"/>
            <a:ext cx="786130" cy="214629"/>
          </a:xfrm>
          <a:custGeom>
            <a:avLst/>
            <a:gdLst/>
            <a:ahLst/>
            <a:cxnLst/>
            <a:rect l="l" t="t" r="r" b="b"/>
            <a:pathLst>
              <a:path w="786129" h="214630">
                <a:moveTo>
                  <a:pt x="0" y="0"/>
                </a:moveTo>
                <a:lnTo>
                  <a:pt x="785749" y="214248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05678" y="1905000"/>
            <a:ext cx="14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4578" y="1891538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1014" y="2678175"/>
            <a:ext cx="14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4326" y="2677413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9750" y="1830806"/>
            <a:ext cx="518726" cy="574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2733" y="3873055"/>
            <a:ext cx="571500" cy="661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09750" y="2527680"/>
            <a:ext cx="509587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0546" y="3253168"/>
            <a:ext cx="515937" cy="515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92733" y="4633086"/>
            <a:ext cx="515937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7068" y="1535430"/>
            <a:ext cx="11703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Instance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7955" y="1992883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7955" y="2767075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7955" y="3421126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7833" y="4135627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7833" y="4862321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7420" y="2021332"/>
            <a:ext cx="518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g1,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17420" y="2791206"/>
            <a:ext cx="518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g2,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7767" y="3411219"/>
            <a:ext cx="518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g3,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7767" y="4177538"/>
            <a:ext cx="518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g4,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17420" y="4862321"/>
            <a:ext cx="518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g5,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1820" y="1535430"/>
            <a:ext cx="13963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gradient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statistics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95115" y="3087700"/>
            <a:ext cx="914399" cy="255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55640" y="3052394"/>
            <a:ext cx="914400" cy="2556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0029" y="2505532"/>
            <a:ext cx="1394460" cy="255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75452" y="3394296"/>
            <a:ext cx="854963" cy="2359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85972" y="2834861"/>
            <a:ext cx="1936975" cy="2359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89786" y="4487153"/>
            <a:ext cx="2581645" cy="4555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26408" y="5097271"/>
            <a:ext cx="3962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The smaller the score is, the better the structure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05783" y="3751166"/>
            <a:ext cx="888491" cy="222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5734" y="3744054"/>
            <a:ext cx="896112" cy="222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50913" y="3165315"/>
            <a:ext cx="2031492" cy="2221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3657" y="3413854"/>
            <a:ext cx="845820" cy="2359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729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Searching </a:t>
            </a:r>
            <a:r>
              <a:rPr spc="-165" dirty="0"/>
              <a:t>Algorithm </a:t>
            </a:r>
            <a:r>
              <a:rPr spc="-190" dirty="0"/>
              <a:t>for </a:t>
            </a:r>
            <a:r>
              <a:rPr spc="-180" dirty="0"/>
              <a:t>Single</a:t>
            </a:r>
            <a:r>
              <a:rPr spc="-520" dirty="0"/>
              <a:t> </a:t>
            </a:r>
            <a:r>
              <a:rPr spc="-30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426616"/>
            <a:ext cx="7645400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10" dirty="0">
                <a:latin typeface="Arial"/>
                <a:cs typeface="Arial"/>
              </a:rPr>
              <a:t>Enumerate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possible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-70" dirty="0">
                <a:latin typeface="Arial"/>
                <a:cs typeface="Arial"/>
              </a:rPr>
              <a:t>structures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25" dirty="0">
                <a:latin typeface="Arial"/>
                <a:cs typeface="Arial"/>
              </a:rPr>
              <a:t>Calculate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structure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score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q,</a:t>
            </a:r>
            <a:r>
              <a:rPr sz="2400" spc="-125" dirty="0">
                <a:latin typeface="Arial"/>
                <a:cs typeface="Arial"/>
              </a:rPr>
              <a:t> using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scoring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eq.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3804411"/>
            <a:ext cx="7710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30" dirty="0">
                <a:latin typeface="Arial"/>
                <a:cs typeface="Arial"/>
              </a:rPr>
              <a:t>Find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best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tree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structure,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use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optimal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leaf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weight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416" y="5450585"/>
            <a:ext cx="6602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245" dirty="0">
                <a:latin typeface="Arial"/>
                <a:cs typeface="Arial"/>
              </a:rPr>
              <a:t>But… </a:t>
            </a:r>
            <a:r>
              <a:rPr sz="2400" spc="-40" dirty="0">
                <a:latin typeface="Arial"/>
                <a:cs typeface="Arial"/>
              </a:rPr>
              <a:t>there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infinite </a:t>
            </a:r>
            <a:r>
              <a:rPr sz="2400" spc="-110" dirty="0">
                <a:latin typeface="Arial"/>
                <a:cs typeface="Arial"/>
              </a:rPr>
              <a:t>possible </a:t>
            </a:r>
            <a:r>
              <a:rPr sz="2400" spc="-30" dirty="0">
                <a:latin typeface="Arial"/>
                <a:cs typeface="Arial"/>
              </a:rPr>
              <a:t>tree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structures..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9380" y="2841776"/>
            <a:ext cx="4010022" cy="59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6869" y="4393267"/>
            <a:ext cx="1905392" cy="54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17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Elements </a:t>
            </a:r>
            <a:r>
              <a:rPr spc="-195" dirty="0"/>
              <a:t>in Supervised</a:t>
            </a:r>
            <a:r>
              <a:rPr spc="-459" dirty="0"/>
              <a:t> </a:t>
            </a:r>
            <a:r>
              <a:rPr spc="-22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878230"/>
            <a:ext cx="5289550" cy="112331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35"/>
              </a:spcBef>
              <a:buClr>
                <a:srgbClr val="000090"/>
              </a:buClr>
              <a:buChar char="•"/>
              <a:tabLst>
                <a:tab pos="243204" algn="l"/>
                <a:tab pos="2700020" algn="l"/>
              </a:tabLst>
            </a:pPr>
            <a:r>
              <a:rPr sz="2400" spc="-60" dirty="0">
                <a:latin typeface="Arial"/>
                <a:cs typeface="Arial"/>
              </a:rPr>
              <a:t>Notations:	</a:t>
            </a:r>
            <a:r>
              <a:rPr sz="2400" dirty="0">
                <a:latin typeface="Arial"/>
                <a:cs typeface="Arial"/>
              </a:rPr>
              <a:t>i-th </a:t>
            </a:r>
            <a:r>
              <a:rPr sz="2400" spc="-45" dirty="0">
                <a:latin typeface="Arial"/>
                <a:cs typeface="Arial"/>
              </a:rPr>
              <a:t>training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5"/>
              </a:spcBef>
              <a:buClr>
                <a:srgbClr val="000090"/>
              </a:buClr>
              <a:buFont typeface="Arial"/>
              <a:buChar char="•"/>
              <a:tabLst>
                <a:tab pos="243204" algn="l"/>
                <a:tab pos="4576445" algn="l"/>
              </a:tabLst>
            </a:pPr>
            <a:r>
              <a:rPr sz="2400" b="1" spc="-35" dirty="0">
                <a:latin typeface="Trebuchet MS"/>
                <a:cs typeface="Trebuchet MS"/>
              </a:rPr>
              <a:t>Model</a:t>
            </a:r>
            <a:r>
              <a:rPr sz="2400" spc="-35" dirty="0">
                <a:latin typeface="Arial"/>
                <a:cs typeface="Arial"/>
              </a:rPr>
              <a:t>: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make </a:t>
            </a:r>
            <a:r>
              <a:rPr sz="2400" spc="-45" dirty="0">
                <a:latin typeface="Arial"/>
                <a:cs typeface="Arial"/>
              </a:rPr>
              <a:t>prediction	</a:t>
            </a:r>
            <a:r>
              <a:rPr sz="2400" spc="-105" dirty="0">
                <a:latin typeface="Arial"/>
                <a:cs typeface="Arial"/>
              </a:rPr>
              <a:t>given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1104" y="1977440"/>
            <a:ext cx="4499610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8650">
              <a:lnSpc>
                <a:spcPct val="130000"/>
              </a:lnSpc>
              <a:spcBef>
                <a:spcPts val="100"/>
              </a:spcBef>
            </a:pPr>
            <a:r>
              <a:rPr sz="2200" spc="-75" dirty="0">
                <a:latin typeface="Arial"/>
                <a:cs typeface="Arial"/>
              </a:rPr>
              <a:t>(include </a:t>
            </a:r>
            <a:r>
              <a:rPr sz="2200" spc="-40" dirty="0">
                <a:latin typeface="Arial"/>
                <a:cs typeface="Arial"/>
              </a:rPr>
              <a:t>linear/logistic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regression)  </a:t>
            </a:r>
            <a:r>
              <a:rPr sz="2200" spc="-135" dirty="0">
                <a:latin typeface="Arial"/>
                <a:cs typeface="Arial"/>
              </a:rPr>
              <a:t>can </a:t>
            </a:r>
            <a:r>
              <a:rPr sz="2200" spc="-125" dirty="0">
                <a:latin typeface="Arial"/>
                <a:cs typeface="Arial"/>
              </a:rPr>
              <a:t>have </a:t>
            </a:r>
            <a:r>
              <a:rPr sz="2200" spc="-15" dirty="0">
                <a:latin typeface="Arial"/>
                <a:cs typeface="Arial"/>
              </a:rPr>
              <a:t>different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interpretations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616" y="1977440"/>
            <a:ext cx="2843530" cy="19659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spc="-110" dirty="0">
                <a:latin typeface="Arial"/>
                <a:cs typeface="Arial"/>
              </a:rPr>
              <a:t>Linear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model:</a:t>
            </a:r>
            <a:endParaRPr sz="2200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spc="-160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prediction </a:t>
            </a:r>
            <a:r>
              <a:rPr sz="2200" spc="-120" dirty="0">
                <a:latin typeface="Arial"/>
                <a:cs typeface="Arial"/>
              </a:rPr>
              <a:t>score  </a:t>
            </a:r>
            <a:r>
              <a:rPr sz="2200" spc="-90" dirty="0">
                <a:latin typeface="Arial"/>
                <a:cs typeface="Arial"/>
              </a:rPr>
              <a:t>depending </a:t>
            </a:r>
            <a:r>
              <a:rPr sz="2200" spc="-70" dirty="0">
                <a:latin typeface="Arial"/>
                <a:cs typeface="Arial"/>
              </a:rPr>
              <a:t>on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29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task</a:t>
            </a:r>
            <a:endParaRPr sz="22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95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698500" algn="l"/>
              </a:tabLst>
            </a:pPr>
            <a:r>
              <a:rPr sz="2000" spc="-100" dirty="0">
                <a:latin typeface="Arial"/>
                <a:cs typeface="Arial"/>
              </a:rPr>
              <a:t>Linear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regression: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80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698500" algn="l"/>
              </a:tabLst>
            </a:pPr>
            <a:r>
              <a:rPr sz="2000" spc="-100" dirty="0">
                <a:latin typeface="Arial"/>
                <a:cs typeface="Arial"/>
              </a:rPr>
              <a:t>Logistic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regression: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063" y="3186125"/>
            <a:ext cx="460248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predicted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score</a:t>
            </a:r>
            <a:endParaRPr sz="2000" dirty="0">
              <a:latin typeface="Arial"/>
              <a:cs typeface="Arial"/>
            </a:endParaRPr>
          </a:p>
          <a:p>
            <a:pPr marL="1802764">
              <a:lnSpc>
                <a:spcPct val="100000"/>
              </a:lnSpc>
              <a:spcBef>
                <a:spcPts val="480"/>
              </a:spcBef>
            </a:pP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55" dirty="0">
                <a:latin typeface="Arial"/>
                <a:cs typeface="Arial"/>
              </a:rPr>
              <a:t>predicted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probability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416" y="3856746"/>
            <a:ext cx="7034530" cy="17405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instance being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positive</a:t>
            </a:r>
            <a:endParaRPr sz="2000" dirty="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480"/>
              </a:spcBef>
              <a:buClr>
                <a:srgbClr val="000090"/>
              </a:buClr>
              <a:buSzPct val="70000"/>
              <a:buFont typeface="Wingdings"/>
              <a:buChar char=""/>
              <a:tabLst>
                <a:tab pos="1155700" algn="l"/>
                <a:tab pos="4807585" algn="l"/>
              </a:tabLst>
            </a:pPr>
            <a:r>
              <a:rPr sz="2000" spc="-165" dirty="0">
                <a:latin typeface="Arial"/>
                <a:cs typeface="Arial"/>
              </a:rPr>
              <a:t>Others…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example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ranking	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5" dirty="0">
                <a:latin typeface="Arial"/>
                <a:cs typeface="Arial"/>
              </a:rPr>
              <a:t>be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rank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score</a:t>
            </a:r>
            <a:endParaRPr sz="20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10"/>
              </a:spcBef>
              <a:buClr>
                <a:srgbClr val="000090"/>
              </a:buClr>
              <a:buFont typeface="Arial"/>
              <a:buChar char="•"/>
              <a:tabLst>
                <a:tab pos="243204" algn="l"/>
              </a:tabLst>
            </a:pPr>
            <a:r>
              <a:rPr sz="2400" b="1" spc="-130" dirty="0">
                <a:latin typeface="Trebuchet MS"/>
                <a:cs typeface="Trebuchet MS"/>
              </a:rPr>
              <a:t>Parameters</a:t>
            </a:r>
            <a:r>
              <a:rPr sz="2400" spc="-130" dirty="0">
                <a:latin typeface="Arial"/>
                <a:cs typeface="Arial"/>
              </a:rPr>
              <a:t>: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things we </a:t>
            </a:r>
            <a:r>
              <a:rPr sz="2400" spc="-114" dirty="0">
                <a:latin typeface="Arial"/>
                <a:cs typeface="Arial"/>
              </a:rPr>
              <a:t>need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learn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8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10" dirty="0">
                <a:latin typeface="Arial"/>
                <a:cs typeface="Arial"/>
              </a:rPr>
              <a:t>Linear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model: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3997" y="5317781"/>
            <a:ext cx="2394180" cy="26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8856" y="1146047"/>
            <a:ext cx="856433" cy="260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843" y="2158894"/>
            <a:ext cx="1542256" cy="3077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512" y="1718310"/>
            <a:ext cx="200608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0504" y="1793226"/>
            <a:ext cx="200608" cy="1548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104" y="2593720"/>
            <a:ext cx="200608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1588" y="3320288"/>
            <a:ext cx="200608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80304" y="3679393"/>
            <a:ext cx="1836389" cy="255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98974" y="4351654"/>
            <a:ext cx="200608" cy="254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5323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Greedy </a:t>
            </a:r>
            <a:r>
              <a:rPr spc="-225" dirty="0"/>
              <a:t>Learning </a:t>
            </a:r>
            <a:r>
              <a:rPr spc="-150" dirty="0"/>
              <a:t>of </a:t>
            </a:r>
            <a:r>
              <a:rPr spc="-215" dirty="0"/>
              <a:t>the</a:t>
            </a:r>
            <a:r>
              <a:rPr spc="-535" dirty="0"/>
              <a:t> </a:t>
            </a:r>
            <a:r>
              <a:rPr spc="-30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49769"/>
            <a:ext cx="7854950" cy="137668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75" dirty="0">
                <a:latin typeface="Arial"/>
                <a:cs typeface="Arial"/>
              </a:rPr>
              <a:t>practice,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65" dirty="0">
                <a:latin typeface="Arial"/>
                <a:cs typeface="Arial"/>
              </a:rPr>
              <a:t>grow </a:t>
            </a:r>
            <a:r>
              <a:rPr sz="2400" spc="-30" dirty="0">
                <a:latin typeface="Arial"/>
                <a:cs typeface="Arial"/>
              </a:rPr>
              <a:t>the tree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greedily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75" dirty="0">
                <a:latin typeface="Arial"/>
                <a:cs typeface="Arial"/>
              </a:rPr>
              <a:t>Start </a:t>
            </a:r>
            <a:r>
              <a:rPr sz="2200" spc="-15" dirty="0">
                <a:latin typeface="Arial"/>
                <a:cs typeface="Arial"/>
              </a:rPr>
              <a:t>from </a:t>
            </a:r>
            <a:r>
              <a:rPr sz="2200" spc="-25" dirty="0">
                <a:latin typeface="Arial"/>
                <a:cs typeface="Arial"/>
              </a:rPr>
              <a:t>tree </a:t>
            </a:r>
            <a:r>
              <a:rPr sz="2200" spc="10" dirty="0">
                <a:latin typeface="Arial"/>
                <a:cs typeface="Arial"/>
              </a:rPr>
              <a:t>with</a:t>
            </a:r>
            <a:r>
              <a:rPr sz="2200" spc="-44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depth </a:t>
            </a:r>
            <a:r>
              <a:rPr sz="2200" spc="-110" dirty="0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25" dirty="0">
                <a:latin typeface="Arial"/>
                <a:cs typeface="Arial"/>
              </a:rPr>
              <a:t>For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each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leaf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node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tree,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try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to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add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70" dirty="0">
                <a:latin typeface="Arial"/>
                <a:cs typeface="Arial"/>
              </a:rPr>
              <a:t>a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split.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The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change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7366" y="2300224"/>
            <a:ext cx="372745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0" dirty="0">
                <a:latin typeface="Arial"/>
                <a:cs typeface="Arial"/>
              </a:rPr>
              <a:t>objective </a:t>
            </a:r>
            <a:r>
              <a:rPr sz="2200" spc="-15" dirty="0">
                <a:latin typeface="Arial"/>
                <a:cs typeface="Arial"/>
              </a:rPr>
              <a:t>after </a:t>
            </a:r>
            <a:r>
              <a:rPr sz="2200" spc="-95" dirty="0">
                <a:latin typeface="Arial"/>
                <a:cs typeface="Arial"/>
              </a:rPr>
              <a:t>adding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35" dirty="0">
                <a:latin typeface="Arial"/>
                <a:cs typeface="Arial"/>
              </a:rPr>
              <a:t>split</a:t>
            </a:r>
            <a:r>
              <a:rPr sz="2200" spc="-459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616" y="4479797"/>
            <a:ext cx="612965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spc="-120" dirty="0">
                <a:latin typeface="Arial"/>
                <a:cs typeface="Arial"/>
              </a:rPr>
              <a:t>Remaining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question: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how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do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we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find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best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split?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6610" y="3421253"/>
            <a:ext cx="620395" cy="271780"/>
          </a:xfrm>
          <a:custGeom>
            <a:avLst/>
            <a:gdLst/>
            <a:ahLst/>
            <a:cxnLst/>
            <a:rect l="l" t="t" r="r" b="b"/>
            <a:pathLst>
              <a:path w="620394" h="271779">
                <a:moveTo>
                  <a:pt x="575246" y="24816"/>
                </a:moveTo>
                <a:lnTo>
                  <a:pt x="0" y="256540"/>
                </a:lnTo>
                <a:lnTo>
                  <a:pt x="5841" y="271272"/>
                </a:lnTo>
                <a:lnTo>
                  <a:pt x="581208" y="39549"/>
                </a:lnTo>
                <a:lnTo>
                  <a:pt x="590859" y="27112"/>
                </a:lnTo>
                <a:lnTo>
                  <a:pt x="575246" y="24816"/>
                </a:lnTo>
                <a:close/>
              </a:path>
              <a:path w="620394" h="271779">
                <a:moveTo>
                  <a:pt x="609597" y="13843"/>
                </a:moveTo>
                <a:lnTo>
                  <a:pt x="602488" y="13843"/>
                </a:lnTo>
                <a:lnTo>
                  <a:pt x="608457" y="28575"/>
                </a:lnTo>
                <a:lnTo>
                  <a:pt x="581208" y="39549"/>
                </a:lnTo>
                <a:lnTo>
                  <a:pt x="542416" y="89535"/>
                </a:lnTo>
                <a:lnTo>
                  <a:pt x="543051" y="94487"/>
                </a:lnTo>
                <a:lnTo>
                  <a:pt x="546481" y="97155"/>
                </a:lnTo>
                <a:lnTo>
                  <a:pt x="550037" y="99822"/>
                </a:lnTo>
                <a:lnTo>
                  <a:pt x="554989" y="99187"/>
                </a:lnTo>
                <a:lnTo>
                  <a:pt x="620013" y="15367"/>
                </a:lnTo>
                <a:lnTo>
                  <a:pt x="609597" y="13843"/>
                </a:lnTo>
                <a:close/>
              </a:path>
              <a:path w="620394" h="271779">
                <a:moveTo>
                  <a:pt x="590859" y="27112"/>
                </a:moveTo>
                <a:lnTo>
                  <a:pt x="581208" y="39549"/>
                </a:lnTo>
                <a:lnTo>
                  <a:pt x="607195" y="29083"/>
                </a:lnTo>
                <a:lnTo>
                  <a:pt x="604265" y="29083"/>
                </a:lnTo>
                <a:lnTo>
                  <a:pt x="590859" y="27112"/>
                </a:lnTo>
                <a:close/>
              </a:path>
              <a:path w="620394" h="271779">
                <a:moveTo>
                  <a:pt x="599185" y="16383"/>
                </a:moveTo>
                <a:lnTo>
                  <a:pt x="590859" y="27112"/>
                </a:lnTo>
                <a:lnTo>
                  <a:pt x="604265" y="29083"/>
                </a:lnTo>
                <a:lnTo>
                  <a:pt x="599185" y="16383"/>
                </a:lnTo>
                <a:close/>
              </a:path>
              <a:path w="620394" h="271779">
                <a:moveTo>
                  <a:pt x="603517" y="16383"/>
                </a:moveTo>
                <a:lnTo>
                  <a:pt x="599185" y="16383"/>
                </a:lnTo>
                <a:lnTo>
                  <a:pt x="604265" y="29083"/>
                </a:lnTo>
                <a:lnTo>
                  <a:pt x="607195" y="29083"/>
                </a:lnTo>
                <a:lnTo>
                  <a:pt x="608457" y="28575"/>
                </a:lnTo>
                <a:lnTo>
                  <a:pt x="603517" y="16383"/>
                </a:lnTo>
                <a:close/>
              </a:path>
              <a:path w="620394" h="271779">
                <a:moveTo>
                  <a:pt x="602488" y="13843"/>
                </a:moveTo>
                <a:lnTo>
                  <a:pt x="575246" y="24816"/>
                </a:lnTo>
                <a:lnTo>
                  <a:pt x="590859" y="27112"/>
                </a:lnTo>
                <a:lnTo>
                  <a:pt x="599185" y="16383"/>
                </a:lnTo>
                <a:lnTo>
                  <a:pt x="603517" y="16383"/>
                </a:lnTo>
                <a:lnTo>
                  <a:pt x="602488" y="13843"/>
                </a:lnTo>
                <a:close/>
              </a:path>
              <a:path w="620394" h="271779">
                <a:moveTo>
                  <a:pt x="514984" y="0"/>
                </a:moveTo>
                <a:lnTo>
                  <a:pt x="510920" y="2921"/>
                </a:lnTo>
                <a:lnTo>
                  <a:pt x="509650" y="11684"/>
                </a:lnTo>
                <a:lnTo>
                  <a:pt x="512698" y="15621"/>
                </a:lnTo>
                <a:lnTo>
                  <a:pt x="575246" y="24816"/>
                </a:lnTo>
                <a:lnTo>
                  <a:pt x="602488" y="13843"/>
                </a:lnTo>
                <a:lnTo>
                  <a:pt x="609597" y="13843"/>
                </a:lnTo>
                <a:lnTo>
                  <a:pt x="514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5135" y="3547490"/>
            <a:ext cx="212725" cy="447675"/>
          </a:xfrm>
          <a:custGeom>
            <a:avLst/>
            <a:gdLst/>
            <a:ahLst/>
            <a:cxnLst/>
            <a:rect l="l" t="t" r="r" b="b"/>
            <a:pathLst>
              <a:path w="212725" h="447675">
                <a:moveTo>
                  <a:pt x="187169" y="28865"/>
                </a:moveTo>
                <a:lnTo>
                  <a:pt x="174397" y="38238"/>
                </a:lnTo>
                <a:lnTo>
                  <a:pt x="0" y="441198"/>
                </a:lnTo>
                <a:lnTo>
                  <a:pt x="14477" y="447548"/>
                </a:lnTo>
                <a:lnTo>
                  <a:pt x="189033" y="44379"/>
                </a:lnTo>
                <a:lnTo>
                  <a:pt x="187169" y="28865"/>
                </a:lnTo>
                <a:close/>
              </a:path>
              <a:path w="212725" h="447675">
                <a:moveTo>
                  <a:pt x="201007" y="11303"/>
                </a:moveTo>
                <a:lnTo>
                  <a:pt x="186054" y="11303"/>
                </a:lnTo>
                <a:lnTo>
                  <a:pt x="200660" y="17525"/>
                </a:lnTo>
                <a:lnTo>
                  <a:pt x="189033" y="44379"/>
                </a:lnTo>
                <a:lnTo>
                  <a:pt x="196596" y="107315"/>
                </a:lnTo>
                <a:lnTo>
                  <a:pt x="200533" y="110363"/>
                </a:lnTo>
                <a:lnTo>
                  <a:pt x="209168" y="109347"/>
                </a:lnTo>
                <a:lnTo>
                  <a:pt x="212343" y="105410"/>
                </a:lnTo>
                <a:lnTo>
                  <a:pt x="201007" y="11303"/>
                </a:lnTo>
                <a:close/>
              </a:path>
              <a:path w="212725" h="447675">
                <a:moveTo>
                  <a:pt x="199643" y="0"/>
                </a:moveTo>
                <a:lnTo>
                  <a:pt x="117601" y="60325"/>
                </a:lnTo>
                <a:lnTo>
                  <a:pt x="114046" y="62865"/>
                </a:lnTo>
                <a:lnTo>
                  <a:pt x="113284" y="67818"/>
                </a:lnTo>
                <a:lnTo>
                  <a:pt x="115950" y="71374"/>
                </a:lnTo>
                <a:lnTo>
                  <a:pt x="118490" y="74930"/>
                </a:lnTo>
                <a:lnTo>
                  <a:pt x="123443" y="75692"/>
                </a:lnTo>
                <a:lnTo>
                  <a:pt x="127000" y="73025"/>
                </a:lnTo>
                <a:lnTo>
                  <a:pt x="174397" y="38238"/>
                </a:lnTo>
                <a:lnTo>
                  <a:pt x="186054" y="11303"/>
                </a:lnTo>
                <a:lnTo>
                  <a:pt x="201007" y="11303"/>
                </a:lnTo>
                <a:lnTo>
                  <a:pt x="199643" y="0"/>
                </a:lnTo>
                <a:close/>
              </a:path>
              <a:path w="212725" h="447675">
                <a:moveTo>
                  <a:pt x="195592" y="15367"/>
                </a:moveTo>
                <a:lnTo>
                  <a:pt x="185547" y="15367"/>
                </a:lnTo>
                <a:lnTo>
                  <a:pt x="198119" y="20828"/>
                </a:lnTo>
                <a:lnTo>
                  <a:pt x="187169" y="28865"/>
                </a:lnTo>
                <a:lnTo>
                  <a:pt x="189033" y="44379"/>
                </a:lnTo>
                <a:lnTo>
                  <a:pt x="200660" y="17525"/>
                </a:lnTo>
                <a:lnTo>
                  <a:pt x="195592" y="15367"/>
                </a:lnTo>
                <a:close/>
              </a:path>
              <a:path w="212725" h="447675">
                <a:moveTo>
                  <a:pt x="186054" y="11303"/>
                </a:moveTo>
                <a:lnTo>
                  <a:pt x="174397" y="38238"/>
                </a:lnTo>
                <a:lnTo>
                  <a:pt x="187169" y="28865"/>
                </a:lnTo>
                <a:lnTo>
                  <a:pt x="185547" y="15367"/>
                </a:lnTo>
                <a:lnTo>
                  <a:pt x="195592" y="15367"/>
                </a:lnTo>
                <a:lnTo>
                  <a:pt x="186054" y="11303"/>
                </a:lnTo>
                <a:close/>
              </a:path>
              <a:path w="212725" h="447675">
                <a:moveTo>
                  <a:pt x="185547" y="15367"/>
                </a:moveTo>
                <a:lnTo>
                  <a:pt x="187169" y="28865"/>
                </a:lnTo>
                <a:lnTo>
                  <a:pt x="198119" y="20828"/>
                </a:lnTo>
                <a:lnTo>
                  <a:pt x="185547" y="15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5069" y="3620465"/>
            <a:ext cx="5890260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885" marR="5080" indent="-1607820">
              <a:lnSpc>
                <a:spcPct val="143700"/>
              </a:lnSpc>
              <a:spcBef>
                <a:spcPts val="100"/>
              </a:spcBef>
              <a:tabLst>
                <a:tab pos="3428365" algn="l"/>
              </a:tabLst>
            </a:pPr>
            <a:r>
              <a:rPr sz="1400" b="1" spc="-5" dirty="0">
                <a:latin typeface="Arial"/>
                <a:cs typeface="Arial"/>
              </a:rPr>
              <a:t>the score of</a:t>
            </a:r>
            <a:r>
              <a:rPr sz="1400" b="1" dirty="0">
                <a:latin typeface="Arial"/>
                <a:cs typeface="Arial"/>
              </a:rPr>
              <a:t> left</a:t>
            </a:r>
            <a:r>
              <a:rPr sz="1400" b="1" spc="-5" dirty="0">
                <a:latin typeface="Arial"/>
                <a:cs typeface="Arial"/>
              </a:rPr>
              <a:t> child	the score of if we do not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split  the score of right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child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4457" y="3436620"/>
            <a:ext cx="154305" cy="270510"/>
          </a:xfrm>
          <a:custGeom>
            <a:avLst/>
            <a:gdLst/>
            <a:ahLst/>
            <a:cxnLst/>
            <a:rect l="l" t="t" r="r" b="b"/>
            <a:pathLst>
              <a:path w="154304" h="270510">
                <a:moveTo>
                  <a:pt x="18811" y="27767"/>
                </a:moveTo>
                <a:lnTo>
                  <a:pt x="18244" y="43500"/>
                </a:lnTo>
                <a:lnTo>
                  <a:pt x="139826" y="270255"/>
                </a:lnTo>
                <a:lnTo>
                  <a:pt x="153796" y="262762"/>
                </a:lnTo>
                <a:lnTo>
                  <a:pt x="32216" y="36009"/>
                </a:lnTo>
                <a:lnTo>
                  <a:pt x="18811" y="27767"/>
                </a:lnTo>
                <a:close/>
              </a:path>
              <a:path w="154304" h="270510">
                <a:moveTo>
                  <a:pt x="3937" y="0"/>
                </a:moveTo>
                <a:lnTo>
                  <a:pt x="224" y="102234"/>
                </a:lnTo>
                <a:lnTo>
                  <a:pt x="0" y="106044"/>
                </a:lnTo>
                <a:lnTo>
                  <a:pt x="3428" y="109727"/>
                </a:lnTo>
                <a:lnTo>
                  <a:pt x="7873" y="109981"/>
                </a:lnTo>
                <a:lnTo>
                  <a:pt x="12191" y="110108"/>
                </a:lnTo>
                <a:lnTo>
                  <a:pt x="15875" y="106679"/>
                </a:lnTo>
                <a:lnTo>
                  <a:pt x="16147" y="101726"/>
                </a:lnTo>
                <a:lnTo>
                  <a:pt x="18244" y="43500"/>
                </a:lnTo>
                <a:lnTo>
                  <a:pt x="4317" y="17525"/>
                </a:lnTo>
                <a:lnTo>
                  <a:pt x="18287" y="10032"/>
                </a:lnTo>
                <a:lnTo>
                  <a:pt x="20291" y="10032"/>
                </a:lnTo>
                <a:lnTo>
                  <a:pt x="3937" y="0"/>
                </a:lnTo>
                <a:close/>
              </a:path>
              <a:path w="154304" h="270510">
                <a:moveTo>
                  <a:pt x="20291" y="10032"/>
                </a:moveTo>
                <a:lnTo>
                  <a:pt x="18287" y="10032"/>
                </a:lnTo>
                <a:lnTo>
                  <a:pt x="32216" y="36009"/>
                </a:lnTo>
                <a:lnTo>
                  <a:pt x="82295" y="66801"/>
                </a:lnTo>
                <a:lnTo>
                  <a:pt x="86105" y="69087"/>
                </a:lnTo>
                <a:lnTo>
                  <a:pt x="90931" y="67817"/>
                </a:lnTo>
                <a:lnTo>
                  <a:pt x="95503" y="60451"/>
                </a:lnTo>
                <a:lnTo>
                  <a:pt x="94360" y="55499"/>
                </a:lnTo>
                <a:lnTo>
                  <a:pt x="20291" y="10032"/>
                </a:lnTo>
                <a:close/>
              </a:path>
              <a:path w="154304" h="270510">
                <a:moveTo>
                  <a:pt x="18287" y="10032"/>
                </a:moveTo>
                <a:lnTo>
                  <a:pt x="4317" y="17525"/>
                </a:lnTo>
                <a:lnTo>
                  <a:pt x="18244" y="43500"/>
                </a:lnTo>
                <a:lnTo>
                  <a:pt x="18811" y="27767"/>
                </a:lnTo>
                <a:lnTo>
                  <a:pt x="7112" y="20574"/>
                </a:lnTo>
                <a:lnTo>
                  <a:pt x="19303" y="14096"/>
                </a:lnTo>
                <a:lnTo>
                  <a:pt x="20467" y="14096"/>
                </a:lnTo>
                <a:lnTo>
                  <a:pt x="18287" y="10032"/>
                </a:lnTo>
                <a:close/>
              </a:path>
              <a:path w="154304" h="270510">
                <a:moveTo>
                  <a:pt x="20467" y="14096"/>
                </a:moveTo>
                <a:lnTo>
                  <a:pt x="19303" y="14096"/>
                </a:lnTo>
                <a:lnTo>
                  <a:pt x="18811" y="27767"/>
                </a:lnTo>
                <a:lnTo>
                  <a:pt x="32216" y="36009"/>
                </a:lnTo>
                <a:lnTo>
                  <a:pt x="20467" y="14096"/>
                </a:lnTo>
                <a:close/>
              </a:path>
              <a:path w="154304" h="270510">
                <a:moveTo>
                  <a:pt x="19303" y="14096"/>
                </a:moveTo>
                <a:lnTo>
                  <a:pt x="7112" y="20574"/>
                </a:lnTo>
                <a:lnTo>
                  <a:pt x="18811" y="27767"/>
                </a:lnTo>
                <a:lnTo>
                  <a:pt x="19303" y="14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13576" y="2492501"/>
            <a:ext cx="2240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717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The complexity cost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by  introducing additional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leaf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8940" y="2979292"/>
            <a:ext cx="840105" cy="235585"/>
          </a:xfrm>
          <a:custGeom>
            <a:avLst/>
            <a:gdLst/>
            <a:ahLst/>
            <a:cxnLst/>
            <a:rect l="l" t="t" r="r" b="b"/>
            <a:pathLst>
              <a:path w="840104" h="235585">
                <a:moveTo>
                  <a:pt x="77088" y="130937"/>
                </a:moveTo>
                <a:lnTo>
                  <a:pt x="73913" y="133985"/>
                </a:lnTo>
                <a:lnTo>
                  <a:pt x="0" y="203962"/>
                </a:lnTo>
                <a:lnTo>
                  <a:pt x="101473" y="235077"/>
                </a:lnTo>
                <a:lnTo>
                  <a:pt x="105917" y="232791"/>
                </a:lnTo>
                <a:lnTo>
                  <a:pt x="108457" y="224409"/>
                </a:lnTo>
                <a:lnTo>
                  <a:pt x="106171" y="219964"/>
                </a:lnTo>
                <a:lnTo>
                  <a:pt x="67257" y="208026"/>
                </a:lnTo>
                <a:lnTo>
                  <a:pt x="17144" y="208026"/>
                </a:lnTo>
                <a:lnTo>
                  <a:pt x="13461" y="192659"/>
                </a:lnTo>
                <a:lnTo>
                  <a:pt x="41977" y="185982"/>
                </a:lnTo>
                <a:lnTo>
                  <a:pt x="84835" y="145415"/>
                </a:lnTo>
                <a:lnTo>
                  <a:pt x="88010" y="142494"/>
                </a:lnTo>
                <a:lnTo>
                  <a:pt x="88137" y="137414"/>
                </a:lnTo>
                <a:lnTo>
                  <a:pt x="85089" y="134239"/>
                </a:lnTo>
                <a:lnTo>
                  <a:pt x="82168" y="131064"/>
                </a:lnTo>
                <a:lnTo>
                  <a:pt x="77088" y="130937"/>
                </a:lnTo>
                <a:close/>
              </a:path>
              <a:path w="840104" h="235585">
                <a:moveTo>
                  <a:pt x="41977" y="185982"/>
                </a:moveTo>
                <a:lnTo>
                  <a:pt x="13461" y="192659"/>
                </a:lnTo>
                <a:lnTo>
                  <a:pt x="17144" y="208026"/>
                </a:lnTo>
                <a:lnTo>
                  <a:pt x="25286" y="206121"/>
                </a:lnTo>
                <a:lnTo>
                  <a:pt x="20700" y="206121"/>
                </a:lnTo>
                <a:lnTo>
                  <a:pt x="17652" y="192786"/>
                </a:lnTo>
                <a:lnTo>
                  <a:pt x="34789" y="192786"/>
                </a:lnTo>
                <a:lnTo>
                  <a:pt x="41977" y="185982"/>
                </a:lnTo>
                <a:close/>
              </a:path>
              <a:path w="840104" h="235585">
                <a:moveTo>
                  <a:pt x="45592" y="201369"/>
                </a:moveTo>
                <a:lnTo>
                  <a:pt x="17144" y="208026"/>
                </a:lnTo>
                <a:lnTo>
                  <a:pt x="67257" y="208026"/>
                </a:lnTo>
                <a:lnTo>
                  <a:pt x="45592" y="201369"/>
                </a:lnTo>
                <a:close/>
              </a:path>
              <a:path w="840104" h="235585">
                <a:moveTo>
                  <a:pt x="17652" y="192786"/>
                </a:moveTo>
                <a:lnTo>
                  <a:pt x="20700" y="206121"/>
                </a:lnTo>
                <a:lnTo>
                  <a:pt x="30590" y="196760"/>
                </a:lnTo>
                <a:lnTo>
                  <a:pt x="17652" y="192786"/>
                </a:lnTo>
                <a:close/>
              </a:path>
              <a:path w="840104" h="235585">
                <a:moveTo>
                  <a:pt x="30590" y="196760"/>
                </a:moveTo>
                <a:lnTo>
                  <a:pt x="20700" y="206121"/>
                </a:lnTo>
                <a:lnTo>
                  <a:pt x="25286" y="206121"/>
                </a:lnTo>
                <a:lnTo>
                  <a:pt x="45592" y="201369"/>
                </a:lnTo>
                <a:lnTo>
                  <a:pt x="30590" y="196760"/>
                </a:lnTo>
                <a:close/>
              </a:path>
              <a:path w="840104" h="235585">
                <a:moveTo>
                  <a:pt x="836294" y="0"/>
                </a:moveTo>
                <a:lnTo>
                  <a:pt x="41977" y="185982"/>
                </a:lnTo>
                <a:lnTo>
                  <a:pt x="30590" y="196760"/>
                </a:lnTo>
                <a:lnTo>
                  <a:pt x="45592" y="201369"/>
                </a:lnTo>
                <a:lnTo>
                  <a:pt x="839977" y="15494"/>
                </a:lnTo>
                <a:lnTo>
                  <a:pt x="836294" y="0"/>
                </a:lnTo>
                <a:close/>
              </a:path>
              <a:path w="840104" h="235585">
                <a:moveTo>
                  <a:pt x="34789" y="192786"/>
                </a:moveTo>
                <a:lnTo>
                  <a:pt x="17652" y="192786"/>
                </a:lnTo>
                <a:lnTo>
                  <a:pt x="30590" y="196760"/>
                </a:lnTo>
                <a:lnTo>
                  <a:pt x="34789" y="192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6839" y="2916834"/>
            <a:ext cx="5224399" cy="482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19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Efficient </a:t>
            </a:r>
            <a:r>
              <a:rPr spc="-215" dirty="0"/>
              <a:t>Finding </a:t>
            </a:r>
            <a:r>
              <a:rPr spc="-150" dirty="0"/>
              <a:t>of </a:t>
            </a:r>
            <a:r>
              <a:rPr spc="-215" dirty="0"/>
              <a:t>the </a:t>
            </a:r>
            <a:r>
              <a:rPr spc="-170" dirty="0"/>
              <a:t>Best</a:t>
            </a:r>
            <a:r>
              <a:rPr spc="-545" dirty="0"/>
              <a:t> </a:t>
            </a:r>
            <a:r>
              <a:rPr spc="-175" dirty="0"/>
              <a:t>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3804411"/>
            <a:ext cx="73044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60" dirty="0">
                <a:latin typeface="Arial"/>
                <a:cs typeface="Arial"/>
              </a:rPr>
              <a:t>All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114" dirty="0">
                <a:latin typeface="Arial"/>
                <a:cs typeface="Arial"/>
              </a:rPr>
              <a:t>need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sum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10" dirty="0">
                <a:latin typeface="Arial"/>
                <a:cs typeface="Arial"/>
              </a:rPr>
              <a:t>g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75" dirty="0">
                <a:latin typeface="Arial"/>
                <a:cs typeface="Arial"/>
              </a:rPr>
              <a:t>h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110" dirty="0">
                <a:latin typeface="Arial"/>
                <a:cs typeface="Arial"/>
              </a:rPr>
              <a:t>side,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calculate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marR="508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70" dirty="0">
                <a:latin typeface="Arial"/>
                <a:cs typeface="Arial"/>
              </a:rPr>
              <a:t>Left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right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linear </a:t>
            </a:r>
            <a:r>
              <a:rPr sz="2400" spc="-185" dirty="0">
                <a:latin typeface="Arial"/>
                <a:cs typeface="Arial"/>
              </a:rPr>
              <a:t>scan </a:t>
            </a:r>
            <a:r>
              <a:rPr sz="2400" spc="-80" dirty="0">
                <a:latin typeface="Arial"/>
                <a:cs typeface="Arial"/>
              </a:rPr>
              <a:t>over </a:t>
            </a:r>
            <a:r>
              <a:rPr sz="2400" spc="-70" dirty="0">
                <a:latin typeface="Arial"/>
                <a:cs typeface="Arial"/>
              </a:rPr>
              <a:t>sorted </a:t>
            </a:r>
            <a:r>
              <a:rPr sz="2400" spc="-100" dirty="0">
                <a:latin typeface="Arial"/>
                <a:cs typeface="Arial"/>
              </a:rPr>
              <a:t>instance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0" dirty="0">
                <a:latin typeface="Arial"/>
                <a:cs typeface="Arial"/>
              </a:rPr>
              <a:t>enough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105" dirty="0">
                <a:latin typeface="Arial"/>
                <a:cs typeface="Arial"/>
              </a:rPr>
              <a:t>decide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best </a:t>
            </a:r>
            <a:r>
              <a:rPr sz="2400" spc="-40" dirty="0">
                <a:latin typeface="Arial"/>
                <a:cs typeface="Arial"/>
              </a:rPr>
              <a:t>split </a:t>
            </a:r>
            <a:r>
              <a:rPr sz="2400" spc="-105" dirty="0">
                <a:latin typeface="Arial"/>
                <a:cs typeface="Arial"/>
              </a:rPr>
              <a:t>along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7334" y="1248850"/>
            <a:ext cx="713231" cy="214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994" y="2695194"/>
            <a:ext cx="5646420" cy="100330"/>
          </a:xfrm>
          <a:custGeom>
            <a:avLst/>
            <a:gdLst/>
            <a:ahLst/>
            <a:cxnLst/>
            <a:rect l="l" t="t" r="r" b="b"/>
            <a:pathLst>
              <a:path w="5646420" h="100330">
                <a:moveTo>
                  <a:pt x="5561063" y="0"/>
                </a:moveTo>
                <a:lnTo>
                  <a:pt x="5558142" y="761"/>
                </a:lnTo>
                <a:lnTo>
                  <a:pt x="5556872" y="3047"/>
                </a:lnTo>
                <a:lnTo>
                  <a:pt x="5555475" y="5333"/>
                </a:lnTo>
                <a:lnTo>
                  <a:pt x="5556237" y="8254"/>
                </a:lnTo>
                <a:lnTo>
                  <a:pt x="5558523" y="9525"/>
                </a:lnTo>
                <a:lnTo>
                  <a:pt x="5619386" y="45291"/>
                </a:lnTo>
                <a:lnTo>
                  <a:pt x="5637136" y="45338"/>
                </a:lnTo>
                <a:lnTo>
                  <a:pt x="5637136" y="54863"/>
                </a:lnTo>
                <a:lnTo>
                  <a:pt x="5619287" y="54863"/>
                </a:lnTo>
                <a:lnTo>
                  <a:pt x="5558269" y="90296"/>
                </a:lnTo>
                <a:lnTo>
                  <a:pt x="5555983" y="91566"/>
                </a:lnTo>
                <a:lnTo>
                  <a:pt x="5555221" y="94487"/>
                </a:lnTo>
                <a:lnTo>
                  <a:pt x="5556618" y="96773"/>
                </a:lnTo>
                <a:lnTo>
                  <a:pt x="5557888" y="99059"/>
                </a:lnTo>
                <a:lnTo>
                  <a:pt x="5560809" y="99821"/>
                </a:lnTo>
                <a:lnTo>
                  <a:pt x="5563095" y="98551"/>
                </a:lnTo>
                <a:lnTo>
                  <a:pt x="5638316" y="54863"/>
                </a:lnTo>
                <a:lnTo>
                  <a:pt x="5637136" y="54863"/>
                </a:lnTo>
                <a:lnTo>
                  <a:pt x="5638399" y="54815"/>
                </a:lnTo>
                <a:lnTo>
                  <a:pt x="5646407" y="50164"/>
                </a:lnTo>
                <a:lnTo>
                  <a:pt x="5563349" y="1396"/>
                </a:lnTo>
                <a:lnTo>
                  <a:pt x="5561063" y="0"/>
                </a:lnTo>
                <a:close/>
              </a:path>
              <a:path w="5646420" h="100330">
                <a:moveTo>
                  <a:pt x="5627530" y="50076"/>
                </a:moveTo>
                <a:lnTo>
                  <a:pt x="5619369" y="54815"/>
                </a:lnTo>
                <a:lnTo>
                  <a:pt x="5637136" y="54863"/>
                </a:lnTo>
                <a:lnTo>
                  <a:pt x="5637136" y="54228"/>
                </a:lnTo>
                <a:lnTo>
                  <a:pt x="5634596" y="54228"/>
                </a:lnTo>
                <a:lnTo>
                  <a:pt x="5627530" y="50076"/>
                </a:lnTo>
                <a:close/>
              </a:path>
              <a:path w="5646420" h="100330">
                <a:moveTo>
                  <a:pt x="25" y="30098"/>
                </a:moveTo>
                <a:lnTo>
                  <a:pt x="0" y="39623"/>
                </a:lnTo>
                <a:lnTo>
                  <a:pt x="5619369" y="54815"/>
                </a:lnTo>
                <a:lnTo>
                  <a:pt x="5627530" y="50076"/>
                </a:lnTo>
                <a:lnTo>
                  <a:pt x="5619386" y="45291"/>
                </a:lnTo>
                <a:lnTo>
                  <a:pt x="25" y="30098"/>
                </a:lnTo>
                <a:close/>
              </a:path>
              <a:path w="5646420" h="100330">
                <a:moveTo>
                  <a:pt x="5634596" y="45973"/>
                </a:moveTo>
                <a:lnTo>
                  <a:pt x="5627530" y="50076"/>
                </a:lnTo>
                <a:lnTo>
                  <a:pt x="5634596" y="54228"/>
                </a:lnTo>
                <a:lnTo>
                  <a:pt x="5634596" y="45973"/>
                </a:lnTo>
                <a:close/>
              </a:path>
              <a:path w="5646420" h="100330">
                <a:moveTo>
                  <a:pt x="5637136" y="45973"/>
                </a:moveTo>
                <a:lnTo>
                  <a:pt x="5634596" y="45973"/>
                </a:lnTo>
                <a:lnTo>
                  <a:pt x="5634596" y="54228"/>
                </a:lnTo>
                <a:lnTo>
                  <a:pt x="5637136" y="54228"/>
                </a:lnTo>
                <a:lnTo>
                  <a:pt x="5637136" y="45973"/>
                </a:lnTo>
                <a:close/>
              </a:path>
              <a:path w="5646420" h="100330">
                <a:moveTo>
                  <a:pt x="5619386" y="45291"/>
                </a:moveTo>
                <a:lnTo>
                  <a:pt x="5627530" y="50076"/>
                </a:lnTo>
                <a:lnTo>
                  <a:pt x="5634596" y="45973"/>
                </a:lnTo>
                <a:lnTo>
                  <a:pt x="5637136" y="45973"/>
                </a:lnTo>
                <a:lnTo>
                  <a:pt x="5637136" y="45338"/>
                </a:lnTo>
                <a:lnTo>
                  <a:pt x="5619386" y="45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1611" y="2070074"/>
            <a:ext cx="518726" cy="574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2026" y="2003615"/>
            <a:ext cx="571500" cy="661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0447" y="2057400"/>
            <a:ext cx="509587" cy="600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7530" y="2130488"/>
            <a:ext cx="515937" cy="515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00296" y="2079751"/>
            <a:ext cx="515937" cy="571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8567" y="2854706"/>
            <a:ext cx="518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g1,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5592" y="2874518"/>
            <a:ext cx="518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g4,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3147" y="2854706"/>
            <a:ext cx="518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g2,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5508" y="2850642"/>
            <a:ext cx="518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g5,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5984" y="2858007"/>
            <a:ext cx="518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g3,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47442" y="1844039"/>
            <a:ext cx="0" cy="1915160"/>
          </a:xfrm>
          <a:custGeom>
            <a:avLst/>
            <a:gdLst/>
            <a:ahLst/>
            <a:cxnLst/>
            <a:rect l="l" t="t" r="r" b="b"/>
            <a:pathLst>
              <a:path h="1915160">
                <a:moveTo>
                  <a:pt x="0" y="0"/>
                </a:moveTo>
                <a:lnTo>
                  <a:pt x="0" y="19147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4416" y="1060958"/>
            <a:ext cx="6712584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  <a:tab pos="4956810" algn="l"/>
                <a:tab pos="5999480" algn="l"/>
              </a:tabLst>
            </a:pPr>
            <a:r>
              <a:rPr sz="2400" spc="-65" dirty="0">
                <a:latin typeface="Arial"/>
                <a:cs typeface="Arial"/>
              </a:rPr>
              <a:t>What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gain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split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rule	</a:t>
            </a:r>
            <a:r>
              <a:rPr sz="2400" spc="-225" dirty="0">
                <a:latin typeface="Arial"/>
                <a:cs typeface="Arial"/>
              </a:rPr>
              <a:t>?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70" dirty="0">
                <a:latin typeface="Arial"/>
                <a:cs typeface="Arial"/>
              </a:rPr>
              <a:t>Say	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  <a:p>
            <a:pPr marL="2047239">
              <a:lnSpc>
                <a:spcPct val="100000"/>
              </a:lnSpc>
              <a:spcBef>
                <a:spcPts val="1105"/>
              </a:spcBef>
            </a:pPr>
            <a:r>
              <a:rPr sz="1400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92344" y="1221739"/>
            <a:ext cx="217488" cy="202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5621" y="3264883"/>
            <a:ext cx="1438636" cy="2359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29685" y="3264883"/>
            <a:ext cx="1988820" cy="2359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0193" y="4351000"/>
            <a:ext cx="5028038" cy="4715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5654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An </a:t>
            </a:r>
            <a:r>
              <a:rPr spc="-165" dirty="0"/>
              <a:t>Algorithm </a:t>
            </a:r>
            <a:r>
              <a:rPr spc="-190" dirty="0"/>
              <a:t>for </a:t>
            </a:r>
            <a:r>
              <a:rPr spc="-175" dirty="0"/>
              <a:t>Split</a:t>
            </a:r>
            <a:r>
              <a:rPr spc="-580" dirty="0"/>
              <a:t> </a:t>
            </a:r>
            <a:r>
              <a:rPr spc="-215" dirty="0"/>
              <a:t>Finding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49769"/>
            <a:ext cx="8068945" cy="477520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35" dirty="0">
                <a:latin typeface="Arial"/>
                <a:cs typeface="Arial"/>
              </a:rPr>
              <a:t>For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90" dirty="0">
                <a:latin typeface="Arial"/>
                <a:cs typeface="Arial"/>
              </a:rPr>
              <a:t>node, </a:t>
            </a:r>
            <a:r>
              <a:rPr sz="2400" spc="-75" dirty="0">
                <a:latin typeface="Arial"/>
                <a:cs typeface="Arial"/>
              </a:rPr>
              <a:t>enumerate </a:t>
            </a:r>
            <a:r>
              <a:rPr sz="2400" spc="-80" dirty="0">
                <a:latin typeface="Arial"/>
                <a:cs typeface="Arial"/>
              </a:rPr>
              <a:t>over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features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25" dirty="0">
                <a:latin typeface="Arial"/>
                <a:cs typeface="Arial"/>
              </a:rPr>
              <a:t>For </a:t>
            </a:r>
            <a:r>
              <a:rPr sz="2200" spc="-135" dirty="0">
                <a:latin typeface="Arial"/>
                <a:cs typeface="Arial"/>
              </a:rPr>
              <a:t>each </a:t>
            </a:r>
            <a:r>
              <a:rPr sz="2200" spc="-45" dirty="0">
                <a:latin typeface="Arial"/>
                <a:cs typeface="Arial"/>
              </a:rPr>
              <a:t>feature, </a:t>
            </a:r>
            <a:r>
              <a:rPr sz="2200" spc="-60" dirty="0">
                <a:latin typeface="Arial"/>
                <a:cs typeface="Arial"/>
              </a:rPr>
              <a:t>sorted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110" dirty="0">
                <a:latin typeface="Arial"/>
                <a:cs typeface="Arial"/>
              </a:rPr>
              <a:t>instances </a:t>
            </a:r>
            <a:r>
              <a:rPr sz="2200" spc="-90" dirty="0">
                <a:latin typeface="Arial"/>
                <a:cs typeface="Arial"/>
              </a:rPr>
              <a:t>by </a:t>
            </a:r>
            <a:r>
              <a:rPr sz="2200" spc="-45" dirty="0">
                <a:latin typeface="Arial"/>
                <a:cs typeface="Arial"/>
              </a:rPr>
              <a:t>feature</a:t>
            </a:r>
            <a:r>
              <a:rPr sz="2200" spc="-409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value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85" dirty="0">
                <a:latin typeface="Arial"/>
                <a:cs typeface="Arial"/>
              </a:rPr>
              <a:t>Use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55" dirty="0">
                <a:latin typeface="Arial"/>
                <a:cs typeface="Arial"/>
              </a:rPr>
              <a:t>linear </a:t>
            </a:r>
            <a:r>
              <a:rPr sz="2200" spc="-165" dirty="0">
                <a:latin typeface="Arial"/>
                <a:cs typeface="Arial"/>
              </a:rPr>
              <a:t>scan </a:t>
            </a:r>
            <a:r>
              <a:rPr sz="2200" spc="30" dirty="0">
                <a:latin typeface="Arial"/>
                <a:cs typeface="Arial"/>
              </a:rPr>
              <a:t>to </a:t>
            </a:r>
            <a:r>
              <a:rPr sz="2200" spc="-95" dirty="0">
                <a:latin typeface="Arial"/>
                <a:cs typeface="Arial"/>
              </a:rPr>
              <a:t>decide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85" dirty="0">
                <a:latin typeface="Arial"/>
                <a:cs typeface="Arial"/>
              </a:rPr>
              <a:t>best </a:t>
            </a:r>
            <a:r>
              <a:rPr sz="2200" spc="-35" dirty="0">
                <a:latin typeface="Arial"/>
                <a:cs typeface="Arial"/>
              </a:rPr>
              <a:t>split </a:t>
            </a:r>
            <a:r>
              <a:rPr sz="2200" spc="-95" dirty="0">
                <a:latin typeface="Arial"/>
                <a:cs typeface="Arial"/>
              </a:rPr>
              <a:t>along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46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feature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75" dirty="0">
                <a:latin typeface="Arial"/>
                <a:cs typeface="Arial"/>
              </a:rPr>
              <a:t>Take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85" dirty="0">
                <a:latin typeface="Arial"/>
                <a:cs typeface="Arial"/>
              </a:rPr>
              <a:t>best </a:t>
            </a:r>
            <a:r>
              <a:rPr sz="2200" spc="-35" dirty="0">
                <a:latin typeface="Arial"/>
                <a:cs typeface="Arial"/>
              </a:rPr>
              <a:t>split </a:t>
            </a:r>
            <a:r>
              <a:rPr sz="2200" spc="-50" dirty="0">
                <a:latin typeface="Arial"/>
                <a:cs typeface="Arial"/>
              </a:rPr>
              <a:t>solution </a:t>
            </a:r>
            <a:r>
              <a:rPr sz="2200" spc="-100" dirty="0">
                <a:latin typeface="Arial"/>
                <a:cs typeface="Arial"/>
              </a:rPr>
              <a:t>along </a:t>
            </a:r>
            <a:r>
              <a:rPr sz="2200" spc="-50" dirty="0">
                <a:latin typeface="Arial"/>
                <a:cs typeface="Arial"/>
              </a:rPr>
              <a:t>all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43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features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0090"/>
              </a:buClr>
              <a:buFont typeface="Wingdings"/>
              <a:buChar char=""/>
            </a:pPr>
            <a:endParaRPr sz="2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0090"/>
              </a:buClr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30" dirty="0">
                <a:latin typeface="Arial"/>
                <a:cs typeface="Arial"/>
              </a:rPr>
              <a:t>Time </a:t>
            </a:r>
            <a:r>
              <a:rPr sz="2400" spc="-100" dirty="0">
                <a:latin typeface="Arial"/>
                <a:cs typeface="Arial"/>
              </a:rPr>
              <a:t>Complexity </a:t>
            </a:r>
            <a:r>
              <a:rPr sz="2400" spc="-75" dirty="0">
                <a:latin typeface="Arial"/>
                <a:cs typeface="Arial"/>
              </a:rPr>
              <a:t>growing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depth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355" dirty="0">
                <a:latin typeface="Arial"/>
                <a:cs typeface="Arial"/>
              </a:rPr>
              <a:t>K</a:t>
            </a:r>
            <a:endParaRPr sz="2400" dirty="0">
              <a:latin typeface="Arial"/>
              <a:cs typeface="Arial"/>
            </a:endParaRPr>
          </a:p>
          <a:p>
            <a:pPr marL="755650" marR="44323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35" dirty="0">
                <a:latin typeface="Arial"/>
                <a:cs typeface="Arial"/>
              </a:rPr>
              <a:t>It</a:t>
            </a:r>
            <a:r>
              <a:rPr sz="2200" spc="-114" dirty="0">
                <a:latin typeface="Arial"/>
                <a:cs typeface="Arial"/>
              </a:rPr>
              <a:t> is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O(n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d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325" dirty="0">
                <a:latin typeface="Arial"/>
                <a:cs typeface="Arial"/>
              </a:rPr>
              <a:t>K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log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n):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or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each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level,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need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O(n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log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n)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time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to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sort  </a:t>
            </a:r>
            <a:r>
              <a:rPr sz="2200" spc="-120" dirty="0">
                <a:latin typeface="Arial"/>
                <a:cs typeface="Arial"/>
              </a:rPr>
              <a:t>There </a:t>
            </a:r>
            <a:r>
              <a:rPr sz="2200" spc="-90" dirty="0">
                <a:latin typeface="Arial"/>
                <a:cs typeface="Arial"/>
              </a:rPr>
              <a:t>are </a:t>
            </a:r>
            <a:r>
              <a:rPr sz="2200" spc="-70" dirty="0">
                <a:latin typeface="Arial"/>
                <a:cs typeface="Arial"/>
              </a:rPr>
              <a:t>d features,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75" dirty="0">
                <a:latin typeface="Arial"/>
                <a:cs typeface="Arial"/>
              </a:rPr>
              <a:t>we </a:t>
            </a:r>
            <a:r>
              <a:rPr sz="2200" spc="-100" dirty="0">
                <a:latin typeface="Arial"/>
                <a:cs typeface="Arial"/>
              </a:rPr>
              <a:t>need </a:t>
            </a:r>
            <a:r>
              <a:rPr sz="2200" spc="30" dirty="0">
                <a:latin typeface="Arial"/>
                <a:cs typeface="Arial"/>
              </a:rPr>
              <a:t>to </a:t>
            </a:r>
            <a:r>
              <a:rPr sz="2200" spc="-70" dirty="0">
                <a:latin typeface="Arial"/>
                <a:cs typeface="Arial"/>
              </a:rPr>
              <a:t>do </a:t>
            </a:r>
            <a:r>
              <a:rPr sz="2200" spc="65" dirty="0">
                <a:latin typeface="Arial"/>
                <a:cs typeface="Arial"/>
              </a:rPr>
              <a:t>it </a:t>
            </a:r>
            <a:r>
              <a:rPr sz="2200" spc="5" dirty="0">
                <a:latin typeface="Arial"/>
                <a:cs typeface="Arial"/>
              </a:rPr>
              <a:t>for</a:t>
            </a:r>
            <a:r>
              <a:rPr sz="2200" spc="-465" dirty="0">
                <a:latin typeface="Arial"/>
                <a:cs typeface="Arial"/>
              </a:rPr>
              <a:t> </a:t>
            </a:r>
            <a:r>
              <a:rPr sz="2200" spc="-325" dirty="0">
                <a:latin typeface="Arial"/>
                <a:cs typeface="Arial"/>
              </a:rPr>
              <a:t>K </a:t>
            </a:r>
            <a:r>
              <a:rPr sz="2200" spc="-70" dirty="0">
                <a:latin typeface="Arial"/>
                <a:cs typeface="Arial"/>
              </a:rPr>
              <a:t>level</a:t>
            </a:r>
            <a:endParaRPr sz="22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45" dirty="0">
                <a:latin typeface="Arial"/>
                <a:cs typeface="Arial"/>
              </a:rPr>
              <a:t>This </a:t>
            </a:r>
            <a:r>
              <a:rPr sz="2200" spc="-135" dirty="0">
                <a:latin typeface="Arial"/>
                <a:cs typeface="Arial"/>
              </a:rPr>
              <a:t>can </a:t>
            </a:r>
            <a:r>
              <a:rPr sz="2200" spc="-100" dirty="0">
                <a:latin typeface="Arial"/>
                <a:cs typeface="Arial"/>
              </a:rPr>
              <a:t>be </a:t>
            </a:r>
            <a:r>
              <a:rPr sz="2200" spc="-5" dirty="0">
                <a:latin typeface="Arial"/>
                <a:cs typeface="Arial"/>
              </a:rPr>
              <a:t>further </a:t>
            </a:r>
            <a:r>
              <a:rPr sz="2200" spc="-60" dirty="0">
                <a:latin typeface="Arial"/>
                <a:cs typeface="Arial"/>
              </a:rPr>
              <a:t>optimized </a:t>
            </a:r>
            <a:r>
              <a:rPr sz="2200" spc="-105" dirty="0">
                <a:latin typeface="Arial"/>
                <a:cs typeface="Arial"/>
              </a:rPr>
              <a:t>(e.g. </a:t>
            </a:r>
            <a:r>
              <a:rPr sz="2200" spc="-150" dirty="0">
                <a:latin typeface="Arial"/>
                <a:cs typeface="Arial"/>
              </a:rPr>
              <a:t>use </a:t>
            </a:r>
            <a:r>
              <a:rPr sz="2200" spc="-60" dirty="0">
                <a:latin typeface="Arial"/>
                <a:cs typeface="Arial"/>
              </a:rPr>
              <a:t>approximation </a:t>
            </a:r>
            <a:r>
              <a:rPr sz="2200" spc="-20" dirty="0">
                <a:latin typeface="Arial"/>
                <a:cs typeface="Arial"/>
              </a:rPr>
              <a:t>or</a:t>
            </a:r>
            <a:r>
              <a:rPr sz="2200" spc="-35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caching 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sorted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features)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220" dirty="0">
                <a:latin typeface="Arial"/>
                <a:cs typeface="Arial"/>
              </a:rPr>
              <a:t>Can </a:t>
            </a:r>
            <a:r>
              <a:rPr sz="2200" spc="-145" dirty="0">
                <a:latin typeface="Arial"/>
                <a:cs typeface="Arial"/>
              </a:rPr>
              <a:t>scale </a:t>
            </a:r>
            <a:r>
              <a:rPr sz="2200" spc="30" dirty="0">
                <a:latin typeface="Arial"/>
                <a:cs typeface="Arial"/>
              </a:rPr>
              <a:t>to </a:t>
            </a:r>
            <a:r>
              <a:rPr sz="2200" spc="-80" dirty="0">
                <a:latin typeface="Arial"/>
                <a:cs typeface="Arial"/>
              </a:rPr>
              <a:t>very </a:t>
            </a:r>
            <a:r>
              <a:rPr sz="2200" spc="-90" dirty="0">
                <a:latin typeface="Arial"/>
                <a:cs typeface="Arial"/>
              </a:rPr>
              <a:t>large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dataset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660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What </a:t>
            </a:r>
            <a:r>
              <a:rPr spc="-160" dirty="0"/>
              <a:t>about </a:t>
            </a:r>
            <a:r>
              <a:rPr spc="-200" dirty="0"/>
              <a:t>Categorical</a:t>
            </a:r>
            <a:r>
              <a:rPr spc="-555" dirty="0"/>
              <a:t> </a:t>
            </a:r>
            <a:r>
              <a:rPr spc="-155" dirty="0"/>
              <a:t>Variables?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926070" cy="285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204" dirty="0">
                <a:latin typeface="Arial"/>
                <a:cs typeface="Arial"/>
              </a:rPr>
              <a:t>Some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-80" dirty="0">
                <a:latin typeface="Arial"/>
                <a:cs typeface="Arial"/>
              </a:rPr>
              <a:t>learning </a:t>
            </a:r>
            <a:r>
              <a:rPr sz="2400" spc="-50" dirty="0">
                <a:latin typeface="Arial"/>
                <a:cs typeface="Arial"/>
              </a:rPr>
              <a:t>algorithm </a:t>
            </a:r>
            <a:r>
              <a:rPr sz="2400" spc="-120" dirty="0">
                <a:latin typeface="Arial"/>
                <a:cs typeface="Arial"/>
              </a:rPr>
              <a:t>handles </a:t>
            </a:r>
            <a:r>
              <a:rPr sz="2400" spc="-90" dirty="0">
                <a:latin typeface="Arial"/>
                <a:cs typeface="Arial"/>
              </a:rPr>
              <a:t>categorical </a:t>
            </a:r>
            <a:r>
              <a:rPr sz="2400" spc="-80" dirty="0">
                <a:latin typeface="Arial"/>
                <a:cs typeface="Arial"/>
              </a:rPr>
              <a:t>variable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75" dirty="0">
                <a:latin typeface="Arial"/>
                <a:cs typeface="Arial"/>
              </a:rPr>
              <a:t>continuous </a:t>
            </a:r>
            <a:r>
              <a:rPr sz="2400" spc="-80" dirty="0">
                <a:latin typeface="Arial"/>
                <a:cs typeface="Arial"/>
              </a:rPr>
              <a:t>variable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separately</a:t>
            </a:r>
            <a:endParaRPr sz="2400">
              <a:latin typeface="Arial"/>
              <a:cs typeface="Arial"/>
            </a:endParaRPr>
          </a:p>
          <a:p>
            <a:pPr marL="755650" marR="317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25" dirty="0">
                <a:latin typeface="Arial"/>
                <a:cs typeface="Arial"/>
              </a:rPr>
              <a:t>We </a:t>
            </a:r>
            <a:r>
              <a:rPr sz="2200" spc="-135" dirty="0">
                <a:latin typeface="Arial"/>
                <a:cs typeface="Arial"/>
              </a:rPr>
              <a:t>can </a:t>
            </a:r>
            <a:r>
              <a:rPr sz="2200" spc="-105" dirty="0">
                <a:latin typeface="Arial"/>
                <a:cs typeface="Arial"/>
              </a:rPr>
              <a:t>easily </a:t>
            </a:r>
            <a:r>
              <a:rPr sz="2200" spc="-150" dirty="0">
                <a:latin typeface="Arial"/>
                <a:cs typeface="Arial"/>
              </a:rPr>
              <a:t>use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105" dirty="0">
                <a:latin typeface="Arial"/>
                <a:cs typeface="Arial"/>
              </a:rPr>
              <a:t>scoring </a:t>
            </a:r>
            <a:r>
              <a:rPr sz="2200" spc="-45" dirty="0">
                <a:latin typeface="Arial"/>
                <a:cs typeface="Arial"/>
              </a:rPr>
              <a:t>formula </a:t>
            </a:r>
            <a:r>
              <a:rPr sz="2200" spc="-75" dirty="0">
                <a:latin typeface="Arial"/>
                <a:cs typeface="Arial"/>
              </a:rPr>
              <a:t>we </a:t>
            </a:r>
            <a:r>
              <a:rPr sz="2200" spc="-70" dirty="0">
                <a:latin typeface="Arial"/>
                <a:cs typeface="Arial"/>
              </a:rPr>
              <a:t>derived </a:t>
            </a:r>
            <a:r>
              <a:rPr sz="2200" spc="30" dirty="0">
                <a:latin typeface="Arial"/>
                <a:cs typeface="Arial"/>
              </a:rPr>
              <a:t>to</a:t>
            </a:r>
            <a:r>
              <a:rPr sz="2200" spc="-34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score </a:t>
            </a:r>
            <a:r>
              <a:rPr sz="2200" spc="-35" dirty="0">
                <a:latin typeface="Arial"/>
                <a:cs typeface="Arial"/>
              </a:rPr>
              <a:t>split  </a:t>
            </a:r>
            <a:r>
              <a:rPr sz="2200" spc="-140" dirty="0">
                <a:latin typeface="Arial"/>
                <a:cs typeface="Arial"/>
              </a:rPr>
              <a:t>based </a:t>
            </a:r>
            <a:r>
              <a:rPr sz="2200" spc="-70" dirty="0">
                <a:latin typeface="Arial"/>
                <a:cs typeface="Arial"/>
              </a:rPr>
              <a:t>on </a:t>
            </a:r>
            <a:r>
              <a:rPr sz="2200" spc="-85" dirty="0">
                <a:latin typeface="Arial"/>
                <a:cs typeface="Arial"/>
              </a:rPr>
              <a:t>categorical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variables.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75" dirty="0">
                <a:latin typeface="Arial"/>
                <a:cs typeface="Arial"/>
              </a:rPr>
              <a:t>Actually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necessary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handle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categorical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separately.</a:t>
            </a:r>
            <a:endParaRPr sz="2400">
              <a:latin typeface="Arial"/>
              <a:cs typeface="Arial"/>
            </a:endParaRPr>
          </a:p>
          <a:p>
            <a:pPr marL="755650" marR="95885" lvl="1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25" dirty="0">
                <a:latin typeface="Arial"/>
                <a:cs typeface="Arial"/>
              </a:rPr>
              <a:t>We </a:t>
            </a:r>
            <a:r>
              <a:rPr sz="2200" spc="-135" dirty="0">
                <a:latin typeface="Arial"/>
                <a:cs typeface="Arial"/>
              </a:rPr>
              <a:t>can </a:t>
            </a:r>
            <a:r>
              <a:rPr sz="2200" spc="-105" dirty="0">
                <a:latin typeface="Arial"/>
                <a:cs typeface="Arial"/>
              </a:rPr>
              <a:t>encode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80" dirty="0">
                <a:latin typeface="Arial"/>
                <a:cs typeface="Arial"/>
              </a:rPr>
              <a:t>categorical </a:t>
            </a:r>
            <a:r>
              <a:rPr sz="2200" spc="-95" dirty="0">
                <a:latin typeface="Arial"/>
                <a:cs typeface="Arial"/>
              </a:rPr>
              <a:t>variables </a:t>
            </a:r>
            <a:r>
              <a:rPr sz="2200" dirty="0">
                <a:latin typeface="Arial"/>
                <a:cs typeface="Arial"/>
              </a:rPr>
              <a:t>into </a:t>
            </a:r>
            <a:r>
              <a:rPr sz="2200" spc="-75" dirty="0">
                <a:latin typeface="Arial"/>
                <a:cs typeface="Arial"/>
              </a:rPr>
              <a:t>numerical</a:t>
            </a:r>
            <a:r>
              <a:rPr sz="2200" spc="-43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vector  </a:t>
            </a:r>
            <a:r>
              <a:rPr sz="2200" spc="-114" dirty="0">
                <a:latin typeface="Arial"/>
                <a:cs typeface="Arial"/>
              </a:rPr>
              <a:t>using </a:t>
            </a:r>
            <a:r>
              <a:rPr sz="2200" spc="-50" dirty="0">
                <a:latin typeface="Arial"/>
                <a:cs typeface="Arial"/>
              </a:rPr>
              <a:t>one-hot </a:t>
            </a:r>
            <a:r>
              <a:rPr sz="2200" spc="-90" dirty="0">
                <a:latin typeface="Arial"/>
                <a:cs typeface="Arial"/>
              </a:rPr>
              <a:t>encoding. </a:t>
            </a:r>
            <a:r>
              <a:rPr sz="2200" spc="-75" dirty="0">
                <a:latin typeface="Arial"/>
                <a:cs typeface="Arial"/>
              </a:rPr>
              <a:t>Allocate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90" dirty="0">
                <a:latin typeface="Arial"/>
                <a:cs typeface="Arial"/>
              </a:rPr>
              <a:t>#categorical </a:t>
            </a:r>
            <a:r>
              <a:rPr sz="2200" spc="-55" dirty="0">
                <a:latin typeface="Arial"/>
                <a:cs typeface="Arial"/>
              </a:rPr>
              <a:t>length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vector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616" y="4857750"/>
            <a:ext cx="69697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spc="-160" dirty="0">
                <a:latin typeface="Arial"/>
                <a:cs typeface="Arial"/>
              </a:rPr>
              <a:t>The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vector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will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be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sparse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if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there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are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lots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categories,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the  </a:t>
            </a:r>
            <a:r>
              <a:rPr sz="2200" spc="-75" dirty="0">
                <a:latin typeface="Arial"/>
                <a:cs typeface="Arial"/>
              </a:rPr>
              <a:t>learning </a:t>
            </a:r>
            <a:r>
              <a:rPr sz="2200" spc="-45" dirty="0">
                <a:latin typeface="Arial"/>
                <a:cs typeface="Arial"/>
              </a:rPr>
              <a:t>algorithm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45" dirty="0">
                <a:latin typeface="Arial"/>
                <a:cs typeface="Arial"/>
              </a:rPr>
              <a:t>preferred </a:t>
            </a:r>
            <a:r>
              <a:rPr sz="2200" spc="30" dirty="0">
                <a:latin typeface="Arial"/>
                <a:cs typeface="Arial"/>
              </a:rPr>
              <a:t>to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handle </a:t>
            </a:r>
            <a:r>
              <a:rPr sz="2200" spc="-140" dirty="0">
                <a:latin typeface="Arial"/>
                <a:cs typeface="Arial"/>
              </a:rPr>
              <a:t>sparse </a:t>
            </a:r>
            <a:r>
              <a:rPr sz="2200" spc="-75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3008" y="4059682"/>
            <a:ext cx="3380221" cy="61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5152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Pruning </a:t>
            </a:r>
            <a:r>
              <a:rPr spc="-165" dirty="0"/>
              <a:t>and</a:t>
            </a:r>
            <a:r>
              <a:rPr spc="-409" dirty="0"/>
              <a:t> </a:t>
            </a:r>
            <a:r>
              <a:rPr spc="-200" dirty="0"/>
              <a:t>Regularization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655" y="1060958"/>
            <a:ext cx="539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55" dirty="0">
                <a:latin typeface="Arial"/>
                <a:cs typeface="Arial"/>
              </a:rPr>
              <a:t>Recall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gain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45" dirty="0">
                <a:latin typeface="Arial"/>
                <a:cs typeface="Arial"/>
              </a:rPr>
              <a:t>split,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5" dirty="0">
                <a:latin typeface="Arial"/>
                <a:cs typeface="Arial"/>
              </a:rPr>
              <a:t>negative!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655" y="2413304"/>
            <a:ext cx="7943850" cy="36379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8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95" dirty="0">
                <a:latin typeface="Arial"/>
                <a:cs typeface="Arial"/>
              </a:rPr>
              <a:t>When </a:t>
            </a:r>
            <a:r>
              <a:rPr sz="2200" b="1" spc="-130" dirty="0">
                <a:latin typeface="Trebuchet MS"/>
                <a:cs typeface="Trebuchet MS"/>
              </a:rPr>
              <a:t>the </a:t>
            </a:r>
            <a:r>
              <a:rPr sz="2200" b="1" spc="-114" dirty="0">
                <a:latin typeface="Trebuchet MS"/>
                <a:cs typeface="Trebuchet MS"/>
              </a:rPr>
              <a:t>training </a:t>
            </a:r>
            <a:r>
              <a:rPr sz="2200" b="1" spc="-80" dirty="0">
                <a:latin typeface="Trebuchet MS"/>
                <a:cs typeface="Trebuchet MS"/>
              </a:rPr>
              <a:t>loss </a:t>
            </a:r>
            <a:r>
              <a:rPr sz="2200" b="1" spc="-130" dirty="0">
                <a:latin typeface="Trebuchet MS"/>
                <a:cs typeface="Trebuchet MS"/>
              </a:rPr>
              <a:t>reduction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85" dirty="0">
                <a:latin typeface="Arial"/>
                <a:cs typeface="Arial"/>
              </a:rPr>
              <a:t>smaller </a:t>
            </a:r>
            <a:r>
              <a:rPr sz="2200" spc="-45" dirty="0">
                <a:latin typeface="Arial"/>
                <a:cs typeface="Arial"/>
              </a:rPr>
              <a:t>than</a:t>
            </a:r>
            <a:r>
              <a:rPr sz="2200" spc="-434" dirty="0">
                <a:latin typeface="Arial"/>
                <a:cs typeface="Arial"/>
              </a:rPr>
              <a:t> </a:t>
            </a:r>
            <a:r>
              <a:rPr sz="2200" b="1" spc="-130" dirty="0">
                <a:latin typeface="Trebuchet MS"/>
                <a:cs typeface="Trebuchet MS"/>
              </a:rPr>
              <a:t>regularization</a:t>
            </a:r>
            <a:endParaRPr sz="2200">
              <a:latin typeface="Trebuchet MS"/>
              <a:cs typeface="Trebuchet MS"/>
            </a:endParaRPr>
          </a:p>
          <a:p>
            <a:pPr marL="755650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70" dirty="0">
                <a:latin typeface="Arial"/>
                <a:cs typeface="Arial"/>
              </a:rPr>
              <a:t>Trade-off </a:t>
            </a:r>
            <a:r>
              <a:rPr sz="2200" spc="-65" dirty="0">
                <a:latin typeface="Arial"/>
                <a:cs typeface="Arial"/>
              </a:rPr>
              <a:t>between </a:t>
            </a:r>
            <a:r>
              <a:rPr sz="2200" spc="-55" dirty="0">
                <a:latin typeface="Arial"/>
                <a:cs typeface="Arial"/>
              </a:rPr>
              <a:t>simplicity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29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predictivness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3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00" dirty="0">
                <a:latin typeface="Arial"/>
                <a:cs typeface="Arial"/>
              </a:rPr>
              <a:t>Pre-stopping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20" dirty="0">
                <a:latin typeface="Arial"/>
                <a:cs typeface="Arial"/>
              </a:rPr>
              <a:t>Stop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split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if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best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split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have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negative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gain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70" dirty="0">
                <a:latin typeface="Arial"/>
                <a:cs typeface="Arial"/>
              </a:rPr>
              <a:t>But </a:t>
            </a:r>
            <a:r>
              <a:rPr sz="2200" spc="-110" dirty="0">
                <a:latin typeface="Arial"/>
                <a:cs typeface="Arial"/>
              </a:rPr>
              <a:t>maybe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35" dirty="0">
                <a:latin typeface="Arial"/>
                <a:cs typeface="Arial"/>
              </a:rPr>
              <a:t>split </a:t>
            </a:r>
            <a:r>
              <a:rPr sz="2200" spc="-135" dirty="0">
                <a:latin typeface="Arial"/>
                <a:cs typeface="Arial"/>
              </a:rPr>
              <a:t>can </a:t>
            </a:r>
            <a:r>
              <a:rPr sz="2200" spc="-30" dirty="0">
                <a:latin typeface="Arial"/>
                <a:cs typeface="Arial"/>
              </a:rPr>
              <a:t>benefit </a:t>
            </a:r>
            <a:r>
              <a:rPr sz="2200" spc="-10" dirty="0">
                <a:latin typeface="Arial"/>
                <a:cs typeface="Arial"/>
              </a:rPr>
              <a:t>future</a:t>
            </a:r>
            <a:r>
              <a:rPr sz="2200" spc="-34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splits..</a:t>
            </a:r>
            <a:endParaRPr sz="22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14" dirty="0">
                <a:latin typeface="Arial"/>
                <a:cs typeface="Arial"/>
              </a:rPr>
              <a:t>Post-Prunning</a:t>
            </a:r>
            <a:endParaRPr sz="2400">
              <a:latin typeface="Arial"/>
              <a:cs typeface="Arial"/>
            </a:endParaRPr>
          </a:p>
          <a:p>
            <a:pPr marL="755650" marR="240029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95" dirty="0">
                <a:latin typeface="Arial"/>
                <a:cs typeface="Arial"/>
              </a:rPr>
              <a:t>Grow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70" dirty="0">
                <a:latin typeface="Arial"/>
                <a:cs typeface="Arial"/>
              </a:rPr>
              <a:t>a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tree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to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maximum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depth,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recursively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prune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all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leaf  </a:t>
            </a:r>
            <a:r>
              <a:rPr sz="2200" spc="-70" dirty="0">
                <a:latin typeface="Arial"/>
                <a:cs typeface="Arial"/>
              </a:rPr>
              <a:t>splits </a:t>
            </a:r>
            <a:r>
              <a:rPr sz="2200" spc="15" dirty="0">
                <a:latin typeface="Arial"/>
                <a:cs typeface="Arial"/>
              </a:rPr>
              <a:t>with </a:t>
            </a:r>
            <a:r>
              <a:rPr sz="2200" spc="-85" dirty="0">
                <a:latin typeface="Arial"/>
                <a:cs typeface="Arial"/>
              </a:rPr>
              <a:t>negative</a:t>
            </a:r>
            <a:r>
              <a:rPr sz="2200" spc="-34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gain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7054" y="1510772"/>
            <a:ext cx="5028038" cy="471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0760" y="1392555"/>
            <a:ext cx="3657600" cy="760095"/>
          </a:xfrm>
          <a:custGeom>
            <a:avLst/>
            <a:gdLst/>
            <a:ahLst/>
            <a:cxnLst/>
            <a:rect l="l" t="t" r="r" b="b"/>
            <a:pathLst>
              <a:path w="3657600" h="760094">
                <a:moveTo>
                  <a:pt x="0" y="379984"/>
                </a:moveTo>
                <a:lnTo>
                  <a:pt x="13551" y="333477"/>
                </a:lnTo>
                <a:lnTo>
                  <a:pt x="37154" y="303383"/>
                </a:lnTo>
                <a:lnTo>
                  <a:pt x="71861" y="274131"/>
                </a:lnTo>
                <a:lnTo>
                  <a:pt x="117202" y="245819"/>
                </a:lnTo>
                <a:lnTo>
                  <a:pt x="172708" y="218545"/>
                </a:lnTo>
                <a:lnTo>
                  <a:pt x="237906" y="192406"/>
                </a:lnTo>
                <a:lnTo>
                  <a:pt x="273993" y="179792"/>
                </a:lnTo>
                <a:lnTo>
                  <a:pt x="312326" y="167499"/>
                </a:lnTo>
                <a:lnTo>
                  <a:pt x="352848" y="155539"/>
                </a:lnTo>
                <a:lnTo>
                  <a:pt x="395499" y="143923"/>
                </a:lnTo>
                <a:lnTo>
                  <a:pt x="440220" y="132665"/>
                </a:lnTo>
                <a:lnTo>
                  <a:pt x="486953" y="121775"/>
                </a:lnTo>
                <a:lnTo>
                  <a:pt x="535638" y="111267"/>
                </a:lnTo>
                <a:lnTo>
                  <a:pt x="586217" y="101153"/>
                </a:lnTo>
                <a:lnTo>
                  <a:pt x="638631" y="91445"/>
                </a:lnTo>
                <a:lnTo>
                  <a:pt x="692821" y="82154"/>
                </a:lnTo>
                <a:lnTo>
                  <a:pt x="748729" y="73294"/>
                </a:lnTo>
                <a:lnTo>
                  <a:pt x="806294" y="64876"/>
                </a:lnTo>
                <a:lnTo>
                  <a:pt x="865460" y="56913"/>
                </a:lnTo>
                <a:lnTo>
                  <a:pt x="926167" y="49416"/>
                </a:lnTo>
                <a:lnTo>
                  <a:pt x="988355" y="42399"/>
                </a:lnTo>
                <a:lnTo>
                  <a:pt x="1051967" y="35873"/>
                </a:lnTo>
                <a:lnTo>
                  <a:pt x="1116943" y="29850"/>
                </a:lnTo>
                <a:lnTo>
                  <a:pt x="1183224" y="24344"/>
                </a:lnTo>
                <a:lnTo>
                  <a:pt x="1250752" y="19364"/>
                </a:lnTo>
                <a:lnTo>
                  <a:pt x="1319468" y="14925"/>
                </a:lnTo>
                <a:lnTo>
                  <a:pt x="1389314" y="11039"/>
                </a:lnTo>
                <a:lnTo>
                  <a:pt x="1460229" y="7716"/>
                </a:lnTo>
                <a:lnTo>
                  <a:pt x="1532156" y="4971"/>
                </a:lnTo>
                <a:lnTo>
                  <a:pt x="1605035" y="2814"/>
                </a:lnTo>
                <a:lnTo>
                  <a:pt x="1678808" y="1259"/>
                </a:lnTo>
                <a:lnTo>
                  <a:pt x="1753416" y="316"/>
                </a:lnTo>
                <a:lnTo>
                  <a:pt x="1828800" y="0"/>
                </a:lnTo>
                <a:lnTo>
                  <a:pt x="1904183" y="316"/>
                </a:lnTo>
                <a:lnTo>
                  <a:pt x="1978791" y="1259"/>
                </a:lnTo>
                <a:lnTo>
                  <a:pt x="2052564" y="2814"/>
                </a:lnTo>
                <a:lnTo>
                  <a:pt x="2125443" y="4971"/>
                </a:lnTo>
                <a:lnTo>
                  <a:pt x="2197370" y="7716"/>
                </a:lnTo>
                <a:lnTo>
                  <a:pt x="2268285" y="11039"/>
                </a:lnTo>
                <a:lnTo>
                  <a:pt x="2338131" y="14925"/>
                </a:lnTo>
                <a:lnTo>
                  <a:pt x="2406847" y="19364"/>
                </a:lnTo>
                <a:lnTo>
                  <a:pt x="2474375" y="24344"/>
                </a:lnTo>
                <a:lnTo>
                  <a:pt x="2540656" y="29850"/>
                </a:lnTo>
                <a:lnTo>
                  <a:pt x="2605632" y="35873"/>
                </a:lnTo>
                <a:lnTo>
                  <a:pt x="2669244" y="42399"/>
                </a:lnTo>
                <a:lnTo>
                  <a:pt x="2731432" y="49416"/>
                </a:lnTo>
                <a:lnTo>
                  <a:pt x="2792139" y="56913"/>
                </a:lnTo>
                <a:lnTo>
                  <a:pt x="2851305" y="64876"/>
                </a:lnTo>
                <a:lnTo>
                  <a:pt x="2908870" y="73294"/>
                </a:lnTo>
                <a:lnTo>
                  <a:pt x="2964778" y="82154"/>
                </a:lnTo>
                <a:lnTo>
                  <a:pt x="3018968" y="91445"/>
                </a:lnTo>
                <a:lnTo>
                  <a:pt x="3071382" y="101153"/>
                </a:lnTo>
                <a:lnTo>
                  <a:pt x="3121961" y="111267"/>
                </a:lnTo>
                <a:lnTo>
                  <a:pt x="3170646" y="121775"/>
                </a:lnTo>
                <a:lnTo>
                  <a:pt x="3217379" y="132665"/>
                </a:lnTo>
                <a:lnTo>
                  <a:pt x="3262100" y="143923"/>
                </a:lnTo>
                <a:lnTo>
                  <a:pt x="3304751" y="155539"/>
                </a:lnTo>
                <a:lnTo>
                  <a:pt x="3345273" y="167499"/>
                </a:lnTo>
                <a:lnTo>
                  <a:pt x="3383606" y="179792"/>
                </a:lnTo>
                <a:lnTo>
                  <a:pt x="3419693" y="192406"/>
                </a:lnTo>
                <a:lnTo>
                  <a:pt x="3484891" y="218545"/>
                </a:lnTo>
                <a:lnTo>
                  <a:pt x="3540397" y="245819"/>
                </a:lnTo>
                <a:lnTo>
                  <a:pt x="3585738" y="274131"/>
                </a:lnTo>
                <a:lnTo>
                  <a:pt x="3620445" y="303383"/>
                </a:lnTo>
                <a:lnTo>
                  <a:pt x="3644048" y="333477"/>
                </a:lnTo>
                <a:lnTo>
                  <a:pt x="3657600" y="379984"/>
                </a:lnTo>
                <a:lnTo>
                  <a:pt x="3656074" y="395652"/>
                </a:lnTo>
                <a:lnTo>
                  <a:pt x="3633664" y="441636"/>
                </a:lnTo>
                <a:lnTo>
                  <a:pt x="3604450" y="471321"/>
                </a:lnTo>
                <a:lnTo>
                  <a:pt x="3564367" y="500115"/>
                </a:lnTo>
                <a:lnTo>
                  <a:pt x="3513885" y="527921"/>
                </a:lnTo>
                <a:lnTo>
                  <a:pt x="3453475" y="554640"/>
                </a:lnTo>
                <a:lnTo>
                  <a:pt x="3383606" y="580175"/>
                </a:lnTo>
                <a:lnTo>
                  <a:pt x="3345273" y="592468"/>
                </a:lnTo>
                <a:lnTo>
                  <a:pt x="3304751" y="604428"/>
                </a:lnTo>
                <a:lnTo>
                  <a:pt x="3262100" y="616044"/>
                </a:lnTo>
                <a:lnTo>
                  <a:pt x="3217379" y="627302"/>
                </a:lnTo>
                <a:lnTo>
                  <a:pt x="3170646" y="638192"/>
                </a:lnTo>
                <a:lnTo>
                  <a:pt x="3121961" y="648700"/>
                </a:lnTo>
                <a:lnTo>
                  <a:pt x="3071382" y="658814"/>
                </a:lnTo>
                <a:lnTo>
                  <a:pt x="3018968" y="668522"/>
                </a:lnTo>
                <a:lnTo>
                  <a:pt x="2964778" y="677813"/>
                </a:lnTo>
                <a:lnTo>
                  <a:pt x="2908870" y="686673"/>
                </a:lnTo>
                <a:lnTo>
                  <a:pt x="2851305" y="695091"/>
                </a:lnTo>
                <a:lnTo>
                  <a:pt x="2792139" y="703054"/>
                </a:lnTo>
                <a:lnTo>
                  <a:pt x="2731432" y="710551"/>
                </a:lnTo>
                <a:lnTo>
                  <a:pt x="2669244" y="717568"/>
                </a:lnTo>
                <a:lnTo>
                  <a:pt x="2605632" y="724094"/>
                </a:lnTo>
                <a:lnTo>
                  <a:pt x="2540656" y="730117"/>
                </a:lnTo>
                <a:lnTo>
                  <a:pt x="2474375" y="735623"/>
                </a:lnTo>
                <a:lnTo>
                  <a:pt x="2406847" y="740603"/>
                </a:lnTo>
                <a:lnTo>
                  <a:pt x="2338131" y="745042"/>
                </a:lnTo>
                <a:lnTo>
                  <a:pt x="2268285" y="748928"/>
                </a:lnTo>
                <a:lnTo>
                  <a:pt x="2197370" y="752251"/>
                </a:lnTo>
                <a:lnTo>
                  <a:pt x="2125443" y="754996"/>
                </a:lnTo>
                <a:lnTo>
                  <a:pt x="2052564" y="757153"/>
                </a:lnTo>
                <a:lnTo>
                  <a:pt x="1978791" y="758708"/>
                </a:lnTo>
                <a:lnTo>
                  <a:pt x="1904183" y="759651"/>
                </a:lnTo>
                <a:lnTo>
                  <a:pt x="1828800" y="759968"/>
                </a:lnTo>
                <a:lnTo>
                  <a:pt x="1753416" y="759651"/>
                </a:lnTo>
                <a:lnTo>
                  <a:pt x="1678808" y="758708"/>
                </a:lnTo>
                <a:lnTo>
                  <a:pt x="1605035" y="757153"/>
                </a:lnTo>
                <a:lnTo>
                  <a:pt x="1532156" y="754996"/>
                </a:lnTo>
                <a:lnTo>
                  <a:pt x="1460229" y="752251"/>
                </a:lnTo>
                <a:lnTo>
                  <a:pt x="1389314" y="748928"/>
                </a:lnTo>
                <a:lnTo>
                  <a:pt x="1319468" y="745042"/>
                </a:lnTo>
                <a:lnTo>
                  <a:pt x="1250752" y="740603"/>
                </a:lnTo>
                <a:lnTo>
                  <a:pt x="1183224" y="735623"/>
                </a:lnTo>
                <a:lnTo>
                  <a:pt x="1116943" y="730117"/>
                </a:lnTo>
                <a:lnTo>
                  <a:pt x="1051967" y="724094"/>
                </a:lnTo>
                <a:lnTo>
                  <a:pt x="988355" y="717568"/>
                </a:lnTo>
                <a:lnTo>
                  <a:pt x="926167" y="710551"/>
                </a:lnTo>
                <a:lnTo>
                  <a:pt x="865460" y="703054"/>
                </a:lnTo>
                <a:lnTo>
                  <a:pt x="806294" y="695091"/>
                </a:lnTo>
                <a:lnTo>
                  <a:pt x="748729" y="686673"/>
                </a:lnTo>
                <a:lnTo>
                  <a:pt x="692821" y="677813"/>
                </a:lnTo>
                <a:lnTo>
                  <a:pt x="638631" y="668522"/>
                </a:lnTo>
                <a:lnTo>
                  <a:pt x="586217" y="658814"/>
                </a:lnTo>
                <a:lnTo>
                  <a:pt x="535638" y="648700"/>
                </a:lnTo>
                <a:lnTo>
                  <a:pt x="486953" y="638192"/>
                </a:lnTo>
                <a:lnTo>
                  <a:pt x="440220" y="627302"/>
                </a:lnTo>
                <a:lnTo>
                  <a:pt x="395499" y="616044"/>
                </a:lnTo>
                <a:lnTo>
                  <a:pt x="352848" y="604428"/>
                </a:lnTo>
                <a:lnTo>
                  <a:pt x="312326" y="592468"/>
                </a:lnTo>
                <a:lnTo>
                  <a:pt x="273993" y="580175"/>
                </a:lnTo>
                <a:lnTo>
                  <a:pt x="237906" y="567561"/>
                </a:lnTo>
                <a:lnTo>
                  <a:pt x="172708" y="541422"/>
                </a:lnTo>
                <a:lnTo>
                  <a:pt x="117202" y="514148"/>
                </a:lnTo>
                <a:lnTo>
                  <a:pt x="71861" y="485836"/>
                </a:lnTo>
                <a:lnTo>
                  <a:pt x="37154" y="456584"/>
                </a:lnTo>
                <a:lnTo>
                  <a:pt x="13551" y="426490"/>
                </a:lnTo>
                <a:lnTo>
                  <a:pt x="0" y="379984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966" y="2131567"/>
            <a:ext cx="569595" cy="516255"/>
          </a:xfrm>
          <a:custGeom>
            <a:avLst/>
            <a:gdLst/>
            <a:ahLst/>
            <a:cxnLst/>
            <a:rect l="l" t="t" r="r" b="b"/>
            <a:pathLst>
              <a:path w="569595" h="516255">
                <a:moveTo>
                  <a:pt x="545908" y="21207"/>
                </a:moveTo>
                <a:lnTo>
                  <a:pt x="530320" y="24486"/>
                </a:lnTo>
                <a:lnTo>
                  <a:pt x="0" y="504190"/>
                </a:lnTo>
                <a:lnTo>
                  <a:pt x="10667" y="515874"/>
                </a:lnTo>
                <a:lnTo>
                  <a:pt x="541145" y="36150"/>
                </a:lnTo>
                <a:lnTo>
                  <a:pt x="545908" y="21207"/>
                </a:lnTo>
                <a:close/>
              </a:path>
              <a:path w="569595" h="516255">
                <a:moveTo>
                  <a:pt x="567727" y="4699"/>
                </a:moveTo>
                <a:lnTo>
                  <a:pt x="552195" y="4699"/>
                </a:lnTo>
                <a:lnTo>
                  <a:pt x="562863" y="16510"/>
                </a:lnTo>
                <a:lnTo>
                  <a:pt x="541145" y="36150"/>
                </a:lnTo>
                <a:lnTo>
                  <a:pt x="523239" y="92329"/>
                </a:lnTo>
                <a:lnTo>
                  <a:pt x="521969" y="96520"/>
                </a:lnTo>
                <a:lnTo>
                  <a:pt x="524256" y="100965"/>
                </a:lnTo>
                <a:lnTo>
                  <a:pt x="528446" y="102235"/>
                </a:lnTo>
                <a:lnTo>
                  <a:pt x="532637" y="103632"/>
                </a:lnTo>
                <a:lnTo>
                  <a:pt x="537082" y="101346"/>
                </a:lnTo>
                <a:lnTo>
                  <a:pt x="538480" y="97155"/>
                </a:lnTo>
                <a:lnTo>
                  <a:pt x="567727" y="4699"/>
                </a:lnTo>
                <a:close/>
              </a:path>
              <a:path w="569595" h="516255">
                <a:moveTo>
                  <a:pt x="569213" y="0"/>
                </a:moveTo>
                <a:lnTo>
                  <a:pt x="465328" y="21844"/>
                </a:lnTo>
                <a:lnTo>
                  <a:pt x="462533" y="26162"/>
                </a:lnTo>
                <a:lnTo>
                  <a:pt x="463422" y="30353"/>
                </a:lnTo>
                <a:lnTo>
                  <a:pt x="464311" y="34671"/>
                </a:lnTo>
                <a:lnTo>
                  <a:pt x="468630" y="37465"/>
                </a:lnTo>
                <a:lnTo>
                  <a:pt x="530320" y="24486"/>
                </a:lnTo>
                <a:lnTo>
                  <a:pt x="552195" y="4699"/>
                </a:lnTo>
                <a:lnTo>
                  <a:pt x="567727" y="4699"/>
                </a:lnTo>
                <a:lnTo>
                  <a:pt x="569213" y="0"/>
                </a:lnTo>
                <a:close/>
              </a:path>
              <a:path w="569595" h="516255">
                <a:moveTo>
                  <a:pt x="555407" y="8255"/>
                </a:moveTo>
                <a:lnTo>
                  <a:pt x="550036" y="8255"/>
                </a:lnTo>
                <a:lnTo>
                  <a:pt x="559181" y="18415"/>
                </a:lnTo>
                <a:lnTo>
                  <a:pt x="545908" y="21207"/>
                </a:lnTo>
                <a:lnTo>
                  <a:pt x="541145" y="36150"/>
                </a:lnTo>
                <a:lnTo>
                  <a:pt x="562863" y="16510"/>
                </a:lnTo>
                <a:lnTo>
                  <a:pt x="555407" y="8255"/>
                </a:lnTo>
                <a:close/>
              </a:path>
              <a:path w="569595" h="516255">
                <a:moveTo>
                  <a:pt x="552195" y="4699"/>
                </a:moveTo>
                <a:lnTo>
                  <a:pt x="530320" y="24486"/>
                </a:lnTo>
                <a:lnTo>
                  <a:pt x="545908" y="21207"/>
                </a:lnTo>
                <a:lnTo>
                  <a:pt x="550036" y="8255"/>
                </a:lnTo>
                <a:lnTo>
                  <a:pt x="555407" y="8255"/>
                </a:lnTo>
                <a:lnTo>
                  <a:pt x="552195" y="4699"/>
                </a:lnTo>
                <a:close/>
              </a:path>
              <a:path w="569595" h="516255">
                <a:moveTo>
                  <a:pt x="550036" y="8255"/>
                </a:moveTo>
                <a:lnTo>
                  <a:pt x="545908" y="21207"/>
                </a:lnTo>
                <a:lnTo>
                  <a:pt x="559181" y="18415"/>
                </a:lnTo>
                <a:lnTo>
                  <a:pt x="550036" y="8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967" y="1985898"/>
            <a:ext cx="986790" cy="569595"/>
          </a:xfrm>
          <a:custGeom>
            <a:avLst/>
            <a:gdLst/>
            <a:ahLst/>
            <a:cxnLst/>
            <a:rect l="l" t="t" r="r" b="b"/>
            <a:pathLst>
              <a:path w="986790" h="569594">
                <a:moveTo>
                  <a:pt x="43142" y="16467"/>
                </a:moveTo>
                <a:lnTo>
                  <a:pt x="27387" y="16626"/>
                </a:lnTo>
                <a:lnTo>
                  <a:pt x="35191" y="30142"/>
                </a:lnTo>
                <a:lnTo>
                  <a:pt x="978535" y="569213"/>
                </a:lnTo>
                <a:lnTo>
                  <a:pt x="986409" y="555371"/>
                </a:lnTo>
                <a:lnTo>
                  <a:pt x="43142" y="16467"/>
                </a:lnTo>
                <a:close/>
              </a:path>
              <a:path w="986790" h="569594">
                <a:moveTo>
                  <a:pt x="106172" y="0"/>
                </a:moveTo>
                <a:lnTo>
                  <a:pt x="101854" y="0"/>
                </a:lnTo>
                <a:lnTo>
                  <a:pt x="0" y="1015"/>
                </a:lnTo>
                <a:lnTo>
                  <a:pt x="50927" y="89153"/>
                </a:lnTo>
                <a:lnTo>
                  <a:pt x="53086" y="92963"/>
                </a:lnTo>
                <a:lnTo>
                  <a:pt x="58039" y="94234"/>
                </a:lnTo>
                <a:lnTo>
                  <a:pt x="61722" y="92075"/>
                </a:lnTo>
                <a:lnTo>
                  <a:pt x="65532" y="89788"/>
                </a:lnTo>
                <a:lnTo>
                  <a:pt x="66929" y="84962"/>
                </a:lnTo>
                <a:lnTo>
                  <a:pt x="64643" y="81152"/>
                </a:lnTo>
                <a:lnTo>
                  <a:pt x="35191" y="30142"/>
                </a:lnTo>
                <a:lnTo>
                  <a:pt x="9779" y="15621"/>
                </a:lnTo>
                <a:lnTo>
                  <a:pt x="17653" y="1904"/>
                </a:lnTo>
                <a:lnTo>
                  <a:pt x="108145" y="1904"/>
                </a:lnTo>
                <a:lnTo>
                  <a:pt x="106172" y="0"/>
                </a:lnTo>
                <a:close/>
              </a:path>
              <a:path w="986790" h="569594">
                <a:moveTo>
                  <a:pt x="17653" y="1904"/>
                </a:moveTo>
                <a:lnTo>
                  <a:pt x="9779" y="15621"/>
                </a:lnTo>
                <a:lnTo>
                  <a:pt x="35191" y="30142"/>
                </a:lnTo>
                <a:lnTo>
                  <a:pt x="27466" y="16763"/>
                </a:lnTo>
                <a:lnTo>
                  <a:pt x="13716" y="16763"/>
                </a:lnTo>
                <a:lnTo>
                  <a:pt x="20574" y="4825"/>
                </a:lnTo>
                <a:lnTo>
                  <a:pt x="22765" y="4825"/>
                </a:lnTo>
                <a:lnTo>
                  <a:pt x="17653" y="1904"/>
                </a:lnTo>
                <a:close/>
              </a:path>
              <a:path w="986790" h="569594">
                <a:moveTo>
                  <a:pt x="20574" y="4825"/>
                </a:moveTo>
                <a:lnTo>
                  <a:pt x="13716" y="16763"/>
                </a:lnTo>
                <a:lnTo>
                  <a:pt x="27387" y="16626"/>
                </a:lnTo>
                <a:lnTo>
                  <a:pt x="20574" y="4825"/>
                </a:lnTo>
                <a:close/>
              </a:path>
              <a:path w="986790" h="569594">
                <a:moveTo>
                  <a:pt x="27387" y="16626"/>
                </a:moveTo>
                <a:lnTo>
                  <a:pt x="13716" y="16763"/>
                </a:lnTo>
                <a:lnTo>
                  <a:pt x="27466" y="16763"/>
                </a:lnTo>
                <a:lnTo>
                  <a:pt x="27387" y="16626"/>
                </a:lnTo>
                <a:close/>
              </a:path>
              <a:path w="986790" h="569594">
                <a:moveTo>
                  <a:pt x="22765" y="4825"/>
                </a:moveTo>
                <a:lnTo>
                  <a:pt x="20574" y="4825"/>
                </a:lnTo>
                <a:lnTo>
                  <a:pt x="27387" y="16626"/>
                </a:lnTo>
                <a:lnTo>
                  <a:pt x="43142" y="16467"/>
                </a:lnTo>
                <a:lnTo>
                  <a:pt x="22765" y="4825"/>
                </a:lnTo>
                <a:close/>
              </a:path>
              <a:path w="986790" h="569594">
                <a:moveTo>
                  <a:pt x="108145" y="1904"/>
                </a:moveTo>
                <a:lnTo>
                  <a:pt x="17653" y="1904"/>
                </a:lnTo>
                <a:lnTo>
                  <a:pt x="43142" y="16467"/>
                </a:lnTo>
                <a:lnTo>
                  <a:pt x="101981" y="15875"/>
                </a:lnTo>
                <a:lnTo>
                  <a:pt x="106426" y="15875"/>
                </a:lnTo>
                <a:lnTo>
                  <a:pt x="109855" y="12318"/>
                </a:lnTo>
                <a:lnTo>
                  <a:pt x="109855" y="3555"/>
                </a:lnTo>
                <a:lnTo>
                  <a:pt x="108145" y="19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593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Recap: </a:t>
            </a:r>
            <a:r>
              <a:rPr spc="-150" dirty="0"/>
              <a:t>Boosted </a:t>
            </a:r>
            <a:r>
              <a:rPr spc="-305" dirty="0"/>
              <a:t>Tree</a:t>
            </a:r>
            <a:r>
              <a:rPr spc="-484" dirty="0"/>
              <a:t> </a:t>
            </a:r>
            <a:r>
              <a:rPr spc="-16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878230"/>
            <a:ext cx="7663180" cy="496252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3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20" dirty="0">
                <a:latin typeface="Arial"/>
                <a:cs typeface="Arial"/>
              </a:rPr>
              <a:t>Add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new </a:t>
            </a:r>
            <a:r>
              <a:rPr sz="2400" spc="-30" dirty="0">
                <a:latin typeface="Arial"/>
                <a:cs typeface="Arial"/>
              </a:rPr>
              <a:t>tree in </a:t>
            </a:r>
            <a:r>
              <a:rPr sz="2400" spc="-150" dirty="0">
                <a:latin typeface="Arial"/>
                <a:cs typeface="Arial"/>
              </a:rPr>
              <a:t>each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iteration</a:t>
            </a:r>
            <a:endParaRPr sz="24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20" dirty="0">
                <a:latin typeface="Arial"/>
                <a:cs typeface="Arial"/>
              </a:rPr>
              <a:t>Beginning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20" dirty="0">
                <a:latin typeface="Arial"/>
                <a:cs typeface="Arial"/>
              </a:rPr>
              <a:t>iteration,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calculate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200" dirty="0">
                <a:latin typeface="Arial"/>
                <a:cs typeface="Arial"/>
              </a:rPr>
              <a:t>Use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statistics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80" dirty="0">
                <a:latin typeface="Arial"/>
                <a:cs typeface="Arial"/>
              </a:rPr>
              <a:t>greedily </a:t>
            </a:r>
            <a:r>
              <a:rPr sz="2400" spc="-65" dirty="0">
                <a:latin typeface="Arial"/>
                <a:cs typeface="Arial"/>
              </a:rPr>
              <a:t>grow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tree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  <a:tab pos="1492885" algn="l"/>
              </a:tabLst>
            </a:pPr>
            <a:r>
              <a:rPr sz="2400" spc="-120" dirty="0">
                <a:latin typeface="Arial"/>
                <a:cs typeface="Arial"/>
              </a:rPr>
              <a:t>Add	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00" dirty="0">
                <a:latin typeface="Arial"/>
                <a:cs typeface="Arial"/>
              </a:rPr>
              <a:t>Usually, </a:t>
            </a:r>
            <a:r>
              <a:rPr sz="2200" spc="-75" dirty="0">
                <a:latin typeface="Arial"/>
                <a:cs typeface="Arial"/>
              </a:rPr>
              <a:t>instead we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do</a:t>
            </a:r>
            <a:endParaRPr sz="2200" dirty="0">
              <a:latin typeface="Arial"/>
              <a:cs typeface="Arial"/>
            </a:endParaRPr>
          </a:p>
          <a:p>
            <a:pPr marL="1009015" lvl="1" indent="-539115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1009015" algn="l"/>
                <a:tab pos="1009650" algn="l"/>
              </a:tabLst>
            </a:pP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85" dirty="0">
                <a:latin typeface="Arial"/>
                <a:cs typeface="Arial"/>
              </a:rPr>
              <a:t>called </a:t>
            </a:r>
            <a:r>
              <a:rPr sz="2200" spc="-110" dirty="0">
                <a:latin typeface="Arial"/>
                <a:cs typeface="Arial"/>
              </a:rPr>
              <a:t>step-size </a:t>
            </a:r>
            <a:r>
              <a:rPr sz="2200" spc="-20" dirty="0">
                <a:latin typeface="Arial"/>
                <a:cs typeface="Arial"/>
              </a:rPr>
              <a:t>or </a:t>
            </a:r>
            <a:r>
              <a:rPr sz="2200" spc="-100" dirty="0">
                <a:latin typeface="Arial"/>
                <a:cs typeface="Arial"/>
              </a:rPr>
              <a:t>shrinkage, </a:t>
            </a:r>
            <a:r>
              <a:rPr sz="2200" spc="-95" dirty="0">
                <a:latin typeface="Arial"/>
                <a:cs typeface="Arial"/>
              </a:rPr>
              <a:t>usually </a:t>
            </a:r>
            <a:r>
              <a:rPr sz="2200" spc="-85" dirty="0">
                <a:latin typeface="Arial"/>
                <a:cs typeface="Arial"/>
              </a:rPr>
              <a:t>set </a:t>
            </a:r>
            <a:r>
              <a:rPr sz="2200" spc="-70" dirty="0">
                <a:latin typeface="Arial"/>
                <a:cs typeface="Arial"/>
              </a:rPr>
              <a:t>around</a:t>
            </a:r>
            <a:r>
              <a:rPr sz="2200" spc="-38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0.1</a:t>
            </a:r>
            <a:endParaRPr sz="22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45" dirty="0">
                <a:latin typeface="Arial"/>
                <a:cs typeface="Arial"/>
              </a:rPr>
              <a:t>This </a:t>
            </a:r>
            <a:r>
              <a:rPr sz="2200" spc="-140" dirty="0">
                <a:latin typeface="Arial"/>
                <a:cs typeface="Arial"/>
              </a:rPr>
              <a:t>means </a:t>
            </a:r>
            <a:r>
              <a:rPr sz="2200" spc="-75" dirty="0">
                <a:latin typeface="Arial"/>
                <a:cs typeface="Arial"/>
              </a:rPr>
              <a:t>we </a:t>
            </a:r>
            <a:r>
              <a:rPr sz="2200" spc="-65" dirty="0">
                <a:latin typeface="Arial"/>
                <a:cs typeface="Arial"/>
              </a:rPr>
              <a:t>do </a:t>
            </a:r>
            <a:r>
              <a:rPr sz="2200" spc="-5" dirty="0">
                <a:latin typeface="Arial"/>
                <a:cs typeface="Arial"/>
              </a:rPr>
              <a:t>not </a:t>
            </a:r>
            <a:r>
              <a:rPr sz="2200" spc="-70" dirty="0">
                <a:latin typeface="Arial"/>
                <a:cs typeface="Arial"/>
              </a:rPr>
              <a:t>do </a:t>
            </a:r>
            <a:r>
              <a:rPr sz="2200" dirty="0">
                <a:latin typeface="Arial"/>
                <a:cs typeface="Arial"/>
              </a:rPr>
              <a:t>full </a:t>
            </a:r>
            <a:r>
              <a:rPr sz="2200" spc="-45" dirty="0">
                <a:latin typeface="Arial"/>
                <a:cs typeface="Arial"/>
              </a:rPr>
              <a:t>optimization </a:t>
            </a:r>
            <a:r>
              <a:rPr sz="2200" spc="-25" dirty="0">
                <a:latin typeface="Arial"/>
                <a:cs typeface="Arial"/>
              </a:rPr>
              <a:t>in </a:t>
            </a:r>
            <a:r>
              <a:rPr sz="2200" spc="-135" dirty="0">
                <a:latin typeface="Arial"/>
                <a:cs typeface="Arial"/>
              </a:rPr>
              <a:t>each </a:t>
            </a:r>
            <a:r>
              <a:rPr sz="2200" spc="-85" dirty="0">
                <a:latin typeface="Arial"/>
                <a:cs typeface="Arial"/>
              </a:rPr>
              <a:t>step </a:t>
            </a:r>
            <a:r>
              <a:rPr sz="2200" spc="-105" dirty="0">
                <a:latin typeface="Arial"/>
                <a:cs typeface="Arial"/>
              </a:rPr>
              <a:t>and  </a:t>
            </a:r>
            <a:r>
              <a:rPr sz="2200" spc="-95" dirty="0">
                <a:latin typeface="Arial"/>
                <a:cs typeface="Arial"/>
              </a:rPr>
              <a:t>reserve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chance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for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future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rounds,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it</a:t>
            </a:r>
            <a:r>
              <a:rPr sz="2200" spc="-105" dirty="0">
                <a:latin typeface="Arial"/>
                <a:cs typeface="Arial"/>
              </a:rPr>
              <a:t> helps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prevent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overfitting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8255" y="2138118"/>
            <a:ext cx="5237961" cy="362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35067" y="2804414"/>
            <a:ext cx="515006" cy="278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578" y="3921759"/>
            <a:ext cx="515006" cy="2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8606" y="3834047"/>
            <a:ext cx="2029521" cy="30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9995" y="3203072"/>
            <a:ext cx="3188697" cy="471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0401" y="4338658"/>
            <a:ext cx="2380447" cy="2939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8969" y="4871296"/>
            <a:ext cx="88184" cy="11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143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01929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40" dirty="0">
                <a:solidFill>
                  <a:srgbClr val="4AACC5"/>
                </a:solidFill>
                <a:latin typeface="Arial"/>
                <a:cs typeface="Arial"/>
              </a:rPr>
              <a:t>Review </a:t>
            </a:r>
            <a:r>
              <a:rPr sz="2400" spc="-5" dirty="0">
                <a:solidFill>
                  <a:srgbClr val="4AACC5"/>
                </a:solidFill>
                <a:latin typeface="Arial"/>
                <a:cs typeface="Arial"/>
              </a:rPr>
              <a:t>of </a:t>
            </a:r>
            <a:r>
              <a:rPr sz="2400" spc="-125" dirty="0">
                <a:solidFill>
                  <a:srgbClr val="4AACC5"/>
                </a:solidFill>
                <a:latin typeface="Arial"/>
                <a:cs typeface="Arial"/>
              </a:rPr>
              <a:t>key </a:t>
            </a:r>
            <a:r>
              <a:rPr sz="2400" spc="-110" dirty="0">
                <a:solidFill>
                  <a:srgbClr val="4AACC5"/>
                </a:solidFill>
                <a:latin typeface="Arial"/>
                <a:cs typeface="Arial"/>
              </a:rPr>
              <a:t>concepts </a:t>
            </a:r>
            <a:r>
              <a:rPr sz="2400" spc="-5" dirty="0">
                <a:solidFill>
                  <a:srgbClr val="4AACC5"/>
                </a:solidFill>
                <a:latin typeface="Arial"/>
                <a:cs typeface="Arial"/>
              </a:rPr>
              <a:t>of </a:t>
            </a:r>
            <a:r>
              <a:rPr sz="2400" spc="-114" dirty="0">
                <a:solidFill>
                  <a:srgbClr val="4AACC5"/>
                </a:solidFill>
                <a:latin typeface="Arial"/>
                <a:cs typeface="Arial"/>
              </a:rPr>
              <a:t>supervised</a:t>
            </a:r>
            <a:r>
              <a:rPr sz="2400" spc="-375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AACC5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55" dirty="0">
                <a:solidFill>
                  <a:srgbClr val="4AACC5"/>
                </a:solidFill>
                <a:latin typeface="Arial"/>
                <a:cs typeface="Arial"/>
              </a:rPr>
              <a:t>Regression </a:t>
            </a:r>
            <a:r>
              <a:rPr sz="2400" spc="-140" dirty="0">
                <a:solidFill>
                  <a:srgbClr val="4AACC5"/>
                </a:solidFill>
                <a:latin typeface="Arial"/>
                <a:cs typeface="Arial"/>
              </a:rPr>
              <a:t>Tree </a:t>
            </a:r>
            <a:r>
              <a:rPr sz="2400" spc="-114" dirty="0">
                <a:solidFill>
                  <a:srgbClr val="4AACC5"/>
                </a:solidFill>
                <a:latin typeface="Arial"/>
                <a:cs typeface="Arial"/>
              </a:rPr>
              <a:t>and </a:t>
            </a:r>
            <a:r>
              <a:rPr sz="2400" spc="-155" dirty="0">
                <a:solidFill>
                  <a:srgbClr val="4AACC5"/>
                </a:solidFill>
                <a:latin typeface="Arial"/>
                <a:cs typeface="Arial"/>
              </a:rPr>
              <a:t>Ensemble </a:t>
            </a:r>
            <a:r>
              <a:rPr sz="2400" spc="-70" dirty="0">
                <a:solidFill>
                  <a:srgbClr val="4AACC5"/>
                </a:solidFill>
                <a:latin typeface="Arial"/>
                <a:cs typeface="Arial"/>
              </a:rPr>
              <a:t>(What </a:t>
            </a:r>
            <a:r>
              <a:rPr sz="2400" spc="-100" dirty="0">
                <a:solidFill>
                  <a:srgbClr val="4AACC5"/>
                </a:solidFill>
                <a:latin typeface="Arial"/>
                <a:cs typeface="Arial"/>
              </a:rPr>
              <a:t>are </a:t>
            </a:r>
            <a:r>
              <a:rPr sz="2400" spc="-80" dirty="0">
                <a:solidFill>
                  <a:srgbClr val="4AACC5"/>
                </a:solidFill>
                <a:latin typeface="Arial"/>
                <a:cs typeface="Arial"/>
              </a:rPr>
              <a:t>we</a:t>
            </a:r>
            <a:r>
              <a:rPr sz="2400" spc="-140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AACC5"/>
                </a:solidFill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80" dirty="0">
                <a:solidFill>
                  <a:srgbClr val="4AACC5"/>
                </a:solidFill>
                <a:latin typeface="Arial"/>
                <a:cs typeface="Arial"/>
              </a:rPr>
              <a:t>Gradient </a:t>
            </a:r>
            <a:r>
              <a:rPr sz="2400" spc="-105" dirty="0">
                <a:solidFill>
                  <a:srgbClr val="4AACC5"/>
                </a:solidFill>
                <a:latin typeface="Arial"/>
                <a:cs typeface="Arial"/>
              </a:rPr>
              <a:t>Boosting (How </a:t>
            </a:r>
            <a:r>
              <a:rPr sz="2400" spc="-75" dirty="0">
                <a:solidFill>
                  <a:srgbClr val="4AACC5"/>
                </a:solidFill>
                <a:latin typeface="Arial"/>
                <a:cs typeface="Arial"/>
              </a:rPr>
              <a:t>do </a:t>
            </a:r>
            <a:r>
              <a:rPr sz="2400" spc="-80" dirty="0">
                <a:solidFill>
                  <a:srgbClr val="4AACC5"/>
                </a:solidFill>
                <a:latin typeface="Arial"/>
                <a:cs typeface="Arial"/>
              </a:rPr>
              <a:t>we</a:t>
            </a:r>
            <a:r>
              <a:rPr sz="2400" spc="-315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AACC5"/>
                </a:solidFill>
                <a:latin typeface="Arial"/>
                <a:cs typeface="Arial"/>
              </a:rPr>
              <a:t>Learn)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Font typeface="Arial"/>
              <a:buChar char="•"/>
              <a:tabLst>
                <a:tab pos="243204" algn="l"/>
              </a:tabLst>
            </a:pPr>
            <a:r>
              <a:rPr sz="2400" b="1" spc="-125" dirty="0">
                <a:latin typeface="Trebuchet MS"/>
                <a:cs typeface="Trebuchet MS"/>
              </a:rPr>
              <a:t>Summary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05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Questions </a:t>
            </a:r>
            <a:r>
              <a:rPr spc="-145" dirty="0"/>
              <a:t>to </a:t>
            </a:r>
            <a:r>
              <a:rPr spc="-280" dirty="0"/>
              <a:t>check </a:t>
            </a:r>
            <a:r>
              <a:rPr spc="-195" dirty="0"/>
              <a:t>if </a:t>
            </a:r>
            <a:r>
              <a:rPr spc="-175" dirty="0"/>
              <a:t>you </a:t>
            </a:r>
            <a:r>
              <a:rPr spc="-215" dirty="0"/>
              <a:t>really </a:t>
            </a:r>
            <a:r>
              <a:rPr spc="-185" dirty="0"/>
              <a:t>get</a:t>
            </a:r>
            <a:r>
              <a:rPr spc="-690" dirty="0"/>
              <a:t> </a:t>
            </a:r>
            <a:r>
              <a:rPr spc="-185"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41807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14" dirty="0">
                <a:latin typeface="Arial"/>
                <a:cs typeface="Arial"/>
              </a:rPr>
              <a:t>How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45" dirty="0">
                <a:latin typeface="Arial"/>
                <a:cs typeface="Arial"/>
              </a:rPr>
              <a:t>build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boosted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-90" dirty="0">
                <a:latin typeface="Arial"/>
                <a:cs typeface="Arial"/>
              </a:rPr>
              <a:t>classifier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65" dirty="0">
                <a:latin typeface="Arial"/>
                <a:cs typeface="Arial"/>
              </a:rPr>
              <a:t>weighted  </a:t>
            </a:r>
            <a:r>
              <a:rPr sz="2400" spc="-110" dirty="0">
                <a:latin typeface="Arial"/>
                <a:cs typeface="Arial"/>
              </a:rPr>
              <a:t>regression </a:t>
            </a:r>
            <a:r>
              <a:rPr sz="2400" spc="-60" dirty="0">
                <a:latin typeface="Arial"/>
                <a:cs typeface="Arial"/>
              </a:rPr>
              <a:t>problem,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100" dirty="0">
                <a:latin typeface="Arial"/>
                <a:cs typeface="Arial"/>
              </a:rPr>
              <a:t>instance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185" dirty="0">
                <a:latin typeface="Arial"/>
                <a:cs typeface="Arial"/>
              </a:rPr>
              <a:t>a  </a:t>
            </a:r>
            <a:r>
              <a:rPr sz="2400" spc="-65" dirty="0">
                <a:latin typeface="Arial"/>
                <a:cs typeface="Arial"/>
              </a:rPr>
              <a:t>importance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weight?</a:t>
            </a:r>
            <a:endParaRPr sz="2400">
              <a:latin typeface="Arial"/>
              <a:cs typeface="Arial"/>
            </a:endParaRPr>
          </a:p>
          <a:p>
            <a:pPr marL="242570" marR="8255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95" dirty="0">
                <a:latin typeface="Arial"/>
                <a:cs typeface="Arial"/>
              </a:rPr>
              <a:t>Back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time </a:t>
            </a:r>
            <a:r>
              <a:rPr sz="2400" spc="-130" dirty="0">
                <a:latin typeface="Arial"/>
                <a:cs typeface="Arial"/>
              </a:rPr>
              <a:t>series </a:t>
            </a:r>
            <a:r>
              <a:rPr sz="2400" spc="-65" dirty="0">
                <a:latin typeface="Arial"/>
                <a:cs typeface="Arial"/>
              </a:rPr>
              <a:t>problem,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-65" dirty="0">
                <a:latin typeface="Arial"/>
                <a:cs typeface="Arial"/>
              </a:rPr>
              <a:t>I </a:t>
            </a:r>
            <a:r>
              <a:rPr sz="2400" spc="-35" dirty="0">
                <a:latin typeface="Arial"/>
                <a:cs typeface="Arial"/>
              </a:rPr>
              <a:t>want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learn </a:t>
            </a:r>
            <a:r>
              <a:rPr sz="2400" spc="-90" dirty="0">
                <a:latin typeface="Arial"/>
                <a:cs typeface="Arial"/>
              </a:rPr>
              <a:t>step  </a:t>
            </a:r>
            <a:r>
              <a:rPr sz="2400" spc="-65" dirty="0">
                <a:latin typeface="Arial"/>
                <a:cs typeface="Arial"/>
              </a:rPr>
              <a:t>functions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over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time.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other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ways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learn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time  </a:t>
            </a:r>
            <a:r>
              <a:rPr sz="2400" spc="-75" dirty="0">
                <a:latin typeface="Arial"/>
                <a:cs typeface="Arial"/>
              </a:rPr>
              <a:t>splits,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other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than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top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down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split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approach?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19" y="3721404"/>
            <a:ext cx="2656209" cy="2166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052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Questions </a:t>
            </a:r>
            <a:r>
              <a:rPr spc="-145" dirty="0"/>
              <a:t>to </a:t>
            </a:r>
            <a:r>
              <a:rPr spc="-280" dirty="0"/>
              <a:t>check </a:t>
            </a:r>
            <a:r>
              <a:rPr spc="-195" dirty="0"/>
              <a:t>if </a:t>
            </a:r>
            <a:r>
              <a:rPr spc="-175" dirty="0"/>
              <a:t>you </a:t>
            </a:r>
            <a:r>
              <a:rPr spc="-215" dirty="0"/>
              <a:t>really </a:t>
            </a:r>
            <a:r>
              <a:rPr spc="-185" dirty="0"/>
              <a:t>get</a:t>
            </a:r>
            <a:r>
              <a:rPr spc="-675" dirty="0"/>
              <a:t> </a:t>
            </a:r>
            <a:r>
              <a:rPr spc="-185"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8070850" cy="189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657225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14" dirty="0">
                <a:latin typeface="Arial"/>
                <a:cs typeface="Arial"/>
              </a:rPr>
              <a:t>How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45" dirty="0">
                <a:latin typeface="Arial"/>
                <a:cs typeface="Arial"/>
              </a:rPr>
              <a:t>build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boosted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-90" dirty="0">
                <a:latin typeface="Arial"/>
                <a:cs typeface="Arial"/>
              </a:rPr>
              <a:t>classifier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65" dirty="0">
                <a:latin typeface="Arial"/>
                <a:cs typeface="Arial"/>
              </a:rPr>
              <a:t>weighted  </a:t>
            </a:r>
            <a:r>
              <a:rPr sz="2400" spc="-110" dirty="0">
                <a:latin typeface="Arial"/>
                <a:cs typeface="Arial"/>
              </a:rPr>
              <a:t>regression </a:t>
            </a:r>
            <a:r>
              <a:rPr sz="2400" spc="-60" dirty="0">
                <a:latin typeface="Arial"/>
                <a:cs typeface="Arial"/>
              </a:rPr>
              <a:t>problem,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100" dirty="0">
                <a:latin typeface="Arial"/>
                <a:cs typeface="Arial"/>
              </a:rPr>
              <a:t>instance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185" dirty="0">
                <a:latin typeface="Arial"/>
                <a:cs typeface="Arial"/>
              </a:rPr>
              <a:t>a  </a:t>
            </a:r>
            <a:r>
              <a:rPr sz="2400" spc="-65" dirty="0">
                <a:latin typeface="Arial"/>
                <a:cs typeface="Arial"/>
              </a:rPr>
              <a:t>importance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weight?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  <a:tab pos="4441825" algn="l"/>
                <a:tab pos="5738495" algn="l"/>
              </a:tabLst>
            </a:pPr>
            <a:r>
              <a:rPr sz="2200" spc="-85" dirty="0">
                <a:latin typeface="Arial"/>
                <a:cs typeface="Arial"/>
              </a:rPr>
              <a:t>Define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objective,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calculate	</a:t>
            </a:r>
            <a:r>
              <a:rPr sz="2200" spc="-65" dirty="0">
                <a:latin typeface="Arial"/>
                <a:cs typeface="Arial"/>
              </a:rPr>
              <a:t>, </a:t>
            </a:r>
            <a:r>
              <a:rPr sz="2200" spc="-70" dirty="0">
                <a:latin typeface="Arial"/>
                <a:cs typeface="Arial"/>
              </a:rPr>
              <a:t>feed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it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to	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45" dirty="0">
                <a:latin typeface="Arial"/>
                <a:cs typeface="Arial"/>
              </a:rPr>
              <a:t>old </a:t>
            </a:r>
            <a:r>
              <a:rPr sz="2200" spc="-25" dirty="0">
                <a:latin typeface="Arial"/>
                <a:cs typeface="Arial"/>
              </a:rPr>
              <a:t>tree</a:t>
            </a:r>
            <a:r>
              <a:rPr sz="2200" spc="-34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learning  </a:t>
            </a:r>
            <a:r>
              <a:rPr sz="2200" spc="-45" dirty="0">
                <a:latin typeface="Arial"/>
                <a:cs typeface="Arial"/>
              </a:rPr>
              <a:t>algorithm </a:t>
            </a:r>
            <a:r>
              <a:rPr sz="2200" spc="-75" dirty="0">
                <a:latin typeface="Arial"/>
                <a:cs typeface="Arial"/>
              </a:rPr>
              <a:t>we </a:t>
            </a:r>
            <a:r>
              <a:rPr sz="2200" spc="-120" dirty="0">
                <a:latin typeface="Arial"/>
                <a:cs typeface="Arial"/>
              </a:rPr>
              <a:t>have </a:t>
            </a:r>
            <a:r>
              <a:rPr sz="2200" spc="5" dirty="0">
                <a:latin typeface="Arial"/>
                <a:cs typeface="Arial"/>
              </a:rPr>
              <a:t>for </a:t>
            </a:r>
            <a:r>
              <a:rPr sz="2200" spc="-60" dirty="0">
                <a:latin typeface="Arial"/>
                <a:cs typeface="Arial"/>
              </a:rPr>
              <a:t>un-weighted</a:t>
            </a:r>
            <a:r>
              <a:rPr sz="2200" spc="-37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616" y="3903472"/>
            <a:ext cx="7508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spc="-120" dirty="0">
                <a:latin typeface="Arial"/>
                <a:cs typeface="Arial"/>
              </a:rPr>
              <a:t>Again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think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separation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model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objective,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how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does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  </a:t>
            </a:r>
            <a:r>
              <a:rPr sz="2200" spc="-35" dirty="0">
                <a:latin typeface="Arial"/>
                <a:cs typeface="Arial"/>
              </a:rPr>
              <a:t>theory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can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help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better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organizing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machine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learning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toolkit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8546" y="2329179"/>
            <a:ext cx="559308" cy="25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9670" y="3234149"/>
            <a:ext cx="757409" cy="222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4675" y="3220288"/>
            <a:ext cx="1658078" cy="255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3223" y="3215639"/>
            <a:ext cx="2526775" cy="3123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052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Questions </a:t>
            </a:r>
            <a:r>
              <a:rPr spc="-145" dirty="0"/>
              <a:t>to </a:t>
            </a:r>
            <a:r>
              <a:rPr spc="-280" dirty="0"/>
              <a:t>check </a:t>
            </a:r>
            <a:r>
              <a:rPr spc="-195" dirty="0"/>
              <a:t>if </a:t>
            </a:r>
            <a:r>
              <a:rPr spc="-175" dirty="0"/>
              <a:t>you </a:t>
            </a:r>
            <a:r>
              <a:rPr spc="-215" dirty="0"/>
              <a:t>really </a:t>
            </a:r>
            <a:r>
              <a:rPr spc="-185" dirty="0"/>
              <a:t>get</a:t>
            </a:r>
            <a:r>
              <a:rPr spc="-675" dirty="0"/>
              <a:t> </a:t>
            </a:r>
            <a:r>
              <a:rPr spc="-185"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2775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30" dirty="0">
                <a:latin typeface="Arial"/>
                <a:cs typeface="Arial"/>
              </a:rPr>
              <a:t>Time series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3255771"/>
            <a:ext cx="7769225" cy="258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60" dirty="0">
                <a:latin typeface="Arial"/>
                <a:cs typeface="Arial"/>
              </a:rPr>
              <a:t>All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25" dirty="0">
                <a:latin typeface="Arial"/>
                <a:cs typeface="Arial"/>
              </a:rPr>
              <a:t> 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important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structure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score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splits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90" dirty="0">
                <a:latin typeface="Arial"/>
                <a:cs typeface="Arial"/>
              </a:rPr>
              <a:t>Top-down </a:t>
            </a:r>
            <a:r>
              <a:rPr sz="2200" spc="-95" dirty="0">
                <a:latin typeface="Arial"/>
                <a:cs typeface="Arial"/>
              </a:rPr>
              <a:t>greedy, </a:t>
            </a:r>
            <a:r>
              <a:rPr sz="2200" spc="-155" dirty="0">
                <a:latin typeface="Arial"/>
                <a:cs typeface="Arial"/>
              </a:rPr>
              <a:t>same </a:t>
            </a:r>
            <a:r>
              <a:rPr sz="2200" spc="-204" dirty="0">
                <a:latin typeface="Arial"/>
                <a:cs typeface="Arial"/>
              </a:rPr>
              <a:t>as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trees</a:t>
            </a:r>
            <a:endParaRPr sz="22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9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0" dirty="0">
                <a:latin typeface="Arial"/>
                <a:cs typeface="Arial"/>
              </a:rPr>
              <a:t>Bottom-up </a:t>
            </a:r>
            <a:r>
              <a:rPr sz="2200" spc="-95" dirty="0">
                <a:latin typeface="Arial"/>
                <a:cs typeface="Arial"/>
              </a:rPr>
              <a:t>greedy, </a:t>
            </a:r>
            <a:r>
              <a:rPr sz="2200" spc="-30" dirty="0">
                <a:latin typeface="Arial"/>
                <a:cs typeface="Arial"/>
              </a:rPr>
              <a:t>start </a:t>
            </a:r>
            <a:r>
              <a:rPr sz="2200" spc="-15" dirty="0">
                <a:latin typeface="Arial"/>
                <a:cs typeface="Arial"/>
              </a:rPr>
              <a:t>from </a:t>
            </a:r>
            <a:r>
              <a:rPr sz="2200" spc="-55" dirty="0">
                <a:latin typeface="Arial"/>
                <a:cs typeface="Arial"/>
              </a:rPr>
              <a:t>individual points </a:t>
            </a:r>
            <a:r>
              <a:rPr sz="2200" spc="-204" dirty="0">
                <a:latin typeface="Arial"/>
                <a:cs typeface="Arial"/>
              </a:rPr>
              <a:t>as </a:t>
            </a:r>
            <a:r>
              <a:rPr sz="2200" spc="-135" dirty="0">
                <a:latin typeface="Arial"/>
                <a:cs typeface="Arial"/>
              </a:rPr>
              <a:t>each</a:t>
            </a:r>
            <a:r>
              <a:rPr sz="2200" spc="-44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group,  greedily </a:t>
            </a:r>
            <a:r>
              <a:rPr sz="2200" spc="-100" dirty="0">
                <a:latin typeface="Arial"/>
                <a:cs typeface="Arial"/>
              </a:rPr>
              <a:t>merge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neighbors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20" dirty="0">
                <a:latin typeface="Arial"/>
                <a:cs typeface="Arial"/>
              </a:rPr>
              <a:t>Dynamic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programming,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can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find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optimal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solution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for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this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80" dirty="0">
                <a:latin typeface="Arial"/>
                <a:cs typeface="Arial"/>
              </a:rPr>
              <a:t>case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504950"/>
            <a:ext cx="4758309" cy="186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5675" y="3750696"/>
            <a:ext cx="3188697" cy="47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599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Elements </a:t>
            </a:r>
            <a:r>
              <a:rPr spc="-220" dirty="0"/>
              <a:t>continued: </a:t>
            </a:r>
            <a:r>
              <a:rPr spc="-235" dirty="0"/>
              <a:t>Objective</a:t>
            </a:r>
            <a:r>
              <a:rPr spc="-415" dirty="0"/>
              <a:t> </a:t>
            </a:r>
            <a:r>
              <a:rPr spc="-229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491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90" dirty="0">
                <a:latin typeface="Arial"/>
                <a:cs typeface="Arial"/>
              </a:rPr>
              <a:t>Objective </a:t>
            </a:r>
            <a:r>
              <a:rPr sz="2400" spc="-40" dirty="0">
                <a:latin typeface="Arial"/>
                <a:cs typeface="Arial"/>
              </a:rPr>
              <a:t>function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everywhere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3144482"/>
            <a:ext cx="6036945" cy="279717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235" dirty="0">
                <a:latin typeface="Arial"/>
                <a:cs typeface="Arial"/>
              </a:rPr>
              <a:t>Loss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45" dirty="0">
                <a:latin typeface="Arial"/>
                <a:cs typeface="Arial"/>
              </a:rPr>
              <a:t>training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data: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50" dirty="0">
                <a:latin typeface="Arial"/>
                <a:cs typeface="Arial"/>
              </a:rPr>
              <a:t>Square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loss: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05" dirty="0">
                <a:latin typeface="Arial"/>
                <a:cs typeface="Arial"/>
              </a:rPr>
              <a:t>Logistic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loss:</a:t>
            </a:r>
            <a:endParaRPr sz="22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95" dirty="0">
                <a:latin typeface="Arial"/>
                <a:cs typeface="Arial"/>
              </a:rPr>
              <a:t>Regularization: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80" dirty="0">
                <a:latin typeface="Arial"/>
                <a:cs typeface="Arial"/>
              </a:rPr>
              <a:t>complicated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model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is?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210" dirty="0">
                <a:latin typeface="Arial"/>
                <a:cs typeface="Arial"/>
              </a:rPr>
              <a:t>L2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norm: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210" dirty="0">
                <a:latin typeface="Arial"/>
                <a:cs typeface="Arial"/>
              </a:rPr>
              <a:t>L1 </a:t>
            </a:r>
            <a:r>
              <a:rPr sz="2200" spc="-50" dirty="0">
                <a:latin typeface="Arial"/>
                <a:cs typeface="Arial"/>
              </a:rPr>
              <a:t>norm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(lasso):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5495" y="1622705"/>
            <a:ext cx="3923585" cy="383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9194" y="2175649"/>
            <a:ext cx="3583940" cy="708025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113030">
              <a:lnSpc>
                <a:spcPct val="100000"/>
              </a:lnSpc>
              <a:spcBef>
                <a:spcPts val="305"/>
              </a:spcBef>
            </a:pPr>
            <a:r>
              <a:rPr sz="2000" b="1" spc="-15" dirty="0">
                <a:solidFill>
                  <a:srgbClr val="244060"/>
                </a:solidFill>
                <a:latin typeface="Arial"/>
                <a:cs typeface="Arial"/>
              </a:rPr>
              <a:t>Training </a:t>
            </a:r>
            <a:r>
              <a:rPr sz="2000" b="1" spc="-5" dirty="0">
                <a:solidFill>
                  <a:srgbClr val="244060"/>
                </a:solidFill>
                <a:latin typeface="Arial"/>
                <a:cs typeface="Arial"/>
              </a:rPr>
              <a:t>Loss </a:t>
            </a:r>
            <a:r>
              <a:rPr sz="2000" spc="-5" dirty="0">
                <a:solidFill>
                  <a:srgbClr val="244060"/>
                </a:solidFill>
                <a:latin typeface="Arial"/>
                <a:cs typeface="Arial"/>
              </a:rPr>
              <a:t>measures</a:t>
            </a:r>
            <a:r>
              <a:rPr sz="2000" spc="-30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44060"/>
                </a:solidFill>
                <a:latin typeface="Arial"/>
                <a:cs typeface="Arial"/>
              </a:rPr>
              <a:t>how  well model </a:t>
            </a:r>
            <a:r>
              <a:rPr sz="2000" dirty="0">
                <a:solidFill>
                  <a:srgbClr val="244060"/>
                </a:solidFill>
                <a:latin typeface="Arial"/>
                <a:cs typeface="Arial"/>
              </a:rPr>
              <a:t>fit </a:t>
            </a:r>
            <a:r>
              <a:rPr sz="2000" spc="-5" dirty="0">
                <a:solidFill>
                  <a:srgbClr val="244060"/>
                </a:solidFill>
                <a:latin typeface="Arial"/>
                <a:cs typeface="Arial"/>
              </a:rPr>
              <a:t>on training</a:t>
            </a:r>
            <a:r>
              <a:rPr sz="2000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4406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7428" y="2159139"/>
            <a:ext cx="3288029" cy="708025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184785">
              <a:lnSpc>
                <a:spcPct val="100000"/>
              </a:lnSpc>
              <a:spcBef>
                <a:spcPts val="305"/>
              </a:spcBef>
            </a:pPr>
            <a:r>
              <a:rPr sz="2000" b="1" spc="-5" dirty="0">
                <a:solidFill>
                  <a:srgbClr val="244060"/>
                </a:solidFill>
                <a:latin typeface="Arial"/>
                <a:cs typeface="Arial"/>
              </a:rPr>
              <a:t>Regularization</a:t>
            </a:r>
            <a:r>
              <a:rPr sz="2000" spc="-5" dirty="0">
                <a:solidFill>
                  <a:srgbClr val="244060"/>
                </a:solidFill>
                <a:latin typeface="Arial"/>
                <a:cs typeface="Arial"/>
              </a:rPr>
              <a:t>, measures  complexity </a:t>
            </a:r>
            <a:r>
              <a:rPr sz="2000" dirty="0">
                <a:solidFill>
                  <a:srgbClr val="244060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44060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2529" y="1967738"/>
            <a:ext cx="1359535" cy="223520"/>
          </a:xfrm>
          <a:custGeom>
            <a:avLst/>
            <a:gdLst/>
            <a:ahLst/>
            <a:cxnLst/>
            <a:rect l="l" t="t" r="r" b="b"/>
            <a:pathLst>
              <a:path w="1359535" h="223519">
                <a:moveTo>
                  <a:pt x="1313587" y="39175"/>
                </a:moveTo>
                <a:lnTo>
                  <a:pt x="0" y="207645"/>
                </a:lnTo>
                <a:lnTo>
                  <a:pt x="2031" y="223392"/>
                </a:lnTo>
                <a:lnTo>
                  <a:pt x="1315743" y="54907"/>
                </a:lnTo>
                <a:lnTo>
                  <a:pt x="1328184" y="45356"/>
                </a:lnTo>
                <a:lnTo>
                  <a:pt x="1313587" y="39175"/>
                </a:lnTo>
                <a:close/>
              </a:path>
              <a:path w="1359535" h="223519">
                <a:moveTo>
                  <a:pt x="1345334" y="35433"/>
                </a:moveTo>
                <a:lnTo>
                  <a:pt x="1342770" y="35433"/>
                </a:lnTo>
                <a:lnTo>
                  <a:pt x="1344803" y="51181"/>
                </a:lnTo>
                <a:lnTo>
                  <a:pt x="1315743" y="54907"/>
                </a:lnTo>
                <a:lnTo>
                  <a:pt x="1268983" y="90804"/>
                </a:lnTo>
                <a:lnTo>
                  <a:pt x="1265555" y="93472"/>
                </a:lnTo>
                <a:lnTo>
                  <a:pt x="1264920" y="98551"/>
                </a:lnTo>
                <a:lnTo>
                  <a:pt x="1270254" y="105410"/>
                </a:lnTo>
                <a:lnTo>
                  <a:pt x="1275207" y="106045"/>
                </a:lnTo>
                <a:lnTo>
                  <a:pt x="1278635" y="103377"/>
                </a:lnTo>
                <a:lnTo>
                  <a:pt x="1359408" y="41401"/>
                </a:lnTo>
                <a:lnTo>
                  <a:pt x="1345334" y="35433"/>
                </a:lnTo>
                <a:close/>
              </a:path>
              <a:path w="1359535" h="223519">
                <a:moveTo>
                  <a:pt x="1328184" y="45356"/>
                </a:moveTo>
                <a:lnTo>
                  <a:pt x="1315743" y="54907"/>
                </a:lnTo>
                <a:lnTo>
                  <a:pt x="1344803" y="51181"/>
                </a:lnTo>
                <a:lnTo>
                  <a:pt x="1344737" y="50673"/>
                </a:lnTo>
                <a:lnTo>
                  <a:pt x="1340738" y="50673"/>
                </a:lnTo>
                <a:lnTo>
                  <a:pt x="1328184" y="45356"/>
                </a:lnTo>
                <a:close/>
              </a:path>
              <a:path w="1359535" h="223519">
                <a:moveTo>
                  <a:pt x="1338960" y="37084"/>
                </a:moveTo>
                <a:lnTo>
                  <a:pt x="1328184" y="45356"/>
                </a:lnTo>
                <a:lnTo>
                  <a:pt x="1340738" y="50673"/>
                </a:lnTo>
                <a:lnTo>
                  <a:pt x="1338960" y="37084"/>
                </a:lnTo>
                <a:close/>
              </a:path>
              <a:path w="1359535" h="223519">
                <a:moveTo>
                  <a:pt x="1342984" y="37084"/>
                </a:moveTo>
                <a:lnTo>
                  <a:pt x="1338960" y="37084"/>
                </a:lnTo>
                <a:lnTo>
                  <a:pt x="1340738" y="50673"/>
                </a:lnTo>
                <a:lnTo>
                  <a:pt x="1344737" y="50673"/>
                </a:lnTo>
                <a:lnTo>
                  <a:pt x="1342984" y="37084"/>
                </a:lnTo>
                <a:close/>
              </a:path>
              <a:path w="1359535" h="223519">
                <a:moveTo>
                  <a:pt x="1342770" y="35433"/>
                </a:moveTo>
                <a:lnTo>
                  <a:pt x="1313587" y="39175"/>
                </a:lnTo>
                <a:lnTo>
                  <a:pt x="1328184" y="45356"/>
                </a:lnTo>
                <a:lnTo>
                  <a:pt x="1338960" y="37084"/>
                </a:lnTo>
                <a:lnTo>
                  <a:pt x="1342984" y="37084"/>
                </a:lnTo>
                <a:lnTo>
                  <a:pt x="1342770" y="35433"/>
                </a:lnTo>
                <a:close/>
              </a:path>
              <a:path w="1359535" h="223519">
                <a:moveTo>
                  <a:pt x="1261618" y="0"/>
                </a:moveTo>
                <a:lnTo>
                  <a:pt x="1256919" y="1777"/>
                </a:lnTo>
                <a:lnTo>
                  <a:pt x="1255268" y="5841"/>
                </a:lnTo>
                <a:lnTo>
                  <a:pt x="1253490" y="9906"/>
                </a:lnTo>
                <a:lnTo>
                  <a:pt x="1255395" y="14604"/>
                </a:lnTo>
                <a:lnTo>
                  <a:pt x="1259458" y="16256"/>
                </a:lnTo>
                <a:lnTo>
                  <a:pt x="1313587" y="39175"/>
                </a:lnTo>
                <a:lnTo>
                  <a:pt x="1342770" y="35433"/>
                </a:lnTo>
                <a:lnTo>
                  <a:pt x="1345334" y="35433"/>
                </a:lnTo>
                <a:lnTo>
                  <a:pt x="1265682" y="1650"/>
                </a:lnTo>
                <a:lnTo>
                  <a:pt x="12616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0922" y="1991105"/>
            <a:ext cx="1113790" cy="183515"/>
          </a:xfrm>
          <a:custGeom>
            <a:avLst/>
            <a:gdLst/>
            <a:ahLst/>
            <a:cxnLst/>
            <a:rect l="l" t="t" r="r" b="b"/>
            <a:pathLst>
              <a:path w="1113790" h="183514">
                <a:moveTo>
                  <a:pt x="45849" y="39713"/>
                </a:moveTo>
                <a:lnTo>
                  <a:pt x="31375" y="45984"/>
                </a:lnTo>
                <a:lnTo>
                  <a:pt x="43897" y="55454"/>
                </a:lnTo>
                <a:lnTo>
                  <a:pt x="1112011" y="183515"/>
                </a:lnTo>
                <a:lnTo>
                  <a:pt x="1113790" y="167767"/>
                </a:lnTo>
                <a:lnTo>
                  <a:pt x="45849" y="39713"/>
                </a:lnTo>
                <a:close/>
              </a:path>
              <a:path w="1113790" h="183514">
                <a:moveTo>
                  <a:pt x="97409" y="0"/>
                </a:moveTo>
                <a:lnTo>
                  <a:pt x="0" y="42164"/>
                </a:lnTo>
                <a:lnTo>
                  <a:pt x="84709" y="106299"/>
                </a:lnTo>
                <a:lnTo>
                  <a:pt x="89662" y="105537"/>
                </a:lnTo>
                <a:lnTo>
                  <a:pt x="43897" y="55454"/>
                </a:lnTo>
                <a:lnTo>
                  <a:pt x="14604" y="51943"/>
                </a:lnTo>
                <a:lnTo>
                  <a:pt x="16510" y="36195"/>
                </a:lnTo>
                <a:lnTo>
                  <a:pt x="53969" y="36195"/>
                </a:lnTo>
                <a:lnTo>
                  <a:pt x="103759" y="14605"/>
                </a:lnTo>
                <a:lnTo>
                  <a:pt x="105537" y="9906"/>
                </a:lnTo>
                <a:lnTo>
                  <a:pt x="103886" y="5842"/>
                </a:lnTo>
                <a:lnTo>
                  <a:pt x="102107" y="1905"/>
                </a:lnTo>
                <a:lnTo>
                  <a:pt x="97409" y="0"/>
                </a:lnTo>
                <a:close/>
              </a:path>
              <a:path w="1113790" h="183514">
                <a:moveTo>
                  <a:pt x="16510" y="36195"/>
                </a:moveTo>
                <a:lnTo>
                  <a:pt x="14604" y="51943"/>
                </a:lnTo>
                <a:lnTo>
                  <a:pt x="43897" y="55454"/>
                </a:lnTo>
                <a:lnTo>
                  <a:pt x="38582" y="51435"/>
                </a:lnTo>
                <a:lnTo>
                  <a:pt x="18796" y="51435"/>
                </a:lnTo>
                <a:lnTo>
                  <a:pt x="20447" y="37719"/>
                </a:lnTo>
                <a:lnTo>
                  <a:pt x="29219" y="37719"/>
                </a:lnTo>
                <a:lnTo>
                  <a:pt x="16510" y="36195"/>
                </a:lnTo>
                <a:close/>
              </a:path>
              <a:path w="1113790" h="183514">
                <a:moveTo>
                  <a:pt x="20447" y="37719"/>
                </a:moveTo>
                <a:lnTo>
                  <a:pt x="18796" y="51435"/>
                </a:lnTo>
                <a:lnTo>
                  <a:pt x="31375" y="45984"/>
                </a:lnTo>
                <a:lnTo>
                  <a:pt x="20447" y="37719"/>
                </a:lnTo>
                <a:close/>
              </a:path>
              <a:path w="1113790" h="183514">
                <a:moveTo>
                  <a:pt x="31375" y="45984"/>
                </a:moveTo>
                <a:lnTo>
                  <a:pt x="18796" y="51435"/>
                </a:lnTo>
                <a:lnTo>
                  <a:pt x="38582" y="51435"/>
                </a:lnTo>
                <a:lnTo>
                  <a:pt x="31375" y="45984"/>
                </a:lnTo>
                <a:close/>
              </a:path>
              <a:path w="1113790" h="183514">
                <a:moveTo>
                  <a:pt x="29219" y="37719"/>
                </a:moveTo>
                <a:lnTo>
                  <a:pt x="20447" y="37719"/>
                </a:lnTo>
                <a:lnTo>
                  <a:pt x="31375" y="45984"/>
                </a:lnTo>
                <a:lnTo>
                  <a:pt x="45849" y="39713"/>
                </a:lnTo>
                <a:lnTo>
                  <a:pt x="29219" y="37719"/>
                </a:lnTo>
                <a:close/>
              </a:path>
              <a:path w="1113790" h="183514">
                <a:moveTo>
                  <a:pt x="53969" y="36195"/>
                </a:moveTo>
                <a:lnTo>
                  <a:pt x="16510" y="36195"/>
                </a:lnTo>
                <a:lnTo>
                  <a:pt x="45849" y="39713"/>
                </a:lnTo>
                <a:lnTo>
                  <a:pt x="53969" y="361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8725" y="5258654"/>
            <a:ext cx="1572767" cy="277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96797" y="5690831"/>
            <a:ext cx="1569715" cy="255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0886" y="3365511"/>
            <a:ext cx="1936975" cy="2909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08989" y="3814537"/>
            <a:ext cx="2150357" cy="277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4188" y="4253530"/>
            <a:ext cx="5024628" cy="2817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183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863840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separation </a:t>
            </a:r>
            <a:r>
              <a:rPr sz="2400" spc="-70" dirty="0">
                <a:latin typeface="Arial"/>
                <a:cs typeface="Arial"/>
              </a:rPr>
              <a:t>between model, </a:t>
            </a:r>
            <a:r>
              <a:rPr sz="2400" spc="-65" dirty="0">
                <a:latin typeface="Arial"/>
                <a:cs typeface="Arial"/>
              </a:rPr>
              <a:t>objective, </a:t>
            </a:r>
            <a:r>
              <a:rPr sz="2400" spc="-90" dirty="0">
                <a:latin typeface="Arial"/>
                <a:cs typeface="Arial"/>
              </a:rPr>
              <a:t>parameters </a:t>
            </a:r>
            <a:r>
              <a:rPr sz="2400" spc="-150" dirty="0">
                <a:latin typeface="Arial"/>
                <a:cs typeface="Arial"/>
              </a:rPr>
              <a:t>can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-45" dirty="0">
                <a:latin typeface="Arial"/>
                <a:cs typeface="Arial"/>
              </a:rPr>
              <a:t>helpful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70" dirty="0">
                <a:latin typeface="Arial"/>
                <a:cs typeface="Arial"/>
              </a:rPr>
              <a:t>us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understand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105" dirty="0">
                <a:latin typeface="Arial"/>
                <a:cs typeface="Arial"/>
              </a:rPr>
              <a:t>customize </a:t>
            </a:r>
            <a:r>
              <a:rPr sz="2400" spc="-80" dirty="0">
                <a:latin typeface="Arial"/>
                <a:cs typeface="Arial"/>
              </a:rPr>
              <a:t>learning </a:t>
            </a:r>
            <a:r>
              <a:rPr sz="2400" spc="-105" dirty="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242570" marR="50927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bias-variance </a:t>
            </a:r>
            <a:r>
              <a:rPr sz="2400" spc="-30" dirty="0">
                <a:latin typeface="Arial"/>
                <a:cs typeface="Arial"/>
              </a:rPr>
              <a:t>trade-off </a:t>
            </a:r>
            <a:r>
              <a:rPr sz="2400" spc="-100" dirty="0">
                <a:latin typeface="Arial"/>
                <a:cs typeface="Arial"/>
              </a:rPr>
              <a:t>applies </a:t>
            </a:r>
            <a:r>
              <a:rPr sz="2400" spc="-85" dirty="0">
                <a:latin typeface="Arial"/>
                <a:cs typeface="Arial"/>
              </a:rPr>
              <a:t>everywhere, </a:t>
            </a:r>
            <a:r>
              <a:rPr sz="2400" spc="-75" dirty="0">
                <a:latin typeface="Arial"/>
                <a:cs typeface="Arial"/>
              </a:rPr>
              <a:t>including  </a:t>
            </a:r>
            <a:r>
              <a:rPr sz="2400" spc="-80" dirty="0">
                <a:latin typeface="Arial"/>
                <a:cs typeface="Arial"/>
              </a:rPr>
              <a:t>learning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functional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marR="285115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45" dirty="0">
                <a:latin typeface="Arial"/>
                <a:cs typeface="Arial"/>
              </a:rPr>
              <a:t>formal </a:t>
            </a:r>
            <a:r>
              <a:rPr sz="2400" spc="-55" dirty="0">
                <a:latin typeface="Arial"/>
                <a:cs typeface="Arial"/>
              </a:rPr>
              <a:t>about </a:t>
            </a:r>
            <a:r>
              <a:rPr sz="2400" spc="-35" dirty="0">
                <a:latin typeface="Arial"/>
                <a:cs typeface="Arial"/>
              </a:rPr>
              <a:t>what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70" dirty="0">
                <a:latin typeface="Arial"/>
                <a:cs typeface="Arial"/>
              </a:rPr>
              <a:t>learn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70" dirty="0">
                <a:latin typeface="Arial"/>
                <a:cs typeface="Arial"/>
              </a:rPr>
              <a:t>learn.  </a:t>
            </a:r>
            <a:r>
              <a:rPr sz="2400" spc="-150" dirty="0">
                <a:latin typeface="Arial"/>
                <a:cs typeface="Arial"/>
              </a:rPr>
              <a:t>Clear </a:t>
            </a:r>
            <a:r>
              <a:rPr sz="2400" spc="-85" dirty="0">
                <a:latin typeface="Arial"/>
                <a:cs typeface="Arial"/>
              </a:rPr>
              <a:t>understanding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theory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guide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cleaner  </a:t>
            </a:r>
            <a:r>
              <a:rPr sz="2400" spc="-45" dirty="0">
                <a:latin typeface="Arial"/>
                <a:cs typeface="Arial"/>
              </a:rPr>
              <a:t>implementation.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7685" y="2887577"/>
            <a:ext cx="3302525" cy="322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1947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92779"/>
            <a:ext cx="7981315" cy="405193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690"/>
              </a:spcBef>
              <a:buClr>
                <a:srgbClr val="000090"/>
              </a:buClr>
              <a:buChar char="•"/>
              <a:tabLst>
                <a:tab pos="242570" algn="l"/>
                <a:tab pos="243204" algn="l"/>
              </a:tabLst>
            </a:pPr>
            <a:r>
              <a:rPr sz="1600" spc="-90" dirty="0">
                <a:latin typeface="Arial"/>
                <a:cs typeface="Arial"/>
              </a:rPr>
              <a:t>Greedy </a:t>
            </a:r>
            <a:r>
              <a:rPr sz="1600" spc="-25" dirty="0">
                <a:latin typeface="Arial"/>
                <a:cs typeface="Arial"/>
              </a:rPr>
              <a:t>function </a:t>
            </a:r>
            <a:r>
              <a:rPr sz="1600" spc="-45" dirty="0">
                <a:latin typeface="Arial"/>
                <a:cs typeface="Arial"/>
              </a:rPr>
              <a:t>approximation </a:t>
            </a:r>
            <a:r>
              <a:rPr sz="1600" spc="-125" dirty="0">
                <a:latin typeface="Arial"/>
                <a:cs typeface="Arial"/>
              </a:rPr>
              <a:t>a </a:t>
            </a:r>
            <a:r>
              <a:rPr sz="1600" spc="-40" dirty="0">
                <a:latin typeface="Arial"/>
                <a:cs typeface="Arial"/>
              </a:rPr>
              <a:t>gradient </a:t>
            </a:r>
            <a:r>
              <a:rPr sz="1600" spc="-55" dirty="0">
                <a:latin typeface="Arial"/>
                <a:cs typeface="Arial"/>
              </a:rPr>
              <a:t>boosting </a:t>
            </a:r>
            <a:r>
              <a:rPr sz="1600" spc="-65" dirty="0">
                <a:latin typeface="Arial"/>
                <a:cs typeface="Arial"/>
              </a:rPr>
              <a:t>machine. </a:t>
            </a:r>
            <a:r>
              <a:rPr sz="1600" i="1" spc="-140" dirty="0">
                <a:latin typeface="Arial"/>
                <a:cs typeface="Arial"/>
              </a:rPr>
              <a:t>J.H.</a:t>
            </a:r>
            <a:r>
              <a:rPr sz="1600" i="1" spc="-305" dirty="0">
                <a:latin typeface="Arial"/>
                <a:cs typeface="Arial"/>
              </a:rPr>
              <a:t> </a:t>
            </a:r>
            <a:r>
              <a:rPr sz="1600" i="1" spc="-80" dirty="0">
                <a:latin typeface="Arial"/>
                <a:cs typeface="Arial"/>
              </a:rPr>
              <a:t>Friedman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lr>
                <a:srgbClr val="000090"/>
              </a:buClr>
              <a:buSzPct val="78571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400" i="1" spc="-60" dirty="0">
                <a:latin typeface="Arial"/>
                <a:cs typeface="Arial"/>
              </a:rPr>
              <a:t>First paper </a:t>
            </a:r>
            <a:r>
              <a:rPr sz="1400" i="1" spc="-40" dirty="0">
                <a:latin typeface="Arial"/>
                <a:cs typeface="Arial"/>
              </a:rPr>
              <a:t>about </a:t>
            </a:r>
            <a:r>
              <a:rPr sz="1400" i="1" spc="-35" dirty="0">
                <a:latin typeface="Arial"/>
                <a:cs typeface="Arial"/>
              </a:rPr>
              <a:t>gradient</a:t>
            </a:r>
            <a:r>
              <a:rPr sz="1400" i="1" spc="-130" dirty="0">
                <a:latin typeface="Arial"/>
                <a:cs typeface="Arial"/>
              </a:rPr>
              <a:t> </a:t>
            </a:r>
            <a:r>
              <a:rPr sz="1400" i="1" spc="-50" dirty="0">
                <a:latin typeface="Arial"/>
                <a:cs typeface="Arial"/>
              </a:rPr>
              <a:t>boosting</a:t>
            </a:r>
            <a:endParaRPr sz="1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950"/>
              </a:spcBef>
              <a:buClr>
                <a:srgbClr val="000090"/>
              </a:buClr>
              <a:buFont typeface="Arial"/>
              <a:buChar char="•"/>
              <a:tabLst>
                <a:tab pos="242570" algn="l"/>
                <a:tab pos="243204" algn="l"/>
              </a:tabLst>
            </a:pPr>
            <a:r>
              <a:rPr sz="1600" i="1" spc="-85" dirty="0">
                <a:latin typeface="Arial"/>
                <a:cs typeface="Arial"/>
              </a:rPr>
              <a:t>Stochastic </a:t>
            </a:r>
            <a:r>
              <a:rPr sz="1600" i="1" spc="-55" dirty="0">
                <a:latin typeface="Arial"/>
                <a:cs typeface="Arial"/>
              </a:rPr>
              <a:t>Gradient </a:t>
            </a:r>
            <a:r>
              <a:rPr sz="1600" i="1" spc="-70" dirty="0">
                <a:latin typeface="Arial"/>
                <a:cs typeface="Arial"/>
              </a:rPr>
              <a:t>Boosting. </a:t>
            </a:r>
            <a:r>
              <a:rPr sz="1600" i="1" spc="-135" dirty="0">
                <a:latin typeface="Arial"/>
                <a:cs typeface="Arial"/>
              </a:rPr>
              <a:t>J.H.</a:t>
            </a:r>
            <a:r>
              <a:rPr sz="1600" i="1" spc="-120" dirty="0">
                <a:latin typeface="Arial"/>
                <a:cs typeface="Arial"/>
              </a:rPr>
              <a:t> </a:t>
            </a:r>
            <a:r>
              <a:rPr sz="1600" i="1" spc="-80" dirty="0">
                <a:latin typeface="Arial"/>
                <a:cs typeface="Arial"/>
              </a:rPr>
              <a:t>Friedman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lr>
                <a:srgbClr val="000090"/>
              </a:buClr>
              <a:buSzPct val="78571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400" i="1" spc="-40" dirty="0">
                <a:latin typeface="Arial"/>
                <a:cs typeface="Arial"/>
              </a:rPr>
              <a:t>Introducing </a:t>
            </a:r>
            <a:r>
              <a:rPr sz="1400" i="1" spc="-55" dirty="0">
                <a:latin typeface="Arial"/>
                <a:cs typeface="Arial"/>
              </a:rPr>
              <a:t>bagging </a:t>
            </a:r>
            <a:r>
              <a:rPr sz="1400" i="1" spc="-20" dirty="0">
                <a:latin typeface="Arial"/>
                <a:cs typeface="Arial"/>
              </a:rPr>
              <a:t>trick </a:t>
            </a:r>
            <a:r>
              <a:rPr sz="1400" i="1" spc="5" dirty="0">
                <a:latin typeface="Arial"/>
                <a:cs typeface="Arial"/>
              </a:rPr>
              <a:t>to </a:t>
            </a:r>
            <a:r>
              <a:rPr sz="1400" i="1" spc="-40" dirty="0">
                <a:latin typeface="Arial"/>
                <a:cs typeface="Arial"/>
              </a:rPr>
              <a:t>gradient</a:t>
            </a:r>
            <a:r>
              <a:rPr sz="1400" i="1" spc="-170" dirty="0">
                <a:latin typeface="Arial"/>
                <a:cs typeface="Arial"/>
              </a:rPr>
              <a:t> </a:t>
            </a:r>
            <a:r>
              <a:rPr sz="1400" i="1" spc="-50" dirty="0">
                <a:latin typeface="Arial"/>
                <a:cs typeface="Arial"/>
              </a:rPr>
              <a:t>boosting</a:t>
            </a:r>
            <a:endParaRPr sz="1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950"/>
              </a:spcBef>
              <a:buClr>
                <a:srgbClr val="000090"/>
              </a:buClr>
              <a:buFont typeface="Arial"/>
              <a:buChar char="•"/>
              <a:tabLst>
                <a:tab pos="242570" algn="l"/>
                <a:tab pos="243204" algn="l"/>
              </a:tabLst>
            </a:pPr>
            <a:r>
              <a:rPr sz="1600" i="1" spc="-100" dirty="0">
                <a:latin typeface="Arial"/>
                <a:cs typeface="Arial"/>
              </a:rPr>
              <a:t>Elements </a:t>
            </a:r>
            <a:r>
              <a:rPr sz="1600" i="1" spc="-15" dirty="0">
                <a:latin typeface="Arial"/>
                <a:cs typeface="Arial"/>
              </a:rPr>
              <a:t>of </a:t>
            </a:r>
            <a:r>
              <a:rPr sz="1600" i="1" spc="-50" dirty="0">
                <a:latin typeface="Arial"/>
                <a:cs typeface="Arial"/>
              </a:rPr>
              <a:t>Statistical </a:t>
            </a:r>
            <a:r>
              <a:rPr sz="1600" i="1" spc="-75" dirty="0">
                <a:latin typeface="Arial"/>
                <a:cs typeface="Arial"/>
              </a:rPr>
              <a:t>Learning. </a:t>
            </a:r>
            <a:r>
              <a:rPr sz="1600" i="1" spc="-125" dirty="0">
                <a:latin typeface="Arial"/>
                <a:cs typeface="Arial"/>
              </a:rPr>
              <a:t>T. </a:t>
            </a:r>
            <a:r>
              <a:rPr sz="1600" i="1" spc="-70" dirty="0">
                <a:latin typeface="Arial"/>
                <a:cs typeface="Arial"/>
              </a:rPr>
              <a:t>Hastie, </a:t>
            </a:r>
            <a:r>
              <a:rPr sz="1600" i="1" spc="-165" dirty="0">
                <a:latin typeface="Arial"/>
                <a:cs typeface="Arial"/>
              </a:rPr>
              <a:t>R. </a:t>
            </a:r>
            <a:r>
              <a:rPr sz="1600" i="1" spc="-65" dirty="0">
                <a:latin typeface="Arial"/>
                <a:cs typeface="Arial"/>
              </a:rPr>
              <a:t>Tibshirani </a:t>
            </a:r>
            <a:r>
              <a:rPr sz="1600" i="1" spc="-70" dirty="0">
                <a:latin typeface="Arial"/>
                <a:cs typeface="Arial"/>
              </a:rPr>
              <a:t>and </a:t>
            </a:r>
            <a:r>
              <a:rPr sz="1600" i="1" spc="-135" dirty="0">
                <a:latin typeface="Arial"/>
                <a:cs typeface="Arial"/>
              </a:rPr>
              <a:t>J.H.</a:t>
            </a:r>
            <a:r>
              <a:rPr sz="1600" i="1" spc="-100" dirty="0">
                <a:latin typeface="Arial"/>
                <a:cs typeface="Arial"/>
              </a:rPr>
              <a:t> </a:t>
            </a:r>
            <a:r>
              <a:rPr sz="1600" i="1" spc="-80" dirty="0">
                <a:latin typeface="Arial"/>
                <a:cs typeface="Arial"/>
              </a:rPr>
              <a:t>Friedman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lr>
                <a:srgbClr val="000090"/>
              </a:buClr>
              <a:buSzPct val="78571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400" i="1" spc="-80" dirty="0">
                <a:latin typeface="Arial"/>
                <a:cs typeface="Arial"/>
              </a:rPr>
              <a:t>Contains </a:t>
            </a:r>
            <a:r>
              <a:rPr sz="1400" i="1" spc="-60" dirty="0">
                <a:latin typeface="Arial"/>
                <a:cs typeface="Arial"/>
              </a:rPr>
              <a:t>a </a:t>
            </a:r>
            <a:r>
              <a:rPr sz="1400" i="1" spc="-50" dirty="0">
                <a:latin typeface="Arial"/>
                <a:cs typeface="Arial"/>
              </a:rPr>
              <a:t>chapter </a:t>
            </a:r>
            <a:r>
              <a:rPr sz="1400" i="1" spc="-40" dirty="0">
                <a:latin typeface="Arial"/>
                <a:cs typeface="Arial"/>
              </a:rPr>
              <a:t>about </a:t>
            </a:r>
            <a:r>
              <a:rPr sz="1400" i="1" spc="-35" dirty="0">
                <a:latin typeface="Arial"/>
                <a:cs typeface="Arial"/>
              </a:rPr>
              <a:t>gradient </a:t>
            </a:r>
            <a:r>
              <a:rPr sz="1400" i="1" spc="-65" dirty="0">
                <a:latin typeface="Arial"/>
                <a:cs typeface="Arial"/>
              </a:rPr>
              <a:t>boosted</a:t>
            </a:r>
            <a:r>
              <a:rPr sz="1400" i="1" spc="-110" dirty="0">
                <a:latin typeface="Arial"/>
                <a:cs typeface="Arial"/>
              </a:rPr>
              <a:t> </a:t>
            </a:r>
            <a:r>
              <a:rPr sz="1400" i="1" spc="-50" dirty="0">
                <a:latin typeface="Arial"/>
                <a:cs typeface="Arial"/>
              </a:rPr>
              <a:t>boosting</a:t>
            </a:r>
            <a:endParaRPr sz="1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950"/>
              </a:spcBef>
              <a:buClr>
                <a:srgbClr val="000090"/>
              </a:buClr>
              <a:buChar char="•"/>
              <a:tabLst>
                <a:tab pos="242570" algn="l"/>
                <a:tab pos="243204" algn="l"/>
                <a:tab pos="5024120" algn="l"/>
              </a:tabLst>
            </a:pPr>
            <a:r>
              <a:rPr sz="1600" spc="-40" dirty="0">
                <a:latin typeface="Arial"/>
                <a:cs typeface="Arial"/>
              </a:rPr>
              <a:t>Additive </a:t>
            </a:r>
            <a:r>
              <a:rPr sz="1600" spc="-45" dirty="0">
                <a:latin typeface="Arial"/>
                <a:cs typeface="Arial"/>
              </a:rPr>
              <a:t>logistic </a:t>
            </a:r>
            <a:r>
              <a:rPr sz="1600" spc="-75" dirty="0">
                <a:latin typeface="Arial"/>
                <a:cs typeface="Arial"/>
              </a:rPr>
              <a:t>regression </a:t>
            </a:r>
            <a:r>
              <a:rPr sz="1600" spc="-125" dirty="0">
                <a:latin typeface="Arial"/>
                <a:cs typeface="Arial"/>
              </a:rPr>
              <a:t>a </a:t>
            </a:r>
            <a:r>
              <a:rPr sz="1600" spc="-40" dirty="0">
                <a:latin typeface="Arial"/>
                <a:cs typeface="Arial"/>
              </a:rPr>
              <a:t>statistical </a:t>
            </a:r>
            <a:r>
              <a:rPr sz="1600" spc="-45" dirty="0">
                <a:latin typeface="Arial"/>
                <a:cs typeface="Arial"/>
              </a:rPr>
              <a:t>view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boosting.	</a:t>
            </a:r>
            <a:r>
              <a:rPr sz="1600" i="1" spc="-135" dirty="0">
                <a:latin typeface="Arial"/>
                <a:cs typeface="Arial"/>
              </a:rPr>
              <a:t>J.H. </a:t>
            </a:r>
            <a:r>
              <a:rPr sz="1600" i="1" spc="-80" dirty="0">
                <a:latin typeface="Arial"/>
                <a:cs typeface="Arial"/>
              </a:rPr>
              <a:t>Friedman </a:t>
            </a:r>
            <a:r>
              <a:rPr sz="1600" i="1" spc="-125" dirty="0">
                <a:latin typeface="Arial"/>
                <a:cs typeface="Arial"/>
              </a:rPr>
              <a:t>T. </a:t>
            </a:r>
            <a:r>
              <a:rPr sz="1600" i="1" spc="-75" dirty="0">
                <a:latin typeface="Arial"/>
                <a:cs typeface="Arial"/>
              </a:rPr>
              <a:t>Hastie </a:t>
            </a:r>
            <a:r>
              <a:rPr sz="1600" i="1" spc="-165" dirty="0">
                <a:latin typeface="Arial"/>
                <a:cs typeface="Arial"/>
              </a:rPr>
              <a:t>R.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-65" dirty="0">
                <a:latin typeface="Arial"/>
                <a:cs typeface="Arial"/>
              </a:rPr>
              <a:t>Tibshirani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Clr>
                <a:srgbClr val="000090"/>
              </a:buClr>
              <a:buSzPct val="78571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400" i="1" spc="-135" dirty="0">
                <a:latin typeface="Arial"/>
                <a:cs typeface="Arial"/>
              </a:rPr>
              <a:t>Uses </a:t>
            </a:r>
            <a:r>
              <a:rPr sz="1400" i="1" spc="-75" dirty="0">
                <a:latin typeface="Arial"/>
                <a:cs typeface="Arial"/>
              </a:rPr>
              <a:t>second-order </a:t>
            </a:r>
            <a:r>
              <a:rPr sz="1400" i="1" spc="-45" dirty="0">
                <a:latin typeface="Arial"/>
                <a:cs typeface="Arial"/>
              </a:rPr>
              <a:t>statistics </a:t>
            </a:r>
            <a:r>
              <a:rPr sz="1400" i="1" spc="-10" dirty="0">
                <a:latin typeface="Arial"/>
                <a:cs typeface="Arial"/>
              </a:rPr>
              <a:t>for </a:t>
            </a:r>
            <a:r>
              <a:rPr sz="1400" i="1" spc="-35" dirty="0">
                <a:latin typeface="Arial"/>
                <a:cs typeface="Arial"/>
              </a:rPr>
              <a:t>tree </a:t>
            </a:r>
            <a:r>
              <a:rPr sz="1400" i="1" spc="-20" dirty="0">
                <a:latin typeface="Arial"/>
                <a:cs typeface="Arial"/>
              </a:rPr>
              <a:t>splitting, </a:t>
            </a:r>
            <a:r>
              <a:rPr sz="1400" i="1" spc="-50" dirty="0">
                <a:latin typeface="Arial"/>
                <a:cs typeface="Arial"/>
              </a:rPr>
              <a:t>which </a:t>
            </a:r>
            <a:r>
              <a:rPr sz="1400" i="1" spc="-75" dirty="0">
                <a:latin typeface="Arial"/>
                <a:cs typeface="Arial"/>
              </a:rPr>
              <a:t>is closer </a:t>
            </a:r>
            <a:r>
              <a:rPr sz="1400" i="1" spc="5" dirty="0">
                <a:latin typeface="Arial"/>
                <a:cs typeface="Arial"/>
              </a:rPr>
              <a:t>to </a:t>
            </a:r>
            <a:r>
              <a:rPr sz="1400" i="1" spc="-35" dirty="0">
                <a:latin typeface="Arial"/>
                <a:cs typeface="Arial"/>
              </a:rPr>
              <a:t>the </a:t>
            </a:r>
            <a:r>
              <a:rPr sz="1400" i="1" spc="-50" dirty="0">
                <a:latin typeface="Arial"/>
                <a:cs typeface="Arial"/>
              </a:rPr>
              <a:t>view </a:t>
            </a:r>
            <a:r>
              <a:rPr sz="1400" i="1" spc="-70" dirty="0">
                <a:latin typeface="Arial"/>
                <a:cs typeface="Arial"/>
              </a:rPr>
              <a:t>presented </a:t>
            </a:r>
            <a:r>
              <a:rPr sz="1400" i="1" spc="-25" dirty="0">
                <a:latin typeface="Arial"/>
                <a:cs typeface="Arial"/>
              </a:rPr>
              <a:t>in </a:t>
            </a:r>
            <a:r>
              <a:rPr sz="1400" i="1" spc="-35" dirty="0">
                <a:latin typeface="Arial"/>
                <a:cs typeface="Arial"/>
              </a:rPr>
              <a:t>this</a:t>
            </a:r>
            <a:r>
              <a:rPr sz="1400" i="1" spc="-270" dirty="0">
                <a:latin typeface="Arial"/>
                <a:cs typeface="Arial"/>
              </a:rPr>
              <a:t> </a:t>
            </a:r>
            <a:r>
              <a:rPr sz="1400" i="1" spc="-70" dirty="0">
                <a:latin typeface="Arial"/>
                <a:cs typeface="Arial"/>
              </a:rPr>
              <a:t>slide</a:t>
            </a:r>
            <a:endParaRPr sz="1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955"/>
              </a:spcBef>
              <a:buClr>
                <a:srgbClr val="000090"/>
              </a:buClr>
              <a:buChar char="•"/>
              <a:tabLst>
                <a:tab pos="242570" algn="l"/>
                <a:tab pos="243204" algn="l"/>
              </a:tabLst>
            </a:pPr>
            <a:r>
              <a:rPr sz="1600" spc="-85" dirty="0">
                <a:latin typeface="Arial"/>
                <a:cs typeface="Arial"/>
              </a:rPr>
              <a:t>Learning </a:t>
            </a:r>
            <a:r>
              <a:rPr sz="1600" spc="-55" dirty="0">
                <a:latin typeface="Arial"/>
                <a:cs typeface="Arial"/>
              </a:rPr>
              <a:t>Nonlinear </a:t>
            </a:r>
            <a:r>
              <a:rPr sz="1600" spc="-75" dirty="0">
                <a:latin typeface="Arial"/>
                <a:cs typeface="Arial"/>
              </a:rPr>
              <a:t>Functions </a:t>
            </a:r>
            <a:r>
              <a:rPr sz="1600" spc="-100" dirty="0">
                <a:latin typeface="Arial"/>
                <a:cs typeface="Arial"/>
              </a:rPr>
              <a:t>Using </a:t>
            </a:r>
            <a:r>
              <a:rPr sz="1600" spc="-90" dirty="0">
                <a:latin typeface="Arial"/>
                <a:cs typeface="Arial"/>
              </a:rPr>
              <a:t>Regularized Greedy </a:t>
            </a:r>
            <a:r>
              <a:rPr sz="1600" spc="-75" dirty="0">
                <a:latin typeface="Arial"/>
                <a:cs typeface="Arial"/>
              </a:rPr>
              <a:t>Forest</a:t>
            </a:r>
            <a:r>
              <a:rPr sz="1600" i="1" spc="-75" dirty="0">
                <a:latin typeface="Arial"/>
                <a:cs typeface="Arial"/>
              </a:rPr>
              <a:t>. </a:t>
            </a:r>
            <a:r>
              <a:rPr sz="1600" i="1" spc="-165" dirty="0">
                <a:latin typeface="Arial"/>
                <a:cs typeface="Arial"/>
              </a:rPr>
              <a:t>R. </a:t>
            </a:r>
            <a:r>
              <a:rPr sz="1600" i="1" spc="-114" dirty="0">
                <a:latin typeface="Arial"/>
                <a:cs typeface="Arial"/>
              </a:rPr>
              <a:t>Johnson </a:t>
            </a:r>
            <a:r>
              <a:rPr sz="1600" i="1" spc="-70" dirty="0">
                <a:latin typeface="Arial"/>
                <a:cs typeface="Arial"/>
              </a:rPr>
              <a:t>and </a:t>
            </a:r>
            <a:r>
              <a:rPr sz="1600" i="1" spc="-125" dirty="0">
                <a:latin typeface="Arial"/>
                <a:cs typeface="Arial"/>
              </a:rPr>
              <a:t>T.</a:t>
            </a:r>
            <a:r>
              <a:rPr sz="1600" i="1" spc="-240" dirty="0">
                <a:latin typeface="Arial"/>
                <a:cs typeface="Arial"/>
              </a:rPr>
              <a:t> </a:t>
            </a:r>
            <a:r>
              <a:rPr sz="1600" i="1" spc="-105" dirty="0">
                <a:latin typeface="Arial"/>
                <a:cs typeface="Arial"/>
              </a:rPr>
              <a:t>Zhang</a:t>
            </a:r>
            <a:endParaRPr sz="16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9"/>
              </a:spcBef>
              <a:buClr>
                <a:srgbClr val="000090"/>
              </a:buClr>
              <a:buSzPct val="78571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400" i="1" spc="-105" dirty="0">
                <a:latin typeface="Arial"/>
                <a:cs typeface="Arial"/>
              </a:rPr>
              <a:t>Proposes </a:t>
            </a:r>
            <a:r>
              <a:rPr sz="1400" i="1" spc="5" dirty="0">
                <a:latin typeface="Arial"/>
                <a:cs typeface="Arial"/>
              </a:rPr>
              <a:t>to </a:t>
            </a:r>
            <a:r>
              <a:rPr sz="1400" i="1" spc="-65" dirty="0">
                <a:latin typeface="Arial"/>
                <a:cs typeface="Arial"/>
              </a:rPr>
              <a:t>do </a:t>
            </a:r>
            <a:r>
              <a:rPr sz="1400" i="1" spc="-25" dirty="0">
                <a:latin typeface="Arial"/>
                <a:cs typeface="Arial"/>
              </a:rPr>
              <a:t>fully </a:t>
            </a:r>
            <a:r>
              <a:rPr sz="1400" i="1" spc="-50" dirty="0">
                <a:latin typeface="Arial"/>
                <a:cs typeface="Arial"/>
              </a:rPr>
              <a:t>corrective </a:t>
            </a:r>
            <a:r>
              <a:rPr sz="1400" i="1" spc="-65" dirty="0">
                <a:latin typeface="Arial"/>
                <a:cs typeface="Arial"/>
              </a:rPr>
              <a:t>step, </a:t>
            </a:r>
            <a:r>
              <a:rPr sz="1400" i="1" spc="-114" dirty="0">
                <a:latin typeface="Arial"/>
                <a:cs typeface="Arial"/>
              </a:rPr>
              <a:t>as </a:t>
            </a:r>
            <a:r>
              <a:rPr sz="1400" i="1" spc="-30" dirty="0">
                <a:latin typeface="Arial"/>
                <a:cs typeface="Arial"/>
              </a:rPr>
              <a:t>well </a:t>
            </a:r>
            <a:r>
              <a:rPr sz="1400" i="1" spc="-114" dirty="0">
                <a:latin typeface="Arial"/>
                <a:cs typeface="Arial"/>
              </a:rPr>
              <a:t>as </a:t>
            </a:r>
            <a:r>
              <a:rPr sz="1400" i="1" spc="-45" dirty="0">
                <a:latin typeface="Arial"/>
                <a:cs typeface="Arial"/>
              </a:rPr>
              <a:t>regularizing </a:t>
            </a:r>
            <a:r>
              <a:rPr sz="1400" i="1" spc="-35" dirty="0">
                <a:latin typeface="Arial"/>
                <a:cs typeface="Arial"/>
              </a:rPr>
              <a:t>the tree </a:t>
            </a:r>
            <a:r>
              <a:rPr sz="1400" i="1" spc="-50" dirty="0">
                <a:latin typeface="Arial"/>
                <a:cs typeface="Arial"/>
              </a:rPr>
              <a:t>complexity. </a:t>
            </a:r>
            <a:r>
              <a:rPr sz="1400" i="1" spc="-120" dirty="0">
                <a:latin typeface="Arial"/>
                <a:cs typeface="Arial"/>
              </a:rPr>
              <a:t>The </a:t>
            </a:r>
            <a:r>
              <a:rPr sz="1400" i="1" spc="-45" dirty="0">
                <a:latin typeface="Arial"/>
                <a:cs typeface="Arial"/>
              </a:rPr>
              <a:t>regularizing </a:t>
            </a:r>
            <a:r>
              <a:rPr sz="1400" i="1" spc="-20" dirty="0">
                <a:latin typeface="Arial"/>
                <a:cs typeface="Arial"/>
              </a:rPr>
              <a:t>trick  </a:t>
            </a:r>
            <a:r>
              <a:rPr sz="1400" i="1" spc="-75" dirty="0">
                <a:latin typeface="Arial"/>
                <a:cs typeface="Arial"/>
              </a:rPr>
              <a:t>is </a:t>
            </a:r>
            <a:r>
              <a:rPr sz="1400" i="1" spc="-85" dirty="0">
                <a:latin typeface="Arial"/>
                <a:cs typeface="Arial"/>
              </a:rPr>
              <a:t>closed </a:t>
            </a:r>
            <a:r>
              <a:rPr sz="1400" i="1" spc="-40" dirty="0">
                <a:latin typeface="Arial"/>
                <a:cs typeface="Arial"/>
              </a:rPr>
              <a:t>related </a:t>
            </a:r>
            <a:r>
              <a:rPr sz="1400" i="1" spc="5" dirty="0">
                <a:latin typeface="Arial"/>
                <a:cs typeface="Arial"/>
              </a:rPr>
              <a:t>to </a:t>
            </a:r>
            <a:r>
              <a:rPr sz="1400" i="1" spc="-35" dirty="0">
                <a:latin typeface="Arial"/>
                <a:cs typeface="Arial"/>
              </a:rPr>
              <a:t>the </a:t>
            </a:r>
            <a:r>
              <a:rPr sz="1400" i="1" spc="-50" dirty="0">
                <a:latin typeface="Arial"/>
                <a:cs typeface="Arial"/>
              </a:rPr>
              <a:t>view </a:t>
            </a:r>
            <a:r>
              <a:rPr sz="1400" i="1" spc="-65" dirty="0">
                <a:latin typeface="Arial"/>
                <a:cs typeface="Arial"/>
              </a:rPr>
              <a:t>present </a:t>
            </a:r>
            <a:r>
              <a:rPr sz="1400" i="1" spc="-25" dirty="0">
                <a:latin typeface="Arial"/>
                <a:cs typeface="Arial"/>
              </a:rPr>
              <a:t>in </a:t>
            </a:r>
            <a:r>
              <a:rPr sz="1400" i="1" spc="-35" dirty="0">
                <a:latin typeface="Arial"/>
                <a:cs typeface="Arial"/>
              </a:rPr>
              <a:t>this</a:t>
            </a:r>
            <a:r>
              <a:rPr sz="1400" i="1" spc="-254" dirty="0">
                <a:latin typeface="Arial"/>
                <a:cs typeface="Arial"/>
              </a:rPr>
              <a:t> </a:t>
            </a:r>
            <a:r>
              <a:rPr sz="1400" i="1" spc="-70" dirty="0">
                <a:latin typeface="Arial"/>
                <a:cs typeface="Arial"/>
              </a:rPr>
              <a:t>slide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0090"/>
              </a:buClr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0090"/>
              </a:buClr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2570" algn="l"/>
                <a:tab pos="243204" algn="l"/>
              </a:tabLst>
            </a:pPr>
            <a:r>
              <a:rPr sz="1600" spc="-60" dirty="0">
                <a:latin typeface="Arial"/>
                <a:cs typeface="Arial"/>
              </a:rPr>
              <a:t>Software </a:t>
            </a:r>
            <a:r>
              <a:rPr sz="1600" spc="-40" dirty="0">
                <a:latin typeface="Arial"/>
                <a:cs typeface="Arial"/>
              </a:rPr>
              <a:t>implementing </a:t>
            </a:r>
            <a:r>
              <a:rPr sz="1600" spc="-20" dirty="0">
                <a:latin typeface="Arial"/>
                <a:cs typeface="Arial"/>
              </a:rPr>
              <a:t>the </a:t>
            </a:r>
            <a:r>
              <a:rPr sz="1600" spc="-50" dirty="0">
                <a:latin typeface="Arial"/>
                <a:cs typeface="Arial"/>
              </a:rPr>
              <a:t>model </a:t>
            </a:r>
            <a:r>
              <a:rPr sz="1600" spc="-75" dirty="0">
                <a:latin typeface="Arial"/>
                <a:cs typeface="Arial"/>
              </a:rPr>
              <a:t>described </a:t>
            </a:r>
            <a:r>
              <a:rPr sz="1600" spc="-25" dirty="0">
                <a:latin typeface="Arial"/>
                <a:cs typeface="Arial"/>
              </a:rPr>
              <a:t>in </a:t>
            </a:r>
            <a:r>
              <a:rPr sz="1600" spc="-35" dirty="0">
                <a:latin typeface="Arial"/>
                <a:cs typeface="Arial"/>
              </a:rPr>
              <a:t>this </a:t>
            </a:r>
            <a:r>
              <a:rPr sz="1600" spc="-60" dirty="0">
                <a:latin typeface="Arial"/>
                <a:cs typeface="Arial"/>
              </a:rPr>
              <a:t>slide: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https://github.com/tqchen/xgboost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Putting </a:t>
            </a:r>
            <a:r>
              <a:rPr spc="-175" dirty="0"/>
              <a:t>known </a:t>
            </a:r>
            <a:r>
              <a:rPr spc="-185" dirty="0"/>
              <a:t>knowledge </a:t>
            </a:r>
            <a:r>
              <a:rPr spc="-170" dirty="0"/>
              <a:t>into</a:t>
            </a:r>
            <a:r>
              <a:rPr spc="-490" dirty="0"/>
              <a:t> </a:t>
            </a:r>
            <a:r>
              <a:rPr spc="-235" dirty="0"/>
              <a:t>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949769"/>
            <a:ext cx="7910830" cy="514413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7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70" dirty="0">
                <a:latin typeface="Arial"/>
                <a:cs typeface="Arial"/>
              </a:rPr>
              <a:t>Ridge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regression: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05" dirty="0">
                <a:latin typeface="Arial"/>
                <a:cs typeface="Arial"/>
              </a:rPr>
              <a:t>Linear </a:t>
            </a:r>
            <a:r>
              <a:rPr sz="2200" spc="-65" dirty="0">
                <a:latin typeface="Arial"/>
                <a:cs typeface="Arial"/>
              </a:rPr>
              <a:t>model, </a:t>
            </a:r>
            <a:r>
              <a:rPr sz="2200" spc="-110" dirty="0">
                <a:latin typeface="Arial"/>
                <a:cs typeface="Arial"/>
              </a:rPr>
              <a:t>square </a:t>
            </a:r>
            <a:r>
              <a:rPr sz="2200" spc="-120" dirty="0">
                <a:latin typeface="Arial"/>
                <a:cs typeface="Arial"/>
              </a:rPr>
              <a:t>loss, </a:t>
            </a:r>
            <a:r>
              <a:rPr sz="2200" spc="-204" dirty="0">
                <a:latin typeface="Arial"/>
                <a:cs typeface="Arial"/>
              </a:rPr>
              <a:t>L2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regularization</a:t>
            </a:r>
            <a:endParaRPr sz="22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3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95" dirty="0">
                <a:latin typeface="Arial"/>
                <a:cs typeface="Arial"/>
              </a:rPr>
              <a:t>Lasso: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10" dirty="0">
                <a:latin typeface="Arial"/>
                <a:cs typeface="Arial"/>
              </a:rPr>
              <a:t>Linear </a:t>
            </a:r>
            <a:r>
              <a:rPr sz="2200" spc="-65" dirty="0">
                <a:latin typeface="Arial"/>
                <a:cs typeface="Arial"/>
              </a:rPr>
              <a:t>model, </a:t>
            </a:r>
            <a:r>
              <a:rPr sz="2200" spc="-110" dirty="0">
                <a:latin typeface="Arial"/>
                <a:cs typeface="Arial"/>
              </a:rPr>
              <a:t>square </a:t>
            </a:r>
            <a:r>
              <a:rPr sz="2200" spc="-120" dirty="0">
                <a:latin typeface="Arial"/>
                <a:cs typeface="Arial"/>
              </a:rPr>
              <a:t>loss, </a:t>
            </a:r>
            <a:r>
              <a:rPr sz="2200" spc="-210" dirty="0">
                <a:latin typeface="Arial"/>
                <a:cs typeface="Arial"/>
              </a:rPr>
              <a:t>L1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regularization</a:t>
            </a:r>
            <a:endParaRPr sz="22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14" dirty="0">
                <a:latin typeface="Arial"/>
                <a:cs typeface="Arial"/>
              </a:rPr>
              <a:t>Logistic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regression: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10" dirty="0">
                <a:latin typeface="Arial"/>
                <a:cs typeface="Arial"/>
              </a:rPr>
              <a:t>Linear </a:t>
            </a:r>
            <a:r>
              <a:rPr sz="2200" spc="-65" dirty="0">
                <a:latin typeface="Arial"/>
                <a:cs typeface="Arial"/>
              </a:rPr>
              <a:t>model, logistic </a:t>
            </a:r>
            <a:r>
              <a:rPr sz="2200" spc="-120" dirty="0">
                <a:latin typeface="Arial"/>
                <a:cs typeface="Arial"/>
              </a:rPr>
              <a:t>loss, </a:t>
            </a:r>
            <a:r>
              <a:rPr sz="2200" spc="-210" dirty="0">
                <a:latin typeface="Arial"/>
                <a:cs typeface="Arial"/>
              </a:rPr>
              <a:t>L2</a:t>
            </a:r>
            <a:r>
              <a:rPr sz="2200" spc="-26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regularization</a:t>
            </a:r>
            <a:endParaRPr sz="2200" dirty="0">
              <a:latin typeface="Arial"/>
              <a:cs typeface="Arial"/>
            </a:endParaRPr>
          </a:p>
          <a:p>
            <a:pPr marL="242570" marR="81915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conceptual separation </a:t>
            </a:r>
            <a:r>
              <a:rPr sz="2400" spc="-70" dirty="0">
                <a:latin typeface="Arial"/>
                <a:cs typeface="Arial"/>
              </a:rPr>
              <a:t>between model,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parameter,  </a:t>
            </a:r>
            <a:r>
              <a:rPr sz="2400" spc="-65" dirty="0">
                <a:latin typeface="Arial"/>
                <a:cs typeface="Arial"/>
              </a:rPr>
              <a:t>objective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-145" dirty="0">
                <a:latin typeface="Arial"/>
                <a:cs typeface="Arial"/>
              </a:rPr>
              <a:t>gives </a:t>
            </a:r>
            <a:r>
              <a:rPr sz="2400" spc="-90" dirty="0">
                <a:latin typeface="Arial"/>
                <a:cs typeface="Arial"/>
              </a:rPr>
              <a:t>you </a:t>
            </a:r>
            <a:r>
              <a:rPr sz="2400" b="1" spc="-140" dirty="0">
                <a:latin typeface="Trebuchet MS"/>
                <a:cs typeface="Trebuchet MS"/>
              </a:rPr>
              <a:t>engineering</a:t>
            </a:r>
            <a:r>
              <a:rPr sz="2400" b="1" spc="-270" dirty="0">
                <a:latin typeface="Trebuchet MS"/>
                <a:cs typeface="Trebuchet MS"/>
              </a:rPr>
              <a:t> </a:t>
            </a:r>
            <a:r>
              <a:rPr sz="2400" b="1" spc="-125" dirty="0">
                <a:latin typeface="Trebuchet MS"/>
                <a:cs typeface="Trebuchet MS"/>
              </a:rPr>
              <a:t>benefits</a:t>
            </a:r>
            <a:r>
              <a:rPr sz="2400" spc="-12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05" dirty="0">
                <a:latin typeface="Arial"/>
                <a:cs typeface="Arial"/>
              </a:rPr>
              <a:t>Think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50" dirty="0">
                <a:latin typeface="Arial"/>
                <a:cs typeface="Arial"/>
              </a:rPr>
              <a:t>how </a:t>
            </a:r>
            <a:r>
              <a:rPr sz="2200" spc="-80" dirty="0">
                <a:latin typeface="Arial"/>
                <a:cs typeface="Arial"/>
              </a:rPr>
              <a:t>you </a:t>
            </a:r>
            <a:r>
              <a:rPr sz="2200" spc="-135" dirty="0">
                <a:latin typeface="Arial"/>
                <a:cs typeface="Arial"/>
              </a:rPr>
              <a:t>can </a:t>
            </a:r>
            <a:r>
              <a:rPr sz="2200" spc="-45" dirty="0">
                <a:latin typeface="Arial"/>
                <a:cs typeface="Arial"/>
              </a:rPr>
              <a:t>implement </a:t>
            </a:r>
            <a:r>
              <a:rPr sz="2200" spc="-345" dirty="0">
                <a:latin typeface="Arial"/>
                <a:cs typeface="Arial"/>
              </a:rPr>
              <a:t>SGD </a:t>
            </a:r>
            <a:r>
              <a:rPr sz="2200" spc="5" dirty="0">
                <a:latin typeface="Arial"/>
                <a:cs typeface="Arial"/>
              </a:rPr>
              <a:t>for </a:t>
            </a:r>
            <a:r>
              <a:rPr sz="2200" spc="-20" dirty="0">
                <a:latin typeface="Arial"/>
                <a:cs typeface="Arial"/>
              </a:rPr>
              <a:t>both </a:t>
            </a:r>
            <a:r>
              <a:rPr sz="2200" spc="-70" dirty="0">
                <a:latin typeface="Arial"/>
                <a:cs typeface="Arial"/>
              </a:rPr>
              <a:t>ridge</a:t>
            </a:r>
            <a:r>
              <a:rPr sz="2200" spc="-40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regression 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65" dirty="0">
                <a:latin typeface="Arial"/>
                <a:cs typeface="Arial"/>
              </a:rPr>
              <a:t>logistic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regression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2632" y="1185256"/>
            <a:ext cx="2988554" cy="295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9335" y="2131660"/>
            <a:ext cx="2988554" cy="295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8543" y="3576224"/>
            <a:ext cx="6246869" cy="336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7175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Objective </a:t>
            </a:r>
            <a:r>
              <a:rPr spc="-165" dirty="0"/>
              <a:t>and </a:t>
            </a:r>
            <a:r>
              <a:rPr spc="-145" dirty="0"/>
              <a:t>Bias </a:t>
            </a:r>
            <a:r>
              <a:rPr spc="-210" dirty="0"/>
              <a:t>Variance</a:t>
            </a:r>
            <a:r>
              <a:rPr spc="-550" dirty="0"/>
              <a:t> </a:t>
            </a:r>
            <a:r>
              <a:rPr spc="-220" dirty="0"/>
              <a:t>Trade-off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2524252"/>
            <a:ext cx="8060690" cy="32162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5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10" dirty="0">
                <a:latin typeface="Arial"/>
                <a:cs typeface="Arial"/>
              </a:rPr>
              <a:t>Why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want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contain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two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component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objective?</a:t>
            </a:r>
            <a:endParaRPr sz="24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4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85" dirty="0">
                <a:latin typeface="Arial"/>
                <a:cs typeface="Arial"/>
              </a:rPr>
              <a:t>Optimizing </a:t>
            </a:r>
            <a:r>
              <a:rPr sz="2400" spc="-45" dirty="0">
                <a:latin typeface="Arial"/>
                <a:cs typeface="Arial"/>
              </a:rPr>
              <a:t>training </a:t>
            </a:r>
            <a:r>
              <a:rPr sz="2400" spc="-145" dirty="0">
                <a:latin typeface="Arial"/>
                <a:cs typeface="Arial"/>
              </a:rPr>
              <a:t>loss </a:t>
            </a:r>
            <a:r>
              <a:rPr sz="2400" spc="-130" dirty="0">
                <a:latin typeface="Arial"/>
                <a:cs typeface="Arial"/>
              </a:rPr>
              <a:t>encourages </a:t>
            </a:r>
            <a:r>
              <a:rPr sz="2400" b="1" spc="-150" dirty="0">
                <a:latin typeface="Trebuchet MS"/>
                <a:cs typeface="Trebuchet MS"/>
              </a:rPr>
              <a:t>predictive</a:t>
            </a:r>
            <a:r>
              <a:rPr sz="2400" b="1" spc="-33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Arial"/>
                <a:cs typeface="Arial"/>
              </a:rPr>
              <a:t>models</a:t>
            </a:r>
            <a:endParaRPr sz="24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0" dirty="0">
                <a:latin typeface="Arial"/>
                <a:cs typeface="Arial"/>
              </a:rPr>
              <a:t>Fitting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well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in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training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data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at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least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get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you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close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to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training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data  </a:t>
            </a:r>
            <a:r>
              <a:rPr sz="2200" spc="-60" dirty="0">
                <a:latin typeface="Arial"/>
                <a:cs typeface="Arial"/>
              </a:rPr>
              <a:t>which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50" dirty="0">
                <a:latin typeface="Arial"/>
                <a:cs typeface="Arial"/>
              </a:rPr>
              <a:t>hopefully </a:t>
            </a:r>
            <a:r>
              <a:rPr sz="2200" spc="-120" dirty="0">
                <a:latin typeface="Arial"/>
                <a:cs typeface="Arial"/>
              </a:rPr>
              <a:t>close </a:t>
            </a:r>
            <a:r>
              <a:rPr sz="2200" spc="30" dirty="0">
                <a:latin typeface="Arial"/>
                <a:cs typeface="Arial"/>
              </a:rPr>
              <a:t>to</a:t>
            </a:r>
            <a:r>
              <a:rPr sz="2200" spc="-4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spc="-70" dirty="0">
                <a:latin typeface="Arial"/>
                <a:cs typeface="Arial"/>
              </a:rPr>
              <a:t>underlying </a:t>
            </a:r>
            <a:r>
              <a:rPr sz="2200" spc="-25" dirty="0">
                <a:latin typeface="Arial"/>
                <a:cs typeface="Arial"/>
              </a:rPr>
              <a:t>distribution</a:t>
            </a:r>
            <a:endParaRPr sz="2200" dirty="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1425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85" dirty="0">
                <a:latin typeface="Arial"/>
                <a:cs typeface="Arial"/>
              </a:rPr>
              <a:t>Optimizing </a:t>
            </a:r>
            <a:r>
              <a:rPr sz="2400" spc="-70" dirty="0">
                <a:latin typeface="Arial"/>
                <a:cs typeface="Arial"/>
              </a:rPr>
              <a:t>regularization </a:t>
            </a:r>
            <a:r>
              <a:rPr sz="2400" spc="-135" dirty="0">
                <a:latin typeface="Arial"/>
                <a:cs typeface="Arial"/>
              </a:rPr>
              <a:t>encourages </a:t>
            </a:r>
            <a:r>
              <a:rPr sz="2400" b="1" spc="-120" dirty="0">
                <a:latin typeface="Trebuchet MS"/>
                <a:cs typeface="Trebuchet MS"/>
              </a:rPr>
              <a:t>simple</a:t>
            </a:r>
            <a:r>
              <a:rPr sz="2400" b="1" spc="-25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Arial"/>
                <a:cs typeface="Arial"/>
              </a:rPr>
              <a:t>models</a:t>
            </a:r>
            <a:endParaRPr sz="2400" dirty="0">
              <a:latin typeface="Arial"/>
              <a:cs typeface="Arial"/>
            </a:endParaRPr>
          </a:p>
          <a:p>
            <a:pPr marL="755650" marR="973455" lvl="1" indent="-285750">
              <a:lnSpc>
                <a:spcPct val="100000"/>
              </a:lnSpc>
              <a:spcBef>
                <a:spcPts val="810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00" dirty="0">
                <a:latin typeface="Arial"/>
                <a:cs typeface="Arial"/>
              </a:rPr>
              <a:t>Simpler </a:t>
            </a:r>
            <a:r>
              <a:rPr sz="2200" spc="-95" dirty="0">
                <a:latin typeface="Arial"/>
                <a:cs typeface="Arial"/>
              </a:rPr>
              <a:t>models </a:t>
            </a:r>
            <a:r>
              <a:rPr sz="2200" spc="-75" dirty="0">
                <a:latin typeface="Arial"/>
                <a:cs typeface="Arial"/>
              </a:rPr>
              <a:t>tends </a:t>
            </a:r>
            <a:r>
              <a:rPr sz="2200" spc="30" dirty="0">
                <a:latin typeface="Arial"/>
                <a:cs typeface="Arial"/>
              </a:rPr>
              <a:t>to </a:t>
            </a:r>
            <a:r>
              <a:rPr sz="2200" spc="-120" dirty="0">
                <a:latin typeface="Arial"/>
                <a:cs typeface="Arial"/>
              </a:rPr>
              <a:t>have </a:t>
            </a:r>
            <a:r>
              <a:rPr sz="2200" spc="-85" dirty="0">
                <a:latin typeface="Arial"/>
                <a:cs typeface="Arial"/>
              </a:rPr>
              <a:t>smaller </a:t>
            </a:r>
            <a:r>
              <a:rPr sz="2200" spc="-100" dirty="0">
                <a:latin typeface="Arial"/>
                <a:cs typeface="Arial"/>
              </a:rPr>
              <a:t>variance </a:t>
            </a:r>
            <a:r>
              <a:rPr sz="2200" spc="-25" dirty="0">
                <a:latin typeface="Arial"/>
                <a:cs typeface="Arial"/>
              </a:rPr>
              <a:t>in</a:t>
            </a:r>
            <a:r>
              <a:rPr sz="2200" spc="-45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future  </a:t>
            </a:r>
            <a:r>
              <a:rPr sz="2200" spc="-60" dirty="0">
                <a:latin typeface="Arial"/>
                <a:cs typeface="Arial"/>
              </a:rPr>
              <a:t>predictions, </a:t>
            </a:r>
            <a:r>
              <a:rPr sz="2200" spc="-100" dirty="0">
                <a:latin typeface="Arial"/>
                <a:cs typeface="Arial"/>
              </a:rPr>
              <a:t>making </a:t>
            </a:r>
            <a:r>
              <a:rPr sz="2200" spc="-45" dirty="0">
                <a:latin typeface="Arial"/>
                <a:cs typeface="Arial"/>
              </a:rPr>
              <a:t>prediction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b="1" spc="-110" dirty="0">
                <a:latin typeface="Trebuchet MS"/>
                <a:cs typeface="Trebuchet MS"/>
              </a:rPr>
              <a:t>stable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5122" y="1160171"/>
            <a:ext cx="3923585" cy="383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1227" y="1743595"/>
            <a:ext cx="3583940" cy="708025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 marR="113030">
              <a:lnSpc>
                <a:spcPct val="100000"/>
              </a:lnSpc>
              <a:spcBef>
                <a:spcPts val="305"/>
              </a:spcBef>
            </a:pPr>
            <a:r>
              <a:rPr sz="2000" b="1" spc="-15" dirty="0">
                <a:solidFill>
                  <a:srgbClr val="244060"/>
                </a:solidFill>
                <a:latin typeface="Arial"/>
                <a:cs typeface="Arial"/>
              </a:rPr>
              <a:t>Training </a:t>
            </a:r>
            <a:r>
              <a:rPr sz="2000" b="1" spc="-5" dirty="0">
                <a:solidFill>
                  <a:srgbClr val="244060"/>
                </a:solidFill>
                <a:latin typeface="Arial"/>
                <a:cs typeface="Arial"/>
              </a:rPr>
              <a:t>Loss </a:t>
            </a:r>
            <a:r>
              <a:rPr sz="2000" spc="-5" dirty="0">
                <a:solidFill>
                  <a:srgbClr val="244060"/>
                </a:solidFill>
                <a:latin typeface="Arial"/>
                <a:cs typeface="Arial"/>
              </a:rPr>
              <a:t>measures how  well model fit on training</a:t>
            </a:r>
            <a:r>
              <a:rPr sz="2000" spc="20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44060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9435" y="1727085"/>
            <a:ext cx="3288029" cy="708025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184785">
              <a:lnSpc>
                <a:spcPct val="100000"/>
              </a:lnSpc>
              <a:spcBef>
                <a:spcPts val="305"/>
              </a:spcBef>
            </a:pPr>
            <a:r>
              <a:rPr sz="2000" b="1" spc="-5" dirty="0">
                <a:solidFill>
                  <a:srgbClr val="244060"/>
                </a:solidFill>
                <a:latin typeface="Arial"/>
                <a:cs typeface="Arial"/>
              </a:rPr>
              <a:t>Regularization</a:t>
            </a:r>
            <a:r>
              <a:rPr sz="2000" spc="-5" dirty="0">
                <a:solidFill>
                  <a:srgbClr val="244060"/>
                </a:solidFill>
                <a:latin typeface="Arial"/>
                <a:cs typeface="Arial"/>
              </a:rPr>
              <a:t>, measures  complexity of</a:t>
            </a:r>
            <a:r>
              <a:rPr sz="2000" spc="-15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44060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2155" y="1528063"/>
            <a:ext cx="1359535" cy="223520"/>
          </a:xfrm>
          <a:custGeom>
            <a:avLst/>
            <a:gdLst/>
            <a:ahLst/>
            <a:cxnLst/>
            <a:rect l="l" t="t" r="r" b="b"/>
            <a:pathLst>
              <a:path w="1359535" h="223519">
                <a:moveTo>
                  <a:pt x="1313812" y="39271"/>
                </a:moveTo>
                <a:lnTo>
                  <a:pt x="0" y="207645"/>
                </a:lnTo>
                <a:lnTo>
                  <a:pt x="2031" y="223393"/>
                </a:lnTo>
                <a:lnTo>
                  <a:pt x="1315549" y="55057"/>
                </a:lnTo>
                <a:lnTo>
                  <a:pt x="1328184" y="45356"/>
                </a:lnTo>
                <a:lnTo>
                  <a:pt x="1313812" y="39271"/>
                </a:lnTo>
                <a:close/>
              </a:path>
              <a:path w="1359535" h="223519">
                <a:moveTo>
                  <a:pt x="1345633" y="35560"/>
                </a:moveTo>
                <a:lnTo>
                  <a:pt x="1342770" y="35560"/>
                </a:lnTo>
                <a:lnTo>
                  <a:pt x="1344803" y="51308"/>
                </a:lnTo>
                <a:lnTo>
                  <a:pt x="1315549" y="55057"/>
                </a:lnTo>
                <a:lnTo>
                  <a:pt x="1268983" y="90805"/>
                </a:lnTo>
                <a:lnTo>
                  <a:pt x="1265555" y="93472"/>
                </a:lnTo>
                <a:lnTo>
                  <a:pt x="1264920" y="98551"/>
                </a:lnTo>
                <a:lnTo>
                  <a:pt x="1270254" y="105410"/>
                </a:lnTo>
                <a:lnTo>
                  <a:pt x="1275207" y="106172"/>
                </a:lnTo>
                <a:lnTo>
                  <a:pt x="1278763" y="103505"/>
                </a:lnTo>
                <a:lnTo>
                  <a:pt x="1359408" y="41401"/>
                </a:lnTo>
                <a:lnTo>
                  <a:pt x="1345633" y="35560"/>
                </a:lnTo>
                <a:close/>
              </a:path>
              <a:path w="1359535" h="223519">
                <a:moveTo>
                  <a:pt x="1328184" y="45356"/>
                </a:moveTo>
                <a:lnTo>
                  <a:pt x="1315549" y="55057"/>
                </a:lnTo>
                <a:lnTo>
                  <a:pt x="1344803" y="51308"/>
                </a:lnTo>
                <a:lnTo>
                  <a:pt x="1344721" y="50673"/>
                </a:lnTo>
                <a:lnTo>
                  <a:pt x="1340739" y="50673"/>
                </a:lnTo>
                <a:lnTo>
                  <a:pt x="1328184" y="45356"/>
                </a:lnTo>
                <a:close/>
              </a:path>
              <a:path w="1359535" h="223519">
                <a:moveTo>
                  <a:pt x="1338960" y="37084"/>
                </a:moveTo>
                <a:lnTo>
                  <a:pt x="1328184" y="45356"/>
                </a:lnTo>
                <a:lnTo>
                  <a:pt x="1340739" y="50673"/>
                </a:lnTo>
                <a:lnTo>
                  <a:pt x="1338960" y="37084"/>
                </a:lnTo>
                <a:close/>
              </a:path>
              <a:path w="1359535" h="223519">
                <a:moveTo>
                  <a:pt x="1342967" y="37084"/>
                </a:moveTo>
                <a:lnTo>
                  <a:pt x="1338960" y="37084"/>
                </a:lnTo>
                <a:lnTo>
                  <a:pt x="1340739" y="50673"/>
                </a:lnTo>
                <a:lnTo>
                  <a:pt x="1344721" y="50673"/>
                </a:lnTo>
                <a:lnTo>
                  <a:pt x="1342967" y="37084"/>
                </a:lnTo>
                <a:close/>
              </a:path>
              <a:path w="1359535" h="223519">
                <a:moveTo>
                  <a:pt x="1342770" y="35560"/>
                </a:moveTo>
                <a:lnTo>
                  <a:pt x="1313812" y="39271"/>
                </a:lnTo>
                <a:lnTo>
                  <a:pt x="1328184" y="45356"/>
                </a:lnTo>
                <a:lnTo>
                  <a:pt x="1338960" y="37084"/>
                </a:lnTo>
                <a:lnTo>
                  <a:pt x="1342967" y="37084"/>
                </a:lnTo>
                <a:lnTo>
                  <a:pt x="1342770" y="35560"/>
                </a:lnTo>
                <a:close/>
              </a:path>
              <a:path w="1359535" h="223519">
                <a:moveTo>
                  <a:pt x="1261618" y="0"/>
                </a:moveTo>
                <a:lnTo>
                  <a:pt x="1256919" y="1905"/>
                </a:lnTo>
                <a:lnTo>
                  <a:pt x="1255268" y="5841"/>
                </a:lnTo>
                <a:lnTo>
                  <a:pt x="1253617" y="9906"/>
                </a:lnTo>
                <a:lnTo>
                  <a:pt x="1255395" y="14605"/>
                </a:lnTo>
                <a:lnTo>
                  <a:pt x="1259458" y="16256"/>
                </a:lnTo>
                <a:lnTo>
                  <a:pt x="1313812" y="39271"/>
                </a:lnTo>
                <a:lnTo>
                  <a:pt x="1342770" y="35560"/>
                </a:lnTo>
                <a:lnTo>
                  <a:pt x="1345633" y="35560"/>
                </a:lnTo>
                <a:lnTo>
                  <a:pt x="1265682" y="1650"/>
                </a:lnTo>
                <a:lnTo>
                  <a:pt x="12616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0550" y="1551432"/>
            <a:ext cx="1114425" cy="183515"/>
          </a:xfrm>
          <a:custGeom>
            <a:avLst/>
            <a:gdLst/>
            <a:ahLst/>
            <a:cxnLst/>
            <a:rect l="l" t="t" r="r" b="b"/>
            <a:pathLst>
              <a:path w="1114425" h="183514">
                <a:moveTo>
                  <a:pt x="45850" y="39712"/>
                </a:moveTo>
                <a:lnTo>
                  <a:pt x="31375" y="45984"/>
                </a:lnTo>
                <a:lnTo>
                  <a:pt x="43874" y="55437"/>
                </a:lnTo>
                <a:lnTo>
                  <a:pt x="1112011" y="183514"/>
                </a:lnTo>
                <a:lnTo>
                  <a:pt x="1113917" y="167766"/>
                </a:lnTo>
                <a:lnTo>
                  <a:pt x="45850" y="39712"/>
                </a:lnTo>
                <a:close/>
              </a:path>
              <a:path w="1114425" h="183514">
                <a:moveTo>
                  <a:pt x="97409" y="0"/>
                </a:moveTo>
                <a:lnTo>
                  <a:pt x="93472" y="1777"/>
                </a:lnTo>
                <a:lnTo>
                  <a:pt x="0" y="42290"/>
                </a:lnTo>
                <a:lnTo>
                  <a:pt x="84709" y="106298"/>
                </a:lnTo>
                <a:lnTo>
                  <a:pt x="89662" y="105537"/>
                </a:lnTo>
                <a:lnTo>
                  <a:pt x="92328" y="102107"/>
                </a:lnTo>
                <a:lnTo>
                  <a:pt x="94996" y="98551"/>
                </a:lnTo>
                <a:lnTo>
                  <a:pt x="94234" y="93598"/>
                </a:lnTo>
                <a:lnTo>
                  <a:pt x="90804" y="90931"/>
                </a:lnTo>
                <a:lnTo>
                  <a:pt x="43874" y="55437"/>
                </a:lnTo>
                <a:lnTo>
                  <a:pt x="14732" y="51942"/>
                </a:lnTo>
                <a:lnTo>
                  <a:pt x="16510" y="36194"/>
                </a:lnTo>
                <a:lnTo>
                  <a:pt x="53969" y="36194"/>
                </a:lnTo>
                <a:lnTo>
                  <a:pt x="103759" y="14604"/>
                </a:lnTo>
                <a:lnTo>
                  <a:pt x="105537" y="9905"/>
                </a:lnTo>
                <a:lnTo>
                  <a:pt x="103886" y="5841"/>
                </a:lnTo>
                <a:lnTo>
                  <a:pt x="102108" y="1904"/>
                </a:lnTo>
                <a:lnTo>
                  <a:pt x="97409" y="0"/>
                </a:lnTo>
                <a:close/>
              </a:path>
              <a:path w="1114425" h="183514">
                <a:moveTo>
                  <a:pt x="16510" y="36194"/>
                </a:moveTo>
                <a:lnTo>
                  <a:pt x="14732" y="51942"/>
                </a:lnTo>
                <a:lnTo>
                  <a:pt x="43874" y="55437"/>
                </a:lnTo>
                <a:lnTo>
                  <a:pt x="38582" y="51434"/>
                </a:lnTo>
                <a:lnTo>
                  <a:pt x="18796" y="51434"/>
                </a:lnTo>
                <a:lnTo>
                  <a:pt x="20447" y="37718"/>
                </a:lnTo>
                <a:lnTo>
                  <a:pt x="29221" y="37718"/>
                </a:lnTo>
                <a:lnTo>
                  <a:pt x="16510" y="36194"/>
                </a:lnTo>
                <a:close/>
              </a:path>
              <a:path w="1114425" h="183514">
                <a:moveTo>
                  <a:pt x="20447" y="37718"/>
                </a:moveTo>
                <a:lnTo>
                  <a:pt x="18796" y="51434"/>
                </a:lnTo>
                <a:lnTo>
                  <a:pt x="31375" y="45984"/>
                </a:lnTo>
                <a:lnTo>
                  <a:pt x="20447" y="37718"/>
                </a:lnTo>
                <a:close/>
              </a:path>
              <a:path w="1114425" h="183514">
                <a:moveTo>
                  <a:pt x="31375" y="45984"/>
                </a:moveTo>
                <a:lnTo>
                  <a:pt x="18796" y="51434"/>
                </a:lnTo>
                <a:lnTo>
                  <a:pt x="38582" y="51434"/>
                </a:lnTo>
                <a:lnTo>
                  <a:pt x="31375" y="45984"/>
                </a:lnTo>
                <a:close/>
              </a:path>
              <a:path w="1114425" h="183514">
                <a:moveTo>
                  <a:pt x="29221" y="37718"/>
                </a:moveTo>
                <a:lnTo>
                  <a:pt x="20447" y="37718"/>
                </a:lnTo>
                <a:lnTo>
                  <a:pt x="31375" y="45984"/>
                </a:lnTo>
                <a:lnTo>
                  <a:pt x="45850" y="39712"/>
                </a:lnTo>
                <a:lnTo>
                  <a:pt x="29221" y="37718"/>
                </a:lnTo>
                <a:close/>
              </a:path>
              <a:path w="1114425" h="183514">
                <a:moveTo>
                  <a:pt x="53969" y="36194"/>
                </a:moveTo>
                <a:lnTo>
                  <a:pt x="16510" y="36194"/>
                </a:lnTo>
                <a:lnTo>
                  <a:pt x="45850" y="39712"/>
                </a:lnTo>
                <a:lnTo>
                  <a:pt x="53969" y="361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143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609598"/>
            <a:ext cx="715645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40" dirty="0">
                <a:solidFill>
                  <a:srgbClr val="4AACC5"/>
                </a:solidFill>
                <a:latin typeface="Arial"/>
                <a:cs typeface="Arial"/>
              </a:rPr>
              <a:t>Review </a:t>
            </a:r>
            <a:r>
              <a:rPr sz="2400" spc="-5" dirty="0">
                <a:solidFill>
                  <a:srgbClr val="4AACC5"/>
                </a:solidFill>
                <a:latin typeface="Arial"/>
                <a:cs typeface="Arial"/>
              </a:rPr>
              <a:t>of </a:t>
            </a:r>
            <a:r>
              <a:rPr sz="2400" spc="-125" dirty="0">
                <a:solidFill>
                  <a:srgbClr val="4AACC5"/>
                </a:solidFill>
                <a:latin typeface="Arial"/>
                <a:cs typeface="Arial"/>
              </a:rPr>
              <a:t>key </a:t>
            </a:r>
            <a:r>
              <a:rPr sz="2400" spc="-110" dirty="0">
                <a:solidFill>
                  <a:srgbClr val="4AACC5"/>
                </a:solidFill>
                <a:latin typeface="Arial"/>
                <a:cs typeface="Arial"/>
              </a:rPr>
              <a:t>concepts </a:t>
            </a:r>
            <a:r>
              <a:rPr sz="2400" spc="-5" dirty="0">
                <a:solidFill>
                  <a:srgbClr val="4AACC5"/>
                </a:solidFill>
                <a:latin typeface="Arial"/>
                <a:cs typeface="Arial"/>
              </a:rPr>
              <a:t>of </a:t>
            </a:r>
            <a:r>
              <a:rPr sz="2400" spc="-114" dirty="0">
                <a:solidFill>
                  <a:srgbClr val="4AACC5"/>
                </a:solidFill>
                <a:latin typeface="Arial"/>
                <a:cs typeface="Arial"/>
              </a:rPr>
              <a:t>supervised</a:t>
            </a:r>
            <a:r>
              <a:rPr sz="2400" spc="-385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AACC5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Font typeface="Arial"/>
              <a:buChar char="•"/>
              <a:tabLst>
                <a:tab pos="243204" algn="l"/>
              </a:tabLst>
            </a:pPr>
            <a:r>
              <a:rPr sz="2400" b="1" spc="-120" dirty="0">
                <a:latin typeface="Trebuchet MS"/>
                <a:cs typeface="Trebuchet MS"/>
              </a:rPr>
              <a:t>Regression </a:t>
            </a:r>
            <a:r>
              <a:rPr sz="2400" b="1" spc="-204" dirty="0">
                <a:latin typeface="Trebuchet MS"/>
                <a:cs typeface="Trebuchet MS"/>
              </a:rPr>
              <a:t>Tree </a:t>
            </a:r>
            <a:r>
              <a:rPr sz="2400" b="1" spc="-110" dirty="0">
                <a:latin typeface="Trebuchet MS"/>
                <a:cs typeface="Trebuchet MS"/>
              </a:rPr>
              <a:t>and </a:t>
            </a:r>
            <a:r>
              <a:rPr sz="2400" b="1" spc="-135" dirty="0">
                <a:latin typeface="Trebuchet MS"/>
                <a:cs typeface="Trebuchet MS"/>
              </a:rPr>
              <a:t>Ensemble </a:t>
            </a:r>
            <a:r>
              <a:rPr sz="2400" b="1" spc="-90" dirty="0">
                <a:latin typeface="Trebuchet MS"/>
                <a:cs typeface="Trebuchet MS"/>
              </a:rPr>
              <a:t>(What </a:t>
            </a:r>
            <a:r>
              <a:rPr sz="2400" b="1" spc="-150" dirty="0">
                <a:latin typeface="Trebuchet MS"/>
                <a:cs typeface="Trebuchet MS"/>
              </a:rPr>
              <a:t>are </a:t>
            </a:r>
            <a:r>
              <a:rPr sz="2400" b="1" spc="-135" dirty="0">
                <a:latin typeface="Trebuchet MS"/>
                <a:cs typeface="Trebuchet MS"/>
              </a:rPr>
              <a:t>we</a:t>
            </a:r>
            <a:r>
              <a:rPr sz="2400" b="1" spc="-465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Learning)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80" dirty="0">
                <a:solidFill>
                  <a:srgbClr val="4AACC5"/>
                </a:solidFill>
                <a:latin typeface="Arial"/>
                <a:cs typeface="Arial"/>
              </a:rPr>
              <a:t>Gradient </a:t>
            </a:r>
            <a:r>
              <a:rPr sz="2400" spc="-105" dirty="0">
                <a:solidFill>
                  <a:srgbClr val="4AACC5"/>
                </a:solidFill>
                <a:latin typeface="Arial"/>
                <a:cs typeface="Arial"/>
              </a:rPr>
              <a:t>Boosting (How </a:t>
            </a:r>
            <a:r>
              <a:rPr sz="2400" spc="-75" dirty="0">
                <a:solidFill>
                  <a:srgbClr val="4AACC5"/>
                </a:solidFill>
                <a:latin typeface="Arial"/>
                <a:cs typeface="Arial"/>
              </a:rPr>
              <a:t>do </a:t>
            </a:r>
            <a:r>
              <a:rPr sz="2400" spc="-80" dirty="0">
                <a:solidFill>
                  <a:srgbClr val="4AACC5"/>
                </a:solidFill>
                <a:latin typeface="Arial"/>
                <a:cs typeface="Arial"/>
              </a:rPr>
              <a:t>we</a:t>
            </a:r>
            <a:r>
              <a:rPr sz="2400" spc="-320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AACC5"/>
                </a:solidFill>
                <a:latin typeface="Arial"/>
                <a:cs typeface="Arial"/>
              </a:rPr>
              <a:t>Learn)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0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45" dirty="0">
                <a:solidFill>
                  <a:srgbClr val="4AACC5"/>
                </a:solidFill>
                <a:latin typeface="Arial"/>
                <a:cs typeface="Arial"/>
              </a:rPr>
              <a:t>Summary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4436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Regression </a:t>
            </a:r>
            <a:r>
              <a:rPr spc="-305" dirty="0"/>
              <a:t>Tree</a:t>
            </a:r>
            <a:r>
              <a:rPr spc="-385" dirty="0"/>
              <a:t> </a:t>
            </a:r>
            <a:r>
              <a:rPr spc="-235" dirty="0"/>
              <a:t>(CART)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416" y="1060958"/>
            <a:ext cx="7564755" cy="1631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2987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Char char="•"/>
              <a:tabLst>
                <a:tab pos="243204" algn="l"/>
              </a:tabLst>
            </a:pPr>
            <a:r>
              <a:rPr sz="2400" spc="-110" dirty="0">
                <a:latin typeface="Arial"/>
                <a:cs typeface="Arial"/>
              </a:rPr>
              <a:t>regression </a:t>
            </a:r>
            <a:r>
              <a:rPr sz="2400" spc="-30" dirty="0">
                <a:latin typeface="Arial"/>
                <a:cs typeface="Arial"/>
              </a:rPr>
              <a:t>tree </a:t>
            </a:r>
            <a:r>
              <a:rPr sz="2400" spc="-120" dirty="0">
                <a:latin typeface="Arial"/>
                <a:cs typeface="Arial"/>
              </a:rPr>
              <a:t>(also </a:t>
            </a:r>
            <a:r>
              <a:rPr sz="2400" spc="-70" dirty="0">
                <a:latin typeface="Arial"/>
                <a:cs typeface="Arial"/>
              </a:rPr>
              <a:t>known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85" dirty="0">
                <a:latin typeface="Arial"/>
                <a:cs typeface="Arial"/>
              </a:rPr>
              <a:t>classification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regression  </a:t>
            </a:r>
            <a:r>
              <a:rPr sz="2400" spc="-40" dirty="0">
                <a:latin typeface="Arial"/>
                <a:cs typeface="Arial"/>
              </a:rPr>
              <a:t>tree):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10" dirty="0">
                <a:latin typeface="Arial"/>
                <a:cs typeface="Arial"/>
              </a:rPr>
              <a:t>Decision </a:t>
            </a:r>
            <a:r>
              <a:rPr sz="2200" spc="-80" dirty="0">
                <a:latin typeface="Arial"/>
                <a:cs typeface="Arial"/>
              </a:rPr>
              <a:t>rules </a:t>
            </a:r>
            <a:r>
              <a:rPr sz="2200" spc="-160" dirty="0">
                <a:latin typeface="Arial"/>
                <a:cs typeface="Arial"/>
              </a:rPr>
              <a:t>same </a:t>
            </a:r>
            <a:r>
              <a:rPr sz="2200" spc="-204" dirty="0">
                <a:latin typeface="Arial"/>
                <a:cs typeface="Arial"/>
              </a:rPr>
              <a:t>as </a:t>
            </a:r>
            <a:r>
              <a:rPr sz="2200" spc="-30" dirty="0">
                <a:latin typeface="Arial"/>
                <a:cs typeface="Arial"/>
              </a:rPr>
              <a:t>in </a:t>
            </a:r>
            <a:r>
              <a:rPr sz="2200" spc="-95" dirty="0">
                <a:latin typeface="Arial"/>
                <a:cs typeface="Arial"/>
              </a:rPr>
              <a:t>decision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tree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95"/>
              </a:spcBef>
              <a:buClr>
                <a:srgbClr val="000090"/>
              </a:buClr>
              <a:buSzPct val="79545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114" dirty="0">
                <a:latin typeface="Arial"/>
                <a:cs typeface="Arial"/>
              </a:rPr>
              <a:t>Contains </a:t>
            </a:r>
            <a:r>
              <a:rPr sz="2200" spc="-90" dirty="0">
                <a:latin typeface="Arial"/>
                <a:cs typeface="Arial"/>
              </a:rPr>
              <a:t>one </a:t>
            </a:r>
            <a:r>
              <a:rPr sz="2200" spc="-120" dirty="0">
                <a:latin typeface="Arial"/>
                <a:cs typeface="Arial"/>
              </a:rPr>
              <a:t>score </a:t>
            </a:r>
            <a:r>
              <a:rPr sz="2200" spc="-30" dirty="0">
                <a:latin typeface="Arial"/>
                <a:cs typeface="Arial"/>
              </a:rPr>
              <a:t>in </a:t>
            </a:r>
            <a:r>
              <a:rPr sz="2200" spc="-135" dirty="0">
                <a:latin typeface="Arial"/>
                <a:cs typeface="Arial"/>
              </a:rPr>
              <a:t>each </a:t>
            </a:r>
            <a:r>
              <a:rPr sz="2200" spc="-55" dirty="0">
                <a:latin typeface="Arial"/>
                <a:cs typeface="Arial"/>
              </a:rPr>
              <a:t>leaf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value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625" y="3886644"/>
            <a:ext cx="801687" cy="801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3243707"/>
            <a:ext cx="714375" cy="790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6001" y="4243832"/>
            <a:ext cx="773906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8876" y="3315144"/>
            <a:ext cx="738187" cy="8556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562" y="4601019"/>
            <a:ext cx="704850" cy="8302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7697" y="2832607"/>
            <a:ext cx="38315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Input: age, </a:t>
            </a:r>
            <a:r>
              <a:rPr sz="2000" spc="-25" dirty="0">
                <a:latin typeface="Arial"/>
                <a:cs typeface="Arial"/>
              </a:rPr>
              <a:t>gender, </a:t>
            </a:r>
            <a:r>
              <a:rPr sz="2000" spc="-10" dirty="0">
                <a:latin typeface="Arial"/>
                <a:cs typeface="Arial"/>
              </a:rPr>
              <a:t>occupation,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00375" y="4172330"/>
            <a:ext cx="1094105" cy="428625"/>
          </a:xfrm>
          <a:custGeom>
            <a:avLst/>
            <a:gdLst/>
            <a:ahLst/>
            <a:cxnLst/>
            <a:rect l="l" t="t" r="r" b="b"/>
            <a:pathLst>
              <a:path w="1094104" h="428625">
                <a:moveTo>
                  <a:pt x="0" y="107188"/>
                </a:moveTo>
                <a:lnTo>
                  <a:pt x="879601" y="107188"/>
                </a:lnTo>
                <a:lnTo>
                  <a:pt x="879601" y="0"/>
                </a:lnTo>
                <a:lnTo>
                  <a:pt x="1093977" y="214376"/>
                </a:lnTo>
                <a:lnTo>
                  <a:pt x="879601" y="428625"/>
                </a:lnTo>
                <a:lnTo>
                  <a:pt x="879601" y="321437"/>
                </a:lnTo>
                <a:lnTo>
                  <a:pt x="0" y="321437"/>
                </a:lnTo>
                <a:lnTo>
                  <a:pt x="0" y="107188"/>
                </a:lnTo>
                <a:close/>
              </a:path>
            </a:pathLst>
          </a:custGeom>
          <a:ln w="2556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70702" y="3328796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857250" y="0"/>
                </a:moveTo>
                <a:lnTo>
                  <a:pt x="786940" y="828"/>
                </a:lnTo>
                <a:lnTo>
                  <a:pt x="718197" y="3270"/>
                </a:lnTo>
                <a:lnTo>
                  <a:pt x="651239" y="7263"/>
                </a:lnTo>
                <a:lnTo>
                  <a:pt x="586288" y="12740"/>
                </a:lnTo>
                <a:lnTo>
                  <a:pt x="523565" y="19639"/>
                </a:lnTo>
                <a:lnTo>
                  <a:pt x="463289" y="27894"/>
                </a:lnTo>
                <a:lnTo>
                  <a:pt x="405682" y="37443"/>
                </a:lnTo>
                <a:lnTo>
                  <a:pt x="350965" y="48219"/>
                </a:lnTo>
                <a:lnTo>
                  <a:pt x="299356" y="60159"/>
                </a:lnTo>
                <a:lnTo>
                  <a:pt x="251078" y="73199"/>
                </a:lnTo>
                <a:lnTo>
                  <a:pt x="206352" y="87274"/>
                </a:lnTo>
                <a:lnTo>
                  <a:pt x="165396" y="102321"/>
                </a:lnTo>
                <a:lnTo>
                  <a:pt x="128433" y="118274"/>
                </a:lnTo>
                <a:lnTo>
                  <a:pt x="67365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6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5" y="347301"/>
                </a:lnTo>
                <a:lnTo>
                  <a:pt x="128433" y="381689"/>
                </a:lnTo>
                <a:lnTo>
                  <a:pt x="165396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6" y="439827"/>
                </a:lnTo>
                <a:lnTo>
                  <a:pt x="350965" y="451771"/>
                </a:lnTo>
                <a:lnTo>
                  <a:pt x="405682" y="462550"/>
                </a:lnTo>
                <a:lnTo>
                  <a:pt x="463289" y="472100"/>
                </a:lnTo>
                <a:lnTo>
                  <a:pt x="523565" y="480357"/>
                </a:lnTo>
                <a:lnTo>
                  <a:pt x="586288" y="487257"/>
                </a:lnTo>
                <a:lnTo>
                  <a:pt x="651239" y="492735"/>
                </a:lnTo>
                <a:lnTo>
                  <a:pt x="718197" y="496727"/>
                </a:lnTo>
                <a:lnTo>
                  <a:pt x="786940" y="499170"/>
                </a:lnTo>
                <a:lnTo>
                  <a:pt x="857250" y="499998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1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6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1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0702" y="3328796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0" y="249936"/>
                </a:moveTo>
                <a:lnTo>
                  <a:pt x="11219" y="209391"/>
                </a:lnTo>
                <a:lnTo>
                  <a:pt x="43702" y="170931"/>
                </a:lnTo>
                <a:lnTo>
                  <a:pt x="95682" y="135070"/>
                </a:lnTo>
                <a:lnTo>
                  <a:pt x="165396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6" y="60159"/>
                </a:lnTo>
                <a:lnTo>
                  <a:pt x="350965" y="48219"/>
                </a:lnTo>
                <a:lnTo>
                  <a:pt x="405682" y="37443"/>
                </a:lnTo>
                <a:lnTo>
                  <a:pt x="463289" y="27894"/>
                </a:lnTo>
                <a:lnTo>
                  <a:pt x="523565" y="19639"/>
                </a:lnTo>
                <a:lnTo>
                  <a:pt x="586288" y="12740"/>
                </a:lnTo>
                <a:lnTo>
                  <a:pt x="651239" y="7263"/>
                </a:lnTo>
                <a:lnTo>
                  <a:pt x="718197" y="3270"/>
                </a:lnTo>
                <a:lnTo>
                  <a:pt x="786940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1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6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1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8"/>
                </a:lnTo>
                <a:lnTo>
                  <a:pt x="786940" y="499170"/>
                </a:lnTo>
                <a:lnTo>
                  <a:pt x="718197" y="496727"/>
                </a:lnTo>
                <a:lnTo>
                  <a:pt x="651239" y="492735"/>
                </a:lnTo>
                <a:lnTo>
                  <a:pt x="586288" y="487257"/>
                </a:lnTo>
                <a:lnTo>
                  <a:pt x="523565" y="480357"/>
                </a:lnTo>
                <a:lnTo>
                  <a:pt x="463289" y="472100"/>
                </a:lnTo>
                <a:lnTo>
                  <a:pt x="405682" y="462550"/>
                </a:lnTo>
                <a:lnTo>
                  <a:pt x="350965" y="451771"/>
                </a:lnTo>
                <a:lnTo>
                  <a:pt x="299356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6" y="397650"/>
                </a:lnTo>
                <a:lnTo>
                  <a:pt x="128433" y="381689"/>
                </a:lnTo>
                <a:lnTo>
                  <a:pt x="67365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6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68288" y="3455161"/>
            <a:ext cx="7194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age &lt;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41951" y="4186046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857250" y="0"/>
                </a:moveTo>
                <a:lnTo>
                  <a:pt x="786940" y="828"/>
                </a:lnTo>
                <a:lnTo>
                  <a:pt x="718197" y="3270"/>
                </a:lnTo>
                <a:lnTo>
                  <a:pt x="651239" y="7263"/>
                </a:lnTo>
                <a:lnTo>
                  <a:pt x="586288" y="12740"/>
                </a:lnTo>
                <a:lnTo>
                  <a:pt x="523565" y="19639"/>
                </a:lnTo>
                <a:lnTo>
                  <a:pt x="463289" y="27894"/>
                </a:lnTo>
                <a:lnTo>
                  <a:pt x="405682" y="37443"/>
                </a:lnTo>
                <a:lnTo>
                  <a:pt x="350965" y="48219"/>
                </a:lnTo>
                <a:lnTo>
                  <a:pt x="299356" y="60159"/>
                </a:lnTo>
                <a:lnTo>
                  <a:pt x="251078" y="73199"/>
                </a:lnTo>
                <a:lnTo>
                  <a:pt x="206352" y="87274"/>
                </a:lnTo>
                <a:lnTo>
                  <a:pt x="165396" y="102321"/>
                </a:lnTo>
                <a:lnTo>
                  <a:pt x="128433" y="118274"/>
                </a:lnTo>
                <a:lnTo>
                  <a:pt x="67365" y="152644"/>
                </a:lnTo>
                <a:lnTo>
                  <a:pt x="24913" y="189869"/>
                </a:lnTo>
                <a:lnTo>
                  <a:pt x="2841" y="229435"/>
                </a:lnTo>
                <a:lnTo>
                  <a:pt x="0" y="249935"/>
                </a:lnTo>
                <a:lnTo>
                  <a:pt x="2841" y="270454"/>
                </a:lnTo>
                <a:lnTo>
                  <a:pt x="24913" y="310051"/>
                </a:lnTo>
                <a:lnTo>
                  <a:pt x="67365" y="347301"/>
                </a:lnTo>
                <a:lnTo>
                  <a:pt x="128433" y="381689"/>
                </a:lnTo>
                <a:lnTo>
                  <a:pt x="165396" y="397650"/>
                </a:lnTo>
                <a:lnTo>
                  <a:pt x="206352" y="412702"/>
                </a:lnTo>
                <a:lnTo>
                  <a:pt x="251079" y="426783"/>
                </a:lnTo>
                <a:lnTo>
                  <a:pt x="299356" y="439827"/>
                </a:lnTo>
                <a:lnTo>
                  <a:pt x="350965" y="451771"/>
                </a:lnTo>
                <a:lnTo>
                  <a:pt x="405682" y="462550"/>
                </a:lnTo>
                <a:lnTo>
                  <a:pt x="463289" y="472100"/>
                </a:lnTo>
                <a:lnTo>
                  <a:pt x="523565" y="480357"/>
                </a:lnTo>
                <a:lnTo>
                  <a:pt x="586288" y="487257"/>
                </a:lnTo>
                <a:lnTo>
                  <a:pt x="651239" y="492735"/>
                </a:lnTo>
                <a:lnTo>
                  <a:pt x="718197" y="496727"/>
                </a:lnTo>
                <a:lnTo>
                  <a:pt x="786940" y="499170"/>
                </a:lnTo>
                <a:lnTo>
                  <a:pt x="857250" y="499998"/>
                </a:lnTo>
                <a:lnTo>
                  <a:pt x="927559" y="499170"/>
                </a:lnTo>
                <a:lnTo>
                  <a:pt x="996302" y="496727"/>
                </a:lnTo>
                <a:lnTo>
                  <a:pt x="1063260" y="492735"/>
                </a:lnTo>
                <a:lnTo>
                  <a:pt x="1128211" y="487257"/>
                </a:lnTo>
                <a:lnTo>
                  <a:pt x="1190934" y="480357"/>
                </a:lnTo>
                <a:lnTo>
                  <a:pt x="1251210" y="472100"/>
                </a:lnTo>
                <a:lnTo>
                  <a:pt x="1308817" y="462550"/>
                </a:lnTo>
                <a:lnTo>
                  <a:pt x="1363534" y="451771"/>
                </a:lnTo>
                <a:lnTo>
                  <a:pt x="1415143" y="439827"/>
                </a:lnTo>
                <a:lnTo>
                  <a:pt x="1463421" y="426783"/>
                </a:lnTo>
                <a:lnTo>
                  <a:pt x="1508147" y="412702"/>
                </a:lnTo>
                <a:lnTo>
                  <a:pt x="1549103" y="397650"/>
                </a:lnTo>
                <a:lnTo>
                  <a:pt x="1586066" y="381689"/>
                </a:lnTo>
                <a:lnTo>
                  <a:pt x="1647134" y="347301"/>
                </a:lnTo>
                <a:lnTo>
                  <a:pt x="1689586" y="310051"/>
                </a:lnTo>
                <a:lnTo>
                  <a:pt x="1711658" y="270454"/>
                </a:lnTo>
                <a:lnTo>
                  <a:pt x="1714500" y="249935"/>
                </a:lnTo>
                <a:lnTo>
                  <a:pt x="1711658" y="229435"/>
                </a:lnTo>
                <a:lnTo>
                  <a:pt x="1689586" y="189869"/>
                </a:lnTo>
                <a:lnTo>
                  <a:pt x="1647134" y="152644"/>
                </a:lnTo>
                <a:lnTo>
                  <a:pt x="1586066" y="118274"/>
                </a:lnTo>
                <a:lnTo>
                  <a:pt x="1549103" y="102321"/>
                </a:lnTo>
                <a:lnTo>
                  <a:pt x="1508147" y="87274"/>
                </a:lnTo>
                <a:lnTo>
                  <a:pt x="1463420" y="73199"/>
                </a:lnTo>
                <a:lnTo>
                  <a:pt x="1415143" y="60159"/>
                </a:lnTo>
                <a:lnTo>
                  <a:pt x="1363534" y="48219"/>
                </a:lnTo>
                <a:lnTo>
                  <a:pt x="1308817" y="37443"/>
                </a:lnTo>
                <a:lnTo>
                  <a:pt x="1251210" y="27894"/>
                </a:lnTo>
                <a:lnTo>
                  <a:pt x="1190934" y="19639"/>
                </a:lnTo>
                <a:lnTo>
                  <a:pt x="1128211" y="12740"/>
                </a:lnTo>
                <a:lnTo>
                  <a:pt x="1063260" y="7263"/>
                </a:lnTo>
                <a:lnTo>
                  <a:pt x="996302" y="3270"/>
                </a:lnTo>
                <a:lnTo>
                  <a:pt x="927559" y="828"/>
                </a:lnTo>
                <a:lnTo>
                  <a:pt x="857250" y="0"/>
                </a:lnTo>
                <a:close/>
              </a:path>
            </a:pathLst>
          </a:custGeom>
          <a:solidFill>
            <a:srgbClr val="71B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1951" y="4186046"/>
            <a:ext cx="1714500" cy="500380"/>
          </a:xfrm>
          <a:custGeom>
            <a:avLst/>
            <a:gdLst/>
            <a:ahLst/>
            <a:cxnLst/>
            <a:rect l="l" t="t" r="r" b="b"/>
            <a:pathLst>
              <a:path w="1714500" h="500379">
                <a:moveTo>
                  <a:pt x="0" y="249935"/>
                </a:moveTo>
                <a:lnTo>
                  <a:pt x="11219" y="209391"/>
                </a:lnTo>
                <a:lnTo>
                  <a:pt x="43702" y="170931"/>
                </a:lnTo>
                <a:lnTo>
                  <a:pt x="95682" y="135070"/>
                </a:lnTo>
                <a:lnTo>
                  <a:pt x="165396" y="102321"/>
                </a:lnTo>
                <a:lnTo>
                  <a:pt x="206352" y="87274"/>
                </a:lnTo>
                <a:lnTo>
                  <a:pt x="251079" y="73199"/>
                </a:lnTo>
                <a:lnTo>
                  <a:pt x="299356" y="60159"/>
                </a:lnTo>
                <a:lnTo>
                  <a:pt x="350965" y="48219"/>
                </a:lnTo>
                <a:lnTo>
                  <a:pt x="405682" y="37443"/>
                </a:lnTo>
                <a:lnTo>
                  <a:pt x="463289" y="27894"/>
                </a:lnTo>
                <a:lnTo>
                  <a:pt x="523565" y="19639"/>
                </a:lnTo>
                <a:lnTo>
                  <a:pt x="586288" y="12740"/>
                </a:lnTo>
                <a:lnTo>
                  <a:pt x="651239" y="7263"/>
                </a:lnTo>
                <a:lnTo>
                  <a:pt x="718197" y="3270"/>
                </a:lnTo>
                <a:lnTo>
                  <a:pt x="786940" y="828"/>
                </a:lnTo>
                <a:lnTo>
                  <a:pt x="857250" y="0"/>
                </a:lnTo>
                <a:lnTo>
                  <a:pt x="927559" y="828"/>
                </a:lnTo>
                <a:lnTo>
                  <a:pt x="996302" y="3270"/>
                </a:lnTo>
                <a:lnTo>
                  <a:pt x="1063260" y="7263"/>
                </a:lnTo>
                <a:lnTo>
                  <a:pt x="1128211" y="12740"/>
                </a:lnTo>
                <a:lnTo>
                  <a:pt x="1190934" y="19639"/>
                </a:lnTo>
                <a:lnTo>
                  <a:pt x="1251210" y="27894"/>
                </a:lnTo>
                <a:lnTo>
                  <a:pt x="1308817" y="37443"/>
                </a:lnTo>
                <a:lnTo>
                  <a:pt x="1363534" y="48219"/>
                </a:lnTo>
                <a:lnTo>
                  <a:pt x="1415143" y="60159"/>
                </a:lnTo>
                <a:lnTo>
                  <a:pt x="1463420" y="73199"/>
                </a:lnTo>
                <a:lnTo>
                  <a:pt x="1508147" y="87274"/>
                </a:lnTo>
                <a:lnTo>
                  <a:pt x="1549103" y="102321"/>
                </a:lnTo>
                <a:lnTo>
                  <a:pt x="1586066" y="118274"/>
                </a:lnTo>
                <a:lnTo>
                  <a:pt x="1647134" y="152644"/>
                </a:lnTo>
                <a:lnTo>
                  <a:pt x="1689586" y="189869"/>
                </a:lnTo>
                <a:lnTo>
                  <a:pt x="1711658" y="229435"/>
                </a:lnTo>
                <a:lnTo>
                  <a:pt x="1714500" y="249935"/>
                </a:lnTo>
                <a:lnTo>
                  <a:pt x="1711658" y="270454"/>
                </a:lnTo>
                <a:lnTo>
                  <a:pt x="1689586" y="310051"/>
                </a:lnTo>
                <a:lnTo>
                  <a:pt x="1647134" y="347301"/>
                </a:lnTo>
                <a:lnTo>
                  <a:pt x="1586066" y="381689"/>
                </a:lnTo>
                <a:lnTo>
                  <a:pt x="1549103" y="397650"/>
                </a:lnTo>
                <a:lnTo>
                  <a:pt x="1508147" y="412702"/>
                </a:lnTo>
                <a:lnTo>
                  <a:pt x="1463421" y="426783"/>
                </a:lnTo>
                <a:lnTo>
                  <a:pt x="1415143" y="439827"/>
                </a:lnTo>
                <a:lnTo>
                  <a:pt x="1363534" y="451771"/>
                </a:lnTo>
                <a:lnTo>
                  <a:pt x="1308817" y="462550"/>
                </a:lnTo>
                <a:lnTo>
                  <a:pt x="1251210" y="472100"/>
                </a:lnTo>
                <a:lnTo>
                  <a:pt x="1190934" y="480357"/>
                </a:lnTo>
                <a:lnTo>
                  <a:pt x="1128211" y="487257"/>
                </a:lnTo>
                <a:lnTo>
                  <a:pt x="1063260" y="492735"/>
                </a:lnTo>
                <a:lnTo>
                  <a:pt x="996302" y="496727"/>
                </a:lnTo>
                <a:lnTo>
                  <a:pt x="927559" y="499170"/>
                </a:lnTo>
                <a:lnTo>
                  <a:pt x="857250" y="499998"/>
                </a:lnTo>
                <a:lnTo>
                  <a:pt x="786940" y="499170"/>
                </a:lnTo>
                <a:lnTo>
                  <a:pt x="718197" y="496727"/>
                </a:lnTo>
                <a:lnTo>
                  <a:pt x="651239" y="492735"/>
                </a:lnTo>
                <a:lnTo>
                  <a:pt x="586288" y="487257"/>
                </a:lnTo>
                <a:lnTo>
                  <a:pt x="523565" y="480357"/>
                </a:lnTo>
                <a:lnTo>
                  <a:pt x="463289" y="472100"/>
                </a:lnTo>
                <a:lnTo>
                  <a:pt x="405682" y="462550"/>
                </a:lnTo>
                <a:lnTo>
                  <a:pt x="350965" y="451771"/>
                </a:lnTo>
                <a:lnTo>
                  <a:pt x="299356" y="439827"/>
                </a:lnTo>
                <a:lnTo>
                  <a:pt x="251079" y="426783"/>
                </a:lnTo>
                <a:lnTo>
                  <a:pt x="206352" y="412702"/>
                </a:lnTo>
                <a:lnTo>
                  <a:pt x="165396" y="397650"/>
                </a:lnTo>
                <a:lnTo>
                  <a:pt x="128433" y="381689"/>
                </a:lnTo>
                <a:lnTo>
                  <a:pt x="67365" y="347301"/>
                </a:lnTo>
                <a:lnTo>
                  <a:pt x="24913" y="310051"/>
                </a:lnTo>
                <a:lnTo>
                  <a:pt x="2841" y="270454"/>
                </a:lnTo>
                <a:lnTo>
                  <a:pt x="0" y="249935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55411" y="4312411"/>
            <a:ext cx="6870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male?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97677" y="3828796"/>
            <a:ext cx="932180" cy="357505"/>
          </a:xfrm>
          <a:custGeom>
            <a:avLst/>
            <a:gdLst/>
            <a:ahLst/>
            <a:cxnLst/>
            <a:rect l="l" t="t" r="r" b="b"/>
            <a:pathLst>
              <a:path w="932179" h="357504">
                <a:moveTo>
                  <a:pt x="931799" y="0"/>
                </a:moveTo>
                <a:lnTo>
                  <a:pt x="0" y="357250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3326" y="4984496"/>
            <a:ext cx="633196" cy="701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99451" y="4319333"/>
            <a:ext cx="515937" cy="515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69326" y="4828921"/>
            <a:ext cx="515937" cy="57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13701" y="4871846"/>
            <a:ext cx="509587" cy="600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99327" y="4971796"/>
            <a:ext cx="571500" cy="661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9452" y="4257421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0" y="714374"/>
                </a:moveTo>
                <a:lnTo>
                  <a:pt x="1647" y="665458"/>
                </a:lnTo>
                <a:lnTo>
                  <a:pt x="6520" y="617427"/>
                </a:lnTo>
                <a:lnTo>
                  <a:pt x="14511" y="570388"/>
                </a:lnTo>
                <a:lnTo>
                  <a:pt x="25514" y="524448"/>
                </a:lnTo>
                <a:lnTo>
                  <a:pt x="39423" y="479712"/>
                </a:lnTo>
                <a:lnTo>
                  <a:pt x="56132" y="436286"/>
                </a:lnTo>
                <a:lnTo>
                  <a:pt x="75533" y="394278"/>
                </a:lnTo>
                <a:lnTo>
                  <a:pt x="97521" y="353793"/>
                </a:lnTo>
                <a:lnTo>
                  <a:pt x="121990" y="314938"/>
                </a:lnTo>
                <a:lnTo>
                  <a:pt x="148833" y="277820"/>
                </a:lnTo>
                <a:lnTo>
                  <a:pt x="177944" y="242544"/>
                </a:lnTo>
                <a:lnTo>
                  <a:pt x="209216" y="209216"/>
                </a:lnTo>
                <a:lnTo>
                  <a:pt x="242544" y="177944"/>
                </a:lnTo>
                <a:lnTo>
                  <a:pt x="277820" y="148833"/>
                </a:lnTo>
                <a:lnTo>
                  <a:pt x="314938" y="121990"/>
                </a:lnTo>
                <a:lnTo>
                  <a:pt x="353793" y="97521"/>
                </a:lnTo>
                <a:lnTo>
                  <a:pt x="394278" y="75533"/>
                </a:lnTo>
                <a:lnTo>
                  <a:pt x="436286" y="56132"/>
                </a:lnTo>
                <a:lnTo>
                  <a:pt x="479712" y="39423"/>
                </a:lnTo>
                <a:lnTo>
                  <a:pt x="524448" y="25514"/>
                </a:lnTo>
                <a:lnTo>
                  <a:pt x="570388" y="14511"/>
                </a:lnTo>
                <a:lnTo>
                  <a:pt x="617427" y="6520"/>
                </a:lnTo>
                <a:lnTo>
                  <a:pt x="665458" y="1647"/>
                </a:lnTo>
                <a:lnTo>
                  <a:pt x="714375" y="0"/>
                </a:lnTo>
                <a:lnTo>
                  <a:pt x="763276" y="1647"/>
                </a:lnTo>
                <a:lnTo>
                  <a:pt x="811295" y="6520"/>
                </a:lnTo>
                <a:lnTo>
                  <a:pt x="858324" y="14511"/>
                </a:lnTo>
                <a:lnTo>
                  <a:pt x="904257" y="25514"/>
                </a:lnTo>
                <a:lnTo>
                  <a:pt x="948988" y="39423"/>
                </a:lnTo>
                <a:lnTo>
                  <a:pt x="992409" y="56132"/>
                </a:lnTo>
                <a:lnTo>
                  <a:pt x="1034415" y="75533"/>
                </a:lnTo>
                <a:lnTo>
                  <a:pt x="1074899" y="97521"/>
                </a:lnTo>
                <a:lnTo>
                  <a:pt x="1113755" y="121990"/>
                </a:lnTo>
                <a:lnTo>
                  <a:pt x="1150875" y="148833"/>
                </a:lnTo>
                <a:lnTo>
                  <a:pt x="1186154" y="177944"/>
                </a:lnTo>
                <a:lnTo>
                  <a:pt x="1219485" y="209216"/>
                </a:lnTo>
                <a:lnTo>
                  <a:pt x="1250762" y="242544"/>
                </a:lnTo>
                <a:lnTo>
                  <a:pt x="1279877" y="277820"/>
                </a:lnTo>
                <a:lnTo>
                  <a:pt x="1306725" y="314938"/>
                </a:lnTo>
                <a:lnTo>
                  <a:pt x="1331199" y="353793"/>
                </a:lnTo>
                <a:lnTo>
                  <a:pt x="1353193" y="394278"/>
                </a:lnTo>
                <a:lnTo>
                  <a:pt x="1372600" y="436286"/>
                </a:lnTo>
                <a:lnTo>
                  <a:pt x="1389313" y="479712"/>
                </a:lnTo>
                <a:lnTo>
                  <a:pt x="1403226" y="524448"/>
                </a:lnTo>
                <a:lnTo>
                  <a:pt x="1414233" y="570388"/>
                </a:lnTo>
                <a:lnTo>
                  <a:pt x="1422227" y="617427"/>
                </a:lnTo>
                <a:lnTo>
                  <a:pt x="1427101" y="665458"/>
                </a:lnTo>
                <a:lnTo>
                  <a:pt x="1428750" y="714374"/>
                </a:lnTo>
                <a:lnTo>
                  <a:pt x="1427101" y="763291"/>
                </a:lnTo>
                <a:lnTo>
                  <a:pt x="1422227" y="811322"/>
                </a:lnTo>
                <a:lnTo>
                  <a:pt x="1414233" y="858361"/>
                </a:lnTo>
                <a:lnTo>
                  <a:pt x="1403226" y="904301"/>
                </a:lnTo>
                <a:lnTo>
                  <a:pt x="1389313" y="949037"/>
                </a:lnTo>
                <a:lnTo>
                  <a:pt x="1372600" y="992463"/>
                </a:lnTo>
                <a:lnTo>
                  <a:pt x="1353193" y="1034471"/>
                </a:lnTo>
                <a:lnTo>
                  <a:pt x="1331199" y="1074956"/>
                </a:lnTo>
                <a:lnTo>
                  <a:pt x="1306725" y="1113811"/>
                </a:lnTo>
                <a:lnTo>
                  <a:pt x="1279877" y="1150929"/>
                </a:lnTo>
                <a:lnTo>
                  <a:pt x="1250762" y="1186205"/>
                </a:lnTo>
                <a:lnTo>
                  <a:pt x="1219485" y="1219533"/>
                </a:lnTo>
                <a:lnTo>
                  <a:pt x="1186154" y="1250805"/>
                </a:lnTo>
                <a:lnTo>
                  <a:pt x="1150875" y="1279916"/>
                </a:lnTo>
                <a:lnTo>
                  <a:pt x="1113755" y="1306759"/>
                </a:lnTo>
                <a:lnTo>
                  <a:pt x="1074899" y="1331228"/>
                </a:lnTo>
                <a:lnTo>
                  <a:pt x="1034415" y="1353216"/>
                </a:lnTo>
                <a:lnTo>
                  <a:pt x="992409" y="1372617"/>
                </a:lnTo>
                <a:lnTo>
                  <a:pt x="948988" y="1389326"/>
                </a:lnTo>
                <a:lnTo>
                  <a:pt x="904257" y="1403235"/>
                </a:lnTo>
                <a:lnTo>
                  <a:pt x="858324" y="1414238"/>
                </a:lnTo>
                <a:lnTo>
                  <a:pt x="811295" y="1422229"/>
                </a:lnTo>
                <a:lnTo>
                  <a:pt x="763276" y="1427102"/>
                </a:lnTo>
                <a:lnTo>
                  <a:pt x="714375" y="1428749"/>
                </a:lnTo>
                <a:lnTo>
                  <a:pt x="665458" y="1427102"/>
                </a:lnTo>
                <a:lnTo>
                  <a:pt x="617427" y="1422229"/>
                </a:lnTo>
                <a:lnTo>
                  <a:pt x="570388" y="1414238"/>
                </a:lnTo>
                <a:lnTo>
                  <a:pt x="524448" y="1403235"/>
                </a:lnTo>
                <a:lnTo>
                  <a:pt x="479712" y="1389326"/>
                </a:lnTo>
                <a:lnTo>
                  <a:pt x="436286" y="1372617"/>
                </a:lnTo>
                <a:lnTo>
                  <a:pt x="394278" y="1353216"/>
                </a:lnTo>
                <a:lnTo>
                  <a:pt x="353793" y="1331228"/>
                </a:lnTo>
                <a:lnTo>
                  <a:pt x="314938" y="1306759"/>
                </a:lnTo>
                <a:lnTo>
                  <a:pt x="277820" y="1279916"/>
                </a:lnTo>
                <a:lnTo>
                  <a:pt x="242544" y="1250805"/>
                </a:lnTo>
                <a:lnTo>
                  <a:pt x="209216" y="1219533"/>
                </a:lnTo>
                <a:lnTo>
                  <a:pt x="177944" y="1186205"/>
                </a:lnTo>
                <a:lnTo>
                  <a:pt x="148833" y="1150929"/>
                </a:lnTo>
                <a:lnTo>
                  <a:pt x="121990" y="1113811"/>
                </a:lnTo>
                <a:lnTo>
                  <a:pt x="97521" y="1074956"/>
                </a:lnTo>
                <a:lnTo>
                  <a:pt x="75533" y="1034471"/>
                </a:lnTo>
                <a:lnTo>
                  <a:pt x="56132" y="992463"/>
                </a:lnTo>
                <a:lnTo>
                  <a:pt x="39423" y="949037"/>
                </a:lnTo>
                <a:lnTo>
                  <a:pt x="25514" y="904301"/>
                </a:lnTo>
                <a:lnTo>
                  <a:pt x="14511" y="858361"/>
                </a:lnTo>
                <a:lnTo>
                  <a:pt x="6520" y="811322"/>
                </a:lnTo>
                <a:lnTo>
                  <a:pt x="1647" y="763291"/>
                </a:lnTo>
                <a:lnTo>
                  <a:pt x="0" y="714374"/>
                </a:lnTo>
                <a:close/>
              </a:path>
            </a:pathLst>
          </a:custGeom>
          <a:ln w="2556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27952" y="3828796"/>
            <a:ext cx="1285875" cy="428625"/>
          </a:xfrm>
          <a:custGeom>
            <a:avLst/>
            <a:gdLst/>
            <a:ahLst/>
            <a:cxnLst/>
            <a:rect l="l" t="t" r="r" b="b"/>
            <a:pathLst>
              <a:path w="1285875" h="428625">
                <a:moveTo>
                  <a:pt x="0" y="0"/>
                </a:moveTo>
                <a:lnTo>
                  <a:pt x="1285875" y="428624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56452" y="4900421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0" y="428624"/>
                </a:moveTo>
                <a:lnTo>
                  <a:pt x="2515" y="381920"/>
                </a:lnTo>
                <a:lnTo>
                  <a:pt x="9885" y="336673"/>
                </a:lnTo>
                <a:lnTo>
                  <a:pt x="21851" y="293144"/>
                </a:lnTo>
                <a:lnTo>
                  <a:pt x="38149" y="251595"/>
                </a:lnTo>
                <a:lnTo>
                  <a:pt x="58518" y="212287"/>
                </a:lnTo>
                <a:lnTo>
                  <a:pt x="82698" y="175482"/>
                </a:lnTo>
                <a:lnTo>
                  <a:pt x="110426" y="141441"/>
                </a:lnTo>
                <a:lnTo>
                  <a:pt x="141441" y="110426"/>
                </a:lnTo>
                <a:lnTo>
                  <a:pt x="175482" y="82698"/>
                </a:lnTo>
                <a:lnTo>
                  <a:pt x="212287" y="58518"/>
                </a:lnTo>
                <a:lnTo>
                  <a:pt x="251595" y="38149"/>
                </a:lnTo>
                <a:lnTo>
                  <a:pt x="293144" y="21851"/>
                </a:lnTo>
                <a:lnTo>
                  <a:pt x="336673" y="9885"/>
                </a:lnTo>
                <a:lnTo>
                  <a:pt x="381920" y="2515"/>
                </a:lnTo>
                <a:lnTo>
                  <a:pt x="428625" y="0"/>
                </a:lnTo>
                <a:lnTo>
                  <a:pt x="475329" y="2515"/>
                </a:lnTo>
                <a:lnTo>
                  <a:pt x="520576" y="9885"/>
                </a:lnTo>
                <a:lnTo>
                  <a:pt x="564105" y="21851"/>
                </a:lnTo>
                <a:lnTo>
                  <a:pt x="605654" y="38149"/>
                </a:lnTo>
                <a:lnTo>
                  <a:pt x="644962" y="58518"/>
                </a:lnTo>
                <a:lnTo>
                  <a:pt x="681767" y="82698"/>
                </a:lnTo>
                <a:lnTo>
                  <a:pt x="715808" y="110426"/>
                </a:lnTo>
                <a:lnTo>
                  <a:pt x="746823" y="141441"/>
                </a:lnTo>
                <a:lnTo>
                  <a:pt x="774551" y="175482"/>
                </a:lnTo>
                <a:lnTo>
                  <a:pt x="798731" y="212287"/>
                </a:lnTo>
                <a:lnTo>
                  <a:pt x="819100" y="251595"/>
                </a:lnTo>
                <a:lnTo>
                  <a:pt x="835398" y="293144"/>
                </a:lnTo>
                <a:lnTo>
                  <a:pt x="847364" y="336673"/>
                </a:lnTo>
                <a:lnTo>
                  <a:pt x="854734" y="381920"/>
                </a:lnTo>
                <a:lnTo>
                  <a:pt x="857250" y="428624"/>
                </a:lnTo>
                <a:lnTo>
                  <a:pt x="854734" y="475306"/>
                </a:lnTo>
                <a:lnTo>
                  <a:pt x="847364" y="520535"/>
                </a:lnTo>
                <a:lnTo>
                  <a:pt x="835398" y="564050"/>
                </a:lnTo>
                <a:lnTo>
                  <a:pt x="819100" y="605588"/>
                </a:lnTo>
                <a:lnTo>
                  <a:pt x="798731" y="644889"/>
                </a:lnTo>
                <a:lnTo>
                  <a:pt x="774551" y="681690"/>
                </a:lnTo>
                <a:lnTo>
                  <a:pt x="746823" y="715729"/>
                </a:lnTo>
                <a:lnTo>
                  <a:pt x="715808" y="746744"/>
                </a:lnTo>
                <a:lnTo>
                  <a:pt x="681767" y="774473"/>
                </a:lnTo>
                <a:lnTo>
                  <a:pt x="644962" y="798655"/>
                </a:lnTo>
                <a:lnTo>
                  <a:pt x="605654" y="819028"/>
                </a:lnTo>
                <a:lnTo>
                  <a:pt x="564105" y="835329"/>
                </a:lnTo>
                <a:lnTo>
                  <a:pt x="520576" y="847297"/>
                </a:lnTo>
                <a:lnTo>
                  <a:pt x="475329" y="854670"/>
                </a:lnTo>
                <a:lnTo>
                  <a:pt x="428625" y="857186"/>
                </a:lnTo>
                <a:lnTo>
                  <a:pt x="381920" y="854670"/>
                </a:lnTo>
                <a:lnTo>
                  <a:pt x="336673" y="847297"/>
                </a:lnTo>
                <a:lnTo>
                  <a:pt x="293144" y="835329"/>
                </a:lnTo>
                <a:lnTo>
                  <a:pt x="251595" y="819028"/>
                </a:lnTo>
                <a:lnTo>
                  <a:pt x="212287" y="798655"/>
                </a:lnTo>
                <a:lnTo>
                  <a:pt x="175482" y="774473"/>
                </a:lnTo>
                <a:lnTo>
                  <a:pt x="141441" y="746744"/>
                </a:lnTo>
                <a:lnTo>
                  <a:pt x="110426" y="715729"/>
                </a:lnTo>
                <a:lnTo>
                  <a:pt x="82698" y="681690"/>
                </a:lnTo>
                <a:lnTo>
                  <a:pt x="58518" y="644889"/>
                </a:lnTo>
                <a:lnTo>
                  <a:pt x="38149" y="605588"/>
                </a:lnTo>
                <a:lnTo>
                  <a:pt x="21851" y="564050"/>
                </a:lnTo>
                <a:lnTo>
                  <a:pt x="9885" y="520535"/>
                </a:lnTo>
                <a:lnTo>
                  <a:pt x="2515" y="475306"/>
                </a:lnTo>
                <a:lnTo>
                  <a:pt x="0" y="428624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70451" y="4900421"/>
            <a:ext cx="1000125" cy="929005"/>
          </a:xfrm>
          <a:custGeom>
            <a:avLst/>
            <a:gdLst/>
            <a:ahLst/>
            <a:cxnLst/>
            <a:rect l="l" t="t" r="r" b="b"/>
            <a:pathLst>
              <a:path w="1000125" h="929004">
                <a:moveTo>
                  <a:pt x="0" y="464311"/>
                </a:moveTo>
                <a:lnTo>
                  <a:pt x="2289" y="419578"/>
                </a:lnTo>
                <a:lnTo>
                  <a:pt x="9017" y="376052"/>
                </a:lnTo>
                <a:lnTo>
                  <a:pt x="19975" y="333926"/>
                </a:lnTo>
                <a:lnTo>
                  <a:pt x="34952" y="293396"/>
                </a:lnTo>
                <a:lnTo>
                  <a:pt x="53740" y="254654"/>
                </a:lnTo>
                <a:lnTo>
                  <a:pt x="76128" y="217896"/>
                </a:lnTo>
                <a:lnTo>
                  <a:pt x="101908" y="183316"/>
                </a:lnTo>
                <a:lnTo>
                  <a:pt x="130870" y="151107"/>
                </a:lnTo>
                <a:lnTo>
                  <a:pt x="162803" y="121465"/>
                </a:lnTo>
                <a:lnTo>
                  <a:pt x="197500" y="94582"/>
                </a:lnTo>
                <a:lnTo>
                  <a:pt x="234749" y="70654"/>
                </a:lnTo>
                <a:lnTo>
                  <a:pt x="274342" y="49874"/>
                </a:lnTo>
                <a:lnTo>
                  <a:pt x="316069" y="32437"/>
                </a:lnTo>
                <a:lnTo>
                  <a:pt x="359720" y="18537"/>
                </a:lnTo>
                <a:lnTo>
                  <a:pt x="405086" y="8368"/>
                </a:lnTo>
                <a:lnTo>
                  <a:pt x="451958" y="2124"/>
                </a:lnTo>
                <a:lnTo>
                  <a:pt x="500125" y="0"/>
                </a:lnTo>
                <a:lnTo>
                  <a:pt x="551240" y="2396"/>
                </a:lnTo>
                <a:lnTo>
                  <a:pt x="600880" y="9428"/>
                </a:lnTo>
                <a:lnTo>
                  <a:pt x="648794" y="20865"/>
                </a:lnTo>
                <a:lnTo>
                  <a:pt x="694729" y="36472"/>
                </a:lnTo>
                <a:lnTo>
                  <a:pt x="738435" y="56018"/>
                </a:lnTo>
                <a:lnTo>
                  <a:pt x="779660" y="79268"/>
                </a:lnTo>
                <a:lnTo>
                  <a:pt x="818153" y="105991"/>
                </a:lnTo>
                <a:lnTo>
                  <a:pt x="853662" y="135953"/>
                </a:lnTo>
                <a:lnTo>
                  <a:pt x="885935" y="168921"/>
                </a:lnTo>
                <a:lnTo>
                  <a:pt x="914721" y="204663"/>
                </a:lnTo>
                <a:lnTo>
                  <a:pt x="939768" y="242945"/>
                </a:lnTo>
                <a:lnTo>
                  <a:pt x="960826" y="283535"/>
                </a:lnTo>
                <a:lnTo>
                  <a:pt x="977642" y="326199"/>
                </a:lnTo>
                <a:lnTo>
                  <a:pt x="989965" y="370706"/>
                </a:lnTo>
                <a:lnTo>
                  <a:pt x="997543" y="416821"/>
                </a:lnTo>
                <a:lnTo>
                  <a:pt x="1000125" y="464311"/>
                </a:lnTo>
                <a:lnTo>
                  <a:pt x="997543" y="511784"/>
                </a:lnTo>
                <a:lnTo>
                  <a:pt x="989964" y="557885"/>
                </a:lnTo>
                <a:lnTo>
                  <a:pt x="977642" y="602381"/>
                </a:lnTo>
                <a:lnTo>
                  <a:pt x="960826" y="645040"/>
                </a:lnTo>
                <a:lnTo>
                  <a:pt x="939768" y="685627"/>
                </a:lnTo>
                <a:lnTo>
                  <a:pt x="914721" y="723910"/>
                </a:lnTo>
                <a:lnTo>
                  <a:pt x="885935" y="759654"/>
                </a:lnTo>
                <a:lnTo>
                  <a:pt x="853662" y="792627"/>
                </a:lnTo>
                <a:lnTo>
                  <a:pt x="818153" y="822595"/>
                </a:lnTo>
                <a:lnTo>
                  <a:pt x="779660" y="849325"/>
                </a:lnTo>
                <a:lnTo>
                  <a:pt x="738435" y="872582"/>
                </a:lnTo>
                <a:lnTo>
                  <a:pt x="694729" y="892135"/>
                </a:lnTo>
                <a:lnTo>
                  <a:pt x="648794" y="907748"/>
                </a:lnTo>
                <a:lnTo>
                  <a:pt x="600880" y="919190"/>
                </a:lnTo>
                <a:lnTo>
                  <a:pt x="551240" y="926226"/>
                </a:lnTo>
                <a:lnTo>
                  <a:pt x="500125" y="928623"/>
                </a:lnTo>
                <a:lnTo>
                  <a:pt x="448988" y="926226"/>
                </a:lnTo>
                <a:lnTo>
                  <a:pt x="399329" y="919190"/>
                </a:lnTo>
                <a:lnTo>
                  <a:pt x="351398" y="907748"/>
                </a:lnTo>
                <a:lnTo>
                  <a:pt x="305448" y="892135"/>
                </a:lnTo>
                <a:lnTo>
                  <a:pt x="261730" y="872582"/>
                </a:lnTo>
                <a:lnTo>
                  <a:pt x="220495" y="849325"/>
                </a:lnTo>
                <a:lnTo>
                  <a:pt x="181994" y="822595"/>
                </a:lnTo>
                <a:lnTo>
                  <a:pt x="146478" y="792627"/>
                </a:lnTo>
                <a:lnTo>
                  <a:pt x="114200" y="759654"/>
                </a:lnTo>
                <a:lnTo>
                  <a:pt x="85410" y="723910"/>
                </a:lnTo>
                <a:lnTo>
                  <a:pt x="60359" y="685627"/>
                </a:lnTo>
                <a:lnTo>
                  <a:pt x="39300" y="645040"/>
                </a:lnTo>
                <a:lnTo>
                  <a:pt x="22483" y="602381"/>
                </a:lnTo>
                <a:lnTo>
                  <a:pt x="10160" y="557885"/>
                </a:lnTo>
                <a:lnTo>
                  <a:pt x="2581" y="511784"/>
                </a:lnTo>
                <a:lnTo>
                  <a:pt x="0" y="464311"/>
                </a:lnTo>
                <a:close/>
              </a:path>
            </a:pathLst>
          </a:custGeom>
          <a:ln w="25560">
            <a:solidFill>
              <a:srgbClr val="9ED2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8926" y="4686046"/>
            <a:ext cx="932180" cy="214629"/>
          </a:xfrm>
          <a:custGeom>
            <a:avLst/>
            <a:gdLst/>
            <a:ahLst/>
            <a:cxnLst/>
            <a:rect l="l" t="t" r="r" b="b"/>
            <a:pathLst>
              <a:path w="932179" h="214629">
                <a:moveTo>
                  <a:pt x="931926" y="0"/>
                </a:moveTo>
                <a:lnTo>
                  <a:pt x="0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99201" y="4686046"/>
            <a:ext cx="786130" cy="214629"/>
          </a:xfrm>
          <a:custGeom>
            <a:avLst/>
            <a:gdLst/>
            <a:ahLst/>
            <a:cxnLst/>
            <a:rect l="l" t="t" r="r" b="b"/>
            <a:pathLst>
              <a:path w="786129" h="214629">
                <a:moveTo>
                  <a:pt x="0" y="0"/>
                </a:moveTo>
                <a:lnTo>
                  <a:pt x="785876" y="214375"/>
                </a:lnTo>
              </a:path>
            </a:pathLst>
          </a:custGeom>
          <a:ln w="190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74870" y="5857494"/>
            <a:ext cx="285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+2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06588" y="5877559"/>
            <a:ext cx="1841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-1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8447" y="5859017"/>
            <a:ext cx="3759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+0.1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57391" y="3770376"/>
            <a:ext cx="14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16292" y="3787139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62473" y="4574032"/>
            <a:ext cx="14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16040" y="4573015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72329" y="2884677"/>
            <a:ext cx="42983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Does the person like computer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games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3788" y="5874511"/>
            <a:ext cx="287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prediction </a:t>
            </a:r>
            <a:r>
              <a:rPr sz="1800" spc="-5" dirty="0">
                <a:latin typeface="Arial"/>
                <a:cs typeface="Arial"/>
              </a:rPr>
              <a:t>score in each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leaf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93490" y="5934430"/>
            <a:ext cx="700405" cy="110489"/>
          </a:xfrm>
          <a:custGeom>
            <a:avLst/>
            <a:gdLst/>
            <a:ahLst/>
            <a:cxnLst/>
            <a:rect l="l" t="t" r="r" b="b"/>
            <a:pathLst>
              <a:path w="700404" h="110489">
                <a:moveTo>
                  <a:pt x="683347" y="41211"/>
                </a:moveTo>
                <a:lnTo>
                  <a:pt x="680465" y="41211"/>
                </a:lnTo>
                <a:lnTo>
                  <a:pt x="681609" y="60223"/>
                </a:lnTo>
                <a:lnTo>
                  <a:pt x="646454" y="62316"/>
                </a:lnTo>
                <a:lnTo>
                  <a:pt x="598043" y="94602"/>
                </a:lnTo>
                <a:lnTo>
                  <a:pt x="596773" y="100520"/>
                </a:lnTo>
                <a:lnTo>
                  <a:pt x="602614" y="109270"/>
                </a:lnTo>
                <a:lnTo>
                  <a:pt x="608584" y="110464"/>
                </a:lnTo>
                <a:lnTo>
                  <a:pt x="612901" y="107543"/>
                </a:lnTo>
                <a:lnTo>
                  <a:pt x="699897" y="49593"/>
                </a:lnTo>
                <a:lnTo>
                  <a:pt x="683347" y="41211"/>
                </a:lnTo>
                <a:close/>
              </a:path>
              <a:path w="700404" h="110489">
                <a:moveTo>
                  <a:pt x="645332" y="43303"/>
                </a:moveTo>
                <a:lnTo>
                  <a:pt x="0" y="81724"/>
                </a:lnTo>
                <a:lnTo>
                  <a:pt x="1143" y="100736"/>
                </a:lnTo>
                <a:lnTo>
                  <a:pt x="646454" y="62316"/>
                </a:lnTo>
                <a:lnTo>
                  <a:pt x="662187" y="51833"/>
                </a:lnTo>
                <a:lnTo>
                  <a:pt x="645332" y="43303"/>
                </a:lnTo>
                <a:close/>
              </a:path>
              <a:path w="700404" h="110489">
                <a:moveTo>
                  <a:pt x="662187" y="51833"/>
                </a:moveTo>
                <a:lnTo>
                  <a:pt x="646454" y="62316"/>
                </a:lnTo>
                <a:lnTo>
                  <a:pt x="681609" y="60223"/>
                </a:lnTo>
                <a:lnTo>
                  <a:pt x="681548" y="59220"/>
                </a:lnTo>
                <a:lnTo>
                  <a:pt x="676783" y="59220"/>
                </a:lnTo>
                <a:lnTo>
                  <a:pt x="662187" y="51833"/>
                </a:lnTo>
                <a:close/>
              </a:path>
              <a:path w="700404" h="110489">
                <a:moveTo>
                  <a:pt x="675767" y="42786"/>
                </a:moveTo>
                <a:lnTo>
                  <a:pt x="662187" y="51833"/>
                </a:lnTo>
                <a:lnTo>
                  <a:pt x="676783" y="59220"/>
                </a:lnTo>
                <a:lnTo>
                  <a:pt x="675767" y="42786"/>
                </a:lnTo>
                <a:close/>
              </a:path>
              <a:path w="700404" h="110489">
                <a:moveTo>
                  <a:pt x="680560" y="42786"/>
                </a:moveTo>
                <a:lnTo>
                  <a:pt x="675767" y="42786"/>
                </a:lnTo>
                <a:lnTo>
                  <a:pt x="676783" y="59220"/>
                </a:lnTo>
                <a:lnTo>
                  <a:pt x="681548" y="59220"/>
                </a:lnTo>
                <a:lnTo>
                  <a:pt x="680560" y="42786"/>
                </a:lnTo>
                <a:close/>
              </a:path>
              <a:path w="700404" h="110489">
                <a:moveTo>
                  <a:pt x="680465" y="41211"/>
                </a:moveTo>
                <a:lnTo>
                  <a:pt x="645332" y="43303"/>
                </a:lnTo>
                <a:lnTo>
                  <a:pt x="662187" y="51833"/>
                </a:lnTo>
                <a:lnTo>
                  <a:pt x="675767" y="42786"/>
                </a:lnTo>
                <a:lnTo>
                  <a:pt x="680560" y="42786"/>
                </a:lnTo>
                <a:lnTo>
                  <a:pt x="680465" y="41211"/>
                </a:lnTo>
                <a:close/>
              </a:path>
              <a:path w="700404" h="110489">
                <a:moveTo>
                  <a:pt x="601980" y="0"/>
                </a:moveTo>
                <a:lnTo>
                  <a:pt x="596264" y="1879"/>
                </a:lnTo>
                <a:lnTo>
                  <a:pt x="591438" y="11264"/>
                </a:lnTo>
                <a:lnTo>
                  <a:pt x="593344" y="16992"/>
                </a:lnTo>
                <a:lnTo>
                  <a:pt x="645332" y="43303"/>
                </a:lnTo>
                <a:lnTo>
                  <a:pt x="680465" y="41211"/>
                </a:lnTo>
                <a:lnTo>
                  <a:pt x="683347" y="41211"/>
                </a:lnTo>
                <a:lnTo>
                  <a:pt x="60198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3240" y="238252"/>
            <a:ext cx="498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Regression </a:t>
            </a:r>
            <a:r>
              <a:rPr spc="-305" dirty="0"/>
              <a:t>Tree</a:t>
            </a:r>
            <a:r>
              <a:rPr spc="-385" dirty="0"/>
              <a:t> </a:t>
            </a:r>
            <a:r>
              <a:rPr spc="-204" dirty="0"/>
              <a:t>Ensemble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FF76123-6F16-414B-908E-42AC4FA9EC44}"/>
              </a:ext>
            </a:extLst>
          </p:cNvPr>
          <p:cNvGrpSpPr/>
          <p:nvPr/>
        </p:nvGrpSpPr>
        <p:grpSpPr>
          <a:xfrm>
            <a:off x="153454" y="1229106"/>
            <a:ext cx="8960955" cy="3352545"/>
            <a:chOff x="153454" y="1229106"/>
            <a:chExt cx="8960955" cy="3352545"/>
          </a:xfrm>
        </p:grpSpPr>
        <p:sp>
          <p:nvSpPr>
            <p:cNvPr id="2" name="object 2"/>
            <p:cNvSpPr/>
            <p:nvPr/>
          </p:nvSpPr>
          <p:spPr>
            <a:xfrm>
              <a:off x="8018271" y="2836608"/>
              <a:ext cx="571500" cy="661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8444992" y="3485070"/>
              <a:ext cx="515937" cy="5159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95900" y="3105657"/>
              <a:ext cx="509587" cy="6000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1869" y="1653158"/>
              <a:ext cx="2075814" cy="574675"/>
            </a:xfrm>
            <a:custGeom>
              <a:avLst/>
              <a:gdLst/>
              <a:ahLst/>
              <a:cxnLst/>
              <a:rect l="l" t="t" r="r" b="b"/>
              <a:pathLst>
                <a:path w="2075814" h="574675">
                  <a:moveTo>
                    <a:pt x="1037717" y="0"/>
                  </a:moveTo>
                  <a:lnTo>
                    <a:pt x="966664" y="662"/>
                  </a:lnTo>
                  <a:lnTo>
                    <a:pt x="896897" y="2620"/>
                  </a:lnTo>
                  <a:lnTo>
                    <a:pt x="828570" y="5832"/>
                  </a:lnTo>
                  <a:lnTo>
                    <a:pt x="761838" y="10254"/>
                  </a:lnTo>
                  <a:lnTo>
                    <a:pt x="696855" y="15844"/>
                  </a:lnTo>
                  <a:lnTo>
                    <a:pt x="633775" y="22560"/>
                  </a:lnTo>
                  <a:lnTo>
                    <a:pt x="572754" y="30358"/>
                  </a:lnTo>
                  <a:lnTo>
                    <a:pt x="513945" y="39195"/>
                  </a:lnTo>
                  <a:lnTo>
                    <a:pt x="457503" y="49030"/>
                  </a:lnTo>
                  <a:lnTo>
                    <a:pt x="403583" y="59819"/>
                  </a:lnTo>
                  <a:lnTo>
                    <a:pt x="352340" y="71520"/>
                  </a:lnTo>
                  <a:lnTo>
                    <a:pt x="303926" y="84089"/>
                  </a:lnTo>
                  <a:lnTo>
                    <a:pt x="258498" y="97485"/>
                  </a:lnTo>
                  <a:lnTo>
                    <a:pt x="216210" y="111664"/>
                  </a:lnTo>
                  <a:lnTo>
                    <a:pt x="177216" y="126584"/>
                  </a:lnTo>
                  <a:lnTo>
                    <a:pt x="141670" y="142202"/>
                  </a:lnTo>
                  <a:lnTo>
                    <a:pt x="81543" y="175361"/>
                  </a:lnTo>
                  <a:lnTo>
                    <a:pt x="37065" y="210799"/>
                  </a:lnTo>
                  <a:lnTo>
                    <a:pt x="9472" y="248175"/>
                  </a:lnTo>
                  <a:lnTo>
                    <a:pt x="0" y="287146"/>
                  </a:lnTo>
                  <a:lnTo>
                    <a:pt x="2393" y="306826"/>
                  </a:lnTo>
                  <a:lnTo>
                    <a:pt x="21081" y="345069"/>
                  </a:lnTo>
                  <a:lnTo>
                    <a:pt x="57271" y="381541"/>
                  </a:lnTo>
                  <a:lnTo>
                    <a:pt x="109728" y="415900"/>
                  </a:lnTo>
                  <a:lnTo>
                    <a:pt x="177216" y="447805"/>
                  </a:lnTo>
                  <a:lnTo>
                    <a:pt x="216210" y="462731"/>
                  </a:lnTo>
                  <a:lnTo>
                    <a:pt x="258498" y="476915"/>
                  </a:lnTo>
                  <a:lnTo>
                    <a:pt x="303926" y="490315"/>
                  </a:lnTo>
                  <a:lnTo>
                    <a:pt x="352340" y="502888"/>
                  </a:lnTo>
                  <a:lnTo>
                    <a:pt x="403583" y="514592"/>
                  </a:lnTo>
                  <a:lnTo>
                    <a:pt x="457503" y="525383"/>
                  </a:lnTo>
                  <a:lnTo>
                    <a:pt x="513945" y="535220"/>
                  </a:lnTo>
                  <a:lnTo>
                    <a:pt x="572754" y="544059"/>
                  </a:lnTo>
                  <a:lnTo>
                    <a:pt x="633775" y="551858"/>
                  </a:lnTo>
                  <a:lnTo>
                    <a:pt x="696855" y="558574"/>
                  </a:lnTo>
                  <a:lnTo>
                    <a:pt x="761838" y="564165"/>
                  </a:lnTo>
                  <a:lnTo>
                    <a:pt x="828570" y="568588"/>
                  </a:lnTo>
                  <a:lnTo>
                    <a:pt x="896897" y="571800"/>
                  </a:lnTo>
                  <a:lnTo>
                    <a:pt x="966664" y="573758"/>
                  </a:lnTo>
                  <a:lnTo>
                    <a:pt x="1037717" y="574420"/>
                  </a:lnTo>
                  <a:lnTo>
                    <a:pt x="1108754" y="573758"/>
                  </a:lnTo>
                  <a:lnTo>
                    <a:pt x="1178507" y="571800"/>
                  </a:lnTo>
                  <a:lnTo>
                    <a:pt x="1246821" y="568588"/>
                  </a:lnTo>
                  <a:lnTo>
                    <a:pt x="1313542" y="564165"/>
                  </a:lnTo>
                  <a:lnTo>
                    <a:pt x="1378514" y="558574"/>
                  </a:lnTo>
                  <a:lnTo>
                    <a:pt x="1441584" y="551858"/>
                  </a:lnTo>
                  <a:lnTo>
                    <a:pt x="1502597" y="544059"/>
                  </a:lnTo>
                  <a:lnTo>
                    <a:pt x="1561399" y="535220"/>
                  </a:lnTo>
                  <a:lnTo>
                    <a:pt x="1617834" y="525383"/>
                  </a:lnTo>
                  <a:lnTo>
                    <a:pt x="1671748" y="514592"/>
                  </a:lnTo>
                  <a:lnTo>
                    <a:pt x="1722987" y="502888"/>
                  </a:lnTo>
                  <a:lnTo>
                    <a:pt x="1771395" y="490315"/>
                  </a:lnTo>
                  <a:lnTo>
                    <a:pt x="1816820" y="476915"/>
                  </a:lnTo>
                  <a:lnTo>
                    <a:pt x="1859105" y="462731"/>
                  </a:lnTo>
                  <a:lnTo>
                    <a:pt x="1898097" y="447805"/>
                  </a:lnTo>
                  <a:lnTo>
                    <a:pt x="1933640" y="432181"/>
                  </a:lnTo>
                  <a:lnTo>
                    <a:pt x="1993765" y="399006"/>
                  </a:lnTo>
                  <a:lnTo>
                    <a:pt x="2038241" y="363548"/>
                  </a:lnTo>
                  <a:lnTo>
                    <a:pt x="2065834" y="326147"/>
                  </a:lnTo>
                  <a:lnTo>
                    <a:pt x="2075307" y="287146"/>
                  </a:lnTo>
                  <a:lnTo>
                    <a:pt x="2072913" y="267483"/>
                  </a:lnTo>
                  <a:lnTo>
                    <a:pt x="2054225" y="229266"/>
                  </a:lnTo>
                  <a:lnTo>
                    <a:pt x="2018036" y="192816"/>
                  </a:lnTo>
                  <a:lnTo>
                    <a:pt x="1965581" y="158475"/>
                  </a:lnTo>
                  <a:lnTo>
                    <a:pt x="1898097" y="126584"/>
                  </a:lnTo>
                  <a:lnTo>
                    <a:pt x="1859105" y="111664"/>
                  </a:lnTo>
                  <a:lnTo>
                    <a:pt x="1816820" y="97485"/>
                  </a:lnTo>
                  <a:lnTo>
                    <a:pt x="1771396" y="84089"/>
                  </a:lnTo>
                  <a:lnTo>
                    <a:pt x="1722987" y="71520"/>
                  </a:lnTo>
                  <a:lnTo>
                    <a:pt x="1671748" y="59819"/>
                  </a:lnTo>
                  <a:lnTo>
                    <a:pt x="1617834" y="49030"/>
                  </a:lnTo>
                  <a:lnTo>
                    <a:pt x="1561399" y="39195"/>
                  </a:lnTo>
                  <a:lnTo>
                    <a:pt x="1502597" y="30358"/>
                  </a:lnTo>
                  <a:lnTo>
                    <a:pt x="1441584" y="22560"/>
                  </a:lnTo>
                  <a:lnTo>
                    <a:pt x="1378514" y="15844"/>
                  </a:lnTo>
                  <a:lnTo>
                    <a:pt x="1313542" y="10254"/>
                  </a:lnTo>
                  <a:lnTo>
                    <a:pt x="1246821" y="5832"/>
                  </a:lnTo>
                  <a:lnTo>
                    <a:pt x="1178507" y="2620"/>
                  </a:lnTo>
                  <a:lnTo>
                    <a:pt x="1108754" y="662"/>
                  </a:lnTo>
                  <a:lnTo>
                    <a:pt x="1037717" y="0"/>
                  </a:lnTo>
                  <a:close/>
                </a:path>
              </a:pathLst>
            </a:custGeom>
            <a:solidFill>
              <a:srgbClr val="71B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1869" y="1653158"/>
              <a:ext cx="2075814" cy="574675"/>
            </a:xfrm>
            <a:custGeom>
              <a:avLst/>
              <a:gdLst/>
              <a:ahLst/>
              <a:cxnLst/>
              <a:rect l="l" t="t" r="r" b="b"/>
              <a:pathLst>
                <a:path w="2075814" h="574675">
                  <a:moveTo>
                    <a:pt x="0" y="287146"/>
                  </a:moveTo>
                  <a:lnTo>
                    <a:pt x="9472" y="248175"/>
                  </a:lnTo>
                  <a:lnTo>
                    <a:pt x="37065" y="210799"/>
                  </a:lnTo>
                  <a:lnTo>
                    <a:pt x="81543" y="175361"/>
                  </a:lnTo>
                  <a:lnTo>
                    <a:pt x="141670" y="142202"/>
                  </a:lnTo>
                  <a:lnTo>
                    <a:pt x="177216" y="126584"/>
                  </a:lnTo>
                  <a:lnTo>
                    <a:pt x="216210" y="111664"/>
                  </a:lnTo>
                  <a:lnTo>
                    <a:pt x="258498" y="97485"/>
                  </a:lnTo>
                  <a:lnTo>
                    <a:pt x="303926" y="84089"/>
                  </a:lnTo>
                  <a:lnTo>
                    <a:pt x="352340" y="71520"/>
                  </a:lnTo>
                  <a:lnTo>
                    <a:pt x="403583" y="59819"/>
                  </a:lnTo>
                  <a:lnTo>
                    <a:pt x="457503" y="49030"/>
                  </a:lnTo>
                  <a:lnTo>
                    <a:pt x="513945" y="39195"/>
                  </a:lnTo>
                  <a:lnTo>
                    <a:pt x="572754" y="30358"/>
                  </a:lnTo>
                  <a:lnTo>
                    <a:pt x="633775" y="22560"/>
                  </a:lnTo>
                  <a:lnTo>
                    <a:pt x="696855" y="15844"/>
                  </a:lnTo>
                  <a:lnTo>
                    <a:pt x="761838" y="10254"/>
                  </a:lnTo>
                  <a:lnTo>
                    <a:pt x="828570" y="5832"/>
                  </a:lnTo>
                  <a:lnTo>
                    <a:pt x="896897" y="2620"/>
                  </a:lnTo>
                  <a:lnTo>
                    <a:pt x="966664" y="662"/>
                  </a:lnTo>
                  <a:lnTo>
                    <a:pt x="1037717" y="0"/>
                  </a:lnTo>
                  <a:lnTo>
                    <a:pt x="1108754" y="662"/>
                  </a:lnTo>
                  <a:lnTo>
                    <a:pt x="1178507" y="2620"/>
                  </a:lnTo>
                  <a:lnTo>
                    <a:pt x="1246821" y="5832"/>
                  </a:lnTo>
                  <a:lnTo>
                    <a:pt x="1313542" y="10254"/>
                  </a:lnTo>
                  <a:lnTo>
                    <a:pt x="1378514" y="15844"/>
                  </a:lnTo>
                  <a:lnTo>
                    <a:pt x="1441584" y="22560"/>
                  </a:lnTo>
                  <a:lnTo>
                    <a:pt x="1502597" y="30358"/>
                  </a:lnTo>
                  <a:lnTo>
                    <a:pt x="1561399" y="39195"/>
                  </a:lnTo>
                  <a:lnTo>
                    <a:pt x="1617834" y="49030"/>
                  </a:lnTo>
                  <a:lnTo>
                    <a:pt x="1671748" y="59819"/>
                  </a:lnTo>
                  <a:lnTo>
                    <a:pt x="1722987" y="71520"/>
                  </a:lnTo>
                  <a:lnTo>
                    <a:pt x="1771395" y="84089"/>
                  </a:lnTo>
                  <a:lnTo>
                    <a:pt x="1816820" y="97485"/>
                  </a:lnTo>
                  <a:lnTo>
                    <a:pt x="1859105" y="111664"/>
                  </a:lnTo>
                  <a:lnTo>
                    <a:pt x="1898097" y="126584"/>
                  </a:lnTo>
                  <a:lnTo>
                    <a:pt x="1933640" y="142202"/>
                  </a:lnTo>
                  <a:lnTo>
                    <a:pt x="1993765" y="175361"/>
                  </a:lnTo>
                  <a:lnTo>
                    <a:pt x="2038241" y="210799"/>
                  </a:lnTo>
                  <a:lnTo>
                    <a:pt x="2065834" y="248175"/>
                  </a:lnTo>
                  <a:lnTo>
                    <a:pt x="2075307" y="287146"/>
                  </a:lnTo>
                  <a:lnTo>
                    <a:pt x="2072913" y="306826"/>
                  </a:lnTo>
                  <a:lnTo>
                    <a:pt x="2054225" y="345069"/>
                  </a:lnTo>
                  <a:lnTo>
                    <a:pt x="2018036" y="381541"/>
                  </a:lnTo>
                  <a:lnTo>
                    <a:pt x="1965581" y="415900"/>
                  </a:lnTo>
                  <a:lnTo>
                    <a:pt x="1898097" y="447805"/>
                  </a:lnTo>
                  <a:lnTo>
                    <a:pt x="1859105" y="462731"/>
                  </a:lnTo>
                  <a:lnTo>
                    <a:pt x="1816820" y="476915"/>
                  </a:lnTo>
                  <a:lnTo>
                    <a:pt x="1771395" y="490315"/>
                  </a:lnTo>
                  <a:lnTo>
                    <a:pt x="1722987" y="502888"/>
                  </a:lnTo>
                  <a:lnTo>
                    <a:pt x="1671748" y="514592"/>
                  </a:lnTo>
                  <a:lnTo>
                    <a:pt x="1617834" y="525383"/>
                  </a:lnTo>
                  <a:lnTo>
                    <a:pt x="1561399" y="535220"/>
                  </a:lnTo>
                  <a:lnTo>
                    <a:pt x="1502597" y="544059"/>
                  </a:lnTo>
                  <a:lnTo>
                    <a:pt x="1441584" y="551858"/>
                  </a:lnTo>
                  <a:lnTo>
                    <a:pt x="1378514" y="558574"/>
                  </a:lnTo>
                  <a:lnTo>
                    <a:pt x="1313542" y="564165"/>
                  </a:lnTo>
                  <a:lnTo>
                    <a:pt x="1246821" y="568588"/>
                  </a:lnTo>
                  <a:lnTo>
                    <a:pt x="1178507" y="571800"/>
                  </a:lnTo>
                  <a:lnTo>
                    <a:pt x="1108754" y="573758"/>
                  </a:lnTo>
                  <a:lnTo>
                    <a:pt x="1037717" y="574420"/>
                  </a:lnTo>
                  <a:lnTo>
                    <a:pt x="966664" y="573758"/>
                  </a:lnTo>
                  <a:lnTo>
                    <a:pt x="896897" y="571800"/>
                  </a:lnTo>
                  <a:lnTo>
                    <a:pt x="828570" y="568588"/>
                  </a:lnTo>
                  <a:lnTo>
                    <a:pt x="761838" y="564165"/>
                  </a:lnTo>
                  <a:lnTo>
                    <a:pt x="696855" y="558574"/>
                  </a:lnTo>
                  <a:lnTo>
                    <a:pt x="633775" y="551858"/>
                  </a:lnTo>
                  <a:lnTo>
                    <a:pt x="572754" y="544059"/>
                  </a:lnTo>
                  <a:lnTo>
                    <a:pt x="513945" y="535220"/>
                  </a:lnTo>
                  <a:lnTo>
                    <a:pt x="457503" y="525383"/>
                  </a:lnTo>
                  <a:lnTo>
                    <a:pt x="403583" y="514592"/>
                  </a:lnTo>
                  <a:lnTo>
                    <a:pt x="352340" y="502888"/>
                  </a:lnTo>
                  <a:lnTo>
                    <a:pt x="303926" y="490315"/>
                  </a:lnTo>
                  <a:lnTo>
                    <a:pt x="258498" y="476915"/>
                  </a:lnTo>
                  <a:lnTo>
                    <a:pt x="216210" y="462731"/>
                  </a:lnTo>
                  <a:lnTo>
                    <a:pt x="177216" y="447805"/>
                  </a:lnTo>
                  <a:lnTo>
                    <a:pt x="141670" y="432180"/>
                  </a:lnTo>
                  <a:lnTo>
                    <a:pt x="81543" y="399006"/>
                  </a:lnTo>
                  <a:lnTo>
                    <a:pt x="37065" y="363548"/>
                  </a:lnTo>
                  <a:lnTo>
                    <a:pt x="9472" y="326147"/>
                  </a:lnTo>
                  <a:lnTo>
                    <a:pt x="0" y="287146"/>
                  </a:lnTo>
                  <a:close/>
                </a:path>
              </a:pathLst>
            </a:custGeom>
            <a:ln w="2556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169667" y="1816607"/>
              <a:ext cx="71945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age &lt;</a:t>
              </a:r>
              <a:r>
                <a:rPr sz="1400" spc="-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24954" y="2600070"/>
              <a:ext cx="1714500" cy="500380"/>
            </a:xfrm>
            <a:custGeom>
              <a:avLst/>
              <a:gdLst/>
              <a:ahLst/>
              <a:cxnLst/>
              <a:rect l="l" t="t" r="r" b="b"/>
              <a:pathLst>
                <a:path w="1714500" h="500380">
                  <a:moveTo>
                    <a:pt x="857211" y="0"/>
                  </a:moveTo>
                  <a:lnTo>
                    <a:pt x="786909" y="828"/>
                  </a:lnTo>
                  <a:lnTo>
                    <a:pt x="718172" y="3270"/>
                  </a:lnTo>
                  <a:lnTo>
                    <a:pt x="651220" y="7263"/>
                  </a:lnTo>
                  <a:lnTo>
                    <a:pt x="586274" y="12740"/>
                  </a:lnTo>
                  <a:lnTo>
                    <a:pt x="523554" y="19639"/>
                  </a:lnTo>
                  <a:lnTo>
                    <a:pt x="463282" y="27894"/>
                  </a:lnTo>
                  <a:lnTo>
                    <a:pt x="405678" y="37443"/>
                  </a:lnTo>
                  <a:lnTo>
                    <a:pt x="350962" y="48219"/>
                  </a:lnTo>
                  <a:lnTo>
                    <a:pt x="299355" y="60159"/>
                  </a:lnTo>
                  <a:lnTo>
                    <a:pt x="251078" y="73199"/>
                  </a:lnTo>
                  <a:lnTo>
                    <a:pt x="206352" y="87274"/>
                  </a:lnTo>
                  <a:lnTo>
                    <a:pt x="165397" y="102321"/>
                  </a:lnTo>
                  <a:lnTo>
                    <a:pt x="128434" y="118274"/>
                  </a:lnTo>
                  <a:lnTo>
                    <a:pt x="67366" y="152644"/>
                  </a:lnTo>
                  <a:lnTo>
                    <a:pt x="24913" y="189869"/>
                  </a:lnTo>
                  <a:lnTo>
                    <a:pt x="2841" y="229435"/>
                  </a:lnTo>
                  <a:lnTo>
                    <a:pt x="0" y="249936"/>
                  </a:lnTo>
                  <a:lnTo>
                    <a:pt x="2841" y="270454"/>
                  </a:lnTo>
                  <a:lnTo>
                    <a:pt x="24913" y="310051"/>
                  </a:lnTo>
                  <a:lnTo>
                    <a:pt x="67366" y="347301"/>
                  </a:lnTo>
                  <a:lnTo>
                    <a:pt x="128434" y="381689"/>
                  </a:lnTo>
                  <a:lnTo>
                    <a:pt x="165397" y="397650"/>
                  </a:lnTo>
                  <a:lnTo>
                    <a:pt x="206352" y="412702"/>
                  </a:lnTo>
                  <a:lnTo>
                    <a:pt x="251079" y="426783"/>
                  </a:lnTo>
                  <a:lnTo>
                    <a:pt x="299355" y="439827"/>
                  </a:lnTo>
                  <a:lnTo>
                    <a:pt x="350962" y="451771"/>
                  </a:lnTo>
                  <a:lnTo>
                    <a:pt x="405678" y="462550"/>
                  </a:lnTo>
                  <a:lnTo>
                    <a:pt x="463282" y="472100"/>
                  </a:lnTo>
                  <a:lnTo>
                    <a:pt x="523554" y="480357"/>
                  </a:lnTo>
                  <a:lnTo>
                    <a:pt x="586274" y="487257"/>
                  </a:lnTo>
                  <a:lnTo>
                    <a:pt x="651220" y="492735"/>
                  </a:lnTo>
                  <a:lnTo>
                    <a:pt x="718172" y="496727"/>
                  </a:lnTo>
                  <a:lnTo>
                    <a:pt x="786909" y="499170"/>
                  </a:lnTo>
                  <a:lnTo>
                    <a:pt x="857211" y="499999"/>
                  </a:lnTo>
                  <a:lnTo>
                    <a:pt x="927521" y="499170"/>
                  </a:lnTo>
                  <a:lnTo>
                    <a:pt x="996264" y="496727"/>
                  </a:lnTo>
                  <a:lnTo>
                    <a:pt x="1063222" y="492735"/>
                  </a:lnTo>
                  <a:lnTo>
                    <a:pt x="1128173" y="487257"/>
                  </a:lnTo>
                  <a:lnTo>
                    <a:pt x="1190896" y="480357"/>
                  </a:lnTo>
                  <a:lnTo>
                    <a:pt x="1251171" y="472100"/>
                  </a:lnTo>
                  <a:lnTo>
                    <a:pt x="1308779" y="462550"/>
                  </a:lnTo>
                  <a:lnTo>
                    <a:pt x="1363496" y="451771"/>
                  </a:lnTo>
                  <a:lnTo>
                    <a:pt x="1415105" y="439827"/>
                  </a:lnTo>
                  <a:lnTo>
                    <a:pt x="1463382" y="426783"/>
                  </a:lnTo>
                  <a:lnTo>
                    <a:pt x="1508109" y="412702"/>
                  </a:lnTo>
                  <a:lnTo>
                    <a:pt x="1549065" y="397650"/>
                  </a:lnTo>
                  <a:lnTo>
                    <a:pt x="1586028" y="381689"/>
                  </a:lnTo>
                  <a:lnTo>
                    <a:pt x="1647096" y="347301"/>
                  </a:lnTo>
                  <a:lnTo>
                    <a:pt x="1689548" y="310051"/>
                  </a:lnTo>
                  <a:lnTo>
                    <a:pt x="1711620" y="270454"/>
                  </a:lnTo>
                  <a:lnTo>
                    <a:pt x="1714461" y="249936"/>
                  </a:lnTo>
                  <a:lnTo>
                    <a:pt x="1711620" y="229435"/>
                  </a:lnTo>
                  <a:lnTo>
                    <a:pt x="1689548" y="189869"/>
                  </a:lnTo>
                  <a:lnTo>
                    <a:pt x="1647096" y="152644"/>
                  </a:lnTo>
                  <a:lnTo>
                    <a:pt x="1586028" y="118274"/>
                  </a:lnTo>
                  <a:lnTo>
                    <a:pt x="1549065" y="102321"/>
                  </a:lnTo>
                  <a:lnTo>
                    <a:pt x="1508109" y="87274"/>
                  </a:lnTo>
                  <a:lnTo>
                    <a:pt x="1463382" y="73199"/>
                  </a:lnTo>
                  <a:lnTo>
                    <a:pt x="1415105" y="60159"/>
                  </a:lnTo>
                  <a:lnTo>
                    <a:pt x="1363496" y="48219"/>
                  </a:lnTo>
                  <a:lnTo>
                    <a:pt x="1308779" y="37443"/>
                  </a:lnTo>
                  <a:lnTo>
                    <a:pt x="1251171" y="27894"/>
                  </a:lnTo>
                  <a:lnTo>
                    <a:pt x="1190896" y="19639"/>
                  </a:lnTo>
                  <a:lnTo>
                    <a:pt x="1128173" y="12740"/>
                  </a:lnTo>
                  <a:lnTo>
                    <a:pt x="1063222" y="7263"/>
                  </a:lnTo>
                  <a:lnTo>
                    <a:pt x="996264" y="3270"/>
                  </a:lnTo>
                  <a:lnTo>
                    <a:pt x="927521" y="828"/>
                  </a:lnTo>
                  <a:lnTo>
                    <a:pt x="857211" y="0"/>
                  </a:lnTo>
                  <a:close/>
                </a:path>
              </a:pathLst>
            </a:custGeom>
            <a:solidFill>
              <a:srgbClr val="71B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4954" y="2600070"/>
              <a:ext cx="1714500" cy="500380"/>
            </a:xfrm>
            <a:custGeom>
              <a:avLst/>
              <a:gdLst/>
              <a:ahLst/>
              <a:cxnLst/>
              <a:rect l="l" t="t" r="r" b="b"/>
              <a:pathLst>
                <a:path w="1714500" h="500380">
                  <a:moveTo>
                    <a:pt x="0" y="249936"/>
                  </a:moveTo>
                  <a:lnTo>
                    <a:pt x="11219" y="209391"/>
                  </a:lnTo>
                  <a:lnTo>
                    <a:pt x="43703" y="170931"/>
                  </a:lnTo>
                  <a:lnTo>
                    <a:pt x="95684" y="135070"/>
                  </a:lnTo>
                  <a:lnTo>
                    <a:pt x="165397" y="102321"/>
                  </a:lnTo>
                  <a:lnTo>
                    <a:pt x="206352" y="87274"/>
                  </a:lnTo>
                  <a:lnTo>
                    <a:pt x="251079" y="73199"/>
                  </a:lnTo>
                  <a:lnTo>
                    <a:pt x="299355" y="60159"/>
                  </a:lnTo>
                  <a:lnTo>
                    <a:pt x="350962" y="48219"/>
                  </a:lnTo>
                  <a:lnTo>
                    <a:pt x="405678" y="37443"/>
                  </a:lnTo>
                  <a:lnTo>
                    <a:pt x="463282" y="27894"/>
                  </a:lnTo>
                  <a:lnTo>
                    <a:pt x="523554" y="19639"/>
                  </a:lnTo>
                  <a:lnTo>
                    <a:pt x="586274" y="12740"/>
                  </a:lnTo>
                  <a:lnTo>
                    <a:pt x="651220" y="7263"/>
                  </a:lnTo>
                  <a:lnTo>
                    <a:pt x="718172" y="3270"/>
                  </a:lnTo>
                  <a:lnTo>
                    <a:pt x="786909" y="828"/>
                  </a:lnTo>
                  <a:lnTo>
                    <a:pt x="857211" y="0"/>
                  </a:lnTo>
                  <a:lnTo>
                    <a:pt x="927521" y="828"/>
                  </a:lnTo>
                  <a:lnTo>
                    <a:pt x="996264" y="3270"/>
                  </a:lnTo>
                  <a:lnTo>
                    <a:pt x="1063222" y="7263"/>
                  </a:lnTo>
                  <a:lnTo>
                    <a:pt x="1128173" y="12740"/>
                  </a:lnTo>
                  <a:lnTo>
                    <a:pt x="1190896" y="19639"/>
                  </a:lnTo>
                  <a:lnTo>
                    <a:pt x="1251171" y="27894"/>
                  </a:lnTo>
                  <a:lnTo>
                    <a:pt x="1308779" y="37443"/>
                  </a:lnTo>
                  <a:lnTo>
                    <a:pt x="1363496" y="48219"/>
                  </a:lnTo>
                  <a:lnTo>
                    <a:pt x="1415105" y="60159"/>
                  </a:lnTo>
                  <a:lnTo>
                    <a:pt x="1463382" y="73199"/>
                  </a:lnTo>
                  <a:lnTo>
                    <a:pt x="1508109" y="87274"/>
                  </a:lnTo>
                  <a:lnTo>
                    <a:pt x="1549065" y="102321"/>
                  </a:lnTo>
                  <a:lnTo>
                    <a:pt x="1586028" y="118274"/>
                  </a:lnTo>
                  <a:lnTo>
                    <a:pt x="1647096" y="152644"/>
                  </a:lnTo>
                  <a:lnTo>
                    <a:pt x="1689548" y="189869"/>
                  </a:lnTo>
                  <a:lnTo>
                    <a:pt x="1711620" y="229435"/>
                  </a:lnTo>
                  <a:lnTo>
                    <a:pt x="1714461" y="249936"/>
                  </a:lnTo>
                  <a:lnTo>
                    <a:pt x="1711620" y="270454"/>
                  </a:lnTo>
                  <a:lnTo>
                    <a:pt x="1689548" y="310051"/>
                  </a:lnTo>
                  <a:lnTo>
                    <a:pt x="1647096" y="347301"/>
                  </a:lnTo>
                  <a:lnTo>
                    <a:pt x="1586028" y="381689"/>
                  </a:lnTo>
                  <a:lnTo>
                    <a:pt x="1549065" y="397650"/>
                  </a:lnTo>
                  <a:lnTo>
                    <a:pt x="1508109" y="412702"/>
                  </a:lnTo>
                  <a:lnTo>
                    <a:pt x="1463382" y="426783"/>
                  </a:lnTo>
                  <a:lnTo>
                    <a:pt x="1415105" y="439827"/>
                  </a:lnTo>
                  <a:lnTo>
                    <a:pt x="1363496" y="451771"/>
                  </a:lnTo>
                  <a:lnTo>
                    <a:pt x="1308779" y="462550"/>
                  </a:lnTo>
                  <a:lnTo>
                    <a:pt x="1251171" y="472100"/>
                  </a:lnTo>
                  <a:lnTo>
                    <a:pt x="1190896" y="480357"/>
                  </a:lnTo>
                  <a:lnTo>
                    <a:pt x="1128173" y="487257"/>
                  </a:lnTo>
                  <a:lnTo>
                    <a:pt x="1063222" y="492735"/>
                  </a:lnTo>
                  <a:lnTo>
                    <a:pt x="996264" y="496727"/>
                  </a:lnTo>
                  <a:lnTo>
                    <a:pt x="927521" y="499170"/>
                  </a:lnTo>
                  <a:lnTo>
                    <a:pt x="857211" y="499999"/>
                  </a:lnTo>
                  <a:lnTo>
                    <a:pt x="786909" y="499170"/>
                  </a:lnTo>
                  <a:lnTo>
                    <a:pt x="718172" y="496727"/>
                  </a:lnTo>
                  <a:lnTo>
                    <a:pt x="651220" y="492735"/>
                  </a:lnTo>
                  <a:lnTo>
                    <a:pt x="586274" y="487257"/>
                  </a:lnTo>
                  <a:lnTo>
                    <a:pt x="523554" y="480357"/>
                  </a:lnTo>
                  <a:lnTo>
                    <a:pt x="463282" y="472100"/>
                  </a:lnTo>
                  <a:lnTo>
                    <a:pt x="405678" y="462550"/>
                  </a:lnTo>
                  <a:lnTo>
                    <a:pt x="350962" y="451771"/>
                  </a:lnTo>
                  <a:lnTo>
                    <a:pt x="299355" y="439827"/>
                  </a:lnTo>
                  <a:lnTo>
                    <a:pt x="251079" y="426783"/>
                  </a:lnTo>
                  <a:lnTo>
                    <a:pt x="206352" y="412702"/>
                  </a:lnTo>
                  <a:lnTo>
                    <a:pt x="165397" y="397650"/>
                  </a:lnTo>
                  <a:lnTo>
                    <a:pt x="128434" y="381689"/>
                  </a:lnTo>
                  <a:lnTo>
                    <a:pt x="67366" y="347301"/>
                  </a:lnTo>
                  <a:lnTo>
                    <a:pt x="24913" y="310051"/>
                  </a:lnTo>
                  <a:lnTo>
                    <a:pt x="2841" y="270454"/>
                  </a:lnTo>
                  <a:lnTo>
                    <a:pt x="0" y="249936"/>
                  </a:lnTo>
                  <a:close/>
                </a:path>
              </a:pathLst>
            </a:custGeom>
            <a:ln w="2556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237996" y="2726436"/>
              <a:ext cx="68707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is</a:t>
              </a:r>
              <a:r>
                <a:rPr sz="1400" spc="-6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male?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80641" y="2242820"/>
              <a:ext cx="932180" cy="357505"/>
            </a:xfrm>
            <a:custGeom>
              <a:avLst/>
              <a:gdLst/>
              <a:ahLst/>
              <a:cxnLst/>
              <a:rect l="l" t="t" r="r" b="b"/>
              <a:pathLst>
                <a:path w="932180" h="357505">
                  <a:moveTo>
                    <a:pt x="931799" y="0"/>
                  </a:moveTo>
                  <a:lnTo>
                    <a:pt x="0" y="357250"/>
                  </a:lnTo>
                </a:path>
              </a:pathLst>
            </a:custGeom>
            <a:ln w="1908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466" y="3398507"/>
              <a:ext cx="561127" cy="6218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2415" y="2733357"/>
              <a:ext cx="515937" cy="5159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52290" y="3242945"/>
              <a:ext cx="515937" cy="5714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96665" y="3285871"/>
              <a:ext cx="509587" cy="6000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82292" y="3385883"/>
              <a:ext cx="571500" cy="661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82417" y="2671445"/>
              <a:ext cx="1428750" cy="1428750"/>
            </a:xfrm>
            <a:custGeom>
              <a:avLst/>
              <a:gdLst/>
              <a:ahLst/>
              <a:cxnLst/>
              <a:rect l="l" t="t" r="r" b="b"/>
              <a:pathLst>
                <a:path w="1428750" h="1428750">
                  <a:moveTo>
                    <a:pt x="0" y="714375"/>
                  </a:moveTo>
                  <a:lnTo>
                    <a:pt x="1647" y="665473"/>
                  </a:lnTo>
                  <a:lnTo>
                    <a:pt x="6520" y="617454"/>
                  </a:lnTo>
                  <a:lnTo>
                    <a:pt x="14511" y="570425"/>
                  </a:lnTo>
                  <a:lnTo>
                    <a:pt x="25514" y="524492"/>
                  </a:lnTo>
                  <a:lnTo>
                    <a:pt x="39423" y="479761"/>
                  </a:lnTo>
                  <a:lnTo>
                    <a:pt x="56132" y="436340"/>
                  </a:lnTo>
                  <a:lnTo>
                    <a:pt x="75533" y="394334"/>
                  </a:lnTo>
                  <a:lnTo>
                    <a:pt x="97521" y="353850"/>
                  </a:lnTo>
                  <a:lnTo>
                    <a:pt x="121990" y="314994"/>
                  </a:lnTo>
                  <a:lnTo>
                    <a:pt x="148833" y="277874"/>
                  </a:lnTo>
                  <a:lnTo>
                    <a:pt x="177944" y="242595"/>
                  </a:lnTo>
                  <a:lnTo>
                    <a:pt x="209216" y="209264"/>
                  </a:lnTo>
                  <a:lnTo>
                    <a:pt x="242544" y="177987"/>
                  </a:lnTo>
                  <a:lnTo>
                    <a:pt x="277820" y="148872"/>
                  </a:lnTo>
                  <a:lnTo>
                    <a:pt x="314938" y="122024"/>
                  </a:lnTo>
                  <a:lnTo>
                    <a:pt x="353793" y="97550"/>
                  </a:lnTo>
                  <a:lnTo>
                    <a:pt x="394278" y="75556"/>
                  </a:lnTo>
                  <a:lnTo>
                    <a:pt x="436286" y="56149"/>
                  </a:lnTo>
                  <a:lnTo>
                    <a:pt x="479712" y="39436"/>
                  </a:lnTo>
                  <a:lnTo>
                    <a:pt x="524448" y="25523"/>
                  </a:lnTo>
                  <a:lnTo>
                    <a:pt x="570388" y="14516"/>
                  </a:lnTo>
                  <a:lnTo>
                    <a:pt x="617427" y="6522"/>
                  </a:lnTo>
                  <a:lnTo>
                    <a:pt x="665458" y="1648"/>
                  </a:lnTo>
                  <a:lnTo>
                    <a:pt x="714374" y="0"/>
                  </a:lnTo>
                  <a:lnTo>
                    <a:pt x="763276" y="1648"/>
                  </a:lnTo>
                  <a:lnTo>
                    <a:pt x="811295" y="6522"/>
                  </a:lnTo>
                  <a:lnTo>
                    <a:pt x="858324" y="14516"/>
                  </a:lnTo>
                  <a:lnTo>
                    <a:pt x="904257" y="25523"/>
                  </a:lnTo>
                  <a:lnTo>
                    <a:pt x="948988" y="39436"/>
                  </a:lnTo>
                  <a:lnTo>
                    <a:pt x="992409" y="56149"/>
                  </a:lnTo>
                  <a:lnTo>
                    <a:pt x="1034415" y="75556"/>
                  </a:lnTo>
                  <a:lnTo>
                    <a:pt x="1074899" y="97550"/>
                  </a:lnTo>
                  <a:lnTo>
                    <a:pt x="1113755" y="122024"/>
                  </a:lnTo>
                  <a:lnTo>
                    <a:pt x="1150875" y="148872"/>
                  </a:lnTo>
                  <a:lnTo>
                    <a:pt x="1186154" y="177987"/>
                  </a:lnTo>
                  <a:lnTo>
                    <a:pt x="1219485" y="209264"/>
                  </a:lnTo>
                  <a:lnTo>
                    <a:pt x="1250762" y="242595"/>
                  </a:lnTo>
                  <a:lnTo>
                    <a:pt x="1279877" y="277874"/>
                  </a:lnTo>
                  <a:lnTo>
                    <a:pt x="1306725" y="314994"/>
                  </a:lnTo>
                  <a:lnTo>
                    <a:pt x="1331199" y="353850"/>
                  </a:lnTo>
                  <a:lnTo>
                    <a:pt x="1353193" y="394334"/>
                  </a:lnTo>
                  <a:lnTo>
                    <a:pt x="1372600" y="436340"/>
                  </a:lnTo>
                  <a:lnTo>
                    <a:pt x="1389313" y="479761"/>
                  </a:lnTo>
                  <a:lnTo>
                    <a:pt x="1403226" y="524492"/>
                  </a:lnTo>
                  <a:lnTo>
                    <a:pt x="1414233" y="570425"/>
                  </a:lnTo>
                  <a:lnTo>
                    <a:pt x="1422227" y="617454"/>
                  </a:lnTo>
                  <a:lnTo>
                    <a:pt x="1427101" y="665473"/>
                  </a:lnTo>
                  <a:lnTo>
                    <a:pt x="1428749" y="714375"/>
                  </a:lnTo>
                  <a:lnTo>
                    <a:pt x="1427101" y="763291"/>
                  </a:lnTo>
                  <a:lnTo>
                    <a:pt x="1422227" y="811322"/>
                  </a:lnTo>
                  <a:lnTo>
                    <a:pt x="1414233" y="858361"/>
                  </a:lnTo>
                  <a:lnTo>
                    <a:pt x="1403226" y="904301"/>
                  </a:lnTo>
                  <a:lnTo>
                    <a:pt x="1389313" y="949037"/>
                  </a:lnTo>
                  <a:lnTo>
                    <a:pt x="1372600" y="992463"/>
                  </a:lnTo>
                  <a:lnTo>
                    <a:pt x="1353193" y="1034471"/>
                  </a:lnTo>
                  <a:lnTo>
                    <a:pt x="1331199" y="1074956"/>
                  </a:lnTo>
                  <a:lnTo>
                    <a:pt x="1306725" y="1113811"/>
                  </a:lnTo>
                  <a:lnTo>
                    <a:pt x="1279877" y="1150929"/>
                  </a:lnTo>
                  <a:lnTo>
                    <a:pt x="1250762" y="1186205"/>
                  </a:lnTo>
                  <a:lnTo>
                    <a:pt x="1219485" y="1219533"/>
                  </a:lnTo>
                  <a:lnTo>
                    <a:pt x="1186154" y="1250805"/>
                  </a:lnTo>
                  <a:lnTo>
                    <a:pt x="1150875" y="1279916"/>
                  </a:lnTo>
                  <a:lnTo>
                    <a:pt x="1113755" y="1306759"/>
                  </a:lnTo>
                  <a:lnTo>
                    <a:pt x="1074899" y="1331228"/>
                  </a:lnTo>
                  <a:lnTo>
                    <a:pt x="1034415" y="1353216"/>
                  </a:lnTo>
                  <a:lnTo>
                    <a:pt x="992409" y="1372617"/>
                  </a:lnTo>
                  <a:lnTo>
                    <a:pt x="948988" y="1389326"/>
                  </a:lnTo>
                  <a:lnTo>
                    <a:pt x="904257" y="1403235"/>
                  </a:lnTo>
                  <a:lnTo>
                    <a:pt x="858324" y="1414238"/>
                  </a:lnTo>
                  <a:lnTo>
                    <a:pt x="811295" y="1422229"/>
                  </a:lnTo>
                  <a:lnTo>
                    <a:pt x="763276" y="1427102"/>
                  </a:lnTo>
                  <a:lnTo>
                    <a:pt x="714374" y="1428749"/>
                  </a:lnTo>
                  <a:lnTo>
                    <a:pt x="665458" y="1427102"/>
                  </a:lnTo>
                  <a:lnTo>
                    <a:pt x="617427" y="1422229"/>
                  </a:lnTo>
                  <a:lnTo>
                    <a:pt x="570388" y="1414238"/>
                  </a:lnTo>
                  <a:lnTo>
                    <a:pt x="524448" y="1403235"/>
                  </a:lnTo>
                  <a:lnTo>
                    <a:pt x="479712" y="1389326"/>
                  </a:lnTo>
                  <a:lnTo>
                    <a:pt x="436286" y="1372617"/>
                  </a:lnTo>
                  <a:lnTo>
                    <a:pt x="394278" y="1353216"/>
                  </a:lnTo>
                  <a:lnTo>
                    <a:pt x="353793" y="1331228"/>
                  </a:lnTo>
                  <a:lnTo>
                    <a:pt x="314938" y="1306759"/>
                  </a:lnTo>
                  <a:lnTo>
                    <a:pt x="277820" y="1279916"/>
                  </a:lnTo>
                  <a:lnTo>
                    <a:pt x="242544" y="1250805"/>
                  </a:lnTo>
                  <a:lnTo>
                    <a:pt x="209216" y="1219533"/>
                  </a:lnTo>
                  <a:lnTo>
                    <a:pt x="177944" y="1186205"/>
                  </a:lnTo>
                  <a:lnTo>
                    <a:pt x="148833" y="1150929"/>
                  </a:lnTo>
                  <a:lnTo>
                    <a:pt x="121990" y="1113811"/>
                  </a:lnTo>
                  <a:lnTo>
                    <a:pt x="97521" y="1074956"/>
                  </a:lnTo>
                  <a:lnTo>
                    <a:pt x="75533" y="1034471"/>
                  </a:lnTo>
                  <a:lnTo>
                    <a:pt x="56132" y="992463"/>
                  </a:lnTo>
                  <a:lnTo>
                    <a:pt x="39423" y="949037"/>
                  </a:lnTo>
                  <a:lnTo>
                    <a:pt x="25514" y="904301"/>
                  </a:lnTo>
                  <a:lnTo>
                    <a:pt x="14511" y="858361"/>
                  </a:lnTo>
                  <a:lnTo>
                    <a:pt x="6520" y="811322"/>
                  </a:lnTo>
                  <a:lnTo>
                    <a:pt x="1647" y="763291"/>
                  </a:lnTo>
                  <a:lnTo>
                    <a:pt x="0" y="714375"/>
                  </a:lnTo>
                  <a:close/>
                </a:path>
              </a:pathLst>
            </a:custGeom>
            <a:ln w="2556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10917" y="2242820"/>
              <a:ext cx="1285875" cy="428625"/>
            </a:xfrm>
            <a:custGeom>
              <a:avLst/>
              <a:gdLst/>
              <a:ahLst/>
              <a:cxnLst/>
              <a:rect l="l" t="t" r="r" b="b"/>
              <a:pathLst>
                <a:path w="1285875" h="428625">
                  <a:moveTo>
                    <a:pt x="0" y="0"/>
                  </a:moveTo>
                  <a:lnTo>
                    <a:pt x="1285874" y="428625"/>
                  </a:lnTo>
                </a:path>
              </a:pathLst>
            </a:custGeom>
            <a:ln w="1908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39417" y="3314446"/>
              <a:ext cx="857250" cy="857250"/>
            </a:xfrm>
            <a:custGeom>
              <a:avLst/>
              <a:gdLst/>
              <a:ahLst/>
              <a:cxnLst/>
              <a:rect l="l" t="t" r="r" b="b"/>
              <a:pathLst>
                <a:path w="857250" h="857250">
                  <a:moveTo>
                    <a:pt x="0" y="428624"/>
                  </a:moveTo>
                  <a:lnTo>
                    <a:pt x="2515" y="381920"/>
                  </a:lnTo>
                  <a:lnTo>
                    <a:pt x="9885" y="336673"/>
                  </a:lnTo>
                  <a:lnTo>
                    <a:pt x="21851" y="293144"/>
                  </a:lnTo>
                  <a:lnTo>
                    <a:pt x="38149" y="251595"/>
                  </a:lnTo>
                  <a:lnTo>
                    <a:pt x="58518" y="212287"/>
                  </a:lnTo>
                  <a:lnTo>
                    <a:pt x="82698" y="175482"/>
                  </a:lnTo>
                  <a:lnTo>
                    <a:pt x="110426" y="141441"/>
                  </a:lnTo>
                  <a:lnTo>
                    <a:pt x="141441" y="110426"/>
                  </a:lnTo>
                  <a:lnTo>
                    <a:pt x="175482" y="82698"/>
                  </a:lnTo>
                  <a:lnTo>
                    <a:pt x="212287" y="58518"/>
                  </a:lnTo>
                  <a:lnTo>
                    <a:pt x="251595" y="38149"/>
                  </a:lnTo>
                  <a:lnTo>
                    <a:pt x="293144" y="21851"/>
                  </a:lnTo>
                  <a:lnTo>
                    <a:pt x="336673" y="9885"/>
                  </a:lnTo>
                  <a:lnTo>
                    <a:pt x="381920" y="2515"/>
                  </a:lnTo>
                  <a:lnTo>
                    <a:pt x="428625" y="0"/>
                  </a:lnTo>
                  <a:lnTo>
                    <a:pt x="475329" y="2515"/>
                  </a:lnTo>
                  <a:lnTo>
                    <a:pt x="520576" y="9885"/>
                  </a:lnTo>
                  <a:lnTo>
                    <a:pt x="564105" y="21851"/>
                  </a:lnTo>
                  <a:lnTo>
                    <a:pt x="605654" y="38149"/>
                  </a:lnTo>
                  <a:lnTo>
                    <a:pt x="644962" y="58518"/>
                  </a:lnTo>
                  <a:lnTo>
                    <a:pt x="681767" y="82698"/>
                  </a:lnTo>
                  <a:lnTo>
                    <a:pt x="715808" y="110426"/>
                  </a:lnTo>
                  <a:lnTo>
                    <a:pt x="746823" y="141441"/>
                  </a:lnTo>
                  <a:lnTo>
                    <a:pt x="774551" y="175482"/>
                  </a:lnTo>
                  <a:lnTo>
                    <a:pt x="798731" y="212287"/>
                  </a:lnTo>
                  <a:lnTo>
                    <a:pt x="819100" y="251595"/>
                  </a:lnTo>
                  <a:lnTo>
                    <a:pt x="835398" y="293144"/>
                  </a:lnTo>
                  <a:lnTo>
                    <a:pt x="847364" y="336673"/>
                  </a:lnTo>
                  <a:lnTo>
                    <a:pt x="854734" y="381920"/>
                  </a:lnTo>
                  <a:lnTo>
                    <a:pt x="857250" y="428624"/>
                  </a:lnTo>
                  <a:lnTo>
                    <a:pt x="854734" y="475329"/>
                  </a:lnTo>
                  <a:lnTo>
                    <a:pt x="847364" y="520576"/>
                  </a:lnTo>
                  <a:lnTo>
                    <a:pt x="835398" y="564105"/>
                  </a:lnTo>
                  <a:lnTo>
                    <a:pt x="819100" y="605654"/>
                  </a:lnTo>
                  <a:lnTo>
                    <a:pt x="798731" y="644962"/>
                  </a:lnTo>
                  <a:lnTo>
                    <a:pt x="774551" y="681767"/>
                  </a:lnTo>
                  <a:lnTo>
                    <a:pt x="746823" y="715808"/>
                  </a:lnTo>
                  <a:lnTo>
                    <a:pt x="715808" y="746823"/>
                  </a:lnTo>
                  <a:lnTo>
                    <a:pt x="681767" y="774551"/>
                  </a:lnTo>
                  <a:lnTo>
                    <a:pt x="644962" y="798731"/>
                  </a:lnTo>
                  <a:lnTo>
                    <a:pt x="605654" y="819100"/>
                  </a:lnTo>
                  <a:lnTo>
                    <a:pt x="564105" y="835398"/>
                  </a:lnTo>
                  <a:lnTo>
                    <a:pt x="520576" y="847364"/>
                  </a:lnTo>
                  <a:lnTo>
                    <a:pt x="475329" y="854734"/>
                  </a:lnTo>
                  <a:lnTo>
                    <a:pt x="428625" y="857249"/>
                  </a:lnTo>
                  <a:lnTo>
                    <a:pt x="381920" y="854734"/>
                  </a:lnTo>
                  <a:lnTo>
                    <a:pt x="336673" y="847364"/>
                  </a:lnTo>
                  <a:lnTo>
                    <a:pt x="293144" y="835398"/>
                  </a:lnTo>
                  <a:lnTo>
                    <a:pt x="251595" y="819100"/>
                  </a:lnTo>
                  <a:lnTo>
                    <a:pt x="212287" y="798731"/>
                  </a:lnTo>
                  <a:lnTo>
                    <a:pt x="175482" y="774551"/>
                  </a:lnTo>
                  <a:lnTo>
                    <a:pt x="141441" y="746823"/>
                  </a:lnTo>
                  <a:lnTo>
                    <a:pt x="110426" y="715808"/>
                  </a:lnTo>
                  <a:lnTo>
                    <a:pt x="82698" y="681767"/>
                  </a:lnTo>
                  <a:lnTo>
                    <a:pt x="58518" y="644962"/>
                  </a:lnTo>
                  <a:lnTo>
                    <a:pt x="38149" y="605654"/>
                  </a:lnTo>
                  <a:lnTo>
                    <a:pt x="21851" y="564105"/>
                  </a:lnTo>
                  <a:lnTo>
                    <a:pt x="9885" y="520576"/>
                  </a:lnTo>
                  <a:lnTo>
                    <a:pt x="2515" y="475329"/>
                  </a:lnTo>
                  <a:lnTo>
                    <a:pt x="0" y="428624"/>
                  </a:lnTo>
                  <a:close/>
                </a:path>
              </a:pathLst>
            </a:custGeom>
            <a:ln w="25560">
              <a:solidFill>
                <a:srgbClr val="9ED2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454" y="3314446"/>
              <a:ext cx="1000125" cy="929005"/>
            </a:xfrm>
            <a:custGeom>
              <a:avLst/>
              <a:gdLst/>
              <a:ahLst/>
              <a:cxnLst/>
              <a:rect l="l" t="t" r="r" b="b"/>
              <a:pathLst>
                <a:path w="1000125" h="929004">
                  <a:moveTo>
                    <a:pt x="0" y="464311"/>
                  </a:moveTo>
                  <a:lnTo>
                    <a:pt x="2581" y="416841"/>
                  </a:lnTo>
                  <a:lnTo>
                    <a:pt x="10159" y="370742"/>
                  </a:lnTo>
                  <a:lnTo>
                    <a:pt x="22482" y="326247"/>
                  </a:lnTo>
                  <a:lnTo>
                    <a:pt x="39297" y="283589"/>
                  </a:lnTo>
                  <a:lnTo>
                    <a:pt x="60355" y="243001"/>
                  </a:lnTo>
                  <a:lnTo>
                    <a:pt x="85403" y="204719"/>
                  </a:lnTo>
                  <a:lnTo>
                    <a:pt x="114190" y="168974"/>
                  </a:lnTo>
                  <a:lnTo>
                    <a:pt x="146465" y="136001"/>
                  </a:lnTo>
                  <a:lnTo>
                    <a:pt x="181977" y="106032"/>
                  </a:lnTo>
                  <a:lnTo>
                    <a:pt x="220473" y="79302"/>
                  </a:lnTo>
                  <a:lnTo>
                    <a:pt x="261704" y="56043"/>
                  </a:lnTo>
                  <a:lnTo>
                    <a:pt x="305416" y="36490"/>
                  </a:lnTo>
                  <a:lnTo>
                    <a:pt x="351360" y="20876"/>
                  </a:lnTo>
                  <a:lnTo>
                    <a:pt x="399283" y="9433"/>
                  </a:lnTo>
                  <a:lnTo>
                    <a:pt x="448934" y="2397"/>
                  </a:lnTo>
                  <a:lnTo>
                    <a:pt x="500062" y="0"/>
                  </a:lnTo>
                  <a:lnTo>
                    <a:pt x="551192" y="2397"/>
                  </a:lnTo>
                  <a:lnTo>
                    <a:pt x="600845" y="9433"/>
                  </a:lnTo>
                  <a:lnTo>
                    <a:pt x="648769" y="20876"/>
                  </a:lnTo>
                  <a:lnTo>
                    <a:pt x="694713" y="36490"/>
                  </a:lnTo>
                  <a:lnTo>
                    <a:pt x="738426" y="56043"/>
                  </a:lnTo>
                  <a:lnTo>
                    <a:pt x="779656" y="79302"/>
                  </a:lnTo>
                  <a:lnTo>
                    <a:pt x="818152" y="106032"/>
                  </a:lnTo>
                  <a:lnTo>
                    <a:pt x="853663" y="136001"/>
                  </a:lnTo>
                  <a:lnTo>
                    <a:pt x="885938" y="168974"/>
                  </a:lnTo>
                  <a:lnTo>
                    <a:pt x="914724" y="204719"/>
                  </a:lnTo>
                  <a:lnTo>
                    <a:pt x="939772" y="243001"/>
                  </a:lnTo>
                  <a:lnTo>
                    <a:pt x="960829" y="283589"/>
                  </a:lnTo>
                  <a:lnTo>
                    <a:pt x="977644" y="326247"/>
                  </a:lnTo>
                  <a:lnTo>
                    <a:pt x="989965" y="370742"/>
                  </a:lnTo>
                  <a:lnTo>
                    <a:pt x="997543" y="416841"/>
                  </a:lnTo>
                  <a:lnTo>
                    <a:pt x="1000125" y="464311"/>
                  </a:lnTo>
                  <a:lnTo>
                    <a:pt x="997543" y="511782"/>
                  </a:lnTo>
                  <a:lnTo>
                    <a:pt x="989965" y="557881"/>
                  </a:lnTo>
                  <a:lnTo>
                    <a:pt x="977644" y="602376"/>
                  </a:lnTo>
                  <a:lnTo>
                    <a:pt x="960829" y="645034"/>
                  </a:lnTo>
                  <a:lnTo>
                    <a:pt x="939772" y="685622"/>
                  </a:lnTo>
                  <a:lnTo>
                    <a:pt x="914724" y="723904"/>
                  </a:lnTo>
                  <a:lnTo>
                    <a:pt x="885938" y="759649"/>
                  </a:lnTo>
                  <a:lnTo>
                    <a:pt x="853663" y="792622"/>
                  </a:lnTo>
                  <a:lnTo>
                    <a:pt x="818152" y="822591"/>
                  </a:lnTo>
                  <a:lnTo>
                    <a:pt x="779656" y="849321"/>
                  </a:lnTo>
                  <a:lnTo>
                    <a:pt x="738426" y="872580"/>
                  </a:lnTo>
                  <a:lnTo>
                    <a:pt x="694713" y="892133"/>
                  </a:lnTo>
                  <a:lnTo>
                    <a:pt x="648769" y="907747"/>
                  </a:lnTo>
                  <a:lnTo>
                    <a:pt x="600845" y="919190"/>
                  </a:lnTo>
                  <a:lnTo>
                    <a:pt x="551192" y="926226"/>
                  </a:lnTo>
                  <a:lnTo>
                    <a:pt x="500062" y="928623"/>
                  </a:lnTo>
                  <a:lnTo>
                    <a:pt x="448934" y="926226"/>
                  </a:lnTo>
                  <a:lnTo>
                    <a:pt x="399283" y="919190"/>
                  </a:lnTo>
                  <a:lnTo>
                    <a:pt x="351360" y="907747"/>
                  </a:lnTo>
                  <a:lnTo>
                    <a:pt x="305416" y="892133"/>
                  </a:lnTo>
                  <a:lnTo>
                    <a:pt x="261704" y="872580"/>
                  </a:lnTo>
                  <a:lnTo>
                    <a:pt x="220473" y="849321"/>
                  </a:lnTo>
                  <a:lnTo>
                    <a:pt x="181977" y="822591"/>
                  </a:lnTo>
                  <a:lnTo>
                    <a:pt x="146465" y="792622"/>
                  </a:lnTo>
                  <a:lnTo>
                    <a:pt x="114190" y="759649"/>
                  </a:lnTo>
                  <a:lnTo>
                    <a:pt x="85403" y="723904"/>
                  </a:lnTo>
                  <a:lnTo>
                    <a:pt x="60355" y="685622"/>
                  </a:lnTo>
                  <a:lnTo>
                    <a:pt x="39297" y="645034"/>
                  </a:lnTo>
                  <a:lnTo>
                    <a:pt x="22482" y="602376"/>
                  </a:lnTo>
                  <a:lnTo>
                    <a:pt x="10159" y="557881"/>
                  </a:lnTo>
                  <a:lnTo>
                    <a:pt x="2581" y="511782"/>
                  </a:lnTo>
                  <a:lnTo>
                    <a:pt x="0" y="464311"/>
                  </a:lnTo>
                  <a:close/>
                </a:path>
              </a:pathLst>
            </a:custGeom>
            <a:ln w="25560">
              <a:solidFill>
                <a:srgbClr val="9ED2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1929" y="3100070"/>
              <a:ext cx="932180" cy="214629"/>
            </a:xfrm>
            <a:custGeom>
              <a:avLst/>
              <a:gdLst/>
              <a:ahLst/>
              <a:cxnLst/>
              <a:rect l="l" t="t" r="r" b="b"/>
              <a:pathLst>
                <a:path w="932180" h="214629">
                  <a:moveTo>
                    <a:pt x="931887" y="0"/>
                  </a:moveTo>
                  <a:lnTo>
                    <a:pt x="0" y="214375"/>
                  </a:lnTo>
                </a:path>
              </a:pathLst>
            </a:custGeom>
            <a:ln w="1908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82166" y="3100070"/>
              <a:ext cx="786130" cy="214629"/>
            </a:xfrm>
            <a:custGeom>
              <a:avLst/>
              <a:gdLst/>
              <a:ahLst/>
              <a:cxnLst/>
              <a:rect l="l" t="t" r="r" b="b"/>
              <a:pathLst>
                <a:path w="786130" h="214629">
                  <a:moveTo>
                    <a:pt x="0" y="0"/>
                  </a:moveTo>
                  <a:lnTo>
                    <a:pt x="785876" y="214375"/>
                  </a:lnTo>
                </a:path>
              </a:pathLst>
            </a:custGeom>
            <a:ln w="1908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457454" y="4271517"/>
              <a:ext cx="2857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10" dirty="0">
                  <a:solidFill>
                    <a:srgbClr val="FF0000"/>
                  </a:solidFill>
                  <a:latin typeface="Arial"/>
                  <a:cs typeface="Arial"/>
                </a:rPr>
                <a:t>+2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3789171" y="4291329"/>
              <a:ext cx="18415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5" dirty="0">
                  <a:solidFill>
                    <a:srgbClr val="001F5F"/>
                  </a:solidFill>
                  <a:latin typeface="Arial"/>
                  <a:cs typeface="Arial"/>
                </a:rPr>
                <a:t>-1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161285" y="4273041"/>
              <a:ext cx="37592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solidFill>
                    <a:srgbClr val="FF0000"/>
                  </a:solidFill>
                  <a:latin typeface="Arial"/>
                  <a:cs typeface="Arial"/>
                </a:rPr>
                <a:t>+0.1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1839976" y="2184400"/>
              <a:ext cx="14414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latin typeface="Arial"/>
                  <a:cs typeface="Arial"/>
                </a:rPr>
                <a:t>Y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198876" y="2201163"/>
              <a:ext cx="15367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latin typeface="Arial"/>
                  <a:cs typeface="Arial"/>
                </a:rPr>
                <a:t>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845311" y="2988056"/>
              <a:ext cx="14414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latin typeface="Arial"/>
                  <a:cs typeface="Arial"/>
                </a:rPr>
                <a:t>Y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198623" y="2987039"/>
              <a:ext cx="15367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latin typeface="Arial"/>
                  <a:cs typeface="Arial"/>
                </a:rPr>
                <a:t>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162802" y="1668398"/>
              <a:ext cx="2097405" cy="500380"/>
            </a:xfrm>
            <a:custGeom>
              <a:avLst/>
              <a:gdLst/>
              <a:ahLst/>
              <a:cxnLst/>
              <a:rect l="l" t="t" r="r" b="b"/>
              <a:pathLst>
                <a:path w="2097404" h="500380">
                  <a:moveTo>
                    <a:pt x="1048639" y="0"/>
                  </a:moveTo>
                  <a:lnTo>
                    <a:pt x="976845" y="576"/>
                  </a:lnTo>
                  <a:lnTo>
                    <a:pt x="906350" y="2281"/>
                  </a:lnTo>
                  <a:lnTo>
                    <a:pt x="837309" y="5077"/>
                  </a:lnTo>
                  <a:lnTo>
                    <a:pt x="769878" y="8927"/>
                  </a:lnTo>
                  <a:lnTo>
                    <a:pt x="704214" y="13793"/>
                  </a:lnTo>
                  <a:lnTo>
                    <a:pt x="640472" y="19639"/>
                  </a:lnTo>
                  <a:lnTo>
                    <a:pt x="578810" y="26427"/>
                  </a:lnTo>
                  <a:lnTo>
                    <a:pt x="519382" y="34120"/>
                  </a:lnTo>
                  <a:lnTo>
                    <a:pt x="462346" y="42681"/>
                  </a:lnTo>
                  <a:lnTo>
                    <a:pt x="407858" y="52073"/>
                  </a:lnTo>
                  <a:lnTo>
                    <a:pt x="356074" y="62258"/>
                  </a:lnTo>
                  <a:lnTo>
                    <a:pt x="307149" y="73199"/>
                  </a:lnTo>
                  <a:lnTo>
                    <a:pt x="261241" y="84859"/>
                  </a:lnTo>
                  <a:lnTo>
                    <a:pt x="218505" y="97201"/>
                  </a:lnTo>
                  <a:lnTo>
                    <a:pt x="179098" y="110188"/>
                  </a:lnTo>
                  <a:lnTo>
                    <a:pt x="143176" y="123782"/>
                  </a:lnTo>
                  <a:lnTo>
                    <a:pt x="82411" y="152644"/>
                  </a:lnTo>
                  <a:lnTo>
                    <a:pt x="37460" y="183488"/>
                  </a:lnTo>
                  <a:lnTo>
                    <a:pt x="9573" y="216018"/>
                  </a:lnTo>
                  <a:lnTo>
                    <a:pt x="0" y="249936"/>
                  </a:lnTo>
                  <a:lnTo>
                    <a:pt x="2419" y="267064"/>
                  </a:lnTo>
                  <a:lnTo>
                    <a:pt x="21305" y="300352"/>
                  </a:lnTo>
                  <a:lnTo>
                    <a:pt x="57880" y="332098"/>
                  </a:lnTo>
                  <a:lnTo>
                    <a:pt x="110894" y="362006"/>
                  </a:lnTo>
                  <a:lnTo>
                    <a:pt x="179098" y="389779"/>
                  </a:lnTo>
                  <a:lnTo>
                    <a:pt x="218505" y="402771"/>
                  </a:lnTo>
                  <a:lnTo>
                    <a:pt x="261241" y="415118"/>
                  </a:lnTo>
                  <a:lnTo>
                    <a:pt x="307149" y="426783"/>
                  </a:lnTo>
                  <a:lnTo>
                    <a:pt x="356074" y="437728"/>
                  </a:lnTo>
                  <a:lnTo>
                    <a:pt x="407858" y="447916"/>
                  </a:lnTo>
                  <a:lnTo>
                    <a:pt x="462346" y="457310"/>
                  </a:lnTo>
                  <a:lnTo>
                    <a:pt x="519382" y="465873"/>
                  </a:lnTo>
                  <a:lnTo>
                    <a:pt x="578810" y="473568"/>
                  </a:lnTo>
                  <a:lnTo>
                    <a:pt x="640472" y="480357"/>
                  </a:lnTo>
                  <a:lnTo>
                    <a:pt x="704214" y="486204"/>
                  </a:lnTo>
                  <a:lnTo>
                    <a:pt x="769878" y="491071"/>
                  </a:lnTo>
                  <a:lnTo>
                    <a:pt x="837309" y="494921"/>
                  </a:lnTo>
                  <a:lnTo>
                    <a:pt x="906350" y="497717"/>
                  </a:lnTo>
                  <a:lnTo>
                    <a:pt x="976845" y="499422"/>
                  </a:lnTo>
                  <a:lnTo>
                    <a:pt x="1048639" y="499999"/>
                  </a:lnTo>
                  <a:lnTo>
                    <a:pt x="1120432" y="499422"/>
                  </a:lnTo>
                  <a:lnTo>
                    <a:pt x="1190927" y="497717"/>
                  </a:lnTo>
                  <a:lnTo>
                    <a:pt x="1259968" y="494921"/>
                  </a:lnTo>
                  <a:lnTo>
                    <a:pt x="1327399" y="491071"/>
                  </a:lnTo>
                  <a:lnTo>
                    <a:pt x="1393063" y="486204"/>
                  </a:lnTo>
                  <a:lnTo>
                    <a:pt x="1456805" y="480357"/>
                  </a:lnTo>
                  <a:lnTo>
                    <a:pt x="1518467" y="473568"/>
                  </a:lnTo>
                  <a:lnTo>
                    <a:pt x="1577895" y="465873"/>
                  </a:lnTo>
                  <a:lnTo>
                    <a:pt x="1634931" y="457310"/>
                  </a:lnTo>
                  <a:lnTo>
                    <a:pt x="1689419" y="447916"/>
                  </a:lnTo>
                  <a:lnTo>
                    <a:pt x="1741203" y="437728"/>
                  </a:lnTo>
                  <a:lnTo>
                    <a:pt x="1790128" y="426783"/>
                  </a:lnTo>
                  <a:lnTo>
                    <a:pt x="1836036" y="415118"/>
                  </a:lnTo>
                  <a:lnTo>
                    <a:pt x="1878772" y="402771"/>
                  </a:lnTo>
                  <a:lnTo>
                    <a:pt x="1918179" y="389779"/>
                  </a:lnTo>
                  <a:lnTo>
                    <a:pt x="1954101" y="376178"/>
                  </a:lnTo>
                  <a:lnTo>
                    <a:pt x="2014866" y="347301"/>
                  </a:lnTo>
                  <a:lnTo>
                    <a:pt x="2059817" y="316436"/>
                  </a:lnTo>
                  <a:lnTo>
                    <a:pt x="2087704" y="283882"/>
                  </a:lnTo>
                  <a:lnTo>
                    <a:pt x="2097278" y="249936"/>
                  </a:lnTo>
                  <a:lnTo>
                    <a:pt x="2094858" y="232822"/>
                  </a:lnTo>
                  <a:lnTo>
                    <a:pt x="2075972" y="199561"/>
                  </a:lnTo>
                  <a:lnTo>
                    <a:pt x="2039397" y="167837"/>
                  </a:lnTo>
                  <a:lnTo>
                    <a:pt x="1986383" y="137946"/>
                  </a:lnTo>
                  <a:lnTo>
                    <a:pt x="1918179" y="110188"/>
                  </a:lnTo>
                  <a:lnTo>
                    <a:pt x="1878772" y="97201"/>
                  </a:lnTo>
                  <a:lnTo>
                    <a:pt x="1836036" y="84859"/>
                  </a:lnTo>
                  <a:lnTo>
                    <a:pt x="1790128" y="73199"/>
                  </a:lnTo>
                  <a:lnTo>
                    <a:pt x="1741203" y="62258"/>
                  </a:lnTo>
                  <a:lnTo>
                    <a:pt x="1689419" y="52073"/>
                  </a:lnTo>
                  <a:lnTo>
                    <a:pt x="1634931" y="42681"/>
                  </a:lnTo>
                  <a:lnTo>
                    <a:pt x="1577895" y="34120"/>
                  </a:lnTo>
                  <a:lnTo>
                    <a:pt x="1518467" y="26427"/>
                  </a:lnTo>
                  <a:lnTo>
                    <a:pt x="1456805" y="19639"/>
                  </a:lnTo>
                  <a:lnTo>
                    <a:pt x="1393063" y="13793"/>
                  </a:lnTo>
                  <a:lnTo>
                    <a:pt x="1327399" y="8927"/>
                  </a:lnTo>
                  <a:lnTo>
                    <a:pt x="1259968" y="5077"/>
                  </a:lnTo>
                  <a:lnTo>
                    <a:pt x="1190927" y="2281"/>
                  </a:lnTo>
                  <a:lnTo>
                    <a:pt x="1120432" y="576"/>
                  </a:lnTo>
                  <a:lnTo>
                    <a:pt x="1048639" y="0"/>
                  </a:lnTo>
                  <a:close/>
                </a:path>
              </a:pathLst>
            </a:custGeom>
            <a:solidFill>
              <a:srgbClr val="71B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62802" y="1668398"/>
              <a:ext cx="2097405" cy="500380"/>
            </a:xfrm>
            <a:custGeom>
              <a:avLst/>
              <a:gdLst/>
              <a:ahLst/>
              <a:cxnLst/>
              <a:rect l="l" t="t" r="r" b="b"/>
              <a:pathLst>
                <a:path w="2097404" h="500380">
                  <a:moveTo>
                    <a:pt x="0" y="249936"/>
                  </a:moveTo>
                  <a:lnTo>
                    <a:pt x="21305" y="199561"/>
                  </a:lnTo>
                  <a:lnTo>
                    <a:pt x="57880" y="167837"/>
                  </a:lnTo>
                  <a:lnTo>
                    <a:pt x="110894" y="137946"/>
                  </a:lnTo>
                  <a:lnTo>
                    <a:pt x="179098" y="110188"/>
                  </a:lnTo>
                  <a:lnTo>
                    <a:pt x="218505" y="97201"/>
                  </a:lnTo>
                  <a:lnTo>
                    <a:pt x="261241" y="84859"/>
                  </a:lnTo>
                  <a:lnTo>
                    <a:pt x="307149" y="73199"/>
                  </a:lnTo>
                  <a:lnTo>
                    <a:pt x="356074" y="62258"/>
                  </a:lnTo>
                  <a:lnTo>
                    <a:pt x="407858" y="52073"/>
                  </a:lnTo>
                  <a:lnTo>
                    <a:pt x="462346" y="42681"/>
                  </a:lnTo>
                  <a:lnTo>
                    <a:pt x="519382" y="34120"/>
                  </a:lnTo>
                  <a:lnTo>
                    <a:pt x="578810" y="26427"/>
                  </a:lnTo>
                  <a:lnTo>
                    <a:pt x="640472" y="19639"/>
                  </a:lnTo>
                  <a:lnTo>
                    <a:pt x="704214" y="13793"/>
                  </a:lnTo>
                  <a:lnTo>
                    <a:pt x="769878" y="8927"/>
                  </a:lnTo>
                  <a:lnTo>
                    <a:pt x="837309" y="5077"/>
                  </a:lnTo>
                  <a:lnTo>
                    <a:pt x="906350" y="2281"/>
                  </a:lnTo>
                  <a:lnTo>
                    <a:pt x="976845" y="576"/>
                  </a:lnTo>
                  <a:lnTo>
                    <a:pt x="1048639" y="0"/>
                  </a:lnTo>
                  <a:lnTo>
                    <a:pt x="1120432" y="576"/>
                  </a:lnTo>
                  <a:lnTo>
                    <a:pt x="1190927" y="2281"/>
                  </a:lnTo>
                  <a:lnTo>
                    <a:pt x="1259968" y="5077"/>
                  </a:lnTo>
                  <a:lnTo>
                    <a:pt x="1327399" y="8927"/>
                  </a:lnTo>
                  <a:lnTo>
                    <a:pt x="1393063" y="13793"/>
                  </a:lnTo>
                  <a:lnTo>
                    <a:pt x="1456805" y="19639"/>
                  </a:lnTo>
                  <a:lnTo>
                    <a:pt x="1518467" y="26427"/>
                  </a:lnTo>
                  <a:lnTo>
                    <a:pt x="1577895" y="34120"/>
                  </a:lnTo>
                  <a:lnTo>
                    <a:pt x="1634931" y="42681"/>
                  </a:lnTo>
                  <a:lnTo>
                    <a:pt x="1689419" y="52073"/>
                  </a:lnTo>
                  <a:lnTo>
                    <a:pt x="1741203" y="62258"/>
                  </a:lnTo>
                  <a:lnTo>
                    <a:pt x="1790128" y="73199"/>
                  </a:lnTo>
                  <a:lnTo>
                    <a:pt x="1836036" y="84859"/>
                  </a:lnTo>
                  <a:lnTo>
                    <a:pt x="1878772" y="97201"/>
                  </a:lnTo>
                  <a:lnTo>
                    <a:pt x="1918179" y="110188"/>
                  </a:lnTo>
                  <a:lnTo>
                    <a:pt x="1954101" y="123782"/>
                  </a:lnTo>
                  <a:lnTo>
                    <a:pt x="2014866" y="152644"/>
                  </a:lnTo>
                  <a:lnTo>
                    <a:pt x="2059817" y="183488"/>
                  </a:lnTo>
                  <a:lnTo>
                    <a:pt x="2087704" y="216018"/>
                  </a:lnTo>
                  <a:lnTo>
                    <a:pt x="2097278" y="249936"/>
                  </a:lnTo>
                  <a:lnTo>
                    <a:pt x="2094858" y="267064"/>
                  </a:lnTo>
                  <a:lnTo>
                    <a:pt x="2075972" y="300352"/>
                  </a:lnTo>
                  <a:lnTo>
                    <a:pt x="2039397" y="332098"/>
                  </a:lnTo>
                  <a:lnTo>
                    <a:pt x="1986383" y="362006"/>
                  </a:lnTo>
                  <a:lnTo>
                    <a:pt x="1918179" y="389779"/>
                  </a:lnTo>
                  <a:lnTo>
                    <a:pt x="1878772" y="402771"/>
                  </a:lnTo>
                  <a:lnTo>
                    <a:pt x="1836036" y="415118"/>
                  </a:lnTo>
                  <a:lnTo>
                    <a:pt x="1790128" y="426783"/>
                  </a:lnTo>
                  <a:lnTo>
                    <a:pt x="1741203" y="437728"/>
                  </a:lnTo>
                  <a:lnTo>
                    <a:pt x="1689419" y="447916"/>
                  </a:lnTo>
                  <a:lnTo>
                    <a:pt x="1634931" y="457310"/>
                  </a:lnTo>
                  <a:lnTo>
                    <a:pt x="1577895" y="465873"/>
                  </a:lnTo>
                  <a:lnTo>
                    <a:pt x="1518467" y="473568"/>
                  </a:lnTo>
                  <a:lnTo>
                    <a:pt x="1456805" y="480357"/>
                  </a:lnTo>
                  <a:lnTo>
                    <a:pt x="1393063" y="486204"/>
                  </a:lnTo>
                  <a:lnTo>
                    <a:pt x="1327399" y="491071"/>
                  </a:lnTo>
                  <a:lnTo>
                    <a:pt x="1259968" y="494921"/>
                  </a:lnTo>
                  <a:lnTo>
                    <a:pt x="1190927" y="497717"/>
                  </a:lnTo>
                  <a:lnTo>
                    <a:pt x="1120432" y="499422"/>
                  </a:lnTo>
                  <a:lnTo>
                    <a:pt x="1048639" y="499999"/>
                  </a:lnTo>
                  <a:lnTo>
                    <a:pt x="976845" y="499422"/>
                  </a:lnTo>
                  <a:lnTo>
                    <a:pt x="906350" y="497717"/>
                  </a:lnTo>
                  <a:lnTo>
                    <a:pt x="837309" y="494921"/>
                  </a:lnTo>
                  <a:lnTo>
                    <a:pt x="769878" y="491071"/>
                  </a:lnTo>
                  <a:lnTo>
                    <a:pt x="704214" y="486204"/>
                  </a:lnTo>
                  <a:lnTo>
                    <a:pt x="640472" y="480357"/>
                  </a:lnTo>
                  <a:lnTo>
                    <a:pt x="578810" y="473568"/>
                  </a:lnTo>
                  <a:lnTo>
                    <a:pt x="519382" y="465873"/>
                  </a:lnTo>
                  <a:lnTo>
                    <a:pt x="462346" y="457310"/>
                  </a:lnTo>
                  <a:lnTo>
                    <a:pt x="407858" y="447916"/>
                  </a:lnTo>
                  <a:lnTo>
                    <a:pt x="356074" y="437728"/>
                  </a:lnTo>
                  <a:lnTo>
                    <a:pt x="307149" y="426783"/>
                  </a:lnTo>
                  <a:lnTo>
                    <a:pt x="261241" y="415118"/>
                  </a:lnTo>
                  <a:lnTo>
                    <a:pt x="218505" y="402771"/>
                  </a:lnTo>
                  <a:lnTo>
                    <a:pt x="179098" y="389779"/>
                  </a:lnTo>
                  <a:lnTo>
                    <a:pt x="143176" y="376178"/>
                  </a:lnTo>
                  <a:lnTo>
                    <a:pt x="82411" y="347301"/>
                  </a:lnTo>
                  <a:lnTo>
                    <a:pt x="37460" y="316436"/>
                  </a:lnTo>
                  <a:lnTo>
                    <a:pt x="9573" y="283882"/>
                  </a:lnTo>
                  <a:lnTo>
                    <a:pt x="0" y="249936"/>
                  </a:lnTo>
                  <a:close/>
                </a:path>
              </a:pathLst>
            </a:custGeom>
            <a:ln w="2556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88482" y="2168398"/>
              <a:ext cx="1323340" cy="748665"/>
            </a:xfrm>
            <a:custGeom>
              <a:avLst/>
              <a:gdLst/>
              <a:ahLst/>
              <a:cxnLst/>
              <a:rect l="l" t="t" r="r" b="b"/>
              <a:pathLst>
                <a:path w="1323340" h="748664">
                  <a:moveTo>
                    <a:pt x="1322959" y="0"/>
                  </a:moveTo>
                  <a:lnTo>
                    <a:pt x="0" y="748538"/>
                  </a:lnTo>
                </a:path>
              </a:pathLst>
            </a:custGeom>
            <a:ln w="1908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11441" y="2168398"/>
              <a:ext cx="1049020" cy="607695"/>
            </a:xfrm>
            <a:custGeom>
              <a:avLst/>
              <a:gdLst/>
              <a:ahLst/>
              <a:cxnLst/>
              <a:rect l="l" t="t" r="r" b="b"/>
              <a:pathLst>
                <a:path w="1049020" h="607694">
                  <a:moveTo>
                    <a:pt x="0" y="0"/>
                  </a:moveTo>
                  <a:lnTo>
                    <a:pt x="1048638" y="607187"/>
                  </a:lnTo>
                </a:path>
              </a:pathLst>
            </a:custGeom>
            <a:ln w="1908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6301740" y="2228342"/>
              <a:ext cx="14414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latin typeface="Arial"/>
                  <a:cs typeface="Arial"/>
                </a:rPr>
                <a:t>Y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864347" y="2228342"/>
              <a:ext cx="15367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latin typeface="Arial"/>
                  <a:cs typeface="Arial"/>
                </a:rPr>
                <a:t>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798439" y="3025571"/>
              <a:ext cx="557822" cy="6087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99430" y="2941447"/>
              <a:ext cx="1556385" cy="929005"/>
            </a:xfrm>
            <a:custGeom>
              <a:avLst/>
              <a:gdLst/>
              <a:ahLst/>
              <a:cxnLst/>
              <a:rect l="l" t="t" r="r" b="b"/>
              <a:pathLst>
                <a:path w="1556384" h="929004">
                  <a:moveTo>
                    <a:pt x="0" y="464312"/>
                  </a:moveTo>
                  <a:lnTo>
                    <a:pt x="9248" y="392479"/>
                  </a:lnTo>
                  <a:lnTo>
                    <a:pt x="36072" y="324124"/>
                  </a:lnTo>
                  <a:lnTo>
                    <a:pt x="79086" y="260072"/>
                  </a:lnTo>
                  <a:lnTo>
                    <a:pt x="106233" y="229917"/>
                  </a:lnTo>
                  <a:lnTo>
                    <a:pt x="136908" y="201146"/>
                  </a:lnTo>
                  <a:lnTo>
                    <a:pt x="170940" y="173863"/>
                  </a:lnTo>
                  <a:lnTo>
                    <a:pt x="208154" y="148171"/>
                  </a:lnTo>
                  <a:lnTo>
                    <a:pt x="248379" y="124172"/>
                  </a:lnTo>
                  <a:lnTo>
                    <a:pt x="291440" y="101970"/>
                  </a:lnTo>
                  <a:lnTo>
                    <a:pt x="337166" y="81667"/>
                  </a:lnTo>
                  <a:lnTo>
                    <a:pt x="385383" y="63368"/>
                  </a:lnTo>
                  <a:lnTo>
                    <a:pt x="435919" y="47174"/>
                  </a:lnTo>
                  <a:lnTo>
                    <a:pt x="488599" y="33189"/>
                  </a:lnTo>
                  <a:lnTo>
                    <a:pt x="543252" y="21515"/>
                  </a:lnTo>
                  <a:lnTo>
                    <a:pt x="599705" y="12257"/>
                  </a:lnTo>
                  <a:lnTo>
                    <a:pt x="657783" y="5516"/>
                  </a:lnTo>
                  <a:lnTo>
                    <a:pt x="717316" y="1396"/>
                  </a:lnTo>
                  <a:lnTo>
                    <a:pt x="778129" y="0"/>
                  </a:lnTo>
                  <a:lnTo>
                    <a:pt x="838941" y="1396"/>
                  </a:lnTo>
                  <a:lnTo>
                    <a:pt x="898474" y="5516"/>
                  </a:lnTo>
                  <a:lnTo>
                    <a:pt x="956552" y="12257"/>
                  </a:lnTo>
                  <a:lnTo>
                    <a:pt x="1013005" y="21515"/>
                  </a:lnTo>
                  <a:lnTo>
                    <a:pt x="1067658" y="33189"/>
                  </a:lnTo>
                  <a:lnTo>
                    <a:pt x="1120338" y="47174"/>
                  </a:lnTo>
                  <a:lnTo>
                    <a:pt x="1170874" y="63368"/>
                  </a:lnTo>
                  <a:lnTo>
                    <a:pt x="1219091" y="81667"/>
                  </a:lnTo>
                  <a:lnTo>
                    <a:pt x="1264817" y="101970"/>
                  </a:lnTo>
                  <a:lnTo>
                    <a:pt x="1307878" y="124172"/>
                  </a:lnTo>
                  <a:lnTo>
                    <a:pt x="1348103" y="148171"/>
                  </a:lnTo>
                  <a:lnTo>
                    <a:pt x="1385317" y="173863"/>
                  </a:lnTo>
                  <a:lnTo>
                    <a:pt x="1419349" y="201146"/>
                  </a:lnTo>
                  <a:lnTo>
                    <a:pt x="1450024" y="229917"/>
                  </a:lnTo>
                  <a:lnTo>
                    <a:pt x="1477171" y="260072"/>
                  </a:lnTo>
                  <a:lnTo>
                    <a:pt x="1500616" y="291509"/>
                  </a:lnTo>
                  <a:lnTo>
                    <a:pt x="1535708" y="357815"/>
                  </a:lnTo>
                  <a:lnTo>
                    <a:pt x="1553917" y="428012"/>
                  </a:lnTo>
                  <a:lnTo>
                    <a:pt x="1556258" y="464312"/>
                  </a:lnTo>
                  <a:lnTo>
                    <a:pt x="1553917" y="500595"/>
                  </a:lnTo>
                  <a:lnTo>
                    <a:pt x="1535708" y="570768"/>
                  </a:lnTo>
                  <a:lnTo>
                    <a:pt x="1500616" y="637062"/>
                  </a:lnTo>
                  <a:lnTo>
                    <a:pt x="1477171" y="668496"/>
                  </a:lnTo>
                  <a:lnTo>
                    <a:pt x="1450024" y="698650"/>
                  </a:lnTo>
                  <a:lnTo>
                    <a:pt x="1419349" y="727421"/>
                  </a:lnTo>
                  <a:lnTo>
                    <a:pt x="1385317" y="754707"/>
                  </a:lnTo>
                  <a:lnTo>
                    <a:pt x="1348103" y="780403"/>
                  </a:lnTo>
                  <a:lnTo>
                    <a:pt x="1307878" y="804406"/>
                  </a:lnTo>
                  <a:lnTo>
                    <a:pt x="1264817" y="826613"/>
                  </a:lnTo>
                  <a:lnTo>
                    <a:pt x="1219091" y="846921"/>
                  </a:lnTo>
                  <a:lnTo>
                    <a:pt x="1170874" y="865227"/>
                  </a:lnTo>
                  <a:lnTo>
                    <a:pt x="1120338" y="881427"/>
                  </a:lnTo>
                  <a:lnTo>
                    <a:pt x="1067658" y="895418"/>
                  </a:lnTo>
                  <a:lnTo>
                    <a:pt x="1013005" y="907096"/>
                  </a:lnTo>
                  <a:lnTo>
                    <a:pt x="956552" y="916360"/>
                  </a:lnTo>
                  <a:lnTo>
                    <a:pt x="898474" y="923104"/>
                  </a:lnTo>
                  <a:lnTo>
                    <a:pt x="838941" y="927226"/>
                  </a:lnTo>
                  <a:lnTo>
                    <a:pt x="778129" y="928623"/>
                  </a:lnTo>
                  <a:lnTo>
                    <a:pt x="717316" y="927226"/>
                  </a:lnTo>
                  <a:lnTo>
                    <a:pt x="657783" y="923104"/>
                  </a:lnTo>
                  <a:lnTo>
                    <a:pt x="599705" y="916360"/>
                  </a:lnTo>
                  <a:lnTo>
                    <a:pt x="543252" y="907096"/>
                  </a:lnTo>
                  <a:lnTo>
                    <a:pt x="488599" y="895418"/>
                  </a:lnTo>
                  <a:lnTo>
                    <a:pt x="435919" y="881427"/>
                  </a:lnTo>
                  <a:lnTo>
                    <a:pt x="385383" y="865227"/>
                  </a:lnTo>
                  <a:lnTo>
                    <a:pt x="337166" y="846921"/>
                  </a:lnTo>
                  <a:lnTo>
                    <a:pt x="291440" y="826613"/>
                  </a:lnTo>
                  <a:lnTo>
                    <a:pt x="248379" y="804406"/>
                  </a:lnTo>
                  <a:lnTo>
                    <a:pt x="208154" y="780403"/>
                  </a:lnTo>
                  <a:lnTo>
                    <a:pt x="170940" y="754707"/>
                  </a:lnTo>
                  <a:lnTo>
                    <a:pt x="136908" y="727421"/>
                  </a:lnTo>
                  <a:lnTo>
                    <a:pt x="106233" y="698650"/>
                  </a:lnTo>
                  <a:lnTo>
                    <a:pt x="79086" y="668496"/>
                  </a:lnTo>
                  <a:lnTo>
                    <a:pt x="55641" y="637062"/>
                  </a:lnTo>
                  <a:lnTo>
                    <a:pt x="20549" y="570768"/>
                  </a:lnTo>
                  <a:lnTo>
                    <a:pt x="2340" y="500595"/>
                  </a:lnTo>
                  <a:lnTo>
                    <a:pt x="0" y="464312"/>
                  </a:lnTo>
                  <a:close/>
                </a:path>
              </a:pathLst>
            </a:custGeom>
            <a:ln w="25560">
              <a:solidFill>
                <a:srgbClr val="9ED2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5609335" y="4173473"/>
              <a:ext cx="476884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0000"/>
                  </a:solidFill>
                  <a:latin typeface="Arial"/>
                  <a:cs typeface="Arial"/>
                </a:rPr>
                <a:t>+0.9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538339" y="2786379"/>
              <a:ext cx="1576070" cy="1428750"/>
            </a:xfrm>
            <a:custGeom>
              <a:avLst/>
              <a:gdLst/>
              <a:ahLst/>
              <a:cxnLst/>
              <a:rect l="l" t="t" r="r" b="b"/>
              <a:pathLst>
                <a:path w="1576070" h="1428750">
                  <a:moveTo>
                    <a:pt x="0" y="714375"/>
                  </a:moveTo>
                  <a:lnTo>
                    <a:pt x="1549" y="669204"/>
                  </a:lnTo>
                  <a:lnTo>
                    <a:pt x="6137" y="624780"/>
                  </a:lnTo>
                  <a:lnTo>
                    <a:pt x="13671" y="581184"/>
                  </a:lnTo>
                  <a:lnTo>
                    <a:pt x="24058" y="538502"/>
                  </a:lnTo>
                  <a:lnTo>
                    <a:pt x="37206" y="496816"/>
                  </a:lnTo>
                  <a:lnTo>
                    <a:pt x="53023" y="456211"/>
                  </a:lnTo>
                  <a:lnTo>
                    <a:pt x="71417" y="416770"/>
                  </a:lnTo>
                  <a:lnTo>
                    <a:pt x="92296" y="378577"/>
                  </a:lnTo>
                  <a:lnTo>
                    <a:pt x="115567" y="341716"/>
                  </a:lnTo>
                  <a:lnTo>
                    <a:pt x="141137" y="306270"/>
                  </a:lnTo>
                  <a:lnTo>
                    <a:pt x="168916" y="272324"/>
                  </a:lnTo>
                  <a:lnTo>
                    <a:pt x="198810" y="239960"/>
                  </a:lnTo>
                  <a:lnTo>
                    <a:pt x="230727" y="209264"/>
                  </a:lnTo>
                  <a:lnTo>
                    <a:pt x="264575" y="180318"/>
                  </a:lnTo>
                  <a:lnTo>
                    <a:pt x="300261" y="153206"/>
                  </a:lnTo>
                  <a:lnTo>
                    <a:pt x="337694" y="128013"/>
                  </a:lnTo>
                  <a:lnTo>
                    <a:pt x="376782" y="104821"/>
                  </a:lnTo>
                  <a:lnTo>
                    <a:pt x="417431" y="83715"/>
                  </a:lnTo>
                  <a:lnTo>
                    <a:pt x="459549" y="64778"/>
                  </a:lnTo>
                  <a:lnTo>
                    <a:pt x="503046" y="48094"/>
                  </a:lnTo>
                  <a:lnTo>
                    <a:pt x="547827" y="33748"/>
                  </a:lnTo>
                  <a:lnTo>
                    <a:pt x="593801" y="21822"/>
                  </a:lnTo>
                  <a:lnTo>
                    <a:pt x="640875" y="12400"/>
                  </a:lnTo>
                  <a:lnTo>
                    <a:pt x="688958" y="5567"/>
                  </a:lnTo>
                  <a:lnTo>
                    <a:pt x="737958" y="1405"/>
                  </a:lnTo>
                  <a:lnTo>
                    <a:pt x="787780" y="0"/>
                  </a:lnTo>
                  <a:lnTo>
                    <a:pt x="837590" y="1405"/>
                  </a:lnTo>
                  <a:lnTo>
                    <a:pt x="886578" y="5567"/>
                  </a:lnTo>
                  <a:lnTo>
                    <a:pt x="934651" y="12400"/>
                  </a:lnTo>
                  <a:lnTo>
                    <a:pt x="981718" y="21822"/>
                  </a:lnTo>
                  <a:lnTo>
                    <a:pt x="1027686" y="33748"/>
                  </a:lnTo>
                  <a:lnTo>
                    <a:pt x="1072463" y="48094"/>
                  </a:lnTo>
                  <a:lnTo>
                    <a:pt x="1115957" y="64778"/>
                  </a:lnTo>
                  <a:lnTo>
                    <a:pt x="1158074" y="83715"/>
                  </a:lnTo>
                  <a:lnTo>
                    <a:pt x="1198723" y="104821"/>
                  </a:lnTo>
                  <a:lnTo>
                    <a:pt x="1237811" y="128013"/>
                  </a:lnTo>
                  <a:lnTo>
                    <a:pt x="1275246" y="153206"/>
                  </a:lnTo>
                  <a:lnTo>
                    <a:pt x="1310935" y="180318"/>
                  </a:lnTo>
                  <a:lnTo>
                    <a:pt x="1344787" y="209264"/>
                  </a:lnTo>
                  <a:lnTo>
                    <a:pt x="1376708" y="239960"/>
                  </a:lnTo>
                  <a:lnTo>
                    <a:pt x="1406606" y="272324"/>
                  </a:lnTo>
                  <a:lnTo>
                    <a:pt x="1434389" y="306270"/>
                  </a:lnTo>
                  <a:lnTo>
                    <a:pt x="1459964" y="341716"/>
                  </a:lnTo>
                  <a:lnTo>
                    <a:pt x="1483240" y="378577"/>
                  </a:lnTo>
                  <a:lnTo>
                    <a:pt x="1504123" y="416770"/>
                  </a:lnTo>
                  <a:lnTo>
                    <a:pt x="1522522" y="456211"/>
                  </a:lnTo>
                  <a:lnTo>
                    <a:pt x="1538344" y="496816"/>
                  </a:lnTo>
                  <a:lnTo>
                    <a:pt x="1551496" y="538502"/>
                  </a:lnTo>
                  <a:lnTo>
                    <a:pt x="1561886" y="581184"/>
                  </a:lnTo>
                  <a:lnTo>
                    <a:pt x="1569422" y="624780"/>
                  </a:lnTo>
                  <a:lnTo>
                    <a:pt x="1574011" y="669204"/>
                  </a:lnTo>
                  <a:lnTo>
                    <a:pt x="1575561" y="714375"/>
                  </a:lnTo>
                  <a:lnTo>
                    <a:pt x="1574011" y="759558"/>
                  </a:lnTo>
                  <a:lnTo>
                    <a:pt x="1569422" y="803994"/>
                  </a:lnTo>
                  <a:lnTo>
                    <a:pt x="1561886" y="847599"/>
                  </a:lnTo>
                  <a:lnTo>
                    <a:pt x="1551496" y="890289"/>
                  </a:lnTo>
                  <a:lnTo>
                    <a:pt x="1538344" y="931981"/>
                  </a:lnTo>
                  <a:lnTo>
                    <a:pt x="1522522" y="972590"/>
                  </a:lnTo>
                  <a:lnTo>
                    <a:pt x="1504123" y="1012034"/>
                  </a:lnTo>
                  <a:lnTo>
                    <a:pt x="1483240" y="1050228"/>
                  </a:lnTo>
                  <a:lnTo>
                    <a:pt x="1459964" y="1087090"/>
                  </a:lnTo>
                  <a:lnTo>
                    <a:pt x="1434389" y="1122534"/>
                  </a:lnTo>
                  <a:lnTo>
                    <a:pt x="1406606" y="1156479"/>
                  </a:lnTo>
                  <a:lnTo>
                    <a:pt x="1376708" y="1188840"/>
                  </a:lnTo>
                  <a:lnTo>
                    <a:pt x="1344787" y="1219533"/>
                  </a:lnTo>
                  <a:lnTo>
                    <a:pt x="1310935" y="1248475"/>
                  </a:lnTo>
                  <a:lnTo>
                    <a:pt x="1275246" y="1275582"/>
                  </a:lnTo>
                  <a:lnTo>
                    <a:pt x="1237811" y="1300771"/>
                  </a:lnTo>
                  <a:lnTo>
                    <a:pt x="1198723" y="1323958"/>
                  </a:lnTo>
                  <a:lnTo>
                    <a:pt x="1158074" y="1345059"/>
                  </a:lnTo>
                  <a:lnTo>
                    <a:pt x="1115957" y="1363991"/>
                  </a:lnTo>
                  <a:lnTo>
                    <a:pt x="1072463" y="1380670"/>
                  </a:lnTo>
                  <a:lnTo>
                    <a:pt x="1027686" y="1395013"/>
                  </a:lnTo>
                  <a:lnTo>
                    <a:pt x="981718" y="1406935"/>
                  </a:lnTo>
                  <a:lnTo>
                    <a:pt x="934651" y="1416353"/>
                  </a:lnTo>
                  <a:lnTo>
                    <a:pt x="886578" y="1423184"/>
                  </a:lnTo>
                  <a:lnTo>
                    <a:pt x="837590" y="1427344"/>
                  </a:lnTo>
                  <a:lnTo>
                    <a:pt x="787780" y="1428750"/>
                  </a:lnTo>
                  <a:lnTo>
                    <a:pt x="737958" y="1427344"/>
                  </a:lnTo>
                  <a:lnTo>
                    <a:pt x="688958" y="1423184"/>
                  </a:lnTo>
                  <a:lnTo>
                    <a:pt x="640875" y="1416353"/>
                  </a:lnTo>
                  <a:lnTo>
                    <a:pt x="593801" y="1406935"/>
                  </a:lnTo>
                  <a:lnTo>
                    <a:pt x="547827" y="1395013"/>
                  </a:lnTo>
                  <a:lnTo>
                    <a:pt x="503046" y="1380670"/>
                  </a:lnTo>
                  <a:lnTo>
                    <a:pt x="459549" y="1363991"/>
                  </a:lnTo>
                  <a:lnTo>
                    <a:pt x="417431" y="1345059"/>
                  </a:lnTo>
                  <a:lnTo>
                    <a:pt x="376782" y="1323958"/>
                  </a:lnTo>
                  <a:lnTo>
                    <a:pt x="337694" y="1300771"/>
                  </a:lnTo>
                  <a:lnTo>
                    <a:pt x="300261" y="1275582"/>
                  </a:lnTo>
                  <a:lnTo>
                    <a:pt x="264575" y="1248475"/>
                  </a:lnTo>
                  <a:lnTo>
                    <a:pt x="230727" y="1219533"/>
                  </a:lnTo>
                  <a:lnTo>
                    <a:pt x="198810" y="1188840"/>
                  </a:lnTo>
                  <a:lnTo>
                    <a:pt x="168916" y="1156479"/>
                  </a:lnTo>
                  <a:lnTo>
                    <a:pt x="141137" y="1122534"/>
                  </a:lnTo>
                  <a:lnTo>
                    <a:pt x="115567" y="1087090"/>
                  </a:lnTo>
                  <a:lnTo>
                    <a:pt x="92296" y="1050228"/>
                  </a:lnTo>
                  <a:lnTo>
                    <a:pt x="71417" y="1012034"/>
                  </a:lnTo>
                  <a:lnTo>
                    <a:pt x="53023" y="972590"/>
                  </a:lnTo>
                  <a:lnTo>
                    <a:pt x="37206" y="931981"/>
                  </a:lnTo>
                  <a:lnTo>
                    <a:pt x="24058" y="890289"/>
                  </a:lnTo>
                  <a:lnTo>
                    <a:pt x="13671" y="847599"/>
                  </a:lnTo>
                  <a:lnTo>
                    <a:pt x="6137" y="803994"/>
                  </a:lnTo>
                  <a:lnTo>
                    <a:pt x="1549" y="759558"/>
                  </a:lnTo>
                  <a:lnTo>
                    <a:pt x="0" y="714375"/>
                  </a:lnTo>
                  <a:close/>
                </a:path>
              </a:pathLst>
            </a:custGeom>
            <a:ln w="2556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29118" y="3520566"/>
              <a:ext cx="515937" cy="5714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8142223" y="4342891"/>
              <a:ext cx="33210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5" dirty="0">
                  <a:solidFill>
                    <a:srgbClr val="001F5F"/>
                  </a:solidFill>
                  <a:latin typeface="Arial"/>
                  <a:cs typeface="Arial"/>
                </a:rPr>
                <a:t>-0.9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813809" y="1381062"/>
              <a:ext cx="45719" cy="3168268"/>
            </a:xfrm>
            <a:custGeom>
              <a:avLst/>
              <a:gdLst/>
              <a:ahLst/>
              <a:cxnLst/>
              <a:rect l="l" t="t" r="r" b="b"/>
              <a:pathLst>
                <a:path h="3371215">
                  <a:moveTo>
                    <a:pt x="0" y="0"/>
                  </a:moveTo>
                  <a:lnTo>
                    <a:pt x="0" y="3371087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2153920" y="1234694"/>
              <a:ext cx="60388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spc="-5" dirty="0">
                  <a:latin typeface="Arial"/>
                  <a:cs typeface="Arial"/>
                </a:rPr>
                <a:t>tree1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6626097" y="1229106"/>
              <a:ext cx="1170305" cy="91059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59715">
                <a:lnSpc>
                  <a:spcPct val="100000"/>
                </a:lnSpc>
                <a:spcBef>
                  <a:spcPts val="95"/>
                </a:spcBef>
              </a:pPr>
              <a:r>
                <a:rPr sz="2000" spc="-5" dirty="0">
                  <a:latin typeface="Arial"/>
                  <a:cs typeface="Arial"/>
                </a:rPr>
                <a:t>tree2</a:t>
              </a:r>
              <a:endParaRPr sz="2000">
                <a:latin typeface="Arial"/>
                <a:cs typeface="Arial"/>
              </a:endParaRPr>
            </a:p>
            <a:p>
              <a:pPr marL="12065" marR="5080" algn="ctr">
                <a:lnSpc>
                  <a:spcPct val="100000"/>
                </a:lnSpc>
                <a:spcBef>
                  <a:spcPts val="1215"/>
                </a:spcBef>
              </a:pP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Use</a:t>
              </a:r>
              <a:r>
                <a:rPr sz="1400" spc="-6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Computer  Daily</a:t>
              </a:r>
              <a:endParaRPr sz="1400">
                <a:latin typeface="Arial"/>
                <a:cs typeface="Arial"/>
              </a:endParaRPr>
            </a:p>
          </p:txBody>
        </p:sp>
      </p:grpSp>
      <p:sp>
        <p:nvSpPr>
          <p:cNvPr id="46" name="object 46"/>
          <p:cNvSpPr/>
          <p:nvPr/>
        </p:nvSpPr>
        <p:spPr>
          <a:xfrm>
            <a:off x="954913" y="4921935"/>
            <a:ext cx="543879" cy="602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57878" y="4991379"/>
            <a:ext cx="515937" cy="4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33222" y="5071364"/>
            <a:ext cx="6202680" cy="89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67435" algn="l"/>
                <a:tab pos="3376295" algn="l"/>
                <a:tab pos="4431665" algn="l"/>
              </a:tabLst>
            </a:pPr>
            <a:r>
              <a:rPr sz="3000" spc="-7" baseline="1388" dirty="0">
                <a:latin typeface="Arial"/>
                <a:cs typeface="Arial"/>
              </a:rPr>
              <a:t>f(	) = 2 +</a:t>
            </a:r>
            <a:r>
              <a:rPr sz="3000" spc="-15" baseline="1388" dirty="0">
                <a:latin typeface="Arial"/>
                <a:cs typeface="Arial"/>
              </a:rPr>
              <a:t> </a:t>
            </a:r>
            <a:r>
              <a:rPr sz="3000" spc="-7" baseline="1388" dirty="0">
                <a:latin typeface="Arial"/>
                <a:cs typeface="Arial"/>
              </a:rPr>
              <a:t>0.9= 2.9	</a:t>
            </a:r>
            <a:r>
              <a:rPr sz="2000" spc="-5" dirty="0">
                <a:latin typeface="Arial"/>
                <a:cs typeface="Arial"/>
              </a:rPr>
              <a:t>f(	)= -1 - 0.9=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-1.9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Prediction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sum of </a:t>
            </a:r>
            <a:r>
              <a:rPr sz="1800" spc="-5" dirty="0">
                <a:latin typeface="Arial"/>
                <a:cs typeface="Arial"/>
              </a:rPr>
              <a:t>scores </a:t>
            </a:r>
            <a:r>
              <a:rPr sz="1800" dirty="0">
                <a:latin typeface="Arial"/>
                <a:cs typeface="Arial"/>
              </a:rPr>
              <a:t>predicted </a:t>
            </a:r>
            <a:r>
              <a:rPr sz="1800" spc="-5" dirty="0">
                <a:latin typeface="Arial"/>
                <a:cs typeface="Arial"/>
              </a:rPr>
              <a:t>by each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2462</Words>
  <Application>Microsoft Macintosh PowerPoint</Application>
  <PresentationFormat>全屏显示(4:3)</PresentationFormat>
  <Paragraphs>423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等线</vt:lpstr>
      <vt:lpstr>Arial</vt:lpstr>
      <vt:lpstr>Calibri</vt:lpstr>
      <vt:lpstr>Times New Roman</vt:lpstr>
      <vt:lpstr>Trebuchet MS</vt:lpstr>
      <vt:lpstr>Wingdings</vt:lpstr>
      <vt:lpstr>Office Theme</vt:lpstr>
      <vt:lpstr>PowerPoint 演示文稿</vt:lpstr>
      <vt:lpstr>Outline</vt:lpstr>
      <vt:lpstr>Elements in Supervised Learning</vt:lpstr>
      <vt:lpstr>Elements continued: Objective Function</vt:lpstr>
      <vt:lpstr>Putting known knowledge into context</vt:lpstr>
      <vt:lpstr>Objective and Bias Variance Trade-off</vt:lpstr>
      <vt:lpstr>Outline</vt:lpstr>
      <vt:lpstr>Regression Tree (CART)</vt:lpstr>
      <vt:lpstr>Regression Tree Ensemble</vt:lpstr>
      <vt:lpstr>Tree Ensemble methods</vt:lpstr>
      <vt:lpstr>Put into context: Model and Parameters</vt:lpstr>
      <vt:lpstr>Learning a tree on single variable</vt:lpstr>
      <vt:lpstr>Learning a step function</vt:lpstr>
      <vt:lpstr>Learning step function (visually)</vt:lpstr>
      <vt:lpstr>Coming back: Objective for Tree Ensemble</vt:lpstr>
      <vt:lpstr>Objective vs Heuristic</vt:lpstr>
      <vt:lpstr>Regression Tree is not just for regression!</vt:lpstr>
      <vt:lpstr>Outline</vt:lpstr>
      <vt:lpstr>Take Home Message for this section</vt:lpstr>
      <vt:lpstr>So How do we Learn?</vt:lpstr>
      <vt:lpstr>Additive Training</vt:lpstr>
      <vt:lpstr>Taylor Expansion Approximation of Loss</vt:lpstr>
      <vt:lpstr>Our New Goal</vt:lpstr>
      <vt:lpstr>Refine the definition of tree</vt:lpstr>
      <vt:lpstr>Define Complexity of a Tree (cont’)</vt:lpstr>
      <vt:lpstr>Revisit the Objectives</vt:lpstr>
      <vt:lpstr>The Structure Score</vt:lpstr>
      <vt:lpstr>The Structure Score Calculation</vt:lpstr>
      <vt:lpstr>Searching Algorithm for Single Tree</vt:lpstr>
      <vt:lpstr>Greedy Learning of the Tree</vt:lpstr>
      <vt:lpstr>Efficient Finding of the Best Split</vt:lpstr>
      <vt:lpstr>An Algorithm for Split Finding</vt:lpstr>
      <vt:lpstr>What about Categorical Variables?</vt:lpstr>
      <vt:lpstr>Pruning and Regularization</vt:lpstr>
      <vt:lpstr>Recap: Boosted Tree Algorithm</vt:lpstr>
      <vt:lpstr>Outline</vt:lpstr>
      <vt:lpstr>Questions to check if you really get it</vt:lpstr>
      <vt:lpstr>Questions to check if you really get it</vt:lpstr>
      <vt:lpstr>Questions to check if you really get it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SGHMC+DDP Learning</dc:title>
  <dc:creator>Emily Fox</dc:creator>
  <cp:lastModifiedBy>噜 啪啪</cp:lastModifiedBy>
  <cp:revision>5</cp:revision>
  <dcterms:created xsi:type="dcterms:W3CDTF">2018-03-15T12:14:07Z</dcterms:created>
  <dcterms:modified xsi:type="dcterms:W3CDTF">2020-01-06T12:58:01Z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2018-03-15T00:00:00Z</vt:filetime>
  </property>
</Properties>
</file>