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60" r:id="rId3"/>
    <p:sldId id="284" r:id="rId4"/>
    <p:sldId id="285" r:id="rId5"/>
    <p:sldId id="269" r:id="rId6"/>
    <p:sldId id="270" r:id="rId7"/>
    <p:sldId id="319" r:id="rId8"/>
    <p:sldId id="320" r:id="rId9"/>
    <p:sldId id="321" r:id="rId10"/>
    <p:sldId id="322" r:id="rId11"/>
    <p:sldId id="323" r:id="rId12"/>
    <p:sldId id="324" r:id="rId13"/>
    <p:sldId id="325" r:id="rId14"/>
    <p:sldId id="326" r:id="rId15"/>
    <p:sldId id="327" r:id="rId16"/>
    <p:sldId id="329" r:id="rId17"/>
    <p:sldId id="330" r:id="rId18"/>
    <p:sldId id="331" r:id="rId19"/>
    <p:sldId id="332" r:id="rId20"/>
    <p:sldId id="333" r:id="rId21"/>
    <p:sldId id="334" r:id="rId22"/>
    <p:sldId id="335" r:id="rId23"/>
    <p:sldId id="336" r:id="rId24"/>
    <p:sldId id="337" r:id="rId25"/>
    <p:sldId id="338" r:id="rId26"/>
    <p:sldId id="339" r:id="rId27"/>
  </p:sldIdLst>
  <p:sldSz cx="9144000" cy="6858000" type="screen4x3"/>
  <p:notesSz cx="9144000" cy="6858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9DD"/>
    <a:srgbClr val="89B3E1"/>
    <a:srgbClr val="939BD7"/>
    <a:srgbClr val="0A0D28"/>
    <a:srgbClr val="6593D7"/>
    <a:srgbClr val="FFFF00"/>
    <a:srgbClr val="0000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3" d="100"/>
          <a:sy n="113" d="100"/>
        </p:scale>
        <p:origin x="-948"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0419"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0420"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60421"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1F9B319-4EAA-4138-93FD-94EA952B7F0F}" type="slidenum">
              <a:rPr lang="en-US"/>
              <a:pPr>
                <a:defRPr/>
              </a:pPr>
              <a:t>‹#›</a:t>
            </a:fld>
            <a:endParaRPr lang="en-US"/>
          </a:p>
        </p:txBody>
      </p:sp>
    </p:spTree>
    <p:extLst>
      <p:ext uri="{BB962C8B-B14F-4D97-AF65-F5344CB8AC3E}">
        <p14:creationId xmlns:p14="http://schemas.microsoft.com/office/powerpoint/2010/main" val="1626275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147"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174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6151"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3506102-C097-49A5-A6DF-46B18EB23576}" type="slidenum">
              <a:rPr lang="en-US"/>
              <a:pPr>
                <a:defRPr/>
              </a:pPr>
              <a:t>‹#›</a:t>
            </a:fld>
            <a:endParaRPr lang="en-US"/>
          </a:p>
        </p:txBody>
      </p:sp>
    </p:spTree>
    <p:extLst>
      <p:ext uri="{BB962C8B-B14F-4D97-AF65-F5344CB8AC3E}">
        <p14:creationId xmlns:p14="http://schemas.microsoft.com/office/powerpoint/2010/main" val="4305291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DA1D40E-70BF-4AE5-8CB0-F72A53017B56}" type="slidenum">
              <a:rPr lang="en-US"/>
              <a:pPr/>
              <a:t>1</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0468595-0C1A-46DB-A350-84842D0D37EC}" type="slidenum">
              <a:rPr lang="en-US"/>
              <a:pPr/>
              <a:t>10</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AB248F3-07B5-4B27-9785-5AF3865C861C}" type="slidenum">
              <a:rPr lang="en-US"/>
              <a:pPr/>
              <a:t>11</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187A51D-4057-42D8-AB2A-0A8846204EEF}" type="slidenum">
              <a:rPr lang="en-US"/>
              <a:pPr/>
              <a:t>12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BECE5A2-C71F-42DC-A09A-E27EEF9F06EF}" type="slidenum">
              <a:rPr lang="en-US"/>
              <a:pPr/>
              <a:t>13</a:t>
            </a:fld>
            <a:endParaRPr lang="en-US"/>
          </a:p>
        </p:txBody>
      </p:sp>
      <p:sp>
        <p:nvSpPr>
          <p:cNvPr id="45059" name="Rectangle 2"/>
          <p:cNvSpPr>
            <a:spLocks noGrp="1" noRot="1" noChangeAspect="1" noChangeArrowheads="1" noTextEdit="1"/>
          </p:cNvSpPr>
          <p:nvPr>
            <p:ph type="sldImg"/>
          </p:nvPr>
        </p:nvSpPr>
        <p:spPr>
          <a:xfrm>
            <a:off x="2865438" y="517525"/>
            <a:ext cx="3419475" cy="2563813"/>
          </a:xfrm>
          <a:ln/>
        </p:spPr>
      </p:sp>
      <p:sp>
        <p:nvSpPr>
          <p:cNvPr id="45060" name="Rectangle 3"/>
          <p:cNvSpPr>
            <a:spLocks noGrp="1" noChangeArrowheads="1"/>
          </p:cNvSpPr>
          <p:nvPr>
            <p:ph type="body" idx="1"/>
          </p:nvPr>
        </p:nvSpPr>
        <p:spPr>
          <a:xfrm>
            <a:off x="1219200" y="3256360"/>
            <a:ext cx="6705600" cy="3087290"/>
          </a:xfrm>
          <a:noFill/>
          <a:ln/>
        </p:spPr>
        <p:txBody>
          <a:bodyPr/>
          <a:lstStyle/>
          <a:p>
            <a:pPr eaLnBrk="1" hangingPunct="1"/>
            <a:r>
              <a:rPr lang="en-US" b="1" smtClean="0"/>
              <a:t>Teaching Notes:</a:t>
            </a:r>
          </a:p>
          <a:p>
            <a:pPr eaLnBrk="1" hangingPunct="1">
              <a:buFontTx/>
              <a:buChar char="•"/>
            </a:pPr>
            <a:r>
              <a:rPr lang="en-US" smtClean="0"/>
              <a:t>Prompt the students for additional examples. Have them classify their example(s).</a:t>
            </a:r>
          </a:p>
          <a:p>
            <a:pPr eaLnBrk="1" hangingPunct="1">
              <a:buFontTx/>
              <a:buChar char="•"/>
            </a:pPr>
            <a:r>
              <a:rPr lang="en-US" smtClean="0"/>
              <a:t>Obtain a data model from a source other than the textbook. Ask the students to classify the entities.</a:t>
            </a:r>
          </a:p>
          <a:p>
            <a:pPr eaLnBrk="1" hangingPunct="1"/>
            <a:endParaRPr lang="en-US" b="1" smtClean="0"/>
          </a:p>
          <a:p>
            <a:pPr eaLnBrk="1" hangingPunct="1"/>
            <a:endParaRPr lang="en-US" sz="800" smtClean="0"/>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BA54CAA-9309-4D81-8CA2-DECA50E60EFB}" type="slidenum">
              <a:rPr lang="en-US"/>
              <a:pPr/>
              <a:t>14</a:t>
            </a:fld>
            <a:endParaRPr lang="en-US"/>
          </a:p>
        </p:txBody>
      </p:sp>
      <p:sp>
        <p:nvSpPr>
          <p:cNvPr id="46083" name="Rectangle 2"/>
          <p:cNvSpPr>
            <a:spLocks noGrp="1" noRot="1" noChangeAspect="1" noChangeArrowheads="1" noTextEdit="1"/>
          </p:cNvSpPr>
          <p:nvPr>
            <p:ph type="sldImg"/>
          </p:nvPr>
        </p:nvSpPr>
        <p:spPr>
          <a:xfrm>
            <a:off x="2865438" y="517525"/>
            <a:ext cx="3419475" cy="2563813"/>
          </a:xfrm>
          <a:ln/>
        </p:spPr>
      </p:sp>
      <p:sp>
        <p:nvSpPr>
          <p:cNvPr id="46084" name="Rectangle 3"/>
          <p:cNvSpPr>
            <a:spLocks noGrp="1" noChangeArrowheads="1"/>
          </p:cNvSpPr>
          <p:nvPr>
            <p:ph type="body" idx="1"/>
          </p:nvPr>
        </p:nvSpPr>
        <p:spPr>
          <a:xfrm>
            <a:off x="1219200" y="3256360"/>
            <a:ext cx="6705600" cy="3087290"/>
          </a:xfrm>
          <a:noFill/>
          <a:ln/>
        </p:spPr>
        <p:txBody>
          <a:bodyPr/>
          <a:lstStyle/>
          <a:p>
            <a:pPr eaLnBrk="1" hangingPunct="1"/>
            <a:r>
              <a:rPr lang="en-US" b="1" smtClean="0"/>
              <a:t>Teaching Notes</a:t>
            </a:r>
            <a:endParaRPr lang="en-US" smtClean="0"/>
          </a:p>
          <a:p>
            <a:pPr lvl="1" eaLnBrk="1" hangingPunct="1"/>
            <a:r>
              <a:rPr lang="en-US" smtClean="0"/>
              <a:t>Substitute the name(s) of one or more of your students.</a:t>
            </a:r>
          </a:p>
          <a:p>
            <a:pPr lvl="1" eaLnBrk="1" hangingPunct="1"/>
            <a:r>
              <a:rPr lang="en-US" smtClean="0"/>
              <a:t>Be sure to explain that these are “instances” and that instances do NOT appear in the names of entity symbols.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739CAC0-A4EE-4963-9CA3-502019974DDC}" type="slidenum">
              <a:rPr lang="en-US"/>
              <a:pPr/>
              <a:t>15</a:t>
            </a:fld>
            <a:endParaRPr lang="en-US"/>
          </a:p>
        </p:txBody>
      </p:sp>
      <p:sp>
        <p:nvSpPr>
          <p:cNvPr id="47107" name="Rectangle 2"/>
          <p:cNvSpPr>
            <a:spLocks noGrp="1" noRot="1" noChangeAspect="1" noChangeArrowheads="1" noTextEdit="1"/>
          </p:cNvSpPr>
          <p:nvPr>
            <p:ph type="sldImg"/>
          </p:nvPr>
        </p:nvSpPr>
        <p:spPr>
          <a:xfrm>
            <a:off x="2865438" y="517525"/>
            <a:ext cx="3419475" cy="2563813"/>
          </a:xfrm>
          <a:ln/>
        </p:spPr>
      </p:sp>
      <p:sp>
        <p:nvSpPr>
          <p:cNvPr id="47108" name="Rectangle 3"/>
          <p:cNvSpPr>
            <a:spLocks noGrp="1" noChangeArrowheads="1"/>
          </p:cNvSpPr>
          <p:nvPr>
            <p:ph type="body" idx="1"/>
          </p:nvPr>
        </p:nvSpPr>
        <p:spPr>
          <a:xfrm>
            <a:off x="1219200" y="3256360"/>
            <a:ext cx="6705600" cy="3087290"/>
          </a:xfrm>
          <a:noFill/>
          <a:ln/>
        </p:spPr>
        <p:txBody>
          <a:bodyPr/>
          <a:lstStyle/>
          <a:p>
            <a:pPr eaLnBrk="1" hangingPunct="1"/>
            <a:r>
              <a:rPr lang="en-US" b="1" smtClean="0"/>
              <a:t>Teaching Notes:</a:t>
            </a:r>
          </a:p>
          <a:p>
            <a:pPr lvl="1" eaLnBrk="1" hangingPunct="1"/>
            <a:r>
              <a:rPr lang="en-US" smtClean="0"/>
              <a:t>Go back to the slide showing the sample ERD (Figure 7-1). Pick an entity and ask the students to list attributes that they feel describe those entities.</a:t>
            </a:r>
          </a:p>
          <a:p>
            <a:pPr lvl="1" eaLnBrk="1" hangingPunct="1"/>
            <a:r>
              <a:rPr lang="en-US" smtClean="0"/>
              <a:t>Show the students a form. Ask the students to identify the attributes. Be sure that the students recognize what items appearing on the form are truly attributes and those that are simply headings or preprinted items. Also, often students accidentally identify attribute values as attributes. For example, they may say that an item that appears as a check box is an attribute when in fact it may be the value of an attribute (ie. Male and female are values, whereas GENDER is the real attribute). </a:t>
            </a:r>
          </a:p>
          <a:p>
            <a:pPr eaLnBrk="1" hangingPunct="1"/>
            <a:endParaRPr lang="en-US" b="1"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94C834E-D2AF-4A50-B01E-E83554B52D67}" type="slidenum">
              <a:rPr lang="en-US"/>
              <a:pPr/>
              <a:t>16</a:t>
            </a:fld>
            <a:endParaRPr lang="en-US"/>
          </a:p>
        </p:txBody>
      </p:sp>
      <p:sp>
        <p:nvSpPr>
          <p:cNvPr id="49155" name="Rectangle 2"/>
          <p:cNvSpPr>
            <a:spLocks noGrp="1" noRot="1" noChangeAspect="1" noChangeArrowheads="1" noTextEdit="1"/>
          </p:cNvSpPr>
          <p:nvPr>
            <p:ph type="sldImg"/>
          </p:nvPr>
        </p:nvSpPr>
        <p:spPr>
          <a:xfrm>
            <a:off x="2865438" y="517525"/>
            <a:ext cx="3419475" cy="2563813"/>
          </a:xfrm>
          <a:ln/>
        </p:spPr>
      </p:sp>
      <p:sp>
        <p:nvSpPr>
          <p:cNvPr id="49156" name="Rectangle 3"/>
          <p:cNvSpPr>
            <a:spLocks noGrp="1" noChangeArrowheads="1"/>
          </p:cNvSpPr>
          <p:nvPr>
            <p:ph type="body" idx="1"/>
          </p:nvPr>
        </p:nvSpPr>
        <p:spPr>
          <a:xfrm>
            <a:off x="1219200" y="3256360"/>
            <a:ext cx="6705600" cy="3087290"/>
          </a:xfrm>
          <a:noFill/>
          <a:ln/>
        </p:spPr>
        <p:txBody>
          <a:bodyPr/>
          <a:lstStyle/>
          <a:p>
            <a:pPr eaLnBrk="1" hangingPunct="1"/>
            <a:r>
              <a:rPr lang="en-US" b="1" smtClean="0"/>
              <a:t>Teaching Notes</a:t>
            </a:r>
          </a:p>
          <a:p>
            <a:pPr eaLnBrk="1" hangingPunct="1">
              <a:buFontTx/>
              <a:buChar char="•"/>
            </a:pPr>
            <a:r>
              <a:rPr lang="en-US" smtClean="0"/>
              <a:t>Students can generally relate to the following example. Suppose you are working for an hourly wage. The employer has some method of tracking the hours you work. Whether that involves a time clock, an identification badge that it scanned, or a log book, the system records a certain number of hours and some employee identifier that says those hours are yours. Without that identifier, come pay day the employer would not know whose hours were whose. The employer might pay someone else for the hours you worked. That’s how important a primary key or identifier is.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7596497-2589-4A38-AF4A-F448E8E006C4}" type="slidenum">
              <a:rPr lang="en-US"/>
              <a:pPr/>
              <a:t>17</a:t>
            </a:fld>
            <a:endParaRPr lang="en-US"/>
          </a:p>
        </p:txBody>
      </p:sp>
      <p:sp>
        <p:nvSpPr>
          <p:cNvPr id="50179" name="Rectangle 2"/>
          <p:cNvSpPr>
            <a:spLocks noGrp="1" noRot="1" noChangeAspect="1" noChangeArrowheads="1" noTextEdit="1"/>
          </p:cNvSpPr>
          <p:nvPr>
            <p:ph type="sldImg"/>
          </p:nvPr>
        </p:nvSpPr>
        <p:spPr>
          <a:xfrm>
            <a:off x="2865438" y="517525"/>
            <a:ext cx="3419475" cy="2563813"/>
          </a:xfrm>
          <a:ln/>
        </p:spPr>
      </p:sp>
      <p:sp>
        <p:nvSpPr>
          <p:cNvPr id="50180" name="Rectangle 3"/>
          <p:cNvSpPr>
            <a:spLocks noGrp="1" noChangeArrowheads="1"/>
          </p:cNvSpPr>
          <p:nvPr>
            <p:ph type="body" idx="1"/>
          </p:nvPr>
        </p:nvSpPr>
        <p:spPr>
          <a:xfrm>
            <a:off x="1219200" y="3256360"/>
            <a:ext cx="6705600" cy="3087290"/>
          </a:xfrm>
          <a:noFill/>
          <a:ln/>
        </p:spPr>
        <p:txBody>
          <a:bodyPr/>
          <a:lstStyle/>
          <a:p>
            <a:pPr eaLnBrk="1" hangingPunct="1"/>
            <a:r>
              <a:rPr lang="en-US" b="1" smtClean="0"/>
              <a:t>Teaching Notes</a:t>
            </a:r>
            <a:endParaRPr lang="en-US" smtClean="0"/>
          </a:p>
          <a:p>
            <a:pPr lvl="1" eaLnBrk="1" hangingPunct="1"/>
            <a:r>
              <a:rPr lang="en-US" smtClean="0"/>
              <a:t>Explain that there may be more than one relationship between two entities. You may reinforce this by adding additional relationships to the example (such as “transferred from” (to reflect a relationship where students changed from one curriculum to another).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D3ED7CD-64CE-49FB-8082-EF3193D0092D}" type="slidenum">
              <a:rPr lang="en-US"/>
              <a:pPr/>
              <a:t>18</a:t>
            </a:fld>
            <a:endParaRPr lang="en-US"/>
          </a:p>
        </p:txBody>
      </p:sp>
      <p:sp>
        <p:nvSpPr>
          <p:cNvPr id="51203" name="Rectangle 2"/>
          <p:cNvSpPr>
            <a:spLocks noGrp="1" noRot="1" noChangeAspect="1" noChangeArrowheads="1" noTextEdit="1"/>
          </p:cNvSpPr>
          <p:nvPr>
            <p:ph type="sldImg"/>
          </p:nvPr>
        </p:nvSpPr>
        <p:spPr>
          <a:xfrm>
            <a:off x="2865438" y="517525"/>
            <a:ext cx="3419475" cy="2563813"/>
          </a:xfrm>
          <a:ln/>
        </p:spPr>
      </p:sp>
      <p:sp>
        <p:nvSpPr>
          <p:cNvPr id="51204" name="Rectangle 3"/>
          <p:cNvSpPr>
            <a:spLocks noGrp="1" noChangeArrowheads="1"/>
          </p:cNvSpPr>
          <p:nvPr>
            <p:ph type="body" idx="1"/>
          </p:nvPr>
        </p:nvSpPr>
        <p:spPr>
          <a:xfrm>
            <a:off x="1219200" y="3256360"/>
            <a:ext cx="6705600" cy="3087290"/>
          </a:xfrm>
          <a:noFill/>
          <a:ln/>
        </p:spPr>
        <p:txBody>
          <a:bodyPr/>
          <a:lstStyle/>
          <a:p>
            <a:pPr eaLnBrk="1" hangingPunct="1"/>
            <a:r>
              <a:rPr lang="en-US" b="1" smtClean="0"/>
              <a:t>Teaching Notes</a:t>
            </a:r>
            <a:endParaRPr lang="en-US" smtClean="0"/>
          </a:p>
          <a:p>
            <a:pPr lvl="1" eaLnBrk="1" hangingPunct="1"/>
            <a:r>
              <a:rPr lang="en-US" smtClean="0"/>
              <a:t>Ask the students to read (or write) declarative sentences to reflect the bidirectional meaning of the relationship between student and curriculum.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8D1AC14-518D-47A8-9483-E191303A84E8}" type="slidenum">
              <a:rPr lang="en-US"/>
              <a:pPr/>
              <a:t>19</a:t>
            </a:fld>
            <a:endParaRPr lang="en-US"/>
          </a:p>
        </p:txBody>
      </p:sp>
      <p:sp>
        <p:nvSpPr>
          <p:cNvPr id="52227" name="Rectangle 2"/>
          <p:cNvSpPr>
            <a:spLocks noGrp="1" noRot="1" noChangeAspect="1" noChangeArrowheads="1" noTextEdit="1"/>
          </p:cNvSpPr>
          <p:nvPr>
            <p:ph type="sldImg"/>
          </p:nvPr>
        </p:nvSpPr>
        <p:spPr>
          <a:xfrm>
            <a:off x="2865438" y="517525"/>
            <a:ext cx="3419475" cy="2563813"/>
          </a:xfrm>
          <a:ln/>
        </p:spPr>
      </p:sp>
      <p:sp>
        <p:nvSpPr>
          <p:cNvPr id="52228" name="Rectangle 3"/>
          <p:cNvSpPr>
            <a:spLocks noGrp="1" noChangeArrowheads="1"/>
          </p:cNvSpPr>
          <p:nvPr>
            <p:ph type="body" idx="1"/>
          </p:nvPr>
        </p:nvSpPr>
        <p:spPr>
          <a:xfrm>
            <a:off x="1219200" y="3256360"/>
            <a:ext cx="6705600" cy="3087290"/>
          </a:xfrm>
          <a:noFill/>
          <a:ln/>
        </p:spPr>
        <p:txBody>
          <a:bodyPr/>
          <a:lstStyle/>
          <a:p>
            <a:pPr eaLnBrk="1" hangingPunct="1"/>
            <a:r>
              <a:rPr lang="en-US" b="1" smtClean="0"/>
              <a:t>Teaching Notes</a:t>
            </a:r>
          </a:p>
          <a:p>
            <a:pPr eaLnBrk="1" hangingPunct="1">
              <a:buFontTx/>
              <a:buChar char="•"/>
            </a:pPr>
            <a:r>
              <a:rPr lang="en-US" smtClean="0"/>
              <a:t>Foreign keys are what make a relational database relational.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8B164E3-CDD4-4BE1-9F0A-9B0271DC5D98}" type="slidenum">
              <a:rPr lang="en-US"/>
              <a:pPr/>
              <a:t>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773127B1-5DD2-4833-86D8-E9F0E596901F}" type="slidenum">
              <a:rPr lang="en-US"/>
              <a:pPr/>
              <a:t>20</a:t>
            </a:fld>
            <a:endParaRPr lang="en-US"/>
          </a:p>
        </p:txBody>
      </p:sp>
      <p:sp>
        <p:nvSpPr>
          <p:cNvPr id="53251" name="Rectangle 2"/>
          <p:cNvSpPr>
            <a:spLocks noGrp="1" noRot="1" noChangeAspect="1" noChangeArrowheads="1" noTextEdit="1"/>
          </p:cNvSpPr>
          <p:nvPr>
            <p:ph type="sldImg"/>
          </p:nvPr>
        </p:nvSpPr>
        <p:spPr>
          <a:xfrm>
            <a:off x="2865438" y="517525"/>
            <a:ext cx="3419475" cy="2563813"/>
          </a:xfrm>
          <a:ln/>
        </p:spPr>
      </p:sp>
      <p:sp>
        <p:nvSpPr>
          <p:cNvPr id="53252" name="Rectangle 3"/>
          <p:cNvSpPr>
            <a:spLocks noGrp="1" noChangeArrowheads="1"/>
          </p:cNvSpPr>
          <p:nvPr>
            <p:ph type="body" idx="1"/>
          </p:nvPr>
        </p:nvSpPr>
        <p:spPr>
          <a:xfrm>
            <a:off x="1219200" y="3256360"/>
            <a:ext cx="6705600" cy="3087290"/>
          </a:xfrm>
          <a:noFill/>
          <a:ln/>
        </p:spPr>
        <p:txBody>
          <a:bodyPr/>
          <a:lstStyle/>
          <a:p>
            <a:pPr eaLnBrk="1" hangingPunct="1"/>
            <a:r>
              <a:rPr lang="en-US" b="1" smtClean="0"/>
              <a:t>Teaching Notes</a:t>
            </a:r>
          </a:p>
          <a:p>
            <a:pPr eaLnBrk="1" hangingPunct="1">
              <a:buFontTx/>
              <a:buChar char="•"/>
            </a:pPr>
            <a:r>
              <a:rPr lang="en-US" smtClean="0"/>
              <a:t>Data modeling may be performed during various types of projects and in multiple phases of projects.</a:t>
            </a:r>
          </a:p>
          <a:p>
            <a:pPr eaLnBrk="1" hangingPunct="1">
              <a:buFontTx/>
              <a:buChar char="•"/>
            </a:pPr>
            <a:r>
              <a:rPr lang="en-US" smtClean="0"/>
              <a:t>Data models are progressive and should be considered a living document that will change in response to changing business needs.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646FF49-88FC-44FF-A4AE-E9EF9D6C7C76}" type="slidenum">
              <a:rPr lang="en-US"/>
              <a:pPr/>
              <a:t>21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AA52C74-BA17-43EB-BE96-C8E40ECC00B8}" type="slidenum">
              <a:rPr lang="en-US"/>
              <a:pPr/>
              <a:t>22</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3DBB48C-78DE-4DD0-A1CA-10CB11DFF0E7}" type="slidenum">
              <a:rPr lang="en-US"/>
              <a:pPr/>
              <a:t>23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t>No additional notes.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C53095D-FB96-4C49-956F-08B966FFE055}" type="slidenum">
              <a:rPr lang="en-US"/>
              <a:pPr/>
              <a:t>24</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548365D-4058-4EDB-A59E-815FFC5F421F}" type="slidenum">
              <a:rPr lang="en-US"/>
              <a:pPr/>
              <a:t>25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6FF1160-8202-4A85-87D9-BD6E1E6AF6FF}" type="slidenum">
              <a:rPr lang="en-US"/>
              <a:pPr/>
              <a:t>26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7063BA2-F45C-4F75-8382-B00606EA4F43}" type="slidenum">
              <a:rPr lang="en-US"/>
              <a:pPr/>
              <a:t>3</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8098A82-CEFC-47F1-94A6-0C56088D3FE5}" type="slidenum">
              <a:rPr lang="en-US"/>
              <a:pPr/>
              <a:t>4</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7F52C33-4E66-4E61-8690-13214263EB5E}" type="slidenum">
              <a:rPr lang="en-US"/>
              <a:pPr/>
              <a:t>5</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8E1F9A9C-FBE5-449A-ABE0-7C4EE7C4497F}" type="slidenum">
              <a:rPr lang="en-US"/>
              <a:pPr/>
              <a:t>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5B3E0B2-EE48-494A-AD0D-C89B82547B2A}" type="slidenum">
              <a:rPr lang="en-US"/>
              <a:pPr/>
              <a:t>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1219200" y="3257550"/>
            <a:ext cx="6705600" cy="3086100"/>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F2C9DC1-8CE3-4A5C-9646-FB80B78B3877}" type="slidenum">
              <a:rPr lang="en-US"/>
              <a:pPr/>
              <a:t>8</a:t>
            </a:fld>
            <a:endParaRPr lang="en-US"/>
          </a:p>
        </p:txBody>
      </p:sp>
      <p:sp>
        <p:nvSpPr>
          <p:cNvPr id="39939" name="Rectangle 2"/>
          <p:cNvSpPr>
            <a:spLocks noGrp="1" noRot="1" noChangeAspect="1" noChangeArrowheads="1" noTextEdit="1"/>
          </p:cNvSpPr>
          <p:nvPr>
            <p:ph type="sldImg"/>
          </p:nvPr>
        </p:nvSpPr>
        <p:spPr>
          <a:xfrm>
            <a:off x="2865438" y="517525"/>
            <a:ext cx="3419475" cy="2563813"/>
          </a:xfrm>
          <a:ln w="12700" cap="flat">
            <a:solidFill>
              <a:schemeClr val="tx1"/>
            </a:solidFill>
          </a:ln>
        </p:spPr>
      </p:sp>
      <p:sp>
        <p:nvSpPr>
          <p:cNvPr id="39940" name="Rectangle 3"/>
          <p:cNvSpPr>
            <a:spLocks noGrp="1" noChangeArrowheads="1"/>
          </p:cNvSpPr>
          <p:nvPr>
            <p:ph type="body" idx="1"/>
          </p:nvPr>
        </p:nvSpPr>
        <p:spPr>
          <a:xfrm>
            <a:off x="1219200" y="3256360"/>
            <a:ext cx="6705600" cy="3087290"/>
          </a:xfrm>
          <a:noFill/>
          <a:ln/>
        </p:spPr>
        <p:txBody>
          <a:bodyPr lIns="91854" tIns="45927" rIns="91854" bIns="45927"/>
          <a:lstStyle/>
          <a:p>
            <a:pPr eaLnBrk="1" hangingPunct="1"/>
            <a:r>
              <a:rPr lang="en-US" smtClean="0"/>
              <a:t>No additional notes</a:t>
            </a:r>
            <a:endParaRPr lang="en-US" sz="8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B546A59-3E77-47E2-AAEC-7A7B6B0DD1B0}" type="slidenum">
              <a:rPr lang="en-US"/>
              <a:pPr/>
              <a:t>9</a:t>
            </a:fld>
            <a:endParaRPr lang="en-US"/>
          </a:p>
        </p:txBody>
      </p:sp>
      <p:sp>
        <p:nvSpPr>
          <p:cNvPr id="40963" name="Rectangle 2"/>
          <p:cNvSpPr>
            <a:spLocks noGrp="1" noRot="1" noChangeAspect="1" noChangeArrowheads="1" noTextEdit="1"/>
          </p:cNvSpPr>
          <p:nvPr>
            <p:ph type="sldImg"/>
          </p:nvPr>
        </p:nvSpPr>
        <p:spPr>
          <a:xfrm>
            <a:off x="2865438" y="517525"/>
            <a:ext cx="3419475" cy="2563813"/>
          </a:xfrm>
          <a:ln/>
        </p:spPr>
      </p:sp>
      <p:sp>
        <p:nvSpPr>
          <p:cNvPr id="40964" name="Rectangle 3"/>
          <p:cNvSpPr>
            <a:spLocks noGrp="1" noChangeArrowheads="1"/>
          </p:cNvSpPr>
          <p:nvPr>
            <p:ph type="body" idx="1"/>
          </p:nvPr>
        </p:nvSpPr>
        <p:spPr>
          <a:xfrm>
            <a:off x="1219200" y="3256360"/>
            <a:ext cx="6705600" cy="3087290"/>
          </a:xfrm>
          <a:noFill/>
          <a:ln/>
        </p:spPr>
        <p:txBody>
          <a:bodyPr/>
          <a:lstStyle/>
          <a:p>
            <a:pPr eaLnBrk="1" hangingPunct="1"/>
            <a:r>
              <a:rPr lang="en-US" smtClean="0"/>
              <a:t>No additional notes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105400" y="2667000"/>
            <a:ext cx="4038600" cy="1143000"/>
          </a:xfrm>
        </p:spPr>
        <p:txBody>
          <a:bodyPr/>
          <a:lstStyle>
            <a:lvl1pPr algn="l">
              <a:defRPr sz="4400">
                <a:latin typeface="Impact" pitchFamily="34" charset="0"/>
              </a:defRPr>
            </a:lvl1pPr>
          </a:lstStyle>
          <a:p>
            <a:r>
              <a:rPr lang="en-US"/>
              <a:t>Title Goes Here</a:t>
            </a:r>
          </a:p>
        </p:txBody>
      </p:sp>
      <p:sp>
        <p:nvSpPr>
          <p:cNvPr id="3075" name="Rectangle 3"/>
          <p:cNvSpPr>
            <a:spLocks noGrp="1" noChangeArrowheads="1"/>
          </p:cNvSpPr>
          <p:nvPr>
            <p:ph type="subTitle" idx="1"/>
          </p:nvPr>
        </p:nvSpPr>
        <p:spPr>
          <a:xfrm>
            <a:off x="571500" y="4114800"/>
            <a:ext cx="8001000" cy="914400"/>
          </a:xfrm>
        </p:spPr>
        <p:txBody>
          <a:bodyPr/>
          <a:lstStyle>
            <a:lvl1pPr marL="0" indent="0">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a:xfrm>
            <a:off x="685800" y="6248400"/>
            <a:ext cx="1905000" cy="457200"/>
          </a:xfrm>
        </p:spPr>
        <p:txBody>
          <a:bodyPr/>
          <a:lstStyle>
            <a:lvl1pPr>
              <a:defRPr smtClean="0">
                <a:solidFill>
                  <a:schemeClr val="tx1"/>
                </a:solidFill>
              </a:defRPr>
            </a:lvl1pPr>
          </a:lstStyle>
          <a:p>
            <a:pPr>
              <a:defRPr/>
            </a:pPr>
            <a:r>
              <a:rPr lang="en-US" smtClean="0"/>
              <a:t>©2013, James J. Pomykalski, PhD</a:t>
            </a:r>
            <a:endParaRPr lang="en-US"/>
          </a:p>
        </p:txBody>
      </p:sp>
      <p:sp>
        <p:nvSpPr>
          <p:cNvPr id="5"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p:spPr>
        <p:txBody>
          <a:bodyPr/>
          <a:lstStyle>
            <a:lvl1pPr>
              <a:defRPr smtClean="0">
                <a:solidFill>
                  <a:schemeClr val="tx1"/>
                </a:solidFill>
              </a:defRPr>
            </a:lvl1pPr>
          </a:lstStyle>
          <a:p>
            <a:pPr>
              <a:defRPr/>
            </a:pPr>
            <a:fld id="{B24772E4-F4FF-4D43-9BF4-3B2DEE7E6C1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©2013, James J. Pomykalski, PhD</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Slide </a:t>
            </a:r>
            <a:fld id="{8A79220A-AAFB-4E99-8803-74075BCE42D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0"/>
            <a:ext cx="22098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4770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©2013, James J. Pomykalski, PhD</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Slide </a:t>
            </a:r>
            <a:fld id="{F7A2B3FA-B73B-41CA-9E08-26D111A119F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0010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914400"/>
            <a:ext cx="8458200" cy="50292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©2013, James J. Pomykalski, PhD</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Slide </a:t>
            </a:r>
            <a:fld id="{4A16C367-FC7B-4B11-B5F4-C24AA3F2699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©2013, James J. Pomykalski, PhD</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Slide </a:t>
            </a:r>
            <a:fld id="{9673517F-F701-4CFA-9567-66C857C42D3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©2013, James J. Pomykalski, PhD</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Slide </a:t>
            </a:r>
            <a:fld id="{F30CEA55-E327-4D32-ADB6-666656160F1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14400"/>
            <a:ext cx="4152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4152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©2013, James J. Pomykalski, PhD</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a:t>Slide </a:t>
            </a:r>
            <a:fld id="{FBDD13C7-E330-4F85-B454-97EF24FB74B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©2013, James J. Pomykalski, PhD</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r>
              <a:rPr lang="en-US"/>
              <a:t>Slide </a:t>
            </a:r>
            <a:fld id="{DF76585E-A203-45B3-8D8E-D644F33F1C0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©2013, James J. Pomykalski, PhD</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r>
              <a:rPr lang="en-US"/>
              <a:t>Slide </a:t>
            </a:r>
            <a:fld id="{3FA167F4-3BC2-4C96-BD19-98B0525A80C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©2013, James J. Pomykalski, PhD</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r>
              <a:rPr lang="en-US"/>
              <a:t>Slide </a:t>
            </a:r>
            <a:fld id="{47E43EAE-B623-41FD-B505-9CDB13321E9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©2013, James J. Pomykalski, PhD</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a:t>Slide </a:t>
            </a:r>
            <a:fld id="{7C30798E-2AAD-4D2B-A19C-02D364BA3DD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©2013, James J. Pomykalski, PhD</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a:t>Slide </a:t>
            </a:r>
            <a:fld id="{25910E9D-392E-472B-B3DC-32EBEB1A148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43000" y="0"/>
            <a:ext cx="80010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914400"/>
            <a:ext cx="84582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0" y="6553200"/>
            <a:ext cx="2743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smtClean="0">
                <a:solidFill>
                  <a:schemeClr val="bg1"/>
                </a:solidFill>
                <a:cs typeface="Times New Roman" pitchFamily="18" charset="0"/>
              </a:defRPr>
            </a:lvl1pPr>
          </a:lstStyle>
          <a:p>
            <a:pPr>
              <a:defRPr/>
            </a:pPr>
            <a:r>
              <a:rPr lang="en-US" smtClean="0"/>
              <a:t>©2013, James J. Pomykalski, PhD</a:t>
            </a:r>
            <a:endParaRPr lang="en-US" dirty="0"/>
          </a:p>
        </p:txBody>
      </p:sp>
      <p:sp>
        <p:nvSpPr>
          <p:cNvPr id="1030" name="Rectangle 6"/>
          <p:cNvSpPr>
            <a:spLocks noGrp="1" noChangeArrowheads="1"/>
          </p:cNvSpPr>
          <p:nvPr>
            <p:ph type="sldNum" sz="quarter" idx="4"/>
          </p:nvPr>
        </p:nvSpPr>
        <p:spPr bwMode="auto">
          <a:xfrm>
            <a:off x="55626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chemeClr val="bg1"/>
                </a:solidFill>
              </a:defRPr>
            </a:lvl1pPr>
          </a:lstStyle>
          <a:p>
            <a:pPr>
              <a:defRPr/>
            </a:pPr>
            <a:r>
              <a:rPr lang="en-US"/>
              <a:t>Slide </a:t>
            </a:r>
            <a:fld id="{6A152093-6AEC-455F-B0F1-EE3DE0C3E432}" type="slidenum">
              <a:rPr lang="en-US"/>
              <a:pPr>
                <a:defRPr/>
              </a:pPr>
              <a:t>‹#›</a:t>
            </a:fld>
            <a:endParaRPr lang="en-US"/>
          </a:p>
        </p:txBody>
      </p:sp>
      <p:pic>
        <p:nvPicPr>
          <p:cNvPr id="2" name="Picture 7" descr="business_logo_color"/>
          <p:cNvPicPr>
            <a:picLocks noChangeAspect="1" noChangeArrowheads="1"/>
          </p:cNvPicPr>
          <p:nvPr userDrawn="1"/>
        </p:nvPicPr>
        <p:blipFill>
          <a:blip r:embed="rId15" cstate="print"/>
          <a:srcRect/>
          <a:stretch>
            <a:fillRect/>
          </a:stretch>
        </p:blipFill>
        <p:spPr bwMode="auto">
          <a:xfrm>
            <a:off x="7543800" y="6254750"/>
            <a:ext cx="1600200"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dissolve">
                                      <p:cBhvr>
                                        <p:cTn id="7" dur="500"/>
                                        <p:tgtEl>
                                          <p:spTgt spid="1027">
                                            <p:txEl>
                                              <p:pRg st="0" end="0"/>
                                            </p:txEl>
                                          </p:spTgt>
                                        </p:tgtEl>
                                      </p:cBhvr>
                                    </p:animEffect>
                                  </p:childTnLst>
                                  <p:subTnLst>
                                    <p:animClr clrSpc="rgb" dir="cw">
                                      <p:cBhvr override="childStyle">
                                        <p:cTn dur="1" fill="hold" display="0" masterRel="nextClick" afterEffect="1"/>
                                        <p:tgtEl>
                                          <p:spTgt spid="1027">
                                            <p:txEl>
                                              <p:pRg st="0" end="0"/>
                                            </p:txEl>
                                          </p:spTgt>
                                        </p:tgtEl>
                                        <p:attrNameLst>
                                          <p:attrName>ppt_c</p:attrName>
                                        </p:attrNameLst>
                                      </p:cBhvr>
                                      <p:to>
                                        <a:schemeClr val="folHlink"/>
                                      </p:to>
                                    </p:animClr>
                                  </p:subTnLst>
                                </p:cTn>
                              </p:par>
                              <p:par>
                                <p:cTn id="8" presetID="9" presetClass="entr" presetSubtype="0" fill="hold" grpId="0" nodeType="withEffect">
                                  <p:stCondLst>
                                    <p:cond delay="0"/>
                                  </p:stCondLst>
                                  <p:childTnLst>
                                    <p:set>
                                      <p:cBhvr>
                                        <p:cTn id="9" dur="1" fill="hold">
                                          <p:stCondLst>
                                            <p:cond delay="0"/>
                                          </p:stCondLst>
                                        </p:cTn>
                                        <p:tgtEl>
                                          <p:spTgt spid="1027">
                                            <p:txEl>
                                              <p:pRg st="1" end="1"/>
                                            </p:txEl>
                                          </p:spTgt>
                                        </p:tgtEl>
                                        <p:attrNameLst>
                                          <p:attrName>style.visibility</p:attrName>
                                        </p:attrNameLst>
                                      </p:cBhvr>
                                      <p:to>
                                        <p:strVal val="visible"/>
                                      </p:to>
                                    </p:set>
                                    <p:animEffect transition="in" filter="dissolve">
                                      <p:cBhvr>
                                        <p:cTn id="10" dur="500"/>
                                        <p:tgtEl>
                                          <p:spTgt spid="1027">
                                            <p:txEl>
                                              <p:pRg st="1" end="1"/>
                                            </p:txEl>
                                          </p:spTgt>
                                        </p:tgtEl>
                                      </p:cBhvr>
                                    </p:animEffect>
                                  </p:childTnLst>
                                  <p:subTnLst>
                                    <p:animClr clrSpc="rgb" dir="cw">
                                      <p:cBhvr override="childStyle">
                                        <p:cTn dur="1" fill="hold" display="0" masterRel="nextClick" afterEffect="1"/>
                                        <p:tgtEl>
                                          <p:spTgt spid="1027">
                                            <p:txEl>
                                              <p:pRg st="1" end="1"/>
                                            </p:txEl>
                                          </p:spTgt>
                                        </p:tgtEl>
                                        <p:attrNameLst>
                                          <p:attrName>ppt_c</p:attrName>
                                        </p:attrNameLst>
                                      </p:cBhvr>
                                      <p:to>
                                        <a:schemeClr val="folHlink"/>
                                      </p:to>
                                    </p:animClr>
                                  </p:subTnLst>
                                </p:cTn>
                              </p:par>
                              <p:par>
                                <p:cTn id="11" presetID="9" presetClass="entr" presetSubtype="0" fill="hold" grpId="0" nodeType="withEffect">
                                  <p:stCondLst>
                                    <p:cond delay="0"/>
                                  </p:stCondLst>
                                  <p:childTnLst>
                                    <p:set>
                                      <p:cBhvr>
                                        <p:cTn id="12" dur="1" fill="hold">
                                          <p:stCondLst>
                                            <p:cond delay="0"/>
                                          </p:stCondLst>
                                        </p:cTn>
                                        <p:tgtEl>
                                          <p:spTgt spid="1027">
                                            <p:txEl>
                                              <p:pRg st="2" end="2"/>
                                            </p:txEl>
                                          </p:spTgt>
                                        </p:tgtEl>
                                        <p:attrNameLst>
                                          <p:attrName>style.visibility</p:attrName>
                                        </p:attrNameLst>
                                      </p:cBhvr>
                                      <p:to>
                                        <p:strVal val="visible"/>
                                      </p:to>
                                    </p:set>
                                    <p:animEffect transition="in" filter="dissolve">
                                      <p:cBhvr>
                                        <p:cTn id="13" dur="500"/>
                                        <p:tgtEl>
                                          <p:spTgt spid="1027">
                                            <p:txEl>
                                              <p:pRg st="2" end="2"/>
                                            </p:txEl>
                                          </p:spTgt>
                                        </p:tgtEl>
                                      </p:cBhvr>
                                    </p:animEffect>
                                  </p:childTnLst>
                                  <p:subTnLst>
                                    <p:animClr clrSpc="rgb" dir="cw">
                                      <p:cBhvr override="childStyle">
                                        <p:cTn dur="1" fill="hold" display="0" masterRel="nextClick" afterEffect="1"/>
                                        <p:tgtEl>
                                          <p:spTgt spid="1027">
                                            <p:txEl>
                                              <p:pRg st="2" end="2"/>
                                            </p:txEl>
                                          </p:spTgt>
                                        </p:tgtEl>
                                        <p:attrNameLst>
                                          <p:attrName>ppt_c</p:attrName>
                                        </p:attrNameLst>
                                      </p:cBhvr>
                                      <p:to>
                                        <a:schemeClr val="folHlink"/>
                                      </p:to>
                                    </p:animClr>
                                  </p:subTnLst>
                                </p:cTn>
                              </p:par>
                              <p:par>
                                <p:cTn id="14" presetID="9" presetClass="entr" presetSubtype="0" fill="hold" grpId="0" nodeType="withEffect">
                                  <p:stCondLst>
                                    <p:cond delay="0"/>
                                  </p:stCondLst>
                                  <p:childTnLst>
                                    <p:set>
                                      <p:cBhvr>
                                        <p:cTn id="15" dur="1" fill="hold">
                                          <p:stCondLst>
                                            <p:cond delay="0"/>
                                          </p:stCondLst>
                                        </p:cTn>
                                        <p:tgtEl>
                                          <p:spTgt spid="1027">
                                            <p:txEl>
                                              <p:pRg st="3" end="3"/>
                                            </p:txEl>
                                          </p:spTgt>
                                        </p:tgtEl>
                                        <p:attrNameLst>
                                          <p:attrName>style.visibility</p:attrName>
                                        </p:attrNameLst>
                                      </p:cBhvr>
                                      <p:to>
                                        <p:strVal val="visible"/>
                                      </p:to>
                                    </p:set>
                                    <p:animEffect transition="in" filter="dissolve">
                                      <p:cBhvr>
                                        <p:cTn id="16" dur="500"/>
                                        <p:tgtEl>
                                          <p:spTgt spid="1027">
                                            <p:txEl>
                                              <p:pRg st="3" end="3"/>
                                            </p:txEl>
                                          </p:spTgt>
                                        </p:tgtEl>
                                      </p:cBhvr>
                                    </p:animEffect>
                                  </p:childTnLst>
                                  <p:subTnLst>
                                    <p:animClr clrSpc="rgb" dir="cw">
                                      <p:cBhvr override="childStyle">
                                        <p:cTn dur="1" fill="hold" display="0" masterRel="nextClick" afterEffect="1"/>
                                        <p:tgtEl>
                                          <p:spTgt spid="1027">
                                            <p:txEl>
                                              <p:pRg st="3" end="3"/>
                                            </p:txEl>
                                          </p:spTgt>
                                        </p:tgtEl>
                                        <p:attrNameLst>
                                          <p:attrName>ppt_c</p:attrName>
                                        </p:attrNameLst>
                                      </p:cBhvr>
                                      <p:to>
                                        <a:schemeClr val="folHlink"/>
                                      </p:to>
                                    </p:animClr>
                                  </p:subTnLst>
                                </p:cTn>
                              </p:par>
                              <p:par>
                                <p:cTn id="17" presetID="9" presetClass="entr" presetSubtype="0" fill="hold" grpId="0" nodeType="withEffect">
                                  <p:stCondLst>
                                    <p:cond delay="0"/>
                                  </p:stCondLst>
                                  <p:childTnLst>
                                    <p:set>
                                      <p:cBhvr>
                                        <p:cTn id="18" dur="1" fill="hold">
                                          <p:stCondLst>
                                            <p:cond delay="0"/>
                                          </p:stCondLst>
                                        </p:cTn>
                                        <p:tgtEl>
                                          <p:spTgt spid="1027">
                                            <p:txEl>
                                              <p:pRg st="4" end="4"/>
                                            </p:txEl>
                                          </p:spTgt>
                                        </p:tgtEl>
                                        <p:attrNameLst>
                                          <p:attrName>style.visibility</p:attrName>
                                        </p:attrNameLst>
                                      </p:cBhvr>
                                      <p:to>
                                        <p:strVal val="visible"/>
                                      </p:to>
                                    </p:set>
                                    <p:animEffect transition="in" filter="dissolve">
                                      <p:cBhvr>
                                        <p:cTn id="19" dur="500"/>
                                        <p:tgtEl>
                                          <p:spTgt spid="1027">
                                            <p:txEl>
                                              <p:pRg st="4" end="4"/>
                                            </p:txEl>
                                          </p:spTgt>
                                        </p:tgtEl>
                                      </p:cBhvr>
                                    </p:animEffect>
                                  </p:childTnLst>
                                  <p:subTnLst>
                                    <p:animClr clrSpc="rgb" dir="cw">
                                      <p:cBhvr override="childStyle">
                                        <p:cTn dur="1" fill="hold" display="0" masterRel="nextClick" afterEffect="1"/>
                                        <p:tgtEl>
                                          <p:spTgt spid="1027">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p:tmplLst>
          <p:tmpl lvl="1">
            <p:tnLst>
              <p:par>
                <p:cTn presetID="9"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ssolve">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folHlink"/>
                      </p:to>
                    </p:animClr>
                  </p:subTnLst>
                </p:cTn>
              </p:par>
            </p:tnLst>
          </p:tmpl>
          <p:tmpl lvl="2">
            <p:tnLst>
              <p:par>
                <p:cTn presetID="9"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ssolve">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folHlink"/>
                      </p:to>
                    </p:animClr>
                  </p:subTnLst>
                </p:cTn>
              </p:par>
            </p:tnLst>
          </p:tmpl>
          <p:tmpl lvl="3">
            <p:tnLst>
              <p:par>
                <p:cTn presetID="9"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ssolve">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folHlink"/>
                      </p:to>
                    </p:animClr>
                  </p:subTnLst>
                </p:cTn>
              </p:par>
            </p:tnLst>
          </p:tmpl>
          <p:tmpl lvl="4">
            <p:tnLst>
              <p:par>
                <p:cTn presetID="9"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ssolve">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folHlink"/>
                      </p:to>
                    </p:animClr>
                  </p:subTnLst>
                </p:cTn>
              </p:par>
            </p:tnLst>
          </p:tmpl>
          <p:tmpl lvl="5">
            <p:tnLst>
              <p:par>
                <p:cTn presetID="9"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ssolve">
                      <p:cBhvr>
                        <p:cTn dur="500"/>
                        <p:tgtEl>
                          <p:spTgt spid="1027"/>
                        </p:tgtEl>
                      </p:cBhvr>
                    </p:animEffect>
                  </p:childTnLst>
                  <p:subTnLst>
                    <p:animClr clrSpc="rgb" dir="cw">
                      <p:cBhvr override="childStyle">
                        <p:cTn dur="1" fill="hold" display="0" masterRel="nextClick" afterEffect="1"/>
                        <p:tgtEl>
                          <p:spTgt spid="1027"/>
                        </p:tgtEl>
                        <p:attrNameLst>
                          <p:attrName>ppt_c</p:attrName>
                        </p:attrNameLst>
                      </p:cBhvr>
                      <p:to>
                        <a:schemeClr val="folHlink"/>
                      </p:to>
                    </p:animClr>
                  </p:subTnLst>
                </p:cTn>
              </p:par>
            </p:tnLst>
          </p:tmpl>
        </p:tmplLst>
      </p:bldP>
    </p:bldLst>
  </p:timing>
  <p:hf sldNum="0" hdr="0" ftr="0"/>
  <p:txStyles>
    <p:titleStyle>
      <a:lvl1pPr algn="r" rtl="0" eaLnBrk="0" fontAlgn="base" hangingPunct="0">
        <a:spcBef>
          <a:spcPct val="0"/>
        </a:spcBef>
        <a:spcAft>
          <a:spcPct val="0"/>
        </a:spcAft>
        <a:defRPr sz="3600">
          <a:solidFill>
            <a:srgbClr val="000099"/>
          </a:solidFill>
          <a:latin typeface="+mj-lt"/>
          <a:ea typeface="+mj-ea"/>
          <a:cs typeface="+mj-cs"/>
        </a:defRPr>
      </a:lvl1pPr>
      <a:lvl2pPr algn="r" rtl="0" eaLnBrk="0" fontAlgn="base" hangingPunct="0">
        <a:spcBef>
          <a:spcPct val="0"/>
        </a:spcBef>
        <a:spcAft>
          <a:spcPct val="0"/>
        </a:spcAft>
        <a:defRPr sz="3600">
          <a:solidFill>
            <a:srgbClr val="000099"/>
          </a:solidFill>
          <a:latin typeface="Arial Black" pitchFamily="34" charset="0"/>
        </a:defRPr>
      </a:lvl2pPr>
      <a:lvl3pPr algn="r" rtl="0" eaLnBrk="0" fontAlgn="base" hangingPunct="0">
        <a:spcBef>
          <a:spcPct val="0"/>
        </a:spcBef>
        <a:spcAft>
          <a:spcPct val="0"/>
        </a:spcAft>
        <a:defRPr sz="3600">
          <a:solidFill>
            <a:srgbClr val="000099"/>
          </a:solidFill>
          <a:latin typeface="Arial Black" pitchFamily="34" charset="0"/>
        </a:defRPr>
      </a:lvl3pPr>
      <a:lvl4pPr algn="r" rtl="0" eaLnBrk="0" fontAlgn="base" hangingPunct="0">
        <a:spcBef>
          <a:spcPct val="0"/>
        </a:spcBef>
        <a:spcAft>
          <a:spcPct val="0"/>
        </a:spcAft>
        <a:defRPr sz="3600">
          <a:solidFill>
            <a:srgbClr val="000099"/>
          </a:solidFill>
          <a:latin typeface="Arial Black" pitchFamily="34" charset="0"/>
        </a:defRPr>
      </a:lvl4pPr>
      <a:lvl5pPr algn="r" rtl="0" eaLnBrk="0" fontAlgn="base" hangingPunct="0">
        <a:spcBef>
          <a:spcPct val="0"/>
        </a:spcBef>
        <a:spcAft>
          <a:spcPct val="0"/>
        </a:spcAft>
        <a:defRPr sz="3600">
          <a:solidFill>
            <a:srgbClr val="000099"/>
          </a:solidFill>
          <a:latin typeface="Arial Black" pitchFamily="34" charset="0"/>
        </a:defRPr>
      </a:lvl5pPr>
      <a:lvl6pPr marL="457200" algn="r" rtl="0" fontAlgn="base">
        <a:spcBef>
          <a:spcPct val="0"/>
        </a:spcBef>
        <a:spcAft>
          <a:spcPct val="0"/>
        </a:spcAft>
        <a:defRPr sz="3600">
          <a:solidFill>
            <a:srgbClr val="000099"/>
          </a:solidFill>
          <a:latin typeface="Arial Black" pitchFamily="34" charset="0"/>
        </a:defRPr>
      </a:lvl6pPr>
      <a:lvl7pPr marL="914400" algn="r" rtl="0" fontAlgn="base">
        <a:spcBef>
          <a:spcPct val="0"/>
        </a:spcBef>
        <a:spcAft>
          <a:spcPct val="0"/>
        </a:spcAft>
        <a:defRPr sz="3600">
          <a:solidFill>
            <a:srgbClr val="000099"/>
          </a:solidFill>
          <a:latin typeface="Arial Black" pitchFamily="34" charset="0"/>
        </a:defRPr>
      </a:lvl7pPr>
      <a:lvl8pPr marL="1371600" algn="r" rtl="0" fontAlgn="base">
        <a:spcBef>
          <a:spcPct val="0"/>
        </a:spcBef>
        <a:spcAft>
          <a:spcPct val="0"/>
        </a:spcAft>
        <a:defRPr sz="3600">
          <a:solidFill>
            <a:srgbClr val="000099"/>
          </a:solidFill>
          <a:latin typeface="Arial Black" pitchFamily="34" charset="0"/>
        </a:defRPr>
      </a:lvl8pPr>
      <a:lvl9pPr marL="1828800" algn="r" rtl="0" fontAlgn="base">
        <a:spcBef>
          <a:spcPct val="0"/>
        </a:spcBef>
        <a:spcAft>
          <a:spcPct val="0"/>
        </a:spcAft>
        <a:defRPr sz="3600">
          <a:solidFill>
            <a:srgbClr val="000099"/>
          </a:solidFill>
          <a:latin typeface="Arial Black" pitchFamily="34" charset="0"/>
        </a:defRPr>
      </a:lvl9pPr>
    </p:titleStyle>
    <p:bodyStyle>
      <a:lvl1pPr marL="342900" indent="-342900" algn="l" rtl="0" eaLnBrk="0" fontAlgn="base" hangingPunct="0">
        <a:spcBef>
          <a:spcPct val="20000"/>
        </a:spcBef>
        <a:spcAft>
          <a:spcPct val="0"/>
        </a:spcAft>
        <a:buClr>
          <a:srgbClr val="0A0D28"/>
        </a:buClr>
        <a:buFont typeface="Wingdings" pitchFamily="2" charset="2"/>
        <a:buChar char="§"/>
        <a:defRPr sz="3200" b="1">
          <a:solidFill>
            <a:srgbClr val="FFFF66"/>
          </a:solidFill>
          <a:latin typeface="+mn-lt"/>
          <a:ea typeface="+mn-ea"/>
          <a:cs typeface="+mn-cs"/>
        </a:defRPr>
      </a:lvl1pPr>
      <a:lvl2pPr marL="742950" indent="-285750" algn="l" rtl="0" eaLnBrk="0" fontAlgn="base" hangingPunct="0">
        <a:spcBef>
          <a:spcPct val="20000"/>
        </a:spcBef>
        <a:spcAft>
          <a:spcPct val="0"/>
        </a:spcAft>
        <a:buClr>
          <a:srgbClr val="939BD7"/>
        </a:buClr>
        <a:buChar char="•"/>
        <a:defRPr sz="2400" b="1">
          <a:solidFill>
            <a:srgbClr val="FFFF66"/>
          </a:solidFill>
          <a:latin typeface="+mn-lt"/>
        </a:defRPr>
      </a:lvl2pPr>
      <a:lvl3pPr marL="1143000" indent="-228600" algn="l" rtl="0" eaLnBrk="0" fontAlgn="base" hangingPunct="0">
        <a:spcBef>
          <a:spcPct val="20000"/>
        </a:spcBef>
        <a:spcAft>
          <a:spcPct val="0"/>
        </a:spcAft>
        <a:buClr>
          <a:srgbClr val="0A0D28"/>
        </a:buClr>
        <a:buChar char="–"/>
        <a:defRPr sz="2400" b="1">
          <a:solidFill>
            <a:srgbClr val="FFFF66"/>
          </a:solidFill>
          <a:latin typeface="+mn-lt"/>
        </a:defRPr>
      </a:lvl3pPr>
      <a:lvl4pPr marL="1600200" indent="-228600" algn="l" rtl="0" eaLnBrk="0" fontAlgn="base" hangingPunct="0">
        <a:spcBef>
          <a:spcPct val="20000"/>
        </a:spcBef>
        <a:spcAft>
          <a:spcPct val="0"/>
        </a:spcAft>
        <a:buClr>
          <a:srgbClr val="0A0D28"/>
        </a:buClr>
        <a:buChar char="–"/>
        <a:defRPr sz="2000" b="1">
          <a:solidFill>
            <a:srgbClr val="FFFF66"/>
          </a:solidFill>
          <a:latin typeface="+mn-lt"/>
        </a:defRPr>
      </a:lvl4pPr>
      <a:lvl5pPr marL="2057400" indent="-228600" algn="l" rtl="0" eaLnBrk="0" fontAlgn="base" hangingPunct="0">
        <a:spcBef>
          <a:spcPct val="20000"/>
        </a:spcBef>
        <a:spcAft>
          <a:spcPct val="0"/>
        </a:spcAft>
        <a:buClr>
          <a:srgbClr val="0A0D28"/>
        </a:buClr>
        <a:buChar char="–"/>
        <a:defRPr sz="2000" b="1">
          <a:solidFill>
            <a:srgbClr val="FFFF66"/>
          </a:solidFill>
          <a:latin typeface="+mn-lt"/>
        </a:defRPr>
      </a:lvl5pPr>
      <a:lvl6pPr marL="2514600" indent="-228600" algn="l" rtl="0" fontAlgn="base">
        <a:spcBef>
          <a:spcPct val="20000"/>
        </a:spcBef>
        <a:spcAft>
          <a:spcPct val="0"/>
        </a:spcAft>
        <a:buClr>
          <a:srgbClr val="0A0D28"/>
        </a:buClr>
        <a:buChar char="–"/>
        <a:defRPr sz="2000" b="1">
          <a:solidFill>
            <a:srgbClr val="FFFF66"/>
          </a:solidFill>
          <a:latin typeface="+mn-lt"/>
        </a:defRPr>
      </a:lvl6pPr>
      <a:lvl7pPr marL="2971800" indent="-228600" algn="l" rtl="0" fontAlgn="base">
        <a:spcBef>
          <a:spcPct val="20000"/>
        </a:spcBef>
        <a:spcAft>
          <a:spcPct val="0"/>
        </a:spcAft>
        <a:buClr>
          <a:srgbClr val="0A0D28"/>
        </a:buClr>
        <a:buChar char="–"/>
        <a:defRPr sz="2000" b="1">
          <a:solidFill>
            <a:srgbClr val="FFFF66"/>
          </a:solidFill>
          <a:latin typeface="+mn-lt"/>
        </a:defRPr>
      </a:lvl7pPr>
      <a:lvl8pPr marL="3429000" indent="-228600" algn="l" rtl="0" fontAlgn="base">
        <a:spcBef>
          <a:spcPct val="20000"/>
        </a:spcBef>
        <a:spcAft>
          <a:spcPct val="0"/>
        </a:spcAft>
        <a:buClr>
          <a:srgbClr val="0A0D28"/>
        </a:buClr>
        <a:buChar char="–"/>
        <a:defRPr sz="2000" b="1">
          <a:solidFill>
            <a:srgbClr val="FFFF66"/>
          </a:solidFill>
          <a:latin typeface="+mn-lt"/>
        </a:defRPr>
      </a:lvl8pPr>
      <a:lvl9pPr marL="3886200" indent="-228600" algn="l" rtl="0" fontAlgn="base">
        <a:spcBef>
          <a:spcPct val="20000"/>
        </a:spcBef>
        <a:spcAft>
          <a:spcPct val="0"/>
        </a:spcAft>
        <a:buClr>
          <a:srgbClr val="0A0D28"/>
        </a:buClr>
        <a:buChar char="–"/>
        <a:defRPr sz="2000" b="1">
          <a:solidFill>
            <a:srgbClr val="FFFF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smtClean="0"/>
              <a:t>Structuring Requirements</a:t>
            </a:r>
          </a:p>
        </p:txBody>
      </p:sp>
      <p:sp>
        <p:nvSpPr>
          <p:cNvPr id="3075" name="Rectangle 3"/>
          <p:cNvSpPr>
            <a:spLocks noGrp="1" noChangeArrowheads="1"/>
          </p:cNvSpPr>
          <p:nvPr>
            <p:ph type="subTitle" idx="1"/>
          </p:nvPr>
        </p:nvSpPr>
        <p:spPr/>
        <p:txBody>
          <a:bodyPr/>
          <a:lstStyle/>
          <a:p>
            <a:pPr eaLnBrk="1" hangingPunct="1"/>
            <a:r>
              <a:rPr lang="en-US" smtClean="0"/>
              <a:t>Data Modeling w/Entity Relationship Diagrams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12292" name="Rectangle 2"/>
          <p:cNvSpPr>
            <a:spLocks noGrp="1" noChangeArrowheads="1"/>
          </p:cNvSpPr>
          <p:nvPr>
            <p:ph type="title"/>
          </p:nvPr>
        </p:nvSpPr>
        <p:spPr>
          <a:xfrm>
            <a:off x="990600" y="0"/>
            <a:ext cx="8153400" cy="762000"/>
          </a:xfrm>
        </p:spPr>
        <p:txBody>
          <a:bodyPr/>
          <a:lstStyle/>
          <a:p>
            <a:pPr eaLnBrk="1" hangingPunct="1"/>
            <a:r>
              <a:rPr lang="en-US" sz="3200" dirty="0" smtClean="0"/>
              <a:t>Process of Conceptual Data Modeling</a:t>
            </a:r>
          </a:p>
        </p:txBody>
      </p:sp>
      <p:sp>
        <p:nvSpPr>
          <p:cNvPr id="12293" name="Rectangle 3"/>
          <p:cNvSpPr>
            <a:spLocks noGrp="1" noChangeArrowheads="1"/>
          </p:cNvSpPr>
          <p:nvPr>
            <p:ph type="body" idx="1"/>
          </p:nvPr>
        </p:nvSpPr>
        <p:spPr/>
        <p:txBody>
          <a:bodyPr/>
          <a:lstStyle/>
          <a:p>
            <a:pPr eaLnBrk="1" hangingPunct="1"/>
            <a:r>
              <a:rPr lang="en-US" dirty="0" smtClean="0"/>
              <a:t>First step is to develop a data model for the system being replaced (As-Is)</a:t>
            </a:r>
          </a:p>
          <a:p>
            <a:pPr eaLnBrk="1" hangingPunct="1"/>
            <a:r>
              <a:rPr lang="en-US" dirty="0" smtClean="0"/>
              <a:t>Next, a new conceptual data model is built that includes all the requirements of the new system (To-Be)</a:t>
            </a:r>
          </a:p>
          <a:p>
            <a:pPr eaLnBrk="1" hangingPunct="1"/>
            <a:r>
              <a:rPr lang="en-US" dirty="0" smtClean="0"/>
              <a:t>In the design stage, the conceptual data model is translated into a physical design</a:t>
            </a:r>
          </a:p>
          <a:p>
            <a:pPr lvl="1" eaLnBrk="1" hangingPunct="1"/>
            <a:r>
              <a:rPr lang="en-US" dirty="0" smtClean="0"/>
              <a:t>Database Schema</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13316" name="Rectangle 2"/>
          <p:cNvSpPr>
            <a:spLocks noGrp="1" noChangeArrowheads="1"/>
          </p:cNvSpPr>
          <p:nvPr>
            <p:ph type="title"/>
          </p:nvPr>
        </p:nvSpPr>
        <p:spPr/>
        <p:txBody>
          <a:bodyPr/>
          <a:lstStyle/>
          <a:p>
            <a:pPr eaLnBrk="1" hangingPunct="1"/>
            <a:r>
              <a:rPr lang="en-US" smtClean="0"/>
              <a:t>Entity-Relationship Diagram</a:t>
            </a:r>
          </a:p>
        </p:txBody>
      </p:sp>
      <p:sp>
        <p:nvSpPr>
          <p:cNvPr id="13317" name="Rectangle 3"/>
          <p:cNvSpPr>
            <a:spLocks noGrp="1" noChangeArrowheads="1"/>
          </p:cNvSpPr>
          <p:nvPr>
            <p:ph type="body" idx="1"/>
          </p:nvPr>
        </p:nvSpPr>
        <p:spPr/>
        <p:txBody>
          <a:bodyPr/>
          <a:lstStyle/>
          <a:p>
            <a:pPr eaLnBrk="1" hangingPunct="1"/>
            <a:r>
              <a:rPr lang="en-US" dirty="0" smtClean="0"/>
              <a:t>The primary </a:t>
            </a:r>
            <a:r>
              <a:rPr lang="en-US" u="sng" dirty="0" smtClean="0">
                <a:solidFill>
                  <a:schemeClr val="bg1"/>
                </a:solidFill>
              </a:rPr>
              <a:t>purpose</a:t>
            </a:r>
            <a:r>
              <a:rPr lang="en-US" dirty="0" smtClean="0"/>
              <a:t> of the entity-relationship diagram is to model the entities in the business environment, the relationships or associations among the entities, and the attributes or properties of both the entities and their relationships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1"/>
          <p:cNvSpPr>
            <a:spLocks noGrp="1"/>
          </p:cNvSpPr>
          <p:nvPr>
            <p:ph type="dt" sz="quarter" idx="10"/>
          </p:nvPr>
        </p:nvSpPr>
        <p:spPr>
          <a:noFill/>
        </p:spPr>
        <p:txBody>
          <a:bodyPr/>
          <a:lstStyle/>
          <a:p>
            <a:r>
              <a:rPr lang="en-US" smtClean="0"/>
              <a:t>©2013, James J. Pomykalski, PhD</a:t>
            </a:r>
            <a:endParaRPr lang="en-US" dirty="0"/>
          </a:p>
        </p:txBody>
      </p:sp>
      <p:pic>
        <p:nvPicPr>
          <p:cNvPr id="14340" name="Picture 2" descr="FIG06_03a"/>
          <p:cNvPicPr>
            <a:picLocks noChangeAspect="1" noChangeArrowheads="1"/>
          </p:cNvPicPr>
          <p:nvPr/>
        </p:nvPicPr>
        <p:blipFill>
          <a:blip r:embed="rId3" cstate="print"/>
          <a:srcRect t="10085"/>
          <a:stretch>
            <a:fillRect/>
          </a:stretch>
        </p:blipFill>
        <p:spPr bwMode="auto">
          <a:xfrm>
            <a:off x="381000" y="1143000"/>
            <a:ext cx="8458200" cy="5143500"/>
          </a:xfrm>
          <a:prstGeom prst="rect">
            <a:avLst/>
          </a:prstGeom>
          <a:noFill/>
          <a:ln w="9525">
            <a:noFill/>
            <a:miter lim="800000"/>
            <a:headEnd/>
            <a:tailEnd/>
          </a:ln>
        </p:spPr>
      </p:pic>
      <p:sp>
        <p:nvSpPr>
          <p:cNvPr id="14341" name="Rectangle 3"/>
          <p:cNvSpPr>
            <a:spLocks noChangeArrowheads="1"/>
          </p:cNvSpPr>
          <p:nvPr/>
        </p:nvSpPr>
        <p:spPr bwMode="auto">
          <a:xfrm>
            <a:off x="1600200" y="0"/>
            <a:ext cx="7315200" cy="646113"/>
          </a:xfrm>
          <a:prstGeom prst="rect">
            <a:avLst/>
          </a:prstGeom>
          <a:noFill/>
          <a:ln w="9525">
            <a:noFill/>
            <a:miter lim="800000"/>
            <a:headEnd/>
            <a:tailEnd/>
          </a:ln>
        </p:spPr>
        <p:txBody>
          <a:bodyPr anchor="b">
            <a:spAutoFit/>
          </a:bodyPr>
          <a:lstStyle/>
          <a:p>
            <a:pPr algn="r"/>
            <a:r>
              <a:rPr lang="en-US" sz="3600">
                <a:solidFill>
                  <a:srgbClr val="000099"/>
                </a:solidFill>
                <a:latin typeface="Arial Black" pitchFamily="34" charset="0"/>
              </a:rPr>
              <a:t>Example—ERD Notation</a:t>
            </a:r>
            <a:endParaRPr lang="en-US" sz="2100">
              <a:solidFill>
                <a:srgbClr val="000099"/>
              </a:solidFill>
              <a:latin typeface="Arial Black"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15364" name="Rectangle 2"/>
          <p:cNvSpPr>
            <a:spLocks noChangeArrowheads="1"/>
          </p:cNvSpPr>
          <p:nvPr/>
        </p:nvSpPr>
        <p:spPr bwMode="auto">
          <a:xfrm>
            <a:off x="533400" y="2819400"/>
            <a:ext cx="7620000" cy="3657600"/>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60000"/>
              </a:spcBef>
              <a:buClr>
                <a:srgbClr val="114FFB"/>
              </a:buClr>
              <a:buSzPct val="60000"/>
              <a:buFont typeface="Wingdings" pitchFamily="2" charset="2"/>
              <a:buChar char=":"/>
            </a:pPr>
            <a:r>
              <a:rPr lang="en-US" sz="2000" u="sng">
                <a:solidFill>
                  <a:schemeClr val="bg1"/>
                </a:solidFill>
                <a:latin typeface="Arial" charset="0"/>
                <a:cs typeface="Times New Roman" pitchFamily="18" charset="0"/>
              </a:rPr>
              <a:t>Persons</a:t>
            </a:r>
            <a:r>
              <a:rPr lang="en-US" sz="2000">
                <a:solidFill>
                  <a:schemeClr val="bg1"/>
                </a:solidFill>
                <a:latin typeface="Arial" charset="0"/>
                <a:cs typeface="Times New Roman" pitchFamily="18" charset="0"/>
              </a:rPr>
              <a:t>:  agency, contractor, customer, </a:t>
            </a:r>
            <a:br>
              <a:rPr lang="en-US" sz="2000">
                <a:solidFill>
                  <a:schemeClr val="bg1"/>
                </a:solidFill>
                <a:latin typeface="Arial" charset="0"/>
                <a:cs typeface="Times New Roman" pitchFamily="18" charset="0"/>
              </a:rPr>
            </a:br>
            <a:r>
              <a:rPr lang="en-US" sz="2000">
                <a:solidFill>
                  <a:schemeClr val="bg1"/>
                </a:solidFill>
                <a:latin typeface="Arial" charset="0"/>
                <a:cs typeface="Times New Roman" pitchFamily="18" charset="0"/>
              </a:rPr>
              <a:t>department, division, employee, </a:t>
            </a:r>
            <a:br>
              <a:rPr lang="en-US" sz="2000">
                <a:solidFill>
                  <a:schemeClr val="bg1"/>
                </a:solidFill>
                <a:latin typeface="Arial" charset="0"/>
                <a:cs typeface="Times New Roman" pitchFamily="18" charset="0"/>
              </a:rPr>
            </a:br>
            <a:r>
              <a:rPr lang="en-US" sz="2000">
                <a:solidFill>
                  <a:schemeClr val="bg1"/>
                </a:solidFill>
                <a:latin typeface="Arial" charset="0"/>
                <a:cs typeface="Times New Roman" pitchFamily="18" charset="0"/>
              </a:rPr>
              <a:t>instructor, student, supplier. </a:t>
            </a:r>
            <a:endParaRPr lang="en-US" sz="2000">
              <a:solidFill>
                <a:schemeClr val="bg1"/>
              </a:solidFill>
              <a:latin typeface="Arial" charset="0"/>
            </a:endParaRPr>
          </a:p>
          <a:p>
            <a:pPr marL="342900" indent="-342900" eaLnBrk="0" hangingPunct="0">
              <a:lnSpc>
                <a:spcPct val="90000"/>
              </a:lnSpc>
              <a:spcBef>
                <a:spcPct val="60000"/>
              </a:spcBef>
              <a:buClr>
                <a:srgbClr val="114FFB"/>
              </a:buClr>
              <a:buSzPct val="60000"/>
              <a:buFont typeface="Wingdings" pitchFamily="2" charset="2"/>
              <a:buChar char=":"/>
            </a:pPr>
            <a:r>
              <a:rPr lang="en-US" sz="2000" u="sng">
                <a:solidFill>
                  <a:schemeClr val="bg1"/>
                </a:solidFill>
                <a:latin typeface="Arial" charset="0"/>
                <a:cs typeface="Times New Roman" pitchFamily="18" charset="0"/>
              </a:rPr>
              <a:t>Places</a:t>
            </a:r>
            <a:r>
              <a:rPr lang="en-US" sz="2000">
                <a:solidFill>
                  <a:schemeClr val="bg1"/>
                </a:solidFill>
                <a:latin typeface="Arial" charset="0"/>
                <a:cs typeface="Times New Roman" pitchFamily="18" charset="0"/>
              </a:rPr>
              <a:t>:  sales region, building, room, </a:t>
            </a:r>
            <a:br>
              <a:rPr lang="en-US" sz="2000">
                <a:solidFill>
                  <a:schemeClr val="bg1"/>
                </a:solidFill>
                <a:latin typeface="Arial" charset="0"/>
                <a:cs typeface="Times New Roman" pitchFamily="18" charset="0"/>
              </a:rPr>
            </a:br>
            <a:r>
              <a:rPr lang="en-US" sz="2000">
                <a:solidFill>
                  <a:schemeClr val="bg1"/>
                </a:solidFill>
                <a:latin typeface="Arial" charset="0"/>
                <a:cs typeface="Times New Roman" pitchFamily="18" charset="0"/>
              </a:rPr>
              <a:t>branch office, campus.</a:t>
            </a:r>
            <a:r>
              <a:rPr lang="en-US" sz="2000">
                <a:solidFill>
                  <a:schemeClr val="bg1"/>
                </a:solidFill>
                <a:latin typeface="Arial" charset="0"/>
              </a:rPr>
              <a:t> </a:t>
            </a:r>
          </a:p>
          <a:p>
            <a:pPr marL="342900" indent="-342900" eaLnBrk="0" hangingPunct="0">
              <a:lnSpc>
                <a:spcPct val="90000"/>
              </a:lnSpc>
              <a:spcBef>
                <a:spcPct val="60000"/>
              </a:spcBef>
              <a:buClr>
                <a:srgbClr val="114FFB"/>
              </a:buClr>
              <a:buSzPct val="60000"/>
              <a:buFont typeface="Wingdings" pitchFamily="2" charset="2"/>
              <a:buChar char=":"/>
            </a:pPr>
            <a:r>
              <a:rPr lang="en-US" sz="2000" u="sng">
                <a:solidFill>
                  <a:schemeClr val="bg1"/>
                </a:solidFill>
                <a:latin typeface="Arial" charset="0"/>
                <a:cs typeface="Times New Roman" pitchFamily="18" charset="0"/>
              </a:rPr>
              <a:t>Objects</a:t>
            </a:r>
            <a:r>
              <a:rPr lang="en-US" sz="2000">
                <a:solidFill>
                  <a:schemeClr val="bg1"/>
                </a:solidFill>
                <a:latin typeface="Arial" charset="0"/>
                <a:cs typeface="Times New Roman" pitchFamily="18" charset="0"/>
              </a:rPr>
              <a:t>:  book, machine, part, product, raw material, software license, software package, tool, vehicle model, vehicle. </a:t>
            </a:r>
          </a:p>
          <a:p>
            <a:pPr marL="342900" indent="-342900" eaLnBrk="0" hangingPunct="0">
              <a:lnSpc>
                <a:spcPct val="90000"/>
              </a:lnSpc>
              <a:spcBef>
                <a:spcPct val="60000"/>
              </a:spcBef>
              <a:buClr>
                <a:srgbClr val="114FFB"/>
              </a:buClr>
              <a:buSzPct val="60000"/>
              <a:buFont typeface="Wingdings" pitchFamily="2" charset="2"/>
              <a:buChar char=":"/>
            </a:pPr>
            <a:r>
              <a:rPr lang="en-US" sz="2000" u="sng">
                <a:solidFill>
                  <a:schemeClr val="bg1"/>
                </a:solidFill>
                <a:latin typeface="Arial" charset="0"/>
                <a:cs typeface="Times New Roman" pitchFamily="18" charset="0"/>
              </a:rPr>
              <a:t>Events</a:t>
            </a:r>
            <a:r>
              <a:rPr lang="en-US" sz="2000">
                <a:solidFill>
                  <a:schemeClr val="bg1"/>
                </a:solidFill>
                <a:latin typeface="Arial" charset="0"/>
                <a:cs typeface="Times New Roman" pitchFamily="18" charset="0"/>
              </a:rPr>
              <a:t>:  application, award, cancellation, class, flight, invoice, order, registration, renewal, requisition, reservation, sale, trip. </a:t>
            </a:r>
          </a:p>
          <a:p>
            <a:pPr marL="342900" indent="-342900" eaLnBrk="0" hangingPunct="0">
              <a:lnSpc>
                <a:spcPct val="90000"/>
              </a:lnSpc>
              <a:spcBef>
                <a:spcPct val="60000"/>
              </a:spcBef>
              <a:buClr>
                <a:srgbClr val="114FFB"/>
              </a:buClr>
              <a:buSzPct val="60000"/>
              <a:buFont typeface="Wingdings" pitchFamily="2" charset="2"/>
              <a:buChar char=":"/>
            </a:pPr>
            <a:r>
              <a:rPr lang="en-US" sz="2000" u="sng">
                <a:solidFill>
                  <a:schemeClr val="bg1"/>
                </a:solidFill>
                <a:latin typeface="Arial" charset="0"/>
                <a:cs typeface="Times New Roman" pitchFamily="18" charset="0"/>
              </a:rPr>
              <a:t>Concepts</a:t>
            </a:r>
            <a:r>
              <a:rPr lang="en-US" sz="2000">
                <a:solidFill>
                  <a:schemeClr val="bg1"/>
                </a:solidFill>
                <a:latin typeface="Arial" charset="0"/>
                <a:cs typeface="Times New Roman" pitchFamily="18" charset="0"/>
              </a:rPr>
              <a:t>:  account, block of time, bond, course, fund, qualification, stock. </a:t>
            </a:r>
            <a:endParaRPr lang="en-US" sz="2000">
              <a:solidFill>
                <a:schemeClr val="bg1"/>
              </a:solidFill>
              <a:latin typeface="Arial" charset="0"/>
            </a:endParaRPr>
          </a:p>
        </p:txBody>
      </p:sp>
      <p:sp>
        <p:nvSpPr>
          <p:cNvPr id="15365" name="Rectangle 3"/>
          <p:cNvSpPr>
            <a:spLocks noGrp="1" noChangeArrowheads="1"/>
          </p:cNvSpPr>
          <p:nvPr>
            <p:ph type="title"/>
          </p:nvPr>
        </p:nvSpPr>
        <p:spPr/>
        <p:txBody>
          <a:bodyPr/>
          <a:lstStyle/>
          <a:p>
            <a:pPr eaLnBrk="1" hangingPunct="1"/>
            <a:r>
              <a:rPr lang="en-US" sz="3200" smtClean="0"/>
              <a:t>Data Modeling Concepts: Entity</a:t>
            </a:r>
          </a:p>
        </p:txBody>
      </p:sp>
      <p:sp>
        <p:nvSpPr>
          <p:cNvPr id="15366" name="Rectangle 4"/>
          <p:cNvSpPr>
            <a:spLocks noGrp="1" noChangeArrowheads="1"/>
          </p:cNvSpPr>
          <p:nvPr>
            <p:ph type="body" idx="1"/>
          </p:nvPr>
        </p:nvSpPr>
        <p:spPr>
          <a:xfrm>
            <a:off x="381000" y="1143000"/>
            <a:ext cx="8151813" cy="1808163"/>
          </a:xfrm>
        </p:spPr>
        <p:txBody>
          <a:bodyPr/>
          <a:lstStyle/>
          <a:p>
            <a:pPr marL="0" indent="0" eaLnBrk="1" hangingPunct="1">
              <a:lnSpc>
                <a:spcPct val="90000"/>
              </a:lnSpc>
              <a:buFont typeface="Wingdings" pitchFamily="2" charset="2"/>
              <a:buNone/>
            </a:pPr>
            <a:r>
              <a:rPr lang="en-US" sz="2800" smtClean="0"/>
              <a:t>Entity – a class of persons, places, objects, events, or concepts about which we need to capture and store data.</a:t>
            </a:r>
          </a:p>
          <a:p>
            <a:pPr lvl="1" eaLnBrk="1" hangingPunct="1">
              <a:lnSpc>
                <a:spcPct val="90000"/>
              </a:lnSpc>
            </a:pPr>
            <a:r>
              <a:rPr lang="en-US" sz="2000" smtClean="0"/>
              <a:t>Named by a singular noun</a:t>
            </a:r>
          </a:p>
        </p:txBody>
      </p:sp>
      <p:pic>
        <p:nvPicPr>
          <p:cNvPr id="15367" name="Picture 5" descr="whi74173_ta0801"/>
          <p:cNvPicPr>
            <a:picLocks noChangeAspect="1" noChangeArrowheads="1"/>
          </p:cNvPicPr>
          <p:nvPr/>
        </p:nvPicPr>
        <p:blipFill>
          <a:blip r:embed="rId3" cstate="print"/>
          <a:srcRect/>
          <a:stretch>
            <a:fillRect/>
          </a:stretch>
        </p:blipFill>
        <p:spPr bwMode="auto">
          <a:xfrm>
            <a:off x="6553200" y="2590800"/>
            <a:ext cx="2381250"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16388" name="Rectangle 2"/>
          <p:cNvSpPr>
            <a:spLocks noGrp="1" noChangeArrowheads="1"/>
          </p:cNvSpPr>
          <p:nvPr>
            <p:ph type="title"/>
          </p:nvPr>
        </p:nvSpPr>
        <p:spPr/>
        <p:txBody>
          <a:bodyPr/>
          <a:lstStyle/>
          <a:p>
            <a:pPr eaLnBrk="1" hangingPunct="1"/>
            <a:r>
              <a:rPr lang="en-US" sz="3200" smtClean="0"/>
              <a:t>Data Modeling Concepts: Entity</a:t>
            </a:r>
          </a:p>
        </p:txBody>
      </p:sp>
      <p:sp>
        <p:nvSpPr>
          <p:cNvPr id="16389" name="Rectangle 3"/>
          <p:cNvSpPr>
            <a:spLocks noGrp="1" noChangeArrowheads="1"/>
          </p:cNvSpPr>
          <p:nvPr>
            <p:ph type="body" idx="1"/>
          </p:nvPr>
        </p:nvSpPr>
        <p:spPr>
          <a:xfrm>
            <a:off x="762000" y="1066800"/>
            <a:ext cx="8077200" cy="685800"/>
          </a:xfrm>
        </p:spPr>
        <p:txBody>
          <a:bodyPr/>
          <a:lstStyle/>
          <a:p>
            <a:pPr eaLnBrk="1" hangingPunct="1">
              <a:buFont typeface="Wingdings" pitchFamily="2" charset="2"/>
              <a:buNone/>
            </a:pPr>
            <a:r>
              <a:rPr lang="en-US" sz="2800" smtClean="0"/>
              <a:t>Entity instance – a single occurrence of an entity. </a:t>
            </a:r>
          </a:p>
        </p:txBody>
      </p:sp>
      <p:graphicFrame>
        <p:nvGraphicFramePr>
          <p:cNvPr id="162820" name="Group 4"/>
          <p:cNvGraphicFramePr>
            <a:graphicFrameLocks noGrp="1"/>
          </p:cNvGraphicFramePr>
          <p:nvPr/>
        </p:nvGraphicFramePr>
        <p:xfrm>
          <a:off x="3962400" y="2667000"/>
          <a:ext cx="4418012" cy="3454402"/>
        </p:xfrm>
        <a:graphic>
          <a:graphicData uri="http://schemas.openxmlformats.org/drawingml/2006/table">
            <a:tbl>
              <a:tblPr/>
              <a:tblGrid>
                <a:gridCol w="1454150"/>
                <a:gridCol w="1468437"/>
                <a:gridCol w="1495425"/>
              </a:tblGrid>
              <a:tr h="493713">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0" i="0" u="none" strike="noStrike" cap="none" normalizeH="0" baseline="0" dirty="0" smtClean="0">
                          <a:ln>
                            <a:noFill/>
                          </a:ln>
                          <a:solidFill>
                            <a:srgbClr val="FFFF66"/>
                          </a:solidFill>
                          <a:effectLst/>
                          <a:latin typeface="Arial Narrow" pitchFamily="34" charset="0"/>
                        </a:rPr>
                        <a:t>Student ID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0" i="0" u="none" strike="noStrike" cap="none" normalizeH="0" baseline="0" dirty="0" smtClean="0">
                          <a:ln>
                            <a:noFill/>
                          </a:ln>
                          <a:solidFill>
                            <a:srgbClr val="FFFF66"/>
                          </a:solidFill>
                          <a:effectLst/>
                          <a:latin typeface="Arial Narrow" pitchFamily="34" charset="0"/>
                        </a:rPr>
                        <a:t>Last Name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0" i="0" u="none" strike="noStrike" cap="none" normalizeH="0" baseline="0" dirty="0" smtClean="0">
                          <a:ln>
                            <a:noFill/>
                          </a:ln>
                          <a:solidFill>
                            <a:srgbClr val="FFFF66"/>
                          </a:solidFill>
                          <a:effectLst/>
                          <a:latin typeface="Arial Narrow" pitchFamily="34" charset="0"/>
                        </a:rPr>
                        <a:t>First Name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492125">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2144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Arnold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Betty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93713">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3122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Taylor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John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95300">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3843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Simmons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Lisa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93713">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9844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Macy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Bill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92125">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2837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err="1" smtClean="0">
                          <a:ln>
                            <a:noFill/>
                          </a:ln>
                          <a:solidFill>
                            <a:schemeClr val="accent2"/>
                          </a:solidFill>
                          <a:effectLst/>
                          <a:latin typeface="Arial Narrow" pitchFamily="34" charset="0"/>
                        </a:rPr>
                        <a:t>Leath</a:t>
                      </a:r>
                      <a:endParaRPr kumimoji="0" lang="en-US" sz="2400" b="1" i="0" u="none" strike="noStrike" cap="none" normalizeH="0" baseline="0" smtClean="0">
                        <a:ln>
                          <a:noFill/>
                        </a:ln>
                        <a:solidFill>
                          <a:schemeClr val="accent2"/>
                        </a:solidFill>
                        <a:effectLst/>
                        <a:latin typeface="Arial Narrow"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Heather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93713">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smtClean="0">
                          <a:ln>
                            <a:noFill/>
                          </a:ln>
                          <a:solidFill>
                            <a:schemeClr val="accent2"/>
                          </a:solidFill>
                          <a:effectLst/>
                          <a:latin typeface="Arial Narrow" pitchFamily="34" charset="0"/>
                        </a:rPr>
                        <a:t>2293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smtClean="0">
                          <a:ln>
                            <a:noFill/>
                          </a:ln>
                          <a:solidFill>
                            <a:schemeClr val="accent2"/>
                          </a:solidFill>
                          <a:effectLst/>
                          <a:latin typeface="Arial Narrow" pitchFamily="34" charset="0"/>
                        </a:rPr>
                        <a:t>Wrench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A0D28"/>
                        </a:buClr>
                        <a:buSzTx/>
                        <a:buFont typeface="Wingdings" pitchFamily="2" charset="2"/>
                        <a:buNone/>
                        <a:tabLst/>
                      </a:pPr>
                      <a:r>
                        <a:rPr kumimoji="0" lang="en-US" sz="2400" b="1" i="0" u="none" strike="noStrike" cap="none" normalizeH="0" baseline="0" dirty="0" smtClean="0">
                          <a:ln>
                            <a:noFill/>
                          </a:ln>
                          <a:solidFill>
                            <a:schemeClr val="accent2"/>
                          </a:solidFill>
                          <a:effectLst/>
                          <a:latin typeface="Arial Narrow" pitchFamily="34" charset="0"/>
                        </a:rPr>
                        <a:t>Tim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16424" name="AutoShape 38"/>
          <p:cNvSpPr>
            <a:spLocks/>
          </p:cNvSpPr>
          <p:nvPr/>
        </p:nvSpPr>
        <p:spPr bwMode="auto">
          <a:xfrm>
            <a:off x="1044575" y="4832350"/>
            <a:ext cx="1393825" cy="458788"/>
          </a:xfrm>
          <a:prstGeom prst="borderCallout2">
            <a:avLst>
              <a:gd name="adj1" fmla="val 24912"/>
              <a:gd name="adj2" fmla="val 105468"/>
              <a:gd name="adj3" fmla="val 24912"/>
              <a:gd name="adj4" fmla="val 154440"/>
              <a:gd name="adj5" fmla="val -107958"/>
              <a:gd name="adj6" fmla="val 205352"/>
            </a:avLst>
          </a:prstGeom>
          <a:solidFill>
            <a:schemeClr val="accent1"/>
          </a:solidFill>
          <a:ln w="12700">
            <a:solidFill>
              <a:schemeClr val="tx1"/>
            </a:solidFill>
            <a:miter lim="800000"/>
            <a:headEnd type="none" w="sm" len="sm"/>
            <a:tailEnd type="none" w="sm" len="sm"/>
          </a:ln>
        </p:spPr>
        <p:txBody>
          <a:bodyPr/>
          <a:lstStyle/>
          <a:p>
            <a:pPr algn="ctr" eaLnBrk="0" hangingPunct="0"/>
            <a:r>
              <a:rPr lang="en-US" b="1"/>
              <a:t>instances</a:t>
            </a:r>
          </a:p>
        </p:txBody>
      </p:sp>
      <p:sp>
        <p:nvSpPr>
          <p:cNvPr id="16425" name="Line 39"/>
          <p:cNvSpPr>
            <a:spLocks noChangeShapeType="1"/>
          </p:cNvSpPr>
          <p:nvPr/>
        </p:nvSpPr>
        <p:spPr bwMode="auto">
          <a:xfrm>
            <a:off x="2819400" y="4943475"/>
            <a:ext cx="990600" cy="0"/>
          </a:xfrm>
          <a:prstGeom prst="line">
            <a:avLst/>
          </a:prstGeom>
          <a:noFill/>
          <a:ln w="12700">
            <a:solidFill>
              <a:schemeClr val="tx1"/>
            </a:solidFill>
            <a:round/>
            <a:headEnd type="none" w="sm" len="sm"/>
            <a:tailEnd type="none" w="sm" len="sm"/>
          </a:ln>
        </p:spPr>
        <p:txBody>
          <a:bodyPr/>
          <a:lstStyle/>
          <a:p>
            <a:endParaRPr lang="en-US"/>
          </a:p>
        </p:txBody>
      </p:sp>
      <p:sp>
        <p:nvSpPr>
          <p:cNvPr id="16426" name="Line 40"/>
          <p:cNvSpPr>
            <a:spLocks noChangeShapeType="1"/>
          </p:cNvSpPr>
          <p:nvPr/>
        </p:nvSpPr>
        <p:spPr bwMode="auto">
          <a:xfrm>
            <a:off x="3200400" y="4953000"/>
            <a:ext cx="762000" cy="533400"/>
          </a:xfrm>
          <a:prstGeom prst="line">
            <a:avLst/>
          </a:prstGeom>
          <a:noFill/>
          <a:ln w="12700">
            <a:solidFill>
              <a:schemeClr val="tx1"/>
            </a:solidFill>
            <a:round/>
            <a:headEnd type="none" w="sm" len="sm"/>
            <a:tailEnd type="none" w="sm" len="sm"/>
          </a:ln>
        </p:spPr>
        <p:txBody>
          <a:bodyPr/>
          <a:lstStyle/>
          <a:p>
            <a:endParaRPr lang="en-US"/>
          </a:p>
        </p:txBody>
      </p:sp>
      <p:sp>
        <p:nvSpPr>
          <p:cNvPr id="16427" name="AutoShape 41"/>
          <p:cNvSpPr>
            <a:spLocks/>
          </p:cNvSpPr>
          <p:nvPr/>
        </p:nvSpPr>
        <p:spPr bwMode="auto">
          <a:xfrm>
            <a:off x="1143000" y="2346325"/>
            <a:ext cx="1204913" cy="473075"/>
          </a:xfrm>
          <a:prstGeom prst="borderCallout2">
            <a:avLst>
              <a:gd name="adj1" fmla="val 24162"/>
              <a:gd name="adj2" fmla="val 106324"/>
              <a:gd name="adj3" fmla="val 24162"/>
              <a:gd name="adj4" fmla="val 158500"/>
              <a:gd name="adj5" fmla="val 120935"/>
              <a:gd name="adj6" fmla="val 234898"/>
            </a:avLst>
          </a:prstGeom>
          <a:solidFill>
            <a:schemeClr val="accent1"/>
          </a:solidFill>
          <a:ln w="12700">
            <a:solidFill>
              <a:schemeClr val="tx1"/>
            </a:solidFill>
            <a:miter lim="800000"/>
            <a:headEnd type="none" w="sm" len="sm"/>
            <a:tailEnd type="none" w="sm" len="sm"/>
          </a:ln>
        </p:spPr>
        <p:txBody>
          <a:bodyPr/>
          <a:lstStyle/>
          <a:p>
            <a:pPr algn="ctr" eaLnBrk="0" hangingPunct="0"/>
            <a:r>
              <a:rPr lang="en-US" b="1"/>
              <a:t>entity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17412" name="Rectangle 2"/>
          <p:cNvSpPr>
            <a:spLocks noGrp="1" noChangeArrowheads="1"/>
          </p:cNvSpPr>
          <p:nvPr>
            <p:ph type="title"/>
          </p:nvPr>
        </p:nvSpPr>
        <p:spPr>
          <a:xfrm>
            <a:off x="990600" y="0"/>
            <a:ext cx="8153400" cy="762000"/>
          </a:xfrm>
        </p:spPr>
        <p:txBody>
          <a:bodyPr/>
          <a:lstStyle/>
          <a:p>
            <a:pPr eaLnBrk="1" hangingPunct="1"/>
            <a:r>
              <a:rPr lang="en-US" sz="3200" smtClean="0"/>
              <a:t>Data Modeling Concepts: Attributes</a:t>
            </a:r>
          </a:p>
        </p:txBody>
      </p:sp>
      <p:sp>
        <p:nvSpPr>
          <p:cNvPr id="17413" name="Rectangle 3"/>
          <p:cNvSpPr>
            <a:spLocks noGrp="1" noChangeArrowheads="1"/>
          </p:cNvSpPr>
          <p:nvPr>
            <p:ph type="body" idx="1"/>
          </p:nvPr>
        </p:nvSpPr>
        <p:spPr>
          <a:xfrm>
            <a:off x="382588" y="914400"/>
            <a:ext cx="5692775" cy="4710113"/>
          </a:xfrm>
        </p:spPr>
        <p:txBody>
          <a:bodyPr/>
          <a:lstStyle/>
          <a:p>
            <a:pPr marL="0" indent="0" eaLnBrk="1" hangingPunct="1">
              <a:lnSpc>
                <a:spcPct val="90000"/>
              </a:lnSpc>
              <a:buFont typeface="Wingdings" pitchFamily="2" charset="2"/>
              <a:buNone/>
            </a:pPr>
            <a:r>
              <a:rPr lang="en-US" b="0" smtClean="0"/>
              <a:t>Attribute</a:t>
            </a:r>
            <a:r>
              <a:rPr lang="en-US" smtClean="0"/>
              <a:t> – a descriptive property or characteristic of an entity. Synonyms include </a:t>
            </a:r>
            <a:r>
              <a:rPr lang="en-US" i="1" smtClean="0"/>
              <a:t>element</a:t>
            </a:r>
            <a:r>
              <a:rPr lang="en-US" smtClean="0"/>
              <a:t>, </a:t>
            </a:r>
            <a:r>
              <a:rPr lang="en-US" i="1" smtClean="0"/>
              <a:t>property</a:t>
            </a:r>
            <a:r>
              <a:rPr lang="en-US" smtClean="0"/>
              <a:t>, and </a:t>
            </a:r>
            <a:r>
              <a:rPr lang="en-US" i="1" smtClean="0"/>
              <a:t>field</a:t>
            </a:r>
            <a:r>
              <a:rPr lang="en-US" smtClean="0"/>
              <a:t>. </a:t>
            </a:r>
          </a:p>
          <a:p>
            <a:pPr marL="749300" lvl="1" indent="-292100" eaLnBrk="1" hangingPunct="1">
              <a:lnSpc>
                <a:spcPct val="90000"/>
              </a:lnSpc>
            </a:pPr>
            <a:r>
              <a:rPr lang="en-US" smtClean="0"/>
              <a:t>Just as a physical student can have attributes, such as hair color, height, etc., data entity has data attributes</a:t>
            </a:r>
          </a:p>
          <a:p>
            <a:pPr marL="0" indent="0" eaLnBrk="1" hangingPunct="1">
              <a:lnSpc>
                <a:spcPct val="90000"/>
              </a:lnSpc>
              <a:buFont typeface="Wingdings" pitchFamily="2" charset="2"/>
              <a:buNone/>
            </a:pPr>
            <a:endParaRPr lang="en-US" sz="2400" b="0" smtClean="0"/>
          </a:p>
        </p:txBody>
      </p:sp>
      <p:pic>
        <p:nvPicPr>
          <p:cNvPr id="17414" name="Picture 4" descr="whi74173_ta0802"/>
          <p:cNvPicPr>
            <a:picLocks noChangeAspect="1" noChangeArrowheads="1"/>
          </p:cNvPicPr>
          <p:nvPr/>
        </p:nvPicPr>
        <p:blipFill>
          <a:blip r:embed="rId3" cstate="print"/>
          <a:srcRect/>
          <a:stretch>
            <a:fillRect/>
          </a:stretch>
        </p:blipFill>
        <p:spPr bwMode="auto">
          <a:xfrm>
            <a:off x="6400800" y="1066800"/>
            <a:ext cx="2541588" cy="50101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19460" name="Rectangle 2"/>
          <p:cNvSpPr>
            <a:spLocks noGrp="1" noChangeArrowheads="1"/>
          </p:cNvSpPr>
          <p:nvPr>
            <p:ph type="title"/>
          </p:nvPr>
        </p:nvSpPr>
        <p:spPr>
          <a:xfrm>
            <a:off x="838200" y="0"/>
            <a:ext cx="8305800" cy="762000"/>
          </a:xfrm>
        </p:spPr>
        <p:txBody>
          <a:bodyPr/>
          <a:lstStyle/>
          <a:p>
            <a:pPr eaLnBrk="1" hangingPunct="1"/>
            <a:r>
              <a:rPr lang="en-US" sz="2800" smtClean="0"/>
              <a:t>Data Modeling Concepts: Identification</a:t>
            </a:r>
          </a:p>
        </p:txBody>
      </p:sp>
      <p:sp>
        <p:nvSpPr>
          <p:cNvPr id="19461" name="Rectangle 3"/>
          <p:cNvSpPr>
            <a:spLocks noGrp="1" noChangeArrowheads="1"/>
          </p:cNvSpPr>
          <p:nvPr>
            <p:ph type="body" idx="1"/>
          </p:nvPr>
        </p:nvSpPr>
        <p:spPr>
          <a:xfrm>
            <a:off x="384175" y="1136650"/>
            <a:ext cx="5861050" cy="4732338"/>
          </a:xfrm>
        </p:spPr>
        <p:txBody>
          <a:bodyPr/>
          <a:lstStyle/>
          <a:p>
            <a:pPr marL="0" indent="0" eaLnBrk="1" hangingPunct="1">
              <a:lnSpc>
                <a:spcPct val="85000"/>
              </a:lnSpc>
              <a:buFont typeface="Wingdings" pitchFamily="2" charset="2"/>
              <a:buNone/>
            </a:pPr>
            <a:r>
              <a:rPr lang="en-US" b="0" smtClean="0"/>
              <a:t>Key</a:t>
            </a:r>
            <a:r>
              <a:rPr lang="en-US" smtClean="0"/>
              <a:t> – an attribute, or a group of attributes, that assumes a unique value for each entity instance. It is sometimes called an </a:t>
            </a:r>
            <a:r>
              <a:rPr lang="en-US" i="1" smtClean="0"/>
              <a:t>identifier</a:t>
            </a:r>
            <a:r>
              <a:rPr lang="en-US" smtClean="0"/>
              <a:t>.</a:t>
            </a:r>
          </a:p>
          <a:p>
            <a:pPr marL="749300" lvl="1" indent="-292100" eaLnBrk="1" hangingPunct="1">
              <a:lnSpc>
                <a:spcPct val="85000"/>
              </a:lnSpc>
              <a:spcBef>
                <a:spcPct val="30000"/>
              </a:spcBef>
            </a:pPr>
            <a:r>
              <a:rPr lang="en-US" b="0" smtClean="0"/>
              <a:t>Candidate key</a:t>
            </a:r>
            <a:r>
              <a:rPr lang="en-US" smtClean="0"/>
              <a:t> – one of a number of keys that may serve as the primary key. Synonym:</a:t>
            </a:r>
            <a:r>
              <a:rPr lang="en-US" i="1" smtClean="0"/>
              <a:t> candidate identifier</a:t>
            </a:r>
            <a:r>
              <a:rPr lang="en-US" smtClean="0"/>
              <a:t>.</a:t>
            </a:r>
          </a:p>
          <a:p>
            <a:pPr marL="749300" lvl="1" indent="-292100" eaLnBrk="1" hangingPunct="1">
              <a:lnSpc>
                <a:spcPct val="85000"/>
              </a:lnSpc>
              <a:spcBef>
                <a:spcPct val="30000"/>
              </a:spcBef>
            </a:pPr>
            <a:r>
              <a:rPr lang="en-US" b="0" smtClean="0"/>
              <a:t>Primary key</a:t>
            </a:r>
            <a:r>
              <a:rPr lang="en-US" smtClean="0"/>
              <a:t> – a candidate key used to uniquely identify a single entity instance.</a:t>
            </a:r>
          </a:p>
          <a:p>
            <a:pPr marL="749300" lvl="1" indent="-292100" eaLnBrk="1" hangingPunct="1">
              <a:lnSpc>
                <a:spcPct val="85000"/>
              </a:lnSpc>
              <a:spcBef>
                <a:spcPct val="30000"/>
              </a:spcBef>
            </a:pPr>
            <a:endParaRPr lang="en-US" sz="2000" smtClean="0"/>
          </a:p>
        </p:txBody>
      </p:sp>
      <p:pic>
        <p:nvPicPr>
          <p:cNvPr id="19462" name="Picture 4" descr="whi74173_ta0803"/>
          <p:cNvPicPr>
            <a:picLocks noChangeAspect="1" noChangeArrowheads="1"/>
          </p:cNvPicPr>
          <p:nvPr/>
        </p:nvPicPr>
        <p:blipFill>
          <a:blip r:embed="rId3" cstate="print"/>
          <a:srcRect/>
          <a:stretch>
            <a:fillRect/>
          </a:stretch>
        </p:blipFill>
        <p:spPr bwMode="auto">
          <a:xfrm>
            <a:off x="6629400" y="1066800"/>
            <a:ext cx="2152650" cy="47625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20484" name="Rectangle 2"/>
          <p:cNvSpPr>
            <a:spLocks noGrp="1" noChangeArrowheads="1"/>
          </p:cNvSpPr>
          <p:nvPr>
            <p:ph type="title"/>
          </p:nvPr>
        </p:nvSpPr>
        <p:spPr/>
        <p:txBody>
          <a:bodyPr/>
          <a:lstStyle/>
          <a:p>
            <a:pPr eaLnBrk="1" hangingPunct="1"/>
            <a:r>
              <a:rPr lang="en-US" sz="2800" smtClean="0"/>
              <a:t>Data Modeling Concepts: Relationships</a:t>
            </a:r>
          </a:p>
        </p:txBody>
      </p:sp>
      <p:sp>
        <p:nvSpPr>
          <p:cNvPr id="20485" name="Rectangle 3"/>
          <p:cNvSpPr>
            <a:spLocks noGrp="1" noChangeArrowheads="1"/>
          </p:cNvSpPr>
          <p:nvPr>
            <p:ph type="body" idx="1"/>
          </p:nvPr>
        </p:nvSpPr>
        <p:spPr>
          <a:xfrm>
            <a:off x="463550" y="914400"/>
            <a:ext cx="8299450" cy="2940050"/>
          </a:xfrm>
        </p:spPr>
        <p:txBody>
          <a:bodyPr/>
          <a:lstStyle/>
          <a:p>
            <a:pPr marL="0" indent="0" eaLnBrk="1" hangingPunct="1">
              <a:buFont typeface="Wingdings" pitchFamily="2" charset="2"/>
              <a:buNone/>
            </a:pPr>
            <a:r>
              <a:rPr lang="en-US" smtClean="0"/>
              <a:t>Relationship – a natural business association that exists between one or more entities. </a:t>
            </a:r>
          </a:p>
          <a:p>
            <a:pPr marL="0" indent="0" eaLnBrk="1" hangingPunct="1"/>
            <a:r>
              <a:rPr lang="en-US" sz="2400" smtClean="0"/>
              <a:t>Named by a verb or verb phrase</a:t>
            </a:r>
          </a:p>
          <a:p>
            <a:pPr lvl="1" eaLnBrk="1" hangingPunct="1">
              <a:buFontTx/>
              <a:buNone/>
            </a:pPr>
            <a:r>
              <a:rPr lang="en-US" smtClean="0"/>
              <a:t>	The relationship may represent an event that links the entities or merely a logical affinity that exists between the entities. </a:t>
            </a:r>
          </a:p>
        </p:txBody>
      </p:sp>
      <p:graphicFrame>
        <p:nvGraphicFramePr>
          <p:cNvPr id="11" name="Object 10"/>
          <p:cNvGraphicFramePr>
            <a:graphicFrameLocks noChangeAspect="1"/>
          </p:cNvGraphicFramePr>
          <p:nvPr/>
        </p:nvGraphicFramePr>
        <p:xfrm>
          <a:off x="228600" y="3810000"/>
          <a:ext cx="8915400" cy="4092575"/>
        </p:xfrm>
        <a:graphic>
          <a:graphicData uri="http://schemas.openxmlformats.org/presentationml/2006/ole">
            <mc:AlternateContent xmlns:mc="http://schemas.openxmlformats.org/markup-compatibility/2006">
              <mc:Choice xmlns:v="urn:schemas-microsoft-com:vml" Requires="v">
                <p:oleObj spid="_x0000_s1031" name="Visio" r:id="rId4" imgW="6124454" imgH="4092552" progId="Visio.Drawing.11">
                  <p:embed/>
                </p:oleObj>
              </mc:Choice>
              <mc:Fallback>
                <p:oleObj name="Visio" r:id="rId4" imgW="6124454" imgH="4092552"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810000"/>
                        <a:ext cx="8915400"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21508" name="Rectangle 2"/>
          <p:cNvSpPr>
            <a:spLocks noGrp="1" noChangeArrowheads="1"/>
          </p:cNvSpPr>
          <p:nvPr>
            <p:ph type="title"/>
          </p:nvPr>
        </p:nvSpPr>
        <p:spPr/>
        <p:txBody>
          <a:bodyPr/>
          <a:lstStyle/>
          <a:p>
            <a:pPr eaLnBrk="1" hangingPunct="1"/>
            <a:r>
              <a:rPr lang="en-US" sz="2800" smtClean="0"/>
              <a:t>Data Modeling Concepts: Cardinality</a:t>
            </a:r>
          </a:p>
        </p:txBody>
      </p:sp>
      <p:sp>
        <p:nvSpPr>
          <p:cNvPr id="21509" name="Rectangle 3"/>
          <p:cNvSpPr>
            <a:spLocks noGrp="1" noChangeArrowheads="1"/>
          </p:cNvSpPr>
          <p:nvPr>
            <p:ph type="body" idx="1"/>
          </p:nvPr>
        </p:nvSpPr>
        <p:spPr>
          <a:xfrm>
            <a:off x="382588" y="914400"/>
            <a:ext cx="8380412" cy="2701925"/>
          </a:xfrm>
        </p:spPr>
        <p:txBody>
          <a:bodyPr/>
          <a:lstStyle/>
          <a:p>
            <a:pPr marL="0" indent="0" eaLnBrk="1" hangingPunct="1">
              <a:buFont typeface="Wingdings" pitchFamily="2" charset="2"/>
              <a:buNone/>
            </a:pPr>
            <a:r>
              <a:rPr lang="en-US" sz="2800" b="0" smtClean="0"/>
              <a:t>Cardinality</a:t>
            </a:r>
            <a:r>
              <a:rPr lang="en-US" sz="2800" smtClean="0"/>
              <a:t> – the minimum and maximum number of occurrences of one entity that may be related to a single occurrence of the other entity. </a:t>
            </a:r>
          </a:p>
          <a:p>
            <a:pPr lvl="1" eaLnBrk="1" hangingPunct="1">
              <a:buFontTx/>
              <a:buNone/>
            </a:pPr>
            <a:r>
              <a:rPr lang="en-US" sz="2000" smtClean="0"/>
              <a:t>	Because all relationships are bidirectional, cardinality must be defined in both directions for every relationship. </a:t>
            </a:r>
          </a:p>
        </p:txBody>
      </p:sp>
      <p:grpSp>
        <p:nvGrpSpPr>
          <p:cNvPr id="11" name="Group 10"/>
          <p:cNvGrpSpPr/>
          <p:nvPr/>
        </p:nvGrpSpPr>
        <p:grpSpPr>
          <a:xfrm>
            <a:off x="3048000" y="3657600"/>
            <a:ext cx="3124200" cy="469900"/>
            <a:chOff x="3352800" y="3962400"/>
            <a:chExt cx="3124200" cy="469900"/>
          </a:xfrm>
        </p:grpSpPr>
        <p:sp>
          <p:nvSpPr>
            <p:cNvPr id="21510" name="Line 4"/>
            <p:cNvSpPr>
              <a:spLocks noChangeShapeType="1"/>
            </p:cNvSpPr>
            <p:nvPr/>
          </p:nvSpPr>
          <p:spPr bwMode="auto">
            <a:xfrm>
              <a:off x="3352800" y="4191000"/>
              <a:ext cx="3124200" cy="0"/>
            </a:xfrm>
            <a:prstGeom prst="line">
              <a:avLst/>
            </a:prstGeom>
            <a:noFill/>
            <a:ln w="38100">
              <a:solidFill>
                <a:schemeClr val="tx1"/>
              </a:solidFill>
              <a:round/>
              <a:headEnd type="triangle" w="lg" len="lg"/>
              <a:tailEnd type="triangle" w="lg" len="lg"/>
            </a:ln>
          </p:spPr>
          <p:txBody>
            <a:bodyPr/>
            <a:lstStyle/>
            <a:p>
              <a:endParaRPr lang="en-US"/>
            </a:p>
          </p:txBody>
        </p:sp>
        <p:sp>
          <p:nvSpPr>
            <p:cNvPr id="21511" name="Text Box 5"/>
            <p:cNvSpPr txBox="1">
              <a:spLocks noChangeArrowheads="1"/>
            </p:cNvSpPr>
            <p:nvPr/>
          </p:nvSpPr>
          <p:spPr bwMode="auto">
            <a:xfrm>
              <a:off x="3886200" y="3962400"/>
              <a:ext cx="1854200" cy="469900"/>
            </a:xfrm>
            <a:prstGeom prst="rect">
              <a:avLst/>
            </a:prstGeom>
            <a:solidFill>
              <a:schemeClr val="bg1"/>
            </a:solidFill>
            <a:ln w="12700">
              <a:solidFill>
                <a:schemeClr val="tx1"/>
              </a:solidFill>
              <a:miter lim="800000"/>
              <a:headEnd type="none" w="sm" len="sm"/>
              <a:tailEnd type="none" w="sm" len="sm"/>
            </a:ln>
          </p:spPr>
          <p:txBody>
            <a:bodyPr wrap="none">
              <a:spAutoFit/>
            </a:bodyPr>
            <a:lstStyle/>
            <a:p>
              <a:pPr algn="ctr" eaLnBrk="0" hangingPunct="0"/>
              <a:r>
                <a:rPr lang="en-US" b="1" dirty="0"/>
                <a:t>bidirectional</a:t>
              </a:r>
            </a:p>
          </p:txBody>
        </p:sp>
      </p:grpSp>
      <p:graphicFrame>
        <p:nvGraphicFramePr>
          <p:cNvPr id="2050" name="Object 2"/>
          <p:cNvGraphicFramePr>
            <a:graphicFrameLocks noChangeAspect="1"/>
          </p:cNvGraphicFramePr>
          <p:nvPr/>
        </p:nvGraphicFramePr>
        <p:xfrm>
          <a:off x="228600" y="3505200"/>
          <a:ext cx="9601200" cy="4930775"/>
        </p:xfrm>
        <a:graphic>
          <a:graphicData uri="http://schemas.openxmlformats.org/presentationml/2006/ole">
            <mc:AlternateContent xmlns:mc="http://schemas.openxmlformats.org/markup-compatibility/2006">
              <mc:Choice xmlns:v="urn:schemas-microsoft-com:vml" Requires="v">
                <p:oleObj spid="_x0000_s2055" name="Visio" r:id="rId4" imgW="6124454" imgH="4092552" progId="Visio.Drawing.11">
                  <p:embed/>
                </p:oleObj>
              </mc:Choice>
              <mc:Fallback>
                <p:oleObj name="Visio" r:id="rId4" imgW="6124454" imgH="4092552"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505200"/>
                        <a:ext cx="9601200" cy="493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22532" name="Rectangle 2"/>
          <p:cNvSpPr>
            <a:spLocks noGrp="1" noChangeArrowheads="1"/>
          </p:cNvSpPr>
          <p:nvPr>
            <p:ph type="title"/>
          </p:nvPr>
        </p:nvSpPr>
        <p:spPr/>
        <p:txBody>
          <a:bodyPr/>
          <a:lstStyle/>
          <a:p>
            <a:pPr eaLnBrk="1" hangingPunct="1"/>
            <a:r>
              <a:rPr lang="en-US" sz="2800" smtClean="0"/>
              <a:t>Data Modeling Concepts: </a:t>
            </a:r>
            <a:br>
              <a:rPr lang="en-US" sz="2800" smtClean="0"/>
            </a:br>
            <a:r>
              <a:rPr lang="en-US" sz="2800" smtClean="0"/>
              <a:t>Foreign Keys</a:t>
            </a:r>
          </a:p>
        </p:txBody>
      </p:sp>
      <p:sp>
        <p:nvSpPr>
          <p:cNvPr id="22533" name="Rectangle 3"/>
          <p:cNvSpPr>
            <a:spLocks noGrp="1" noChangeArrowheads="1"/>
          </p:cNvSpPr>
          <p:nvPr>
            <p:ph type="body" idx="1"/>
          </p:nvPr>
        </p:nvSpPr>
        <p:spPr>
          <a:xfrm>
            <a:off x="609600" y="914400"/>
            <a:ext cx="8229600" cy="4953000"/>
          </a:xfrm>
        </p:spPr>
        <p:txBody>
          <a:bodyPr/>
          <a:lstStyle/>
          <a:p>
            <a:pPr eaLnBrk="1" hangingPunct="1">
              <a:lnSpc>
                <a:spcPct val="90000"/>
              </a:lnSpc>
              <a:buFont typeface="Wingdings" pitchFamily="2" charset="2"/>
              <a:buNone/>
            </a:pPr>
            <a:r>
              <a:rPr lang="en-US" smtClean="0"/>
              <a:t>	</a:t>
            </a:r>
            <a:r>
              <a:rPr lang="en-US" b="0" smtClean="0"/>
              <a:t>Foreign key</a:t>
            </a:r>
            <a:r>
              <a:rPr lang="en-US" smtClean="0"/>
              <a:t> – a primary key of an entity that is used in another entity to identify instances of a relationship.</a:t>
            </a:r>
          </a:p>
          <a:p>
            <a:pPr lvl="1" eaLnBrk="1" hangingPunct="1">
              <a:lnSpc>
                <a:spcPct val="90000"/>
              </a:lnSpc>
            </a:pPr>
            <a:r>
              <a:rPr lang="en-US" sz="2000" smtClean="0"/>
              <a:t>A foreign key is a primary key of one entity that is contributed to (duplicated in) another entity to identify instances of a relationship. </a:t>
            </a:r>
          </a:p>
          <a:p>
            <a:pPr lvl="1" eaLnBrk="1" hangingPunct="1">
              <a:lnSpc>
                <a:spcPct val="90000"/>
              </a:lnSpc>
            </a:pPr>
            <a:r>
              <a:rPr lang="en-US" sz="2000" smtClean="0"/>
              <a:t>A foreign key always matches the primary key in the another entity</a:t>
            </a:r>
          </a:p>
          <a:p>
            <a:pPr lvl="1" eaLnBrk="1" hangingPunct="1">
              <a:lnSpc>
                <a:spcPct val="90000"/>
              </a:lnSpc>
            </a:pPr>
            <a:r>
              <a:rPr lang="en-US" sz="2000" smtClean="0"/>
              <a:t>A foreign key may or may not be unique (generally not)</a:t>
            </a:r>
          </a:p>
          <a:p>
            <a:pPr lvl="1" eaLnBrk="1" hangingPunct="1">
              <a:lnSpc>
                <a:spcPct val="90000"/>
              </a:lnSpc>
            </a:pPr>
            <a:r>
              <a:rPr lang="en-US" sz="2000" smtClean="0"/>
              <a:t>The entity with the foreign key is called the child.</a:t>
            </a:r>
          </a:p>
          <a:p>
            <a:pPr lvl="1" eaLnBrk="1" hangingPunct="1">
              <a:lnSpc>
                <a:spcPct val="90000"/>
              </a:lnSpc>
            </a:pPr>
            <a:r>
              <a:rPr lang="en-US" sz="2000" smtClean="0"/>
              <a:t>The entity with the matching primary key is called the parent.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4100" name="Rectangle 2"/>
          <p:cNvSpPr>
            <a:spLocks noGrp="1" noChangeArrowheads="1"/>
          </p:cNvSpPr>
          <p:nvPr>
            <p:ph type="title"/>
          </p:nvPr>
        </p:nvSpPr>
        <p:spPr/>
        <p:txBody>
          <a:bodyPr/>
          <a:lstStyle/>
          <a:p>
            <a:pPr eaLnBrk="1" hangingPunct="1"/>
            <a:r>
              <a:rPr lang="en-US" smtClean="0"/>
              <a:t>Different Models</a:t>
            </a:r>
          </a:p>
        </p:txBody>
      </p:sp>
      <p:sp>
        <p:nvSpPr>
          <p:cNvPr id="4101" name="Rectangle 3"/>
          <p:cNvSpPr>
            <a:spLocks noGrp="1" noChangeArrowheads="1"/>
          </p:cNvSpPr>
          <p:nvPr>
            <p:ph type="body" idx="1"/>
          </p:nvPr>
        </p:nvSpPr>
        <p:spPr>
          <a:xfrm>
            <a:off x="381000" y="1143000"/>
            <a:ext cx="8229600" cy="4953000"/>
          </a:xfrm>
        </p:spPr>
        <p:txBody>
          <a:bodyPr/>
          <a:lstStyle/>
          <a:p>
            <a:pPr eaLnBrk="1" hangingPunct="1"/>
            <a:r>
              <a:rPr lang="en-US" sz="3600" dirty="0" smtClean="0"/>
              <a:t>Each of the models (in Systems Analysis and Design) communicates different information about the  system (business process) </a:t>
            </a:r>
          </a:p>
          <a:p>
            <a:pPr eaLnBrk="1" hangingPunct="1"/>
            <a:r>
              <a:rPr lang="en-US" sz="3600" dirty="0" smtClean="0"/>
              <a:t>Each model plays a role in the development of solution to a business problem</a:t>
            </a:r>
          </a:p>
          <a:p>
            <a:pPr lvl="1" eaLnBrk="1" hangingPunct="1"/>
            <a:r>
              <a:rPr lang="en-US" sz="3200" dirty="0" smtClean="0">
                <a:solidFill>
                  <a:schemeClr val="bg1"/>
                </a:solidFill>
              </a:rPr>
              <a:t>To meet the </a:t>
            </a:r>
            <a:r>
              <a:rPr lang="en-US" sz="3200" i="1" dirty="0" smtClean="0">
                <a:solidFill>
                  <a:schemeClr val="bg1"/>
                </a:solidFill>
              </a:rPr>
              <a:t>operational feasibility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23556" name="Rectangle 2"/>
          <p:cNvSpPr>
            <a:spLocks noGrp="1" noChangeArrowheads="1"/>
          </p:cNvSpPr>
          <p:nvPr>
            <p:ph type="title"/>
          </p:nvPr>
        </p:nvSpPr>
        <p:spPr/>
        <p:txBody>
          <a:bodyPr/>
          <a:lstStyle/>
          <a:p>
            <a:pPr eaLnBrk="1" hangingPunct="1"/>
            <a:r>
              <a:rPr lang="en-US" sz="3200" smtClean="0"/>
              <a:t>Process of Logical Data Modeling</a:t>
            </a:r>
          </a:p>
        </p:txBody>
      </p:sp>
      <p:sp>
        <p:nvSpPr>
          <p:cNvPr id="23557" name="Rectangle 3"/>
          <p:cNvSpPr>
            <a:spLocks noGrp="1" noChangeArrowheads="1"/>
          </p:cNvSpPr>
          <p:nvPr>
            <p:ph type="body" idx="1"/>
          </p:nvPr>
        </p:nvSpPr>
        <p:spPr/>
        <p:txBody>
          <a:bodyPr/>
          <a:lstStyle/>
          <a:p>
            <a:pPr eaLnBrk="1" hangingPunct="1">
              <a:lnSpc>
                <a:spcPct val="90000"/>
              </a:lnSpc>
            </a:pPr>
            <a:r>
              <a:rPr lang="en-US" smtClean="0"/>
              <a:t>Strategic Data Modeling</a:t>
            </a:r>
          </a:p>
          <a:p>
            <a:pPr lvl="1" eaLnBrk="1" hangingPunct="1">
              <a:lnSpc>
                <a:spcPct val="90000"/>
              </a:lnSpc>
            </a:pPr>
            <a:r>
              <a:rPr lang="en-US" smtClean="0"/>
              <a:t>Many organizations select IS development projects based on strategic plans.</a:t>
            </a:r>
          </a:p>
          <a:p>
            <a:pPr lvl="2" eaLnBrk="1" hangingPunct="1">
              <a:lnSpc>
                <a:spcPct val="90000"/>
              </a:lnSpc>
            </a:pPr>
            <a:r>
              <a:rPr lang="en-US" smtClean="0"/>
              <a:t>Includes vision and architecture for information systems</a:t>
            </a:r>
          </a:p>
          <a:p>
            <a:pPr lvl="2" eaLnBrk="1" hangingPunct="1">
              <a:lnSpc>
                <a:spcPct val="90000"/>
              </a:lnSpc>
            </a:pPr>
            <a:r>
              <a:rPr lang="en-US" smtClean="0"/>
              <a:t>Identifies and prioritizes develop projects</a:t>
            </a:r>
          </a:p>
          <a:p>
            <a:pPr lvl="2" eaLnBrk="1" hangingPunct="1">
              <a:lnSpc>
                <a:spcPct val="90000"/>
              </a:lnSpc>
            </a:pPr>
            <a:r>
              <a:rPr lang="en-US" smtClean="0"/>
              <a:t>Includes enterprise data model as starting point for projects</a:t>
            </a:r>
          </a:p>
          <a:p>
            <a:pPr eaLnBrk="1" hangingPunct="1">
              <a:lnSpc>
                <a:spcPct val="90000"/>
              </a:lnSpc>
            </a:pPr>
            <a:r>
              <a:rPr lang="en-US" smtClean="0"/>
              <a:t>Data Modeling during Systems Analysis</a:t>
            </a:r>
          </a:p>
          <a:p>
            <a:pPr lvl="1" eaLnBrk="1" hangingPunct="1">
              <a:lnSpc>
                <a:spcPct val="90000"/>
              </a:lnSpc>
            </a:pPr>
            <a:r>
              <a:rPr lang="en-US" smtClean="0"/>
              <a:t>Data model for a single information system is called an application data model.</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24580" name="Rectangle 2"/>
          <p:cNvSpPr>
            <a:spLocks noGrp="1" noChangeArrowheads="1"/>
          </p:cNvSpPr>
          <p:nvPr>
            <p:ph type="title"/>
          </p:nvPr>
        </p:nvSpPr>
        <p:spPr/>
        <p:txBody>
          <a:bodyPr/>
          <a:lstStyle/>
          <a:p>
            <a:pPr eaLnBrk="1" hangingPunct="1"/>
            <a:r>
              <a:rPr lang="en-US" sz="3200" smtClean="0"/>
              <a:t>Gathering Information for Conceptual Data Modeling</a:t>
            </a:r>
          </a:p>
        </p:txBody>
      </p:sp>
      <p:sp>
        <p:nvSpPr>
          <p:cNvPr id="24581" name="Rectangle 3"/>
          <p:cNvSpPr>
            <a:spLocks noGrp="1" noChangeArrowheads="1"/>
          </p:cNvSpPr>
          <p:nvPr>
            <p:ph type="body" idx="1"/>
          </p:nvPr>
        </p:nvSpPr>
        <p:spPr>
          <a:xfrm>
            <a:off x="381000" y="1066800"/>
            <a:ext cx="8534400" cy="4648200"/>
          </a:xfrm>
        </p:spPr>
        <p:txBody>
          <a:bodyPr/>
          <a:lstStyle/>
          <a:p>
            <a:pPr eaLnBrk="1" hangingPunct="1"/>
            <a:r>
              <a:rPr lang="en-US" sz="3600" smtClean="0"/>
              <a:t>Two perspectives</a:t>
            </a:r>
          </a:p>
          <a:p>
            <a:pPr lvl="1" eaLnBrk="1" hangingPunct="1"/>
            <a:r>
              <a:rPr lang="en-US" sz="2800" smtClean="0"/>
              <a:t>Top-down</a:t>
            </a:r>
          </a:p>
          <a:p>
            <a:pPr lvl="2" eaLnBrk="1" hangingPunct="1"/>
            <a:r>
              <a:rPr lang="en-US" sz="2800" smtClean="0"/>
              <a:t>Data model is derived from an intimate understanding of the business</a:t>
            </a:r>
          </a:p>
          <a:p>
            <a:pPr lvl="3" eaLnBrk="1" hangingPunct="1"/>
            <a:r>
              <a:rPr lang="en-US" sz="2400" smtClean="0"/>
              <a:t>Set of seven different categories of questions</a:t>
            </a:r>
          </a:p>
          <a:p>
            <a:pPr lvl="1" eaLnBrk="1" hangingPunct="1"/>
            <a:r>
              <a:rPr lang="en-US" sz="2800" smtClean="0"/>
              <a:t>Bottom-up</a:t>
            </a:r>
          </a:p>
          <a:p>
            <a:pPr lvl="2" eaLnBrk="1" hangingPunct="1"/>
            <a:r>
              <a:rPr lang="en-US" sz="2800" smtClean="0"/>
              <a:t>Data model is derived by reviewing specifications and business documents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25604" name="Rectangle 2"/>
          <p:cNvSpPr>
            <a:spLocks noGrp="1" noChangeArrowheads="1"/>
          </p:cNvSpPr>
          <p:nvPr>
            <p:ph type="title"/>
          </p:nvPr>
        </p:nvSpPr>
        <p:spPr/>
        <p:txBody>
          <a:bodyPr/>
          <a:lstStyle/>
          <a:p>
            <a:pPr eaLnBrk="1" hangingPunct="1"/>
            <a:r>
              <a:rPr lang="en-US" sz="4400" smtClean="0"/>
              <a:t>Questions Asked</a:t>
            </a:r>
            <a:endParaRPr lang="en-US" sz="2500" smtClean="0"/>
          </a:p>
        </p:txBody>
      </p:sp>
      <p:pic>
        <p:nvPicPr>
          <p:cNvPr id="25605" name="Picture 3" descr="TBL06_01"/>
          <p:cNvPicPr>
            <a:picLocks noChangeAspect="1" noChangeArrowheads="1"/>
          </p:cNvPicPr>
          <p:nvPr/>
        </p:nvPicPr>
        <p:blipFill>
          <a:blip r:embed="rId3" cstate="print"/>
          <a:srcRect t="7535"/>
          <a:stretch>
            <a:fillRect/>
          </a:stretch>
        </p:blipFill>
        <p:spPr bwMode="auto">
          <a:xfrm>
            <a:off x="152400" y="1143000"/>
            <a:ext cx="8839200" cy="542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26628" name="Rectangle 2"/>
          <p:cNvSpPr>
            <a:spLocks noGrp="1" noChangeArrowheads="1"/>
          </p:cNvSpPr>
          <p:nvPr>
            <p:ph type="title"/>
          </p:nvPr>
        </p:nvSpPr>
        <p:spPr/>
        <p:txBody>
          <a:bodyPr/>
          <a:lstStyle/>
          <a:p>
            <a:pPr eaLnBrk="1" hangingPunct="1"/>
            <a:r>
              <a:rPr lang="en-US" smtClean="0"/>
              <a:t>Entity Discovery</a:t>
            </a:r>
          </a:p>
        </p:txBody>
      </p:sp>
      <p:sp>
        <p:nvSpPr>
          <p:cNvPr id="26629" name="Rectangle 3"/>
          <p:cNvSpPr>
            <a:spLocks noGrp="1" noChangeArrowheads="1"/>
          </p:cNvSpPr>
          <p:nvPr>
            <p:ph type="body" idx="1"/>
          </p:nvPr>
        </p:nvSpPr>
        <p:spPr>
          <a:xfrm>
            <a:off x="382588" y="914400"/>
            <a:ext cx="8380412" cy="5029200"/>
          </a:xfrm>
        </p:spPr>
        <p:txBody>
          <a:bodyPr/>
          <a:lstStyle/>
          <a:p>
            <a:pPr eaLnBrk="1" hangingPunct="1"/>
            <a:r>
              <a:rPr lang="en-US" dirty="0" smtClean="0"/>
              <a:t>In interviews, pay attention to key words (i.e. "we need to keep track of ...").</a:t>
            </a:r>
          </a:p>
          <a:p>
            <a:pPr eaLnBrk="1" hangingPunct="1"/>
            <a:r>
              <a:rPr lang="en-US" dirty="0" smtClean="0"/>
              <a:t>In interviews, ask users to identify things about which they would like to capture, store, and produce information.</a:t>
            </a:r>
          </a:p>
          <a:p>
            <a:pPr eaLnBrk="1" hangingPunct="1"/>
            <a:r>
              <a:rPr lang="en-US" dirty="0" smtClean="0"/>
              <a:t>Study existing forms, files, and reports.</a:t>
            </a:r>
          </a:p>
          <a:p>
            <a:pPr eaLnBrk="1" hangingPunct="1"/>
            <a:r>
              <a:rPr lang="en-US" dirty="0" smtClean="0"/>
              <a:t>Scan use </a:t>
            </a:r>
            <a:r>
              <a:rPr lang="en-US" dirty="0" err="1" smtClean="0"/>
              <a:t>use</a:t>
            </a:r>
            <a:r>
              <a:rPr lang="en-US" dirty="0" smtClean="0"/>
              <a:t> case narratives for nouns.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27652" name="Rectangle 2"/>
          <p:cNvSpPr>
            <a:spLocks noGrp="1" noChangeArrowheads="1"/>
          </p:cNvSpPr>
          <p:nvPr>
            <p:ph type="title"/>
          </p:nvPr>
        </p:nvSpPr>
        <p:spPr/>
        <p:txBody>
          <a:bodyPr/>
          <a:lstStyle/>
          <a:p>
            <a:pPr eaLnBrk="1" hangingPunct="1"/>
            <a:r>
              <a:rPr lang="en-US" smtClean="0"/>
              <a:t>Four Steps in ERD Creation</a:t>
            </a:r>
          </a:p>
        </p:txBody>
      </p:sp>
      <p:sp>
        <p:nvSpPr>
          <p:cNvPr id="185347" name="Rectangle 3"/>
          <p:cNvSpPr>
            <a:spLocks noGrp="1" noChangeArrowheads="1"/>
          </p:cNvSpPr>
          <p:nvPr>
            <p:ph type="body" idx="1"/>
          </p:nvPr>
        </p:nvSpPr>
        <p:spPr/>
        <p:txBody>
          <a:bodyPr/>
          <a:lstStyle/>
          <a:p>
            <a:pPr marL="609600" indent="-609600" eaLnBrk="1" hangingPunct="1">
              <a:buClr>
                <a:srgbClr val="FFFF99"/>
              </a:buClr>
              <a:buFont typeface="Wingdings" pitchFamily="2" charset="2"/>
              <a:buAutoNum type="arabicPeriod"/>
              <a:defRPr/>
            </a:pPr>
            <a:r>
              <a:rPr lang="en-US" sz="3600" dirty="0" smtClean="0">
                <a:solidFill>
                  <a:schemeClr val="accent1">
                    <a:lumMod val="20000"/>
                    <a:lumOff val="80000"/>
                  </a:schemeClr>
                </a:solidFill>
              </a:rPr>
              <a:t>Identify Entities</a:t>
            </a:r>
          </a:p>
          <a:p>
            <a:pPr marL="609600" indent="-609600" eaLnBrk="1" hangingPunct="1">
              <a:buClr>
                <a:srgbClr val="FFFF99"/>
              </a:buClr>
              <a:buFont typeface="Wingdings" pitchFamily="2" charset="2"/>
              <a:buAutoNum type="arabicPeriod"/>
              <a:defRPr/>
            </a:pPr>
            <a:r>
              <a:rPr lang="en-US" sz="3600" dirty="0" smtClean="0">
                <a:solidFill>
                  <a:schemeClr val="accent1">
                    <a:lumMod val="20000"/>
                    <a:lumOff val="80000"/>
                  </a:schemeClr>
                </a:solidFill>
              </a:rPr>
              <a:t>Define Attributes</a:t>
            </a:r>
          </a:p>
          <a:p>
            <a:pPr marL="990600" lvl="1" indent="-533400" eaLnBrk="1" hangingPunct="1">
              <a:buClr>
                <a:srgbClr val="FFFF99"/>
              </a:buClr>
              <a:buFont typeface="Wingdings" pitchFamily="2" charset="2"/>
              <a:buChar char="n"/>
              <a:defRPr/>
            </a:pPr>
            <a:r>
              <a:rPr lang="en-US" sz="2800" dirty="0" smtClean="0">
                <a:solidFill>
                  <a:schemeClr val="accent1">
                    <a:lumMod val="20000"/>
                    <a:lumOff val="80000"/>
                  </a:schemeClr>
                </a:solidFill>
              </a:rPr>
              <a:t>Identify the primary key</a:t>
            </a:r>
          </a:p>
          <a:p>
            <a:pPr marL="609600" indent="-609600" eaLnBrk="1" hangingPunct="1">
              <a:buClr>
                <a:srgbClr val="FFFF99"/>
              </a:buClr>
              <a:buFont typeface="Wingdings" pitchFamily="2" charset="2"/>
              <a:buAutoNum type="arabicPeriod"/>
              <a:defRPr/>
            </a:pPr>
            <a:r>
              <a:rPr lang="en-US" sz="3600" dirty="0" smtClean="0">
                <a:solidFill>
                  <a:schemeClr val="accent1">
                    <a:lumMod val="20000"/>
                    <a:lumOff val="80000"/>
                  </a:schemeClr>
                </a:solidFill>
              </a:rPr>
              <a:t>Identify (Business) Relationships</a:t>
            </a:r>
          </a:p>
          <a:p>
            <a:pPr marL="609600" indent="-609600" eaLnBrk="1" hangingPunct="1">
              <a:buClr>
                <a:srgbClr val="FFFF99"/>
              </a:buClr>
              <a:buFont typeface="Wingdings" pitchFamily="2" charset="2"/>
              <a:buAutoNum type="arabicPeriod"/>
              <a:defRPr/>
            </a:pPr>
            <a:r>
              <a:rPr lang="en-US" sz="3600" dirty="0" smtClean="0">
                <a:solidFill>
                  <a:schemeClr val="accent1">
                    <a:lumMod val="20000"/>
                    <a:lumOff val="80000"/>
                  </a:schemeClr>
                </a:solidFill>
              </a:rPr>
              <a:t>Define Cardinality</a:t>
            </a:r>
          </a:p>
          <a:p>
            <a:pPr marL="990600" lvl="1" indent="-533400" eaLnBrk="1" hangingPunct="1">
              <a:buClr>
                <a:srgbClr val="FFFF99"/>
              </a:buClr>
              <a:buFont typeface="Wingdings" pitchFamily="2" charset="2"/>
              <a:buChar char="n"/>
              <a:defRPr/>
            </a:pPr>
            <a:r>
              <a:rPr lang="en-US" sz="2800" dirty="0" smtClean="0">
                <a:solidFill>
                  <a:schemeClr val="accent1">
                    <a:lumMod val="20000"/>
                    <a:lumOff val="80000"/>
                  </a:schemeClr>
                </a:solidFill>
              </a:rPr>
              <a:t>Either 1-1, 1-many, or many-many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quarter" idx="10"/>
          </p:nvPr>
        </p:nvSpPr>
        <p:spPr>
          <a:noFill/>
        </p:spPr>
        <p:txBody>
          <a:bodyPr/>
          <a:lstStyle/>
          <a:p>
            <a:r>
              <a:rPr lang="en-US" smtClean="0"/>
              <a:t>©2013, James J. Pomykalski, PhD</a:t>
            </a:r>
            <a:endParaRPr lang="en-US" dirty="0"/>
          </a:p>
        </p:txBody>
      </p:sp>
      <p:pic>
        <p:nvPicPr>
          <p:cNvPr id="28676" name="Picture 2" descr="FIG06_05"/>
          <p:cNvPicPr>
            <a:picLocks noChangeAspect="1" noChangeArrowheads="1"/>
          </p:cNvPicPr>
          <p:nvPr/>
        </p:nvPicPr>
        <p:blipFill>
          <a:blip r:embed="rId3" cstate="print"/>
          <a:srcRect l="1785" t="10136" r="2678" b="2000"/>
          <a:stretch>
            <a:fillRect/>
          </a:stretch>
        </p:blipFill>
        <p:spPr bwMode="auto">
          <a:xfrm>
            <a:off x="152400" y="1676400"/>
            <a:ext cx="8763000" cy="4454525"/>
          </a:xfrm>
          <a:prstGeom prst="rect">
            <a:avLst/>
          </a:prstGeom>
          <a:noFill/>
          <a:ln w="9525">
            <a:noFill/>
            <a:miter lim="800000"/>
            <a:headEnd/>
            <a:tailEnd/>
          </a:ln>
        </p:spPr>
      </p:pic>
      <p:sp>
        <p:nvSpPr>
          <p:cNvPr id="28677" name="Rectangle 3"/>
          <p:cNvSpPr>
            <a:spLocks noChangeArrowheads="1"/>
          </p:cNvSpPr>
          <p:nvPr/>
        </p:nvSpPr>
        <p:spPr bwMode="auto">
          <a:xfrm>
            <a:off x="1143000" y="0"/>
            <a:ext cx="8001000" cy="579438"/>
          </a:xfrm>
          <a:prstGeom prst="rect">
            <a:avLst/>
          </a:prstGeom>
          <a:noFill/>
          <a:ln w="12700">
            <a:noFill/>
            <a:miter lim="800000"/>
            <a:headEnd/>
            <a:tailEnd/>
          </a:ln>
        </p:spPr>
        <p:txBody>
          <a:bodyPr>
            <a:spAutoFit/>
          </a:bodyPr>
          <a:lstStyle/>
          <a:p>
            <a:pPr algn="ctr"/>
            <a:r>
              <a:rPr lang="en-US" sz="3200">
                <a:solidFill>
                  <a:srgbClr val="990000"/>
                </a:solidFill>
                <a:latin typeface="Tahoma" charset="0"/>
              </a:rPr>
              <a:t>Entity-Relationship (E-R) Modeling Notation </a:t>
            </a:r>
            <a:endParaRPr lang="en-US" sz="1600">
              <a:solidFill>
                <a:srgbClr val="990000"/>
              </a:solidFill>
              <a:latin typeface="Arial"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29700" name="Rectangle 2"/>
          <p:cNvSpPr>
            <a:spLocks noGrp="1" noChangeArrowheads="1"/>
          </p:cNvSpPr>
          <p:nvPr>
            <p:ph type="title"/>
          </p:nvPr>
        </p:nvSpPr>
        <p:spPr/>
        <p:txBody>
          <a:bodyPr/>
          <a:lstStyle/>
          <a:p>
            <a:pPr algn="ctr" eaLnBrk="1" hangingPunct="1"/>
            <a:r>
              <a:rPr lang="en-US" sz="3200" smtClean="0"/>
              <a:t>Creating an ERD—</a:t>
            </a:r>
            <a:br>
              <a:rPr lang="en-US" sz="3200" smtClean="0"/>
            </a:br>
            <a:r>
              <a:rPr lang="en-US" sz="2400" smtClean="0"/>
              <a:t>Spring Breaks R’ Us</a:t>
            </a:r>
          </a:p>
        </p:txBody>
      </p:sp>
      <p:sp>
        <p:nvSpPr>
          <p:cNvPr id="29701" name="Rectangle 3"/>
          <p:cNvSpPr>
            <a:spLocks noGrp="1" noChangeArrowheads="1"/>
          </p:cNvSpPr>
          <p:nvPr>
            <p:ph type="body" idx="1"/>
          </p:nvPr>
        </p:nvSpPr>
        <p:spPr>
          <a:xfrm>
            <a:off x="0" y="1143000"/>
            <a:ext cx="8991600" cy="4419600"/>
          </a:xfrm>
        </p:spPr>
        <p:txBody>
          <a:bodyPr/>
          <a:lstStyle/>
          <a:p>
            <a:pPr eaLnBrk="1" hangingPunct="1">
              <a:lnSpc>
                <a:spcPct val="80000"/>
              </a:lnSpc>
              <a:buFont typeface="Wingdings" pitchFamily="2" charset="2"/>
              <a:buNone/>
            </a:pPr>
            <a:r>
              <a:rPr lang="en-US" sz="1800" smtClean="0"/>
              <a:t>Spring Breaks R’ Us Travel Service (SBRU) books spring-break trips at resorts for college students.  During the fall semester, resorts submit availability information to SBRU indicating rooms, room capacity, and room rates for each week of the spring-break season.  Each resort offers bookings for a different number of weeks each season, and rooms have different rates depending on the week.  Usually the resorts make a variety of rooms with different capabilities available so students can book the right size room.  Couples can book a two-person room, for example, and four people can book a room for four.</a:t>
            </a:r>
          </a:p>
          <a:p>
            <a:pPr eaLnBrk="1" hangingPunct="1">
              <a:lnSpc>
                <a:spcPct val="80000"/>
              </a:lnSpc>
              <a:buFont typeface="Wingdings" pitchFamily="2" charset="2"/>
              <a:buNone/>
            </a:pPr>
            <a:endParaRPr lang="en-US" sz="1800" smtClean="0"/>
          </a:p>
          <a:p>
            <a:pPr eaLnBrk="1" hangingPunct="1">
              <a:lnSpc>
                <a:spcPct val="80000"/>
              </a:lnSpc>
              <a:buFont typeface="Wingdings" pitchFamily="2" charset="2"/>
              <a:buNone/>
            </a:pPr>
            <a:r>
              <a:rPr lang="en-US" sz="1800" smtClean="0"/>
              <a:t>In December, SBRU generates a list of resorts, available weeks, and room rates that is distributed to college campus representatives all over the country.  When a group of students submits a reservation request for a week at a particular resort, SBRU assigns the students to a room with sufficient capacity and sends each student a confirmation notice.  When the cutoff date for a week arrives, SBRU sends each resort a list of students booked for each room the following week.  When the students arrive at the resort, they pay the resort directly for the room.  Resorts send commission checks directly to the SBRU accounting system, which is separate from the booking system.  When spring break is over, students return to their schools and hit the books.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5124" name="Rectangle 2"/>
          <p:cNvSpPr>
            <a:spLocks noGrp="1" noChangeArrowheads="1"/>
          </p:cNvSpPr>
          <p:nvPr>
            <p:ph type="title"/>
          </p:nvPr>
        </p:nvSpPr>
        <p:spPr>
          <a:xfrm>
            <a:off x="1066800" y="0"/>
            <a:ext cx="8077200" cy="762000"/>
          </a:xfrm>
        </p:spPr>
        <p:txBody>
          <a:bodyPr/>
          <a:lstStyle/>
          <a:p>
            <a:pPr eaLnBrk="1" hangingPunct="1"/>
            <a:r>
              <a:rPr lang="en-US" sz="3200" smtClean="0"/>
              <a:t>Approaches to Systems Development</a:t>
            </a:r>
          </a:p>
        </p:txBody>
      </p:sp>
      <p:sp>
        <p:nvSpPr>
          <p:cNvPr id="5125" name="Rectangle 3"/>
          <p:cNvSpPr>
            <a:spLocks noGrp="1" noChangeArrowheads="1"/>
          </p:cNvSpPr>
          <p:nvPr>
            <p:ph type="body" idx="1"/>
          </p:nvPr>
        </p:nvSpPr>
        <p:spPr>
          <a:xfrm>
            <a:off x="228600" y="1295400"/>
            <a:ext cx="8458200" cy="5029200"/>
          </a:xfrm>
        </p:spPr>
        <p:txBody>
          <a:bodyPr/>
          <a:lstStyle/>
          <a:p>
            <a:pPr eaLnBrk="1" hangingPunct="1"/>
            <a:r>
              <a:rPr lang="en-US" sz="4000" smtClean="0"/>
              <a:t>Process-Oriented Approach</a:t>
            </a:r>
          </a:p>
          <a:p>
            <a:pPr lvl="1" eaLnBrk="1" hangingPunct="1"/>
            <a:r>
              <a:rPr lang="en-US" sz="3200" smtClean="0"/>
              <a:t>Focus is on flow, use and transformation of data in an information system</a:t>
            </a:r>
          </a:p>
          <a:p>
            <a:pPr lvl="1" eaLnBrk="1" hangingPunct="1"/>
            <a:r>
              <a:rPr lang="en-US" sz="3200" smtClean="0"/>
              <a:t>Involves creating graphical representations such as data flow diagrams and charts</a:t>
            </a:r>
          </a:p>
          <a:p>
            <a:pPr lvl="1" eaLnBrk="1" hangingPunct="1"/>
            <a:endParaRPr lang="en-US" sz="320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6148" name="Rectangle 2"/>
          <p:cNvSpPr>
            <a:spLocks noGrp="1" noChangeArrowheads="1"/>
          </p:cNvSpPr>
          <p:nvPr>
            <p:ph type="title"/>
          </p:nvPr>
        </p:nvSpPr>
        <p:spPr>
          <a:xfrm>
            <a:off x="1066800" y="0"/>
            <a:ext cx="8077200" cy="762000"/>
          </a:xfrm>
        </p:spPr>
        <p:txBody>
          <a:bodyPr/>
          <a:lstStyle/>
          <a:p>
            <a:pPr eaLnBrk="1" hangingPunct="1"/>
            <a:r>
              <a:rPr lang="en-US" sz="3200" smtClean="0"/>
              <a:t>Approaches to Systems Development</a:t>
            </a:r>
          </a:p>
        </p:txBody>
      </p:sp>
      <p:sp>
        <p:nvSpPr>
          <p:cNvPr id="6149" name="Rectangle 3"/>
          <p:cNvSpPr>
            <a:spLocks noGrp="1" noChangeArrowheads="1"/>
          </p:cNvSpPr>
          <p:nvPr>
            <p:ph type="body" idx="1"/>
          </p:nvPr>
        </p:nvSpPr>
        <p:spPr>
          <a:xfrm>
            <a:off x="304800" y="990600"/>
            <a:ext cx="8458200" cy="5029200"/>
          </a:xfrm>
        </p:spPr>
        <p:txBody>
          <a:bodyPr/>
          <a:lstStyle/>
          <a:p>
            <a:pPr eaLnBrk="1" hangingPunct="1"/>
            <a:r>
              <a:rPr lang="en-US" sz="4000" smtClean="0"/>
              <a:t>Process-Oriented Approach</a:t>
            </a:r>
          </a:p>
          <a:p>
            <a:pPr lvl="1" eaLnBrk="1" hangingPunct="1"/>
            <a:r>
              <a:rPr lang="en-US" sz="3200" smtClean="0"/>
              <a:t>Data are tracked from sources, through intermediate steps and to final destinations</a:t>
            </a:r>
          </a:p>
          <a:p>
            <a:pPr lvl="1" eaLnBrk="1" hangingPunct="1"/>
            <a:r>
              <a:rPr lang="en-US" sz="3200" smtClean="0"/>
              <a:t>Natural structure of data is not specified</a:t>
            </a:r>
          </a:p>
          <a:p>
            <a:pPr lvl="1" eaLnBrk="1" hangingPunct="1"/>
            <a:r>
              <a:rPr lang="en-US" sz="3200" smtClean="0"/>
              <a:t>Disadvantage: data files are tied to specific applications</a:t>
            </a:r>
          </a:p>
          <a:p>
            <a:pPr lvl="1" eaLnBrk="1" hangingPunct="1"/>
            <a:endParaRPr lang="en-US" sz="280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7172" name="Rectangle 2"/>
          <p:cNvSpPr>
            <a:spLocks noGrp="1" noChangeArrowheads="1"/>
          </p:cNvSpPr>
          <p:nvPr>
            <p:ph type="title"/>
          </p:nvPr>
        </p:nvSpPr>
        <p:spPr/>
        <p:txBody>
          <a:bodyPr/>
          <a:lstStyle/>
          <a:p>
            <a:pPr eaLnBrk="1" hangingPunct="1"/>
            <a:r>
              <a:rPr lang="en-US" sz="3200" smtClean="0"/>
              <a:t>Approaches to Systems Development</a:t>
            </a:r>
          </a:p>
        </p:txBody>
      </p:sp>
      <p:sp>
        <p:nvSpPr>
          <p:cNvPr id="7173" name="Rectangle 3"/>
          <p:cNvSpPr>
            <a:spLocks noGrp="1" noChangeArrowheads="1"/>
          </p:cNvSpPr>
          <p:nvPr>
            <p:ph type="body" idx="1"/>
          </p:nvPr>
        </p:nvSpPr>
        <p:spPr/>
        <p:txBody>
          <a:bodyPr/>
          <a:lstStyle/>
          <a:p>
            <a:pPr eaLnBrk="1" hangingPunct="1"/>
            <a:r>
              <a:rPr lang="en-US" sz="4000" smtClean="0"/>
              <a:t>Data-Oriented Approach</a:t>
            </a:r>
          </a:p>
          <a:p>
            <a:pPr lvl="1" eaLnBrk="1" hangingPunct="1"/>
            <a:r>
              <a:rPr lang="en-US" sz="3200" smtClean="0"/>
              <a:t>Depicts ideal organization of data, independent of where and how data are used</a:t>
            </a:r>
          </a:p>
          <a:p>
            <a:pPr lvl="1" eaLnBrk="1" hangingPunct="1"/>
            <a:r>
              <a:rPr lang="en-US" sz="3200" smtClean="0"/>
              <a:t>Data model describes kinds of data and business relationships among the data</a:t>
            </a:r>
          </a:p>
          <a:p>
            <a:pPr lvl="1" eaLnBrk="1" hangingPunct="1"/>
            <a:r>
              <a:rPr lang="en-US" sz="3200" smtClean="0"/>
              <a:t>Business rules depict how organization captures and processes the data</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a:noFill/>
        </p:spPr>
        <p:txBody>
          <a:bodyPr/>
          <a:lstStyle/>
          <a:p>
            <a:r>
              <a:rPr lang="en-US" smtClean="0"/>
              <a:t>©2013, James J. Pomykalski, PhD</a:t>
            </a:r>
            <a:endParaRPr lang="en-US" dirty="0"/>
          </a:p>
        </p:txBody>
      </p:sp>
      <p:pic>
        <p:nvPicPr>
          <p:cNvPr id="8196" name="Picture 2" descr="TBL01_01"/>
          <p:cNvPicPr>
            <a:picLocks noChangeAspect="1" noChangeArrowheads="1"/>
          </p:cNvPicPr>
          <p:nvPr/>
        </p:nvPicPr>
        <p:blipFill>
          <a:blip r:embed="rId3" cstate="print"/>
          <a:srcRect l="1770" t="15254" r="1770" b="3389"/>
          <a:stretch>
            <a:fillRect/>
          </a:stretch>
        </p:blipFill>
        <p:spPr bwMode="auto">
          <a:xfrm>
            <a:off x="0" y="1295400"/>
            <a:ext cx="9144000" cy="4495800"/>
          </a:xfrm>
          <a:prstGeom prst="rect">
            <a:avLst/>
          </a:prstGeom>
          <a:noFill/>
          <a:ln w="9525">
            <a:noFill/>
            <a:miter lim="800000"/>
            <a:headEnd/>
            <a:tailEnd/>
          </a:ln>
        </p:spPr>
      </p:pic>
      <p:sp>
        <p:nvSpPr>
          <p:cNvPr id="8197" name="Rectangle 3"/>
          <p:cNvSpPr>
            <a:spLocks noChangeArrowheads="1"/>
          </p:cNvSpPr>
          <p:nvPr/>
        </p:nvSpPr>
        <p:spPr bwMode="auto">
          <a:xfrm>
            <a:off x="914400" y="0"/>
            <a:ext cx="8229600" cy="838200"/>
          </a:xfrm>
          <a:prstGeom prst="rect">
            <a:avLst/>
          </a:prstGeom>
          <a:noFill/>
          <a:ln w="9525">
            <a:noFill/>
            <a:miter lim="800000"/>
            <a:headEnd/>
            <a:tailEnd/>
          </a:ln>
        </p:spPr>
        <p:txBody>
          <a:bodyPr anchor="ctr"/>
          <a:lstStyle/>
          <a:p>
            <a:pPr algn="r"/>
            <a:r>
              <a:rPr lang="en-US" sz="4400">
                <a:solidFill>
                  <a:srgbClr val="000099"/>
                </a:solidFill>
                <a:latin typeface="Arial Black" pitchFamily="34" charset="0"/>
              </a:rPr>
              <a:t>Compare &amp; Contrast </a:t>
            </a:r>
            <a:endParaRPr lang="en-US" sz="1800">
              <a:solidFill>
                <a:srgbClr val="000099"/>
              </a:solidFill>
              <a:latin typeface="Arial Black"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9220" name="Rectangle 2"/>
          <p:cNvSpPr>
            <a:spLocks noGrp="1" noChangeArrowheads="1"/>
          </p:cNvSpPr>
          <p:nvPr>
            <p:ph type="title"/>
          </p:nvPr>
        </p:nvSpPr>
        <p:spPr>
          <a:xfrm>
            <a:off x="376238" y="220663"/>
            <a:ext cx="8575675" cy="944562"/>
          </a:xfrm>
        </p:spPr>
        <p:txBody>
          <a:bodyPr/>
          <a:lstStyle/>
          <a:p>
            <a:pPr eaLnBrk="1" hangingPunct="1"/>
            <a:r>
              <a:rPr lang="en-US" smtClean="0"/>
              <a:t>Where are We?</a:t>
            </a:r>
          </a:p>
        </p:txBody>
      </p:sp>
      <p:sp>
        <p:nvSpPr>
          <p:cNvPr id="9221" name="Rectangle 3"/>
          <p:cNvSpPr>
            <a:spLocks noChangeArrowheads="1"/>
          </p:cNvSpPr>
          <p:nvPr/>
        </p:nvSpPr>
        <p:spPr bwMode="auto">
          <a:xfrm>
            <a:off x="2584450" y="1138238"/>
            <a:ext cx="3760788" cy="804862"/>
          </a:xfrm>
          <a:prstGeom prst="rect">
            <a:avLst/>
          </a:prstGeom>
          <a:solidFill>
            <a:srgbClr val="0000FF"/>
          </a:solidFill>
          <a:ln w="9525">
            <a:solidFill>
              <a:schemeClr val="tx1"/>
            </a:solidFill>
            <a:miter lim="800000"/>
            <a:headEnd/>
            <a:tailEnd/>
          </a:ln>
        </p:spPr>
        <p:txBody>
          <a:bodyPr wrap="none" anchor="ctr"/>
          <a:lstStyle/>
          <a:p>
            <a:pPr algn="ctr" eaLnBrk="0" hangingPunct="0"/>
            <a:r>
              <a:rPr lang="en-US" sz="2000">
                <a:solidFill>
                  <a:srgbClr val="FFFF00"/>
                </a:solidFill>
                <a:latin typeface="Arial" charset="0"/>
              </a:rPr>
              <a:t>Database</a:t>
            </a:r>
          </a:p>
          <a:p>
            <a:pPr algn="ctr" eaLnBrk="0" hangingPunct="0"/>
            <a:r>
              <a:rPr lang="en-US" sz="2000">
                <a:solidFill>
                  <a:srgbClr val="FFFF00"/>
                </a:solidFill>
                <a:latin typeface="Arial" charset="0"/>
              </a:rPr>
              <a:t>Systems Analysis &amp; Design</a:t>
            </a:r>
          </a:p>
        </p:txBody>
      </p:sp>
      <p:sp>
        <p:nvSpPr>
          <p:cNvPr id="9222" name="Line 4"/>
          <p:cNvSpPr>
            <a:spLocks noChangeShapeType="1"/>
          </p:cNvSpPr>
          <p:nvPr/>
        </p:nvSpPr>
        <p:spPr bwMode="auto">
          <a:xfrm>
            <a:off x="3690938" y="1919288"/>
            <a:ext cx="17462" cy="241300"/>
          </a:xfrm>
          <a:prstGeom prst="line">
            <a:avLst/>
          </a:prstGeom>
          <a:noFill/>
          <a:ln w="9525">
            <a:solidFill>
              <a:schemeClr val="tx1"/>
            </a:solidFill>
            <a:round/>
            <a:headEnd/>
            <a:tailEnd/>
          </a:ln>
        </p:spPr>
        <p:txBody>
          <a:bodyPr/>
          <a:lstStyle/>
          <a:p>
            <a:endParaRPr lang="en-US"/>
          </a:p>
        </p:txBody>
      </p:sp>
      <p:sp>
        <p:nvSpPr>
          <p:cNvPr id="9223" name="Line 5"/>
          <p:cNvSpPr>
            <a:spLocks noChangeShapeType="1"/>
          </p:cNvSpPr>
          <p:nvPr/>
        </p:nvSpPr>
        <p:spPr bwMode="auto">
          <a:xfrm flipV="1">
            <a:off x="1235075" y="2163763"/>
            <a:ext cx="6753225" cy="11112"/>
          </a:xfrm>
          <a:prstGeom prst="line">
            <a:avLst/>
          </a:prstGeom>
          <a:noFill/>
          <a:ln w="28575">
            <a:solidFill>
              <a:schemeClr val="tx1"/>
            </a:solidFill>
            <a:round/>
            <a:headEnd/>
            <a:tailEnd/>
          </a:ln>
        </p:spPr>
        <p:txBody>
          <a:bodyPr/>
          <a:lstStyle/>
          <a:p>
            <a:endParaRPr lang="en-US"/>
          </a:p>
        </p:txBody>
      </p:sp>
      <p:sp>
        <p:nvSpPr>
          <p:cNvPr id="9224" name="Line 6"/>
          <p:cNvSpPr>
            <a:spLocks noChangeShapeType="1"/>
          </p:cNvSpPr>
          <p:nvPr/>
        </p:nvSpPr>
        <p:spPr bwMode="auto">
          <a:xfrm>
            <a:off x="1217613" y="2182813"/>
            <a:ext cx="9525" cy="169862"/>
          </a:xfrm>
          <a:prstGeom prst="line">
            <a:avLst/>
          </a:prstGeom>
          <a:noFill/>
          <a:ln w="9525">
            <a:solidFill>
              <a:schemeClr val="tx1"/>
            </a:solidFill>
            <a:round/>
            <a:headEnd/>
            <a:tailEnd/>
          </a:ln>
        </p:spPr>
        <p:txBody>
          <a:bodyPr/>
          <a:lstStyle/>
          <a:p>
            <a:endParaRPr lang="en-US"/>
          </a:p>
        </p:txBody>
      </p:sp>
      <p:sp>
        <p:nvSpPr>
          <p:cNvPr id="9225" name="Rectangle 7"/>
          <p:cNvSpPr>
            <a:spLocks noChangeArrowheads="1"/>
          </p:cNvSpPr>
          <p:nvPr/>
        </p:nvSpPr>
        <p:spPr bwMode="auto">
          <a:xfrm>
            <a:off x="4000500" y="2363788"/>
            <a:ext cx="1504950" cy="1174750"/>
          </a:xfrm>
          <a:prstGeom prst="rect">
            <a:avLst/>
          </a:prstGeom>
          <a:solidFill>
            <a:srgbClr val="FF0000"/>
          </a:solidFill>
          <a:ln w="9525">
            <a:solidFill>
              <a:schemeClr val="tx1"/>
            </a:solidFill>
            <a:miter lim="800000"/>
            <a:headEnd/>
            <a:tailEnd/>
          </a:ln>
        </p:spPr>
        <p:txBody>
          <a:bodyPr wrap="none" anchor="ctr"/>
          <a:lstStyle/>
          <a:p>
            <a:pPr algn="ctr" eaLnBrk="0" hangingPunct="0"/>
            <a:r>
              <a:rPr lang="en-US" sz="2000">
                <a:solidFill>
                  <a:schemeClr val="bg1"/>
                </a:solidFill>
                <a:latin typeface="Arial" charset="0"/>
              </a:rPr>
              <a:t>Systems </a:t>
            </a:r>
          </a:p>
          <a:p>
            <a:pPr algn="ctr" eaLnBrk="0" hangingPunct="0"/>
            <a:r>
              <a:rPr lang="en-US" sz="2000">
                <a:solidFill>
                  <a:schemeClr val="bg1"/>
                </a:solidFill>
                <a:latin typeface="Arial" charset="0"/>
              </a:rPr>
              <a:t>Analysis</a:t>
            </a:r>
          </a:p>
        </p:txBody>
      </p:sp>
      <p:sp>
        <p:nvSpPr>
          <p:cNvPr id="9226" name="Rectangle 8"/>
          <p:cNvSpPr>
            <a:spLocks noChangeArrowheads="1"/>
          </p:cNvSpPr>
          <p:nvPr/>
        </p:nvSpPr>
        <p:spPr bwMode="auto">
          <a:xfrm>
            <a:off x="4349750" y="3636963"/>
            <a:ext cx="1322388" cy="820737"/>
          </a:xfrm>
          <a:prstGeom prst="rect">
            <a:avLst/>
          </a:prstGeom>
          <a:solidFill>
            <a:srgbClr val="FFFF99"/>
          </a:solidFill>
          <a:ln w="9525">
            <a:solidFill>
              <a:schemeClr val="tx1"/>
            </a:solidFill>
            <a:miter lim="800000"/>
            <a:headEnd/>
            <a:tailEnd/>
          </a:ln>
        </p:spPr>
        <p:txBody>
          <a:bodyPr wrap="none" anchor="ctr"/>
          <a:lstStyle/>
          <a:p>
            <a:pPr algn="ctr" eaLnBrk="0" hangingPunct="0"/>
            <a:r>
              <a:rPr lang="en-US" sz="1600">
                <a:solidFill>
                  <a:schemeClr val="bg1"/>
                </a:solidFill>
                <a:latin typeface="Arial" charset="0"/>
              </a:rPr>
              <a:t>Requirements </a:t>
            </a:r>
          </a:p>
          <a:p>
            <a:pPr algn="ctr" eaLnBrk="0" hangingPunct="0"/>
            <a:r>
              <a:rPr lang="en-US" sz="1600">
                <a:solidFill>
                  <a:schemeClr val="bg1"/>
                </a:solidFill>
                <a:latin typeface="Arial" charset="0"/>
              </a:rPr>
              <a:t>Gathering</a:t>
            </a:r>
          </a:p>
        </p:txBody>
      </p:sp>
      <p:sp>
        <p:nvSpPr>
          <p:cNvPr id="9227" name="Rectangle 9"/>
          <p:cNvSpPr>
            <a:spLocks noChangeArrowheads="1"/>
          </p:cNvSpPr>
          <p:nvPr/>
        </p:nvSpPr>
        <p:spPr bwMode="auto">
          <a:xfrm>
            <a:off x="4318000" y="5203825"/>
            <a:ext cx="1322388" cy="584200"/>
          </a:xfrm>
          <a:prstGeom prst="rect">
            <a:avLst/>
          </a:prstGeom>
          <a:solidFill>
            <a:srgbClr val="FFFF99"/>
          </a:solidFill>
          <a:ln w="9525">
            <a:solidFill>
              <a:schemeClr val="tx1"/>
            </a:solidFill>
            <a:miter lim="800000"/>
            <a:headEnd/>
            <a:tailEnd/>
          </a:ln>
        </p:spPr>
        <p:txBody>
          <a:bodyPr wrap="none" anchor="ctr"/>
          <a:lstStyle/>
          <a:p>
            <a:pPr algn="ctr" eaLnBrk="0" hangingPunct="0"/>
            <a:r>
              <a:rPr lang="en-US" sz="2000">
                <a:solidFill>
                  <a:srgbClr val="663300"/>
                </a:solidFill>
                <a:latin typeface="Arial" charset="0"/>
              </a:rPr>
              <a:t>Data </a:t>
            </a:r>
          </a:p>
          <a:p>
            <a:pPr algn="ctr" eaLnBrk="0" hangingPunct="0"/>
            <a:r>
              <a:rPr lang="en-US" sz="2000">
                <a:solidFill>
                  <a:srgbClr val="663300"/>
                </a:solidFill>
                <a:latin typeface="Arial" charset="0"/>
              </a:rPr>
              <a:t>Modeling</a:t>
            </a:r>
            <a:r>
              <a:rPr lang="en-US" sz="2000">
                <a:solidFill>
                  <a:srgbClr val="996633"/>
                </a:solidFill>
                <a:latin typeface="Arial" charset="0"/>
              </a:rPr>
              <a:t> </a:t>
            </a:r>
          </a:p>
        </p:txBody>
      </p:sp>
      <p:sp>
        <p:nvSpPr>
          <p:cNvPr id="9228" name="Rectangle 10"/>
          <p:cNvSpPr>
            <a:spLocks noChangeArrowheads="1"/>
          </p:cNvSpPr>
          <p:nvPr/>
        </p:nvSpPr>
        <p:spPr bwMode="auto">
          <a:xfrm>
            <a:off x="4318000" y="5964238"/>
            <a:ext cx="1322388" cy="585787"/>
          </a:xfrm>
          <a:prstGeom prst="rect">
            <a:avLst/>
          </a:prstGeom>
          <a:solidFill>
            <a:srgbClr val="FFFF99"/>
          </a:solidFill>
          <a:ln w="9525">
            <a:solidFill>
              <a:schemeClr val="tx1"/>
            </a:solidFill>
            <a:miter lim="800000"/>
            <a:headEnd/>
            <a:tailEnd/>
          </a:ln>
        </p:spPr>
        <p:txBody>
          <a:bodyPr wrap="none" anchor="ctr"/>
          <a:lstStyle/>
          <a:p>
            <a:pPr algn="ctr" eaLnBrk="0" hangingPunct="0"/>
            <a:r>
              <a:rPr lang="en-US" sz="2000">
                <a:solidFill>
                  <a:schemeClr val="bg1"/>
                </a:solidFill>
                <a:latin typeface="Arial" charset="0"/>
              </a:rPr>
              <a:t>Process</a:t>
            </a:r>
          </a:p>
          <a:p>
            <a:pPr algn="ctr" eaLnBrk="0" hangingPunct="0"/>
            <a:r>
              <a:rPr lang="en-US" sz="2000">
                <a:solidFill>
                  <a:schemeClr val="bg1"/>
                </a:solidFill>
                <a:latin typeface="Arial" charset="0"/>
              </a:rPr>
              <a:t>Modeling</a:t>
            </a:r>
            <a:r>
              <a:rPr lang="en-US" sz="1400">
                <a:solidFill>
                  <a:srgbClr val="996633"/>
                </a:solidFill>
                <a:latin typeface="Arial" charset="0"/>
              </a:rPr>
              <a:t> </a:t>
            </a:r>
          </a:p>
        </p:txBody>
      </p:sp>
      <p:sp>
        <p:nvSpPr>
          <p:cNvPr id="9229" name="Line 11"/>
          <p:cNvSpPr>
            <a:spLocks noChangeShapeType="1"/>
          </p:cNvSpPr>
          <p:nvPr/>
        </p:nvSpPr>
        <p:spPr bwMode="auto">
          <a:xfrm>
            <a:off x="4111625" y="3505200"/>
            <a:ext cx="11113" cy="2792413"/>
          </a:xfrm>
          <a:prstGeom prst="line">
            <a:avLst/>
          </a:prstGeom>
          <a:noFill/>
          <a:ln w="9525">
            <a:solidFill>
              <a:schemeClr val="tx1"/>
            </a:solidFill>
            <a:round/>
            <a:headEnd/>
            <a:tailEnd/>
          </a:ln>
        </p:spPr>
        <p:txBody>
          <a:bodyPr/>
          <a:lstStyle/>
          <a:p>
            <a:endParaRPr lang="en-US"/>
          </a:p>
        </p:txBody>
      </p:sp>
      <p:sp>
        <p:nvSpPr>
          <p:cNvPr id="9230" name="Line 12"/>
          <p:cNvSpPr>
            <a:spLocks noChangeShapeType="1"/>
          </p:cNvSpPr>
          <p:nvPr/>
        </p:nvSpPr>
        <p:spPr bwMode="auto">
          <a:xfrm>
            <a:off x="4108450" y="4141788"/>
            <a:ext cx="214313" cy="11112"/>
          </a:xfrm>
          <a:prstGeom prst="line">
            <a:avLst/>
          </a:prstGeom>
          <a:noFill/>
          <a:ln w="9525">
            <a:solidFill>
              <a:schemeClr val="tx1"/>
            </a:solidFill>
            <a:round/>
            <a:headEnd/>
            <a:tailEnd/>
          </a:ln>
        </p:spPr>
        <p:txBody>
          <a:bodyPr/>
          <a:lstStyle/>
          <a:p>
            <a:endParaRPr lang="en-US"/>
          </a:p>
        </p:txBody>
      </p:sp>
      <p:sp>
        <p:nvSpPr>
          <p:cNvPr id="9231" name="Line 13"/>
          <p:cNvSpPr>
            <a:spLocks noChangeShapeType="1"/>
          </p:cNvSpPr>
          <p:nvPr/>
        </p:nvSpPr>
        <p:spPr bwMode="auto">
          <a:xfrm>
            <a:off x="4092575" y="4732338"/>
            <a:ext cx="227013" cy="1587"/>
          </a:xfrm>
          <a:prstGeom prst="line">
            <a:avLst/>
          </a:prstGeom>
          <a:noFill/>
          <a:ln w="9525">
            <a:solidFill>
              <a:schemeClr val="tx1"/>
            </a:solidFill>
            <a:round/>
            <a:headEnd/>
            <a:tailEnd/>
          </a:ln>
        </p:spPr>
        <p:txBody>
          <a:bodyPr/>
          <a:lstStyle/>
          <a:p>
            <a:endParaRPr lang="en-US"/>
          </a:p>
        </p:txBody>
      </p:sp>
      <p:sp>
        <p:nvSpPr>
          <p:cNvPr id="9232" name="Line 14"/>
          <p:cNvSpPr>
            <a:spLocks noChangeShapeType="1"/>
          </p:cNvSpPr>
          <p:nvPr/>
        </p:nvSpPr>
        <p:spPr bwMode="auto">
          <a:xfrm flipV="1">
            <a:off x="4108450" y="6280150"/>
            <a:ext cx="214313" cy="11113"/>
          </a:xfrm>
          <a:prstGeom prst="line">
            <a:avLst/>
          </a:prstGeom>
          <a:noFill/>
          <a:ln w="9525">
            <a:solidFill>
              <a:schemeClr val="tx1"/>
            </a:solidFill>
            <a:round/>
            <a:headEnd/>
            <a:tailEnd/>
          </a:ln>
        </p:spPr>
        <p:txBody>
          <a:bodyPr/>
          <a:lstStyle/>
          <a:p>
            <a:endParaRPr lang="en-US"/>
          </a:p>
        </p:txBody>
      </p:sp>
      <p:sp>
        <p:nvSpPr>
          <p:cNvPr id="9233" name="Rectangle 15"/>
          <p:cNvSpPr>
            <a:spLocks noChangeArrowheads="1"/>
          </p:cNvSpPr>
          <p:nvPr/>
        </p:nvSpPr>
        <p:spPr bwMode="auto">
          <a:xfrm>
            <a:off x="5788025" y="2363788"/>
            <a:ext cx="1444625" cy="1174750"/>
          </a:xfrm>
          <a:prstGeom prst="rect">
            <a:avLst/>
          </a:prstGeom>
          <a:solidFill>
            <a:srgbClr val="FF3399"/>
          </a:solidFill>
          <a:ln w="9525">
            <a:solidFill>
              <a:schemeClr val="tx1"/>
            </a:solidFill>
            <a:miter lim="800000"/>
            <a:headEnd/>
            <a:tailEnd/>
          </a:ln>
        </p:spPr>
        <p:txBody>
          <a:bodyPr wrap="none" anchor="ctr"/>
          <a:lstStyle/>
          <a:p>
            <a:pPr algn="ctr" eaLnBrk="0" hangingPunct="0"/>
            <a:r>
              <a:rPr lang="en-US" sz="2000">
                <a:solidFill>
                  <a:schemeClr val="bg2"/>
                </a:solidFill>
                <a:latin typeface="Arial" charset="0"/>
              </a:rPr>
              <a:t> </a:t>
            </a:r>
            <a:r>
              <a:rPr lang="en-US" sz="2000">
                <a:solidFill>
                  <a:schemeClr val="bg1"/>
                </a:solidFill>
                <a:latin typeface="Arial" charset="0"/>
              </a:rPr>
              <a:t>Systems </a:t>
            </a:r>
          </a:p>
          <a:p>
            <a:pPr algn="ctr" eaLnBrk="0" hangingPunct="0"/>
            <a:r>
              <a:rPr lang="en-US" sz="2000">
                <a:solidFill>
                  <a:schemeClr val="bg1"/>
                </a:solidFill>
                <a:latin typeface="Arial" charset="0"/>
              </a:rPr>
              <a:t>Design</a:t>
            </a:r>
          </a:p>
        </p:txBody>
      </p:sp>
      <p:sp>
        <p:nvSpPr>
          <p:cNvPr id="9234" name="Rectangle 16"/>
          <p:cNvSpPr>
            <a:spLocks noChangeArrowheads="1"/>
          </p:cNvSpPr>
          <p:nvPr/>
        </p:nvSpPr>
        <p:spPr bwMode="auto">
          <a:xfrm>
            <a:off x="234950" y="2363788"/>
            <a:ext cx="1400175" cy="1174750"/>
          </a:xfrm>
          <a:prstGeom prst="rect">
            <a:avLst/>
          </a:prstGeom>
          <a:solidFill>
            <a:srgbClr val="339933"/>
          </a:solidFill>
          <a:ln w="9525">
            <a:solidFill>
              <a:schemeClr val="tx1"/>
            </a:solidFill>
            <a:miter lim="800000"/>
            <a:headEnd/>
            <a:tailEnd/>
          </a:ln>
        </p:spPr>
        <p:txBody>
          <a:bodyPr wrap="none" anchor="ctr"/>
          <a:lstStyle/>
          <a:p>
            <a:pPr algn="ctr" eaLnBrk="0" hangingPunct="0"/>
            <a:r>
              <a:rPr lang="en-US" sz="2000">
                <a:solidFill>
                  <a:schemeClr val="bg1"/>
                </a:solidFill>
                <a:latin typeface="Arial" charset="0"/>
              </a:rPr>
              <a:t>Introduction</a:t>
            </a:r>
          </a:p>
        </p:txBody>
      </p:sp>
      <p:sp>
        <p:nvSpPr>
          <p:cNvPr id="9235" name="Rectangle 17"/>
          <p:cNvSpPr>
            <a:spLocks noChangeArrowheads="1"/>
          </p:cNvSpPr>
          <p:nvPr/>
        </p:nvSpPr>
        <p:spPr bwMode="auto">
          <a:xfrm>
            <a:off x="2025650" y="2363788"/>
            <a:ext cx="1481138" cy="1174750"/>
          </a:xfrm>
          <a:prstGeom prst="rect">
            <a:avLst/>
          </a:prstGeom>
          <a:solidFill>
            <a:srgbClr val="FF9900"/>
          </a:solidFill>
          <a:ln w="9525">
            <a:solidFill>
              <a:schemeClr val="tx1"/>
            </a:solidFill>
            <a:miter lim="800000"/>
            <a:headEnd/>
            <a:tailEnd/>
          </a:ln>
        </p:spPr>
        <p:txBody>
          <a:bodyPr wrap="none" anchor="ctr"/>
          <a:lstStyle/>
          <a:p>
            <a:pPr algn="ctr" eaLnBrk="0" hangingPunct="0"/>
            <a:r>
              <a:rPr lang="en-US" sz="1800">
                <a:solidFill>
                  <a:schemeClr val="bg1"/>
                </a:solidFill>
                <a:latin typeface="Arial" charset="0"/>
              </a:rPr>
              <a:t>Systems </a:t>
            </a:r>
          </a:p>
          <a:p>
            <a:pPr algn="ctr" eaLnBrk="0" hangingPunct="0"/>
            <a:r>
              <a:rPr lang="en-US" sz="1800">
                <a:solidFill>
                  <a:schemeClr val="bg1"/>
                </a:solidFill>
                <a:latin typeface="Arial" charset="0"/>
              </a:rPr>
              <a:t>Planning </a:t>
            </a:r>
          </a:p>
          <a:p>
            <a:pPr algn="ctr" eaLnBrk="0" hangingPunct="0"/>
            <a:r>
              <a:rPr lang="en-US" sz="1800">
                <a:solidFill>
                  <a:schemeClr val="bg1"/>
                </a:solidFill>
                <a:latin typeface="Arial" charset="0"/>
              </a:rPr>
              <a:t>&amp; Selection</a:t>
            </a:r>
          </a:p>
        </p:txBody>
      </p:sp>
      <p:sp>
        <p:nvSpPr>
          <p:cNvPr id="9236" name="Line 18"/>
          <p:cNvSpPr>
            <a:spLocks noChangeShapeType="1"/>
          </p:cNvSpPr>
          <p:nvPr/>
        </p:nvSpPr>
        <p:spPr bwMode="auto">
          <a:xfrm>
            <a:off x="2751138" y="2165350"/>
            <a:ext cx="11112" cy="196850"/>
          </a:xfrm>
          <a:prstGeom prst="line">
            <a:avLst/>
          </a:prstGeom>
          <a:noFill/>
          <a:ln w="9525">
            <a:solidFill>
              <a:schemeClr val="tx1"/>
            </a:solidFill>
            <a:round/>
            <a:headEnd/>
            <a:tailEnd/>
          </a:ln>
        </p:spPr>
        <p:txBody>
          <a:bodyPr/>
          <a:lstStyle/>
          <a:p>
            <a:endParaRPr lang="en-US"/>
          </a:p>
        </p:txBody>
      </p:sp>
      <p:sp>
        <p:nvSpPr>
          <p:cNvPr id="9237" name="Line 19"/>
          <p:cNvSpPr>
            <a:spLocks noChangeShapeType="1"/>
          </p:cNvSpPr>
          <p:nvPr/>
        </p:nvSpPr>
        <p:spPr bwMode="auto">
          <a:xfrm>
            <a:off x="4808538" y="2155825"/>
            <a:ext cx="11112" cy="206375"/>
          </a:xfrm>
          <a:prstGeom prst="line">
            <a:avLst/>
          </a:prstGeom>
          <a:noFill/>
          <a:ln w="9525">
            <a:solidFill>
              <a:schemeClr val="tx1"/>
            </a:solidFill>
            <a:round/>
            <a:headEnd/>
            <a:tailEnd/>
          </a:ln>
        </p:spPr>
        <p:txBody>
          <a:bodyPr/>
          <a:lstStyle/>
          <a:p>
            <a:endParaRPr lang="en-US"/>
          </a:p>
        </p:txBody>
      </p:sp>
      <p:sp>
        <p:nvSpPr>
          <p:cNvPr id="9238" name="Line 20"/>
          <p:cNvSpPr>
            <a:spLocks noChangeShapeType="1"/>
          </p:cNvSpPr>
          <p:nvPr/>
        </p:nvSpPr>
        <p:spPr bwMode="auto">
          <a:xfrm>
            <a:off x="6318250" y="2176463"/>
            <a:ext cx="9525" cy="206375"/>
          </a:xfrm>
          <a:prstGeom prst="line">
            <a:avLst/>
          </a:prstGeom>
          <a:noFill/>
          <a:ln w="9525">
            <a:solidFill>
              <a:schemeClr val="tx1"/>
            </a:solidFill>
            <a:round/>
            <a:headEnd/>
            <a:tailEnd/>
          </a:ln>
        </p:spPr>
        <p:txBody>
          <a:bodyPr/>
          <a:lstStyle/>
          <a:p>
            <a:endParaRPr lang="en-US"/>
          </a:p>
        </p:txBody>
      </p:sp>
      <p:sp>
        <p:nvSpPr>
          <p:cNvPr id="9239" name="Rectangle 21"/>
          <p:cNvSpPr>
            <a:spLocks noChangeArrowheads="1"/>
          </p:cNvSpPr>
          <p:nvPr/>
        </p:nvSpPr>
        <p:spPr bwMode="auto">
          <a:xfrm>
            <a:off x="7367588" y="2311400"/>
            <a:ext cx="1587500" cy="1174750"/>
          </a:xfrm>
          <a:prstGeom prst="rect">
            <a:avLst/>
          </a:prstGeom>
          <a:solidFill>
            <a:srgbClr val="008080"/>
          </a:solidFill>
          <a:ln w="9525">
            <a:solidFill>
              <a:schemeClr val="tx1"/>
            </a:solidFill>
            <a:miter lim="800000"/>
            <a:headEnd/>
            <a:tailEnd/>
          </a:ln>
        </p:spPr>
        <p:txBody>
          <a:bodyPr wrap="none" anchor="ctr"/>
          <a:lstStyle/>
          <a:p>
            <a:pPr algn="ctr" eaLnBrk="0" hangingPunct="0"/>
            <a:r>
              <a:rPr lang="en-US" sz="2000">
                <a:solidFill>
                  <a:schemeClr val="bg2"/>
                </a:solidFill>
                <a:latin typeface="Arial" charset="0"/>
              </a:rPr>
              <a:t> </a:t>
            </a:r>
            <a:r>
              <a:rPr lang="en-US" sz="1700">
                <a:solidFill>
                  <a:schemeClr val="bg1"/>
                </a:solidFill>
                <a:latin typeface="Arial" charset="0"/>
              </a:rPr>
              <a:t>Systems </a:t>
            </a:r>
          </a:p>
          <a:p>
            <a:pPr algn="ctr" eaLnBrk="0" hangingPunct="0"/>
            <a:r>
              <a:rPr lang="en-US" sz="1700">
                <a:solidFill>
                  <a:schemeClr val="bg1"/>
                </a:solidFill>
                <a:latin typeface="Arial" charset="0"/>
              </a:rPr>
              <a:t>Implementation</a:t>
            </a:r>
          </a:p>
        </p:txBody>
      </p:sp>
      <p:sp>
        <p:nvSpPr>
          <p:cNvPr id="9240" name="Line 22"/>
          <p:cNvSpPr>
            <a:spLocks noChangeShapeType="1"/>
          </p:cNvSpPr>
          <p:nvPr/>
        </p:nvSpPr>
        <p:spPr bwMode="auto">
          <a:xfrm>
            <a:off x="8024813" y="2124075"/>
            <a:ext cx="9525" cy="206375"/>
          </a:xfrm>
          <a:prstGeom prst="line">
            <a:avLst/>
          </a:prstGeom>
          <a:noFill/>
          <a:ln w="9525">
            <a:solidFill>
              <a:schemeClr val="tx1"/>
            </a:solidFill>
            <a:round/>
            <a:headEnd/>
            <a:tailEnd/>
          </a:ln>
        </p:spPr>
        <p:txBody>
          <a:bodyPr/>
          <a:lstStyle/>
          <a:p>
            <a:endParaRPr lang="en-US"/>
          </a:p>
        </p:txBody>
      </p:sp>
      <p:sp>
        <p:nvSpPr>
          <p:cNvPr id="9241" name="Rectangle 23"/>
          <p:cNvSpPr>
            <a:spLocks noChangeArrowheads="1"/>
          </p:cNvSpPr>
          <p:nvPr/>
        </p:nvSpPr>
        <p:spPr bwMode="auto">
          <a:xfrm>
            <a:off x="4311650" y="4545013"/>
            <a:ext cx="1322388" cy="585787"/>
          </a:xfrm>
          <a:prstGeom prst="rect">
            <a:avLst/>
          </a:prstGeom>
          <a:solidFill>
            <a:srgbClr val="FFFF99"/>
          </a:solidFill>
          <a:ln w="9525">
            <a:solidFill>
              <a:schemeClr val="tx1"/>
            </a:solidFill>
            <a:miter lim="800000"/>
            <a:headEnd/>
            <a:tailEnd/>
          </a:ln>
        </p:spPr>
        <p:txBody>
          <a:bodyPr wrap="none" anchor="ctr"/>
          <a:lstStyle/>
          <a:p>
            <a:pPr algn="ctr" eaLnBrk="0" hangingPunct="0"/>
            <a:r>
              <a:rPr lang="en-US" sz="2000">
                <a:solidFill>
                  <a:schemeClr val="bg1"/>
                </a:solidFill>
                <a:latin typeface="Arial" charset="0"/>
              </a:rPr>
              <a:t>Use Cases</a:t>
            </a:r>
          </a:p>
        </p:txBody>
      </p:sp>
      <p:sp>
        <p:nvSpPr>
          <p:cNvPr id="9242" name="Line 24"/>
          <p:cNvSpPr>
            <a:spLocks noChangeShapeType="1"/>
          </p:cNvSpPr>
          <p:nvPr/>
        </p:nvSpPr>
        <p:spPr bwMode="auto">
          <a:xfrm>
            <a:off x="4103688" y="5546725"/>
            <a:ext cx="227012" cy="1588"/>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10243" name="Rectangle 2"/>
          <p:cNvSpPr>
            <a:spLocks noGrp="1" noChangeArrowheads="1"/>
          </p:cNvSpPr>
          <p:nvPr>
            <p:ph type="title"/>
          </p:nvPr>
        </p:nvSpPr>
        <p:spPr/>
        <p:txBody>
          <a:bodyPr/>
          <a:lstStyle/>
          <a:p>
            <a:pPr eaLnBrk="1" hangingPunct="1"/>
            <a:r>
              <a:rPr lang="en-US" smtClean="0"/>
              <a:t>Objectives</a:t>
            </a:r>
          </a:p>
        </p:txBody>
      </p:sp>
      <p:sp>
        <p:nvSpPr>
          <p:cNvPr id="10244" name="Rectangle 3"/>
          <p:cNvSpPr>
            <a:spLocks noGrp="1" noChangeArrowheads="1"/>
          </p:cNvSpPr>
          <p:nvPr>
            <p:ph type="body" idx="1"/>
          </p:nvPr>
        </p:nvSpPr>
        <p:spPr>
          <a:xfrm>
            <a:off x="384175" y="989013"/>
            <a:ext cx="8378825" cy="4879975"/>
          </a:xfrm>
        </p:spPr>
        <p:txBody>
          <a:bodyPr/>
          <a:lstStyle/>
          <a:p>
            <a:pPr eaLnBrk="1" hangingPunct="1">
              <a:lnSpc>
                <a:spcPct val="85000"/>
              </a:lnSpc>
            </a:pPr>
            <a:r>
              <a:rPr lang="en-US" smtClean="0"/>
              <a:t>Define data modeling and explain its benefits.</a:t>
            </a:r>
          </a:p>
          <a:p>
            <a:pPr eaLnBrk="1" hangingPunct="1">
              <a:lnSpc>
                <a:spcPct val="85000"/>
              </a:lnSpc>
            </a:pPr>
            <a:r>
              <a:rPr lang="en-US" smtClean="0"/>
              <a:t>Recognize and understand the basic concepts and constructs of a data model.</a:t>
            </a:r>
          </a:p>
          <a:p>
            <a:pPr eaLnBrk="1" hangingPunct="1">
              <a:lnSpc>
                <a:spcPct val="85000"/>
              </a:lnSpc>
            </a:pPr>
            <a:r>
              <a:rPr lang="en-US" smtClean="0"/>
              <a:t>Read and interpret an entity relationship data model.</a:t>
            </a:r>
          </a:p>
          <a:p>
            <a:pPr eaLnBrk="1" hangingPunct="1">
              <a:lnSpc>
                <a:spcPct val="85000"/>
              </a:lnSpc>
            </a:pPr>
            <a:r>
              <a:rPr lang="en-US" smtClean="0"/>
              <a:t>Discover entities and relationships.</a:t>
            </a:r>
          </a:p>
          <a:p>
            <a:pPr eaLnBrk="1" hangingPunct="1">
              <a:lnSpc>
                <a:spcPct val="85000"/>
              </a:lnSpc>
            </a:pPr>
            <a:r>
              <a:rPr lang="en-US" smtClean="0"/>
              <a:t>Construct an entity-relationship diagram.</a:t>
            </a:r>
          </a:p>
          <a:p>
            <a:pPr eaLnBrk="1" hangingPunct="1">
              <a:lnSpc>
                <a:spcPct val="85000"/>
              </a:lnSpc>
            </a:pPr>
            <a:r>
              <a:rPr lang="en-US" smtClean="0"/>
              <a:t>Discover or invent keys for entities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r>
              <a:rPr lang="en-US" smtClean="0"/>
              <a:t>©2013, James J. Pomykalski, PhD</a:t>
            </a:r>
            <a:endParaRPr lang="en-US" dirty="0"/>
          </a:p>
        </p:txBody>
      </p:sp>
      <p:sp>
        <p:nvSpPr>
          <p:cNvPr id="11268" name="Rectangle 2"/>
          <p:cNvSpPr>
            <a:spLocks noGrp="1" noChangeArrowheads="1"/>
          </p:cNvSpPr>
          <p:nvPr>
            <p:ph type="title"/>
          </p:nvPr>
        </p:nvSpPr>
        <p:spPr/>
        <p:txBody>
          <a:bodyPr/>
          <a:lstStyle/>
          <a:p>
            <a:pPr eaLnBrk="1" hangingPunct="1"/>
            <a:r>
              <a:rPr lang="en-US" smtClean="0"/>
              <a:t>Data Modeling</a:t>
            </a:r>
          </a:p>
        </p:txBody>
      </p:sp>
      <p:sp>
        <p:nvSpPr>
          <p:cNvPr id="11269" name="Rectangle 3"/>
          <p:cNvSpPr>
            <a:spLocks noGrp="1" noChangeArrowheads="1"/>
          </p:cNvSpPr>
          <p:nvPr>
            <p:ph type="body" idx="1"/>
          </p:nvPr>
        </p:nvSpPr>
        <p:spPr/>
        <p:txBody>
          <a:bodyPr/>
          <a:lstStyle/>
          <a:p>
            <a:pPr marL="0" indent="0" eaLnBrk="1" hangingPunct="1">
              <a:lnSpc>
                <a:spcPct val="90000"/>
              </a:lnSpc>
              <a:buFont typeface="Wingdings" pitchFamily="2" charset="2"/>
              <a:buNone/>
            </a:pPr>
            <a:r>
              <a:rPr lang="en-US" b="0" dirty="0" smtClean="0"/>
              <a:t>Data modeling</a:t>
            </a:r>
            <a:r>
              <a:rPr lang="en-US" dirty="0" smtClean="0"/>
              <a:t> – a technique for organizing and documenting a system’s data. A method for the representation of organizational data. </a:t>
            </a:r>
          </a:p>
          <a:p>
            <a:pPr marL="0" indent="0" eaLnBrk="1" hangingPunct="1">
              <a:lnSpc>
                <a:spcPct val="90000"/>
              </a:lnSpc>
              <a:buFont typeface="Wingdings" pitchFamily="2" charset="2"/>
              <a:buNone/>
            </a:pPr>
            <a:r>
              <a:rPr lang="en-US" dirty="0" smtClean="0"/>
              <a:t>Sometimes called </a:t>
            </a:r>
            <a:r>
              <a:rPr lang="en-US" i="1" dirty="0" smtClean="0"/>
              <a:t>database modeling</a:t>
            </a:r>
            <a:r>
              <a:rPr lang="en-US" dirty="0" smtClean="0"/>
              <a:t>. </a:t>
            </a:r>
          </a:p>
          <a:p>
            <a:pPr marL="0" indent="0" eaLnBrk="1" hangingPunct="1">
              <a:lnSpc>
                <a:spcPct val="90000"/>
              </a:lnSpc>
              <a:buFont typeface="Wingdings" pitchFamily="2" charset="2"/>
              <a:buNone/>
            </a:pPr>
            <a:endParaRPr lang="en-US" dirty="0" smtClean="0"/>
          </a:p>
          <a:p>
            <a:pPr marL="0" indent="0" eaLnBrk="1" hangingPunct="1">
              <a:lnSpc>
                <a:spcPct val="90000"/>
              </a:lnSpc>
              <a:buFont typeface="Wingdings" pitchFamily="2" charset="2"/>
              <a:buNone/>
            </a:pPr>
            <a:r>
              <a:rPr lang="en-US" b="0" dirty="0" smtClean="0"/>
              <a:t>Entity relationship diagram (ERD)</a:t>
            </a:r>
            <a:r>
              <a:rPr lang="en-US" dirty="0" smtClean="0"/>
              <a:t> – a data model utilizing several notations to depict data in terms of the entities and relationships described by that data. </a:t>
            </a:r>
          </a:p>
        </p:txBody>
      </p:sp>
    </p:spTree>
  </p:cSld>
  <p:clrMapOvr>
    <a:masterClrMapping/>
  </p:clrMapOvr>
</p:sld>
</file>

<file path=ppt/theme/theme1.xml><?xml version="1.0" encoding="utf-8"?>
<a:theme xmlns:a="http://schemas.openxmlformats.org/drawingml/2006/main" name="Whereitsat">
  <a:themeElements>
    <a:clrScheme name="Whereitsa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Whereitsa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ereitsa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hereitsa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hereitsa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hereitsa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hereitsa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hereitsa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hereitsa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Whereitsat</Template>
  <TotalTime>260</TotalTime>
  <Words>1800</Words>
  <Application>Microsoft Office PowerPoint</Application>
  <PresentationFormat>On-screen Show (4:3)</PresentationFormat>
  <Paragraphs>224</Paragraphs>
  <Slides>26</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Whereitsat</vt:lpstr>
      <vt:lpstr>Visio</vt:lpstr>
      <vt:lpstr>Structuring Requirements</vt:lpstr>
      <vt:lpstr>Different Models</vt:lpstr>
      <vt:lpstr>Approaches to Systems Development</vt:lpstr>
      <vt:lpstr>Approaches to Systems Development</vt:lpstr>
      <vt:lpstr>Approaches to Systems Development</vt:lpstr>
      <vt:lpstr>PowerPoint Presentation</vt:lpstr>
      <vt:lpstr>Where are We?</vt:lpstr>
      <vt:lpstr>Objectives</vt:lpstr>
      <vt:lpstr>Data Modeling</vt:lpstr>
      <vt:lpstr>Process of Conceptual Data Modeling</vt:lpstr>
      <vt:lpstr>Entity-Relationship Diagram</vt:lpstr>
      <vt:lpstr>PowerPoint Presentation</vt:lpstr>
      <vt:lpstr>Data Modeling Concepts: Entity</vt:lpstr>
      <vt:lpstr>Data Modeling Concepts: Entity</vt:lpstr>
      <vt:lpstr>Data Modeling Concepts: Attributes</vt:lpstr>
      <vt:lpstr>Data Modeling Concepts: Identification</vt:lpstr>
      <vt:lpstr>Data Modeling Concepts: Relationships</vt:lpstr>
      <vt:lpstr>Data Modeling Concepts: Cardinality</vt:lpstr>
      <vt:lpstr>Data Modeling Concepts:  Foreign Keys</vt:lpstr>
      <vt:lpstr>Process of Logical Data Modeling</vt:lpstr>
      <vt:lpstr>Gathering Information for Conceptual Data Modeling</vt:lpstr>
      <vt:lpstr>Questions Asked</vt:lpstr>
      <vt:lpstr>Entity Discovery</vt:lpstr>
      <vt:lpstr>Four Steps in ERD Creation</vt:lpstr>
      <vt:lpstr>PowerPoint Presentation</vt:lpstr>
      <vt:lpstr>Creating an ERD— Spring Breaks R’ Us</vt:lpstr>
    </vt:vector>
  </TitlesOfParts>
  <Company>Susquehanna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 J. Pomykalski</dc:creator>
  <cp:lastModifiedBy>SU</cp:lastModifiedBy>
  <cp:revision>22</cp:revision>
  <dcterms:created xsi:type="dcterms:W3CDTF">2006-03-30T15:16:26Z</dcterms:created>
  <dcterms:modified xsi:type="dcterms:W3CDTF">2013-10-03T22:51:45Z</dcterms:modified>
</cp:coreProperties>
</file>