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</p:sldMasterIdLst>
  <p:notesMasterIdLst>
    <p:notesMasterId r:id="rId62"/>
  </p:notesMasterIdLst>
  <p:sldIdLst>
    <p:sldId id="474" r:id="rId6"/>
    <p:sldId id="449" r:id="rId7"/>
    <p:sldId id="453" r:id="rId8"/>
    <p:sldId id="458" r:id="rId9"/>
    <p:sldId id="476" r:id="rId10"/>
    <p:sldId id="382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477" r:id="rId21"/>
    <p:sldId id="390" r:id="rId22"/>
    <p:sldId id="381" r:id="rId23"/>
    <p:sldId id="484" r:id="rId24"/>
    <p:sldId id="396" r:id="rId25"/>
    <p:sldId id="399" r:id="rId26"/>
    <p:sldId id="400" r:id="rId27"/>
    <p:sldId id="401" r:id="rId28"/>
    <p:sldId id="402" r:id="rId29"/>
    <p:sldId id="407" r:id="rId30"/>
    <p:sldId id="403" r:id="rId31"/>
    <p:sldId id="485" r:id="rId32"/>
    <p:sldId id="404" r:id="rId33"/>
    <p:sldId id="405" r:id="rId34"/>
    <p:sldId id="406" r:id="rId35"/>
    <p:sldId id="409" r:id="rId36"/>
    <p:sldId id="486" r:id="rId37"/>
    <p:sldId id="411" r:id="rId38"/>
    <p:sldId id="412" r:id="rId39"/>
    <p:sldId id="413" r:id="rId40"/>
    <p:sldId id="415" r:id="rId41"/>
    <p:sldId id="414" r:id="rId42"/>
    <p:sldId id="416" r:id="rId43"/>
    <p:sldId id="417" r:id="rId44"/>
    <p:sldId id="418" r:id="rId45"/>
    <p:sldId id="419" r:id="rId46"/>
    <p:sldId id="422" r:id="rId47"/>
    <p:sldId id="472" r:id="rId48"/>
    <p:sldId id="480" r:id="rId49"/>
    <p:sldId id="479" r:id="rId50"/>
    <p:sldId id="424" r:id="rId51"/>
    <p:sldId id="437" r:id="rId52"/>
    <p:sldId id="355" r:id="rId53"/>
    <p:sldId id="441" r:id="rId54"/>
    <p:sldId id="444" r:id="rId55"/>
    <p:sldId id="420" r:id="rId56"/>
    <p:sldId id="421" r:id="rId57"/>
    <p:sldId id="445" r:id="rId58"/>
    <p:sldId id="448" r:id="rId59"/>
    <p:sldId id="487" r:id="rId60"/>
    <p:sldId id="385" r:id="rId6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74"/>
          </p14:sldIdLst>
        </p14:section>
        <p14:section name="Scale up and out" id="{307DBCE6-4D40-47B6-A174-75894B34C3F2}">
          <p14:sldIdLst>
            <p14:sldId id="449"/>
            <p14:sldId id="453"/>
            <p14:sldId id="458"/>
            <p14:sldId id="476"/>
            <p14:sldId id="382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  <p14:sldId id="477"/>
          </p14:sldIdLst>
        </p14:section>
        <p14:section name="Actor Model" id="{EEAE6BED-8263-47E4-86C7-7A1F7A938589}">
          <p14:sldIdLst>
            <p14:sldId id="390"/>
            <p14:sldId id="381"/>
            <p14:sldId id="484"/>
            <p14:sldId id="396"/>
            <p14:sldId id="399"/>
            <p14:sldId id="400"/>
            <p14:sldId id="401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</p14:sldIdLst>
        </p14:section>
        <p14:section name="Fault handling" id="{5F01528B-050A-4246-9AC6-A873B25C41F9}">
          <p14:sldIdLst>
            <p14:sldId id="422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48"/>
            <p14:sldId id="487"/>
            <p14:sldId id="385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970"/>
    <a:srgbClr val="333F50"/>
    <a:srgbClr val="323B48"/>
    <a:srgbClr val="2E2E2E"/>
    <a:srgbClr val="E95959"/>
    <a:srgbClr val="4D73B1"/>
    <a:srgbClr val="5972A5"/>
    <a:srgbClr val="3F3F3F"/>
    <a:srgbClr val="15A7E9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90104" autoAdjust="0"/>
  </p:normalViewPr>
  <p:slideViewPr>
    <p:cSldViewPr snapToGrid="0">
      <p:cViewPr varScale="1">
        <p:scale>
          <a:sx n="65" d="100"/>
          <a:sy n="65" d="100"/>
        </p:scale>
        <p:origin x="90" y="95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3427632"/>
        <c:axId val="293425280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3428416"/>
        <c:axId val="293428024"/>
      </c:scatterChart>
      <c:valAx>
        <c:axId val="29342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3425280"/>
        <c:crosses val="autoZero"/>
        <c:crossBetween val="midCat"/>
        <c:majorUnit val="1"/>
      </c:valAx>
      <c:valAx>
        <c:axId val="29342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3427632"/>
        <c:crosses val="autoZero"/>
        <c:crossBetween val="midCat"/>
      </c:valAx>
      <c:valAx>
        <c:axId val="2934280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3428416"/>
        <c:crosses val="max"/>
        <c:crossBetween val="midCat"/>
      </c:valAx>
      <c:valAx>
        <c:axId val="293428416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9342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3425672"/>
        <c:axId val="29342880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3424496"/>
        <c:axId val="293423712"/>
      </c:scatterChart>
      <c:valAx>
        <c:axId val="293425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3428808"/>
        <c:crosses val="autoZero"/>
        <c:crossBetween val="midCat"/>
        <c:majorUnit val="1"/>
      </c:valAx>
      <c:valAx>
        <c:axId val="29342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3425672"/>
        <c:crosses val="autoZero"/>
        <c:crossBetween val="midCat"/>
      </c:valAx>
      <c:valAx>
        <c:axId val="2934237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3424496"/>
        <c:crosses val="max"/>
        <c:crossBetween val="midCat"/>
      </c:valAx>
      <c:valAx>
        <c:axId val="293424496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93423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91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407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9249" y="904792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akka.net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5" y="933667"/>
            <a:ext cx="2291484" cy="11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8394"/>
            <a:ext cx="2819641" cy="1933320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11746"/>
            <a:ext cx="2819641" cy="192975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5"/>
            <a:ext cx="2819641" cy="194009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err="1" smtClean="0"/>
              <a:t>Complex</a:t>
            </a:r>
            <a:r>
              <a:rPr lang="sv-SE" sz="4400" b="1" dirty="0" smtClean="0"/>
              <a:t>, </a:t>
            </a:r>
            <a:r>
              <a:rPr lang="sv-SE" sz="4400" b="1" dirty="0" err="1" smtClean="0"/>
              <a:t>Slow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Annoying</a:t>
            </a:r>
            <a:endParaRPr lang="sv-SE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A8E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29215" y="1891345"/>
            <a:ext cx="1235325" cy="25349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564540" y="1891345"/>
            <a:ext cx="410181" cy="7589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6" idx="2"/>
            <a:endCxn id="85" idx="6"/>
          </p:cNvCxnSpPr>
          <p:nvPr/>
        </p:nvCxnSpPr>
        <p:spPr>
          <a:xfrm flipH="1">
            <a:off x="6494397" y="4827955"/>
            <a:ext cx="2315824" cy="7338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4" idx="2"/>
            <a:endCxn id="83" idx="6"/>
          </p:cNvCxnSpPr>
          <p:nvPr/>
        </p:nvCxnSpPr>
        <p:spPr>
          <a:xfrm flipH="1" flipV="1">
            <a:off x="3114983" y="4824906"/>
            <a:ext cx="2336325" cy="73161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4" idx="2"/>
            <a:endCxn id="82" idx="6"/>
          </p:cNvCxnSpPr>
          <p:nvPr/>
        </p:nvCxnSpPr>
        <p:spPr>
          <a:xfrm flipH="1">
            <a:off x="3106672" y="5556524"/>
            <a:ext cx="2344636" cy="1321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1" idx="4"/>
            <a:endCxn id="84" idx="0"/>
          </p:cNvCxnSpPr>
          <p:nvPr/>
        </p:nvCxnSpPr>
        <p:spPr>
          <a:xfrm>
            <a:off x="5593508" y="4971258"/>
            <a:ext cx="0" cy="44306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3" idx="2"/>
            <a:endCxn id="95" idx="6"/>
          </p:cNvCxnSpPr>
          <p:nvPr/>
        </p:nvCxnSpPr>
        <p:spPr>
          <a:xfrm flipH="1">
            <a:off x="2378027" y="4824906"/>
            <a:ext cx="452556" cy="1905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3" idx="3"/>
            <a:endCxn id="81" idx="7"/>
          </p:cNvCxnSpPr>
          <p:nvPr/>
        </p:nvCxnSpPr>
        <p:spPr>
          <a:xfrm flipH="1">
            <a:off x="2338223" y="4925457"/>
            <a:ext cx="534009" cy="53051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6" idx="4"/>
            <a:endCxn id="87" idx="0"/>
          </p:cNvCxnSpPr>
          <p:nvPr/>
        </p:nvCxnSpPr>
        <p:spPr>
          <a:xfrm flipH="1">
            <a:off x="8938543" y="4970155"/>
            <a:ext cx="13878" cy="4494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6" idx="5"/>
            <a:endCxn id="88" idx="1"/>
          </p:cNvCxnSpPr>
          <p:nvPr/>
        </p:nvCxnSpPr>
        <p:spPr>
          <a:xfrm>
            <a:off x="9052972" y="4928506"/>
            <a:ext cx="536698" cy="52746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1" idx="5"/>
            <a:endCxn id="85" idx="1"/>
          </p:cNvCxnSpPr>
          <p:nvPr/>
        </p:nvCxnSpPr>
        <p:spPr>
          <a:xfrm>
            <a:off x="5694059" y="4929609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6" idx="6"/>
            <a:endCxn id="89" idx="2"/>
          </p:cNvCxnSpPr>
          <p:nvPr/>
        </p:nvCxnSpPr>
        <p:spPr>
          <a:xfrm>
            <a:off x="9094621" y="4827955"/>
            <a:ext cx="453400" cy="1164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095472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81"/>
          <p:cNvSpPr/>
          <p:nvPr/>
        </p:nvSpPr>
        <p:spPr>
          <a:xfrm>
            <a:off x="2822272" y="5427538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3" name="Oval 82"/>
          <p:cNvSpPr/>
          <p:nvPr/>
        </p:nvSpPr>
        <p:spPr>
          <a:xfrm>
            <a:off x="2830583" y="468270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83"/>
          <p:cNvSpPr/>
          <p:nvPr/>
        </p:nvSpPr>
        <p:spPr>
          <a:xfrm>
            <a:off x="5451308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5" name="Oval 84"/>
          <p:cNvSpPr/>
          <p:nvPr/>
        </p:nvSpPr>
        <p:spPr>
          <a:xfrm>
            <a:off x="6209997" y="541959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85"/>
          <p:cNvSpPr/>
          <p:nvPr/>
        </p:nvSpPr>
        <p:spPr>
          <a:xfrm>
            <a:off x="8810221" y="468575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86"/>
          <p:cNvSpPr/>
          <p:nvPr/>
        </p:nvSpPr>
        <p:spPr>
          <a:xfrm>
            <a:off x="8796343" y="541959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9548021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88"/>
          <p:cNvSpPr/>
          <p:nvPr/>
        </p:nvSpPr>
        <p:spPr>
          <a:xfrm>
            <a:off x="9548021" y="469740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0" name="Straight Connector 89"/>
          <p:cNvCxnSpPr>
            <a:stCxn id="94" idx="2"/>
            <a:endCxn id="91" idx="6"/>
          </p:cNvCxnSpPr>
          <p:nvPr/>
        </p:nvCxnSpPr>
        <p:spPr>
          <a:xfrm flipH="1" flipV="1">
            <a:off x="5735708" y="4829058"/>
            <a:ext cx="733181" cy="24233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4" idx="7"/>
            <a:endCxn id="93" idx="3"/>
          </p:cNvCxnSpPr>
          <p:nvPr/>
        </p:nvCxnSpPr>
        <p:spPr>
          <a:xfrm flipV="1">
            <a:off x="6711640" y="4444174"/>
            <a:ext cx="437392" cy="52666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107383" y="4201423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4"/>
          <p:cNvSpPr/>
          <p:nvPr/>
        </p:nvSpPr>
        <p:spPr>
          <a:xfrm>
            <a:off x="2093627" y="470176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4974721" y="2609750"/>
            <a:ext cx="610855" cy="221820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4" idx="0"/>
          </p:cNvCxnSpPr>
          <p:nvPr/>
        </p:nvCxnSpPr>
        <p:spPr>
          <a:xfrm flipV="1">
            <a:off x="6611089" y="2674550"/>
            <a:ext cx="638494" cy="22546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468889" y="4929193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0"/>
          <p:cNvSpPr/>
          <p:nvPr/>
        </p:nvSpPr>
        <p:spPr>
          <a:xfrm>
            <a:off x="5451308" y="4686858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8" name="Oval 47"/>
          <p:cNvSpPr/>
          <p:nvPr/>
        </p:nvSpPr>
        <p:spPr>
          <a:xfrm>
            <a:off x="2670268" y="4521877"/>
            <a:ext cx="610609" cy="61060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9" name="Oval 48"/>
          <p:cNvSpPr/>
          <p:nvPr/>
        </p:nvSpPr>
        <p:spPr>
          <a:xfrm>
            <a:off x="8647117" y="4519601"/>
            <a:ext cx="610609" cy="61060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52" name="Oval 51"/>
          <p:cNvSpPr/>
          <p:nvPr/>
        </p:nvSpPr>
        <p:spPr>
          <a:xfrm>
            <a:off x="4422340" y="174914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464377" y="2096161"/>
            <a:ext cx="1027178" cy="1027178"/>
            <a:chOff x="6965144" y="888947"/>
            <a:chExt cx="1027178" cy="1027178"/>
          </a:xfrm>
        </p:grpSpPr>
        <p:sp>
          <p:nvSpPr>
            <p:cNvPr id="50" name="Oval 49"/>
            <p:cNvSpPr/>
            <p:nvPr/>
          </p:nvSpPr>
          <p:spPr>
            <a:xfrm>
              <a:off x="6965144" y="888947"/>
              <a:ext cx="1027178" cy="102717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068" y="1087802"/>
              <a:ext cx="405329" cy="62946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555270" y="4309117"/>
            <a:ext cx="1036128" cy="1036128"/>
            <a:chOff x="1126760" y="1874940"/>
            <a:chExt cx="1036128" cy="1036128"/>
          </a:xfrm>
        </p:grpSpPr>
        <p:sp>
          <p:nvSpPr>
            <p:cNvPr id="47" name="Oval 46"/>
            <p:cNvSpPr/>
            <p:nvPr/>
          </p:nvSpPr>
          <p:spPr>
            <a:xfrm>
              <a:off x="1126760" y="1874940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820" y="2033545"/>
              <a:ext cx="460007" cy="70014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734446" y="2175745"/>
            <a:ext cx="1036128" cy="1036128"/>
            <a:chOff x="2540144" y="1922946"/>
            <a:chExt cx="1036128" cy="1036128"/>
          </a:xfrm>
        </p:grpSpPr>
        <p:sp>
          <p:nvSpPr>
            <p:cNvPr id="55" name="Oval 54"/>
            <p:cNvSpPr/>
            <p:nvPr/>
          </p:nvSpPr>
          <p:spPr>
            <a:xfrm>
              <a:off x="2540144" y="1922946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 flipH="1">
              <a:off x="2728186" y="2154227"/>
              <a:ext cx="660044" cy="586445"/>
              <a:chOff x="1140368" y="935171"/>
              <a:chExt cx="2744639" cy="243859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254868" y="1054813"/>
                <a:ext cx="2539975" cy="16293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368" y="935171"/>
                <a:ext cx="2744639" cy="2438597"/>
              </a:xfrm>
              <a:prstGeom prst="rect">
                <a:avLst/>
              </a:prstGeom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8461618" y="4299729"/>
            <a:ext cx="1036128" cy="1036128"/>
            <a:chOff x="8434357" y="1937354"/>
            <a:chExt cx="1036128" cy="1036128"/>
          </a:xfrm>
        </p:grpSpPr>
        <p:sp>
          <p:nvSpPr>
            <p:cNvPr id="66" name="Oval 65"/>
            <p:cNvSpPr/>
            <p:nvPr/>
          </p:nvSpPr>
          <p:spPr>
            <a:xfrm>
              <a:off x="8434357" y="1937354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09200" y="2123448"/>
              <a:ext cx="686442" cy="585524"/>
              <a:chOff x="7695295" y="2402332"/>
              <a:chExt cx="1339182" cy="1142300"/>
            </a:xfrm>
          </p:grpSpPr>
          <p:sp>
            <p:nvSpPr>
              <p:cNvPr id="18" name="Trapezoid 17"/>
              <p:cNvSpPr/>
              <p:nvPr/>
            </p:nvSpPr>
            <p:spPr>
              <a:xfrm>
                <a:off x="7695295" y="3169400"/>
                <a:ext cx="1339181" cy="375232"/>
              </a:xfrm>
              <a:prstGeom prst="trapezoid">
                <a:avLst>
                  <a:gd name="adj" fmla="val 5169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5296" y="2402332"/>
                <a:ext cx="1339181" cy="1142300"/>
              </a:xfrm>
              <a:prstGeom prst="rect">
                <a:avLst/>
              </a:prstGeom>
            </p:spPr>
          </p:pic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32" y="1882660"/>
            <a:ext cx="524366" cy="5243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2" y="4085187"/>
            <a:ext cx="524366" cy="5243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3" y="5321773"/>
            <a:ext cx="524366" cy="524366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Internet </a:t>
            </a: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Things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71006231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sanity</a:t>
            </a:r>
            <a:r>
              <a:rPr lang="sv-SE" sz="2400" b="1" i="1" dirty="0">
                <a:solidFill>
                  <a:srgbClr val="DB5151"/>
                </a:solidFill>
              </a:rPr>
              <a:t> in 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5635939"/>
            <a:ext cx="1244125" cy="9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”</a:t>
            </a:r>
            <a:r>
              <a:rPr lang="sv-SE" sz="1600" b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dirty="0" smtClean="0">
                <a:solidFill>
                  <a:schemeClr val="tx1"/>
                </a:solidFill>
              </a:rPr>
              <a:t>”</a:t>
            </a: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 smtClean="0"/>
              <a:t>Classic .NET system</a:t>
            </a:r>
            <a:endParaRPr lang="sv-SE" sz="3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EF</a:t>
              </a:r>
              <a:endParaRPr lang="sv-SE" sz="12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DAO</a:t>
              </a:r>
              <a:endParaRPr lang="sv-SE" sz="1200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BLL</a:t>
              </a:r>
              <a:endParaRPr lang="sv-SE" sz="1200" b="1" dirty="0"/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Service</a:t>
              </a:r>
              <a:endParaRPr lang="sv-SE" sz="1200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Entitet</a:t>
              </a:r>
              <a:endParaRPr lang="sv-SE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/>
                <a:t>Component/</a:t>
              </a:r>
              <a:r>
                <a:rPr lang="sv-SE" sz="1200" dirty="0" err="1" smtClean="0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Actor</a:t>
            </a:r>
            <a:r>
              <a:rPr lang="sv-S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not the same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 smtClean="0"/>
              <a:t>Time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Footprint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705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only</a:t>
            </a:r>
            <a:r>
              <a:rPr lang="sv-SE" b="1" dirty="0" smtClean="0"/>
              <a:t> </a:t>
            </a:r>
            <a:r>
              <a:rPr lang="sv-SE" b="1" dirty="0" err="1" smtClean="0"/>
              <a:t>consumes</a:t>
            </a:r>
            <a:r>
              <a:rPr lang="sv-SE" b="1" dirty="0" smtClean="0"/>
              <a:t> CPU-</a:t>
            </a:r>
            <a:r>
              <a:rPr lang="sv-SE" b="1" dirty="0" err="1" smtClean="0"/>
              <a:t>time</a:t>
            </a:r>
            <a:r>
              <a:rPr lang="sv-SE" b="1" dirty="0" smtClean="0"/>
              <a:t> </a:t>
            </a:r>
            <a:r>
              <a:rPr lang="sv-SE" b="1" dirty="0" err="1" smtClean="0"/>
              <a:t>when</a:t>
            </a:r>
            <a:r>
              <a:rPr lang="sv-SE" b="1" dirty="0" smtClean="0"/>
              <a:t> it is </a:t>
            </a:r>
            <a:r>
              <a:rPr lang="sv-SE" b="1" dirty="0" err="1" smtClean="0"/>
              <a:t>processing</a:t>
            </a:r>
            <a:r>
              <a:rPr lang="sv-SE" b="1" dirty="0" smtClean="0"/>
              <a:t> a </a:t>
            </a:r>
            <a:r>
              <a:rPr lang="sv-SE" b="1" dirty="0" err="1" smtClean="0"/>
              <a:t>message</a:t>
            </a:r>
            <a:r>
              <a:rPr lang="sv-SE" b="1" dirty="0" smtClean="0"/>
              <a:t>, just like an </a:t>
            </a:r>
            <a:r>
              <a:rPr lang="sv-SE" b="1" dirty="0" err="1" smtClean="0"/>
              <a:t>object</a:t>
            </a:r>
            <a:r>
              <a:rPr lang="sv-SE" b="1" dirty="0" smtClean="0"/>
              <a:t> </a:t>
            </a:r>
            <a:r>
              <a:rPr lang="sv-SE" b="1" dirty="0" err="1" smtClean="0"/>
              <a:t>only</a:t>
            </a:r>
            <a:r>
              <a:rPr lang="sv-SE" b="1" dirty="0" smtClean="0"/>
              <a:t> </a:t>
            </a:r>
            <a:r>
              <a:rPr lang="sv-SE" b="1" dirty="0" err="1" smtClean="0"/>
              <a:t>consume</a:t>
            </a:r>
            <a:r>
              <a:rPr lang="sv-SE" b="1" dirty="0" smtClean="0"/>
              <a:t> CPU-</a:t>
            </a:r>
            <a:r>
              <a:rPr lang="sv-SE" b="1" dirty="0" err="1" smtClean="0"/>
              <a:t>time</a:t>
            </a:r>
            <a:r>
              <a:rPr lang="sv-SE" b="1" dirty="0" smtClean="0"/>
              <a:t> </a:t>
            </a:r>
            <a:r>
              <a:rPr lang="sv-SE" b="1" dirty="0" err="1" smtClean="0"/>
              <a:t>when</a:t>
            </a:r>
            <a:r>
              <a:rPr lang="sv-SE" b="1" dirty="0" smtClean="0"/>
              <a:t> it is </a:t>
            </a:r>
            <a:r>
              <a:rPr lang="sv-SE" b="1" dirty="0" err="1" smtClean="0"/>
              <a:t>executing</a:t>
            </a:r>
            <a:r>
              <a:rPr lang="sv-SE" b="1" dirty="0" smtClean="0"/>
              <a:t> a </a:t>
            </a:r>
            <a:r>
              <a:rPr lang="sv-SE" b="1" dirty="0" err="1" smtClean="0"/>
              <a:t>method</a:t>
            </a:r>
            <a:r>
              <a:rPr lang="sv-SE" b="1" dirty="0" smtClean="0"/>
              <a:t>.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Memory</a:t>
            </a:r>
            <a:r>
              <a:rPr lang="sv-SE" b="1" dirty="0" smtClean="0"/>
              <a:t> </a:t>
            </a:r>
            <a:r>
              <a:rPr lang="sv-SE" b="1" dirty="0" err="1" smtClean="0"/>
              <a:t>footprint</a:t>
            </a:r>
            <a:r>
              <a:rPr lang="sv-SE" b="1" dirty="0" smtClean="0"/>
              <a:t> </a:t>
            </a:r>
            <a:r>
              <a:rPr lang="sv-SE" b="1" dirty="0" err="1" smtClean="0"/>
              <a:t>varies</a:t>
            </a:r>
            <a:r>
              <a:rPr lang="sv-SE" b="1" dirty="0" smtClean="0"/>
              <a:t> </a:t>
            </a:r>
            <a:r>
              <a:rPr lang="sv-SE" b="1" dirty="0" err="1" smtClean="0"/>
              <a:t>between</a:t>
            </a:r>
            <a:r>
              <a:rPr lang="sv-SE" b="1" dirty="0" smtClean="0"/>
              <a:t> implementations, </a:t>
            </a:r>
            <a:r>
              <a:rPr lang="sv-SE" b="1" dirty="0" err="1" smtClean="0"/>
              <a:t>but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</a:t>
            </a:r>
            <a:r>
              <a:rPr lang="sv-SE" b="1" dirty="0" err="1" smtClean="0"/>
              <a:t>are</a:t>
            </a:r>
            <a:r>
              <a:rPr lang="sv-SE" b="1" dirty="0" smtClean="0"/>
              <a:t> in general </a:t>
            </a: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cheap</a:t>
            </a:r>
            <a:r>
              <a:rPr lang="sv-SE" b="1" dirty="0"/>
              <a:t>.</a:t>
            </a:r>
            <a:r>
              <a:rPr lang="sv-SE" b="1" dirty="0" smtClean="0"/>
              <a:t/>
            </a:r>
            <a:br>
              <a:rPr lang="sv-SE" b="1" dirty="0" smtClean="0"/>
            </a:b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Ca 2.5 </a:t>
            </a:r>
            <a:r>
              <a:rPr lang="sv-SE" b="1" dirty="0" smtClean="0"/>
              <a:t>mil </a:t>
            </a:r>
            <a:r>
              <a:rPr lang="sv-SE" b="1" dirty="0" err="1" smtClean="0"/>
              <a:t>actors</a:t>
            </a:r>
            <a:r>
              <a:rPr lang="sv-SE" b="1" dirty="0" smtClean="0"/>
              <a:t> </a:t>
            </a:r>
            <a:r>
              <a:rPr lang="sv-SE" b="1" dirty="0" smtClean="0"/>
              <a:t>per gigabyte </a:t>
            </a:r>
            <a:r>
              <a:rPr lang="sv-SE" b="1" dirty="0" smtClean="0"/>
              <a:t>on JVM.</a:t>
            </a: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(Not </a:t>
            </a:r>
            <a:r>
              <a:rPr lang="sv-SE" b="1" dirty="0" err="1" smtClean="0"/>
              <a:t>quite</a:t>
            </a:r>
            <a:r>
              <a:rPr lang="sv-SE" b="1" dirty="0" smtClean="0"/>
              <a:t> </a:t>
            </a:r>
            <a:r>
              <a:rPr lang="sv-SE" b="1" dirty="0" err="1" smtClean="0"/>
              <a:t>there</a:t>
            </a:r>
            <a:r>
              <a:rPr lang="sv-SE" b="1" dirty="0" smtClean="0"/>
              <a:t> </a:t>
            </a:r>
            <a:r>
              <a:rPr lang="sv-SE" b="1" dirty="0" err="1" smtClean="0"/>
              <a:t>yet</a:t>
            </a:r>
            <a:r>
              <a:rPr lang="sv-SE" b="1" dirty="0" smtClean="0"/>
              <a:t> on the .NET </a:t>
            </a:r>
            <a:r>
              <a:rPr lang="sv-SE" b="1" dirty="0" err="1" smtClean="0"/>
              <a:t>side</a:t>
            </a:r>
            <a:r>
              <a:rPr lang="sv-SE" b="1" dirty="0" smtClean="0"/>
              <a:t> </a:t>
            </a: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things</a:t>
            </a:r>
            <a:r>
              <a:rPr lang="sv-SE" b="1" dirty="0" smtClean="0"/>
              <a:t>)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063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What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a </a:t>
            </a:r>
            <a:r>
              <a:rPr lang="sv-SE" b="1" dirty="0" err="1" smtClean="0"/>
              <a:t>good</a:t>
            </a:r>
            <a:r>
              <a:rPr lang="sv-SE" b="1" dirty="0" smtClean="0"/>
              <a:t> </a:t>
            </a:r>
            <a:r>
              <a:rPr lang="sv-SE" b="1" dirty="0" err="1" smtClean="0"/>
              <a:t>use</a:t>
            </a:r>
            <a:r>
              <a:rPr lang="sv-SE" b="1" dirty="0"/>
              <a:t> </a:t>
            </a:r>
            <a:r>
              <a:rPr lang="sv-SE" b="1" dirty="0" err="1" smtClean="0"/>
              <a:t>case</a:t>
            </a:r>
            <a:r>
              <a:rPr lang="sv-SE" b="1" dirty="0" smtClean="0"/>
              <a:t> for </a:t>
            </a:r>
            <a:r>
              <a:rPr lang="sv-SE" b="1" dirty="0" err="1" smtClean="0"/>
              <a:t>actors</a:t>
            </a:r>
            <a:r>
              <a:rPr lang="sv-SE" b="1" dirty="0" smtClean="0"/>
              <a:t>?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Alternative to </a:t>
            </a:r>
            <a:r>
              <a:rPr lang="sv-SE" b="1" dirty="0" err="1" smtClean="0"/>
              <a:t>threading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As an </a:t>
            </a:r>
            <a:r>
              <a:rPr lang="sv-SE" b="1" dirty="0" err="1" smtClean="0"/>
              <a:t>object</a:t>
            </a:r>
            <a:r>
              <a:rPr lang="sv-SE" b="1" dirty="0" smtClean="0"/>
              <a:t> or </a:t>
            </a:r>
            <a:r>
              <a:rPr lang="sv-SE" b="1" dirty="0" err="1" smtClean="0"/>
              <a:t>component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As a service or </a:t>
            </a:r>
            <a:r>
              <a:rPr lang="sv-SE" b="1" dirty="0" err="1" smtClean="0"/>
              <a:t>singleton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Message</a:t>
            </a:r>
            <a:r>
              <a:rPr lang="sv-SE" b="1" dirty="0" smtClean="0"/>
              <a:t> </a:t>
            </a:r>
            <a:r>
              <a:rPr lang="sv-SE" b="1" dirty="0" err="1" smtClean="0"/>
              <a:t>routing</a:t>
            </a:r>
            <a:r>
              <a:rPr lang="sv-SE" b="1" dirty="0" smtClean="0"/>
              <a:t>, </a:t>
            </a:r>
            <a:r>
              <a:rPr lang="sv-SE" b="1" dirty="0" err="1" smtClean="0"/>
              <a:t>e.g</a:t>
            </a:r>
            <a:r>
              <a:rPr lang="sv-SE" b="1" dirty="0" smtClean="0"/>
              <a:t>. round </a:t>
            </a:r>
            <a:r>
              <a:rPr lang="sv-SE" b="1" dirty="0" err="1" smtClean="0"/>
              <a:t>robin</a:t>
            </a:r>
            <a:r>
              <a:rPr lang="sv-SE" b="1" dirty="0" smtClean="0"/>
              <a:t> or </a:t>
            </a:r>
            <a:r>
              <a:rPr lang="sv-SE" b="1" dirty="0" err="1" smtClean="0"/>
              <a:t>consistent</a:t>
            </a:r>
            <a:r>
              <a:rPr lang="sv-SE" b="1" dirty="0" smtClean="0"/>
              <a:t> </a:t>
            </a:r>
            <a:r>
              <a:rPr lang="sv-SE" b="1" dirty="0" err="1" smtClean="0"/>
              <a:t>hash</a:t>
            </a:r>
            <a:r>
              <a:rPr lang="sv-SE" b="1" dirty="0" smtClean="0"/>
              <a:t>.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Entity</a:t>
            </a:r>
            <a:r>
              <a:rPr lang="sv-SE" b="1" dirty="0" smtClean="0"/>
              <a:t> or </a:t>
            </a:r>
            <a:r>
              <a:rPr lang="sv-SE" b="1" dirty="0" err="1" smtClean="0"/>
              <a:t>aggregate</a:t>
            </a:r>
            <a:r>
              <a:rPr lang="sv-SE" b="1" dirty="0" smtClean="0"/>
              <a:t> </a:t>
            </a:r>
            <a:r>
              <a:rPr lang="sv-SE" b="1" dirty="0" err="1" smtClean="0"/>
              <a:t>root</a:t>
            </a:r>
            <a:r>
              <a:rPr lang="sv-SE" b="1" dirty="0" smtClean="0"/>
              <a:t> </a:t>
            </a:r>
            <a:r>
              <a:rPr lang="sv-SE" b="1" dirty="0" err="1" smtClean="0"/>
              <a:t>a´la</a:t>
            </a:r>
            <a:r>
              <a:rPr lang="sv-SE" b="1" dirty="0" smtClean="0"/>
              <a:t> CQRS / </a:t>
            </a:r>
            <a:r>
              <a:rPr lang="sv-SE" b="1" dirty="0" err="1" smtClean="0"/>
              <a:t>Domain</a:t>
            </a:r>
            <a:r>
              <a:rPr lang="sv-SE" b="1" dirty="0" smtClean="0"/>
              <a:t> driven design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State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14094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</a:t>
            </a:r>
            <a:r>
              <a:rPr lang="sv-SE" b="1" dirty="0" smtClean="0"/>
              <a:t>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</a:t>
            </a:r>
            <a:r>
              <a:rPr lang="sv-SE" b="1" dirty="0" smtClean="0"/>
              <a:t>(JVM Akka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>
            <p:custDataLst>
              <p:custData r:id="rId1"/>
            </p:custDataLst>
          </p:nvPr>
        </p:nvGrpSpPr>
        <p:grpSpPr>
          <a:xfrm>
            <a:off x="4561831" y="1266370"/>
            <a:ext cx="2814900" cy="5381164"/>
            <a:chOff x="4551141" y="1101828"/>
            <a:chExt cx="2814900" cy="5381164"/>
          </a:xfrm>
        </p:grpSpPr>
        <p:sp>
          <p:nvSpPr>
            <p:cNvPr id="18" name="Octagon 17"/>
            <p:cNvSpPr/>
            <p:nvPr/>
          </p:nvSpPr>
          <p:spPr>
            <a:xfrm>
              <a:off x="4551141" y="1101828"/>
              <a:ext cx="2814899" cy="5381164"/>
            </a:xfrm>
            <a:prstGeom prst="octagon">
              <a:avLst>
                <a:gd name="adj" fmla="val 5708"/>
              </a:avLst>
            </a:prstGeom>
            <a:solidFill>
              <a:srgbClr val="29292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3773" y="4440731"/>
              <a:ext cx="11430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Server</a:t>
              </a:r>
              <a:endParaRPr lang="sv-SE" b="1" dirty="0"/>
            </a:p>
          </p:txBody>
        </p:sp>
        <p:sp>
          <p:nvSpPr>
            <p:cNvPr id="20" name="Octagon 14"/>
            <p:cNvSpPr/>
            <p:nvPr/>
          </p:nvSpPr>
          <p:spPr>
            <a:xfrm>
              <a:off x="4711816" y="1101828"/>
              <a:ext cx="2654225" cy="5381164"/>
            </a:xfrm>
            <a:custGeom>
              <a:avLst/>
              <a:gdLst>
                <a:gd name="connsiteX0" fmla="*/ 0 w 2814899"/>
                <a:gd name="connsiteY0" fmla="*/ 160674 h 5381164"/>
                <a:gd name="connsiteX1" fmla="*/ 160674 w 2814899"/>
                <a:gd name="connsiteY1" fmla="*/ 0 h 5381164"/>
                <a:gd name="connsiteX2" fmla="*/ 2654225 w 2814899"/>
                <a:gd name="connsiteY2" fmla="*/ 0 h 5381164"/>
                <a:gd name="connsiteX3" fmla="*/ 2814899 w 2814899"/>
                <a:gd name="connsiteY3" fmla="*/ 160674 h 5381164"/>
                <a:gd name="connsiteX4" fmla="*/ 2814899 w 2814899"/>
                <a:gd name="connsiteY4" fmla="*/ 5220490 h 5381164"/>
                <a:gd name="connsiteX5" fmla="*/ 2654225 w 2814899"/>
                <a:gd name="connsiteY5" fmla="*/ 5381164 h 5381164"/>
                <a:gd name="connsiteX6" fmla="*/ 160674 w 2814899"/>
                <a:gd name="connsiteY6" fmla="*/ 5381164 h 5381164"/>
                <a:gd name="connsiteX7" fmla="*/ 0 w 2814899"/>
                <a:gd name="connsiteY7" fmla="*/ 5220490 h 5381164"/>
                <a:gd name="connsiteX8" fmla="*/ 0 w 2814899"/>
                <a:gd name="connsiteY8" fmla="*/ 160674 h 5381164"/>
                <a:gd name="connsiteX0" fmla="*/ 0 w 2814899"/>
                <a:gd name="connsiteY0" fmla="*/ 164330 h 5384820"/>
                <a:gd name="connsiteX1" fmla="*/ 160674 w 2814899"/>
                <a:gd name="connsiteY1" fmla="*/ 3656 h 5384820"/>
                <a:gd name="connsiteX2" fmla="*/ 1335039 w 2814899"/>
                <a:gd name="connsiteY2" fmla="*/ 0 h 5384820"/>
                <a:gd name="connsiteX3" fmla="*/ 2654225 w 2814899"/>
                <a:gd name="connsiteY3" fmla="*/ 3656 h 5384820"/>
                <a:gd name="connsiteX4" fmla="*/ 2814899 w 2814899"/>
                <a:gd name="connsiteY4" fmla="*/ 164330 h 5384820"/>
                <a:gd name="connsiteX5" fmla="*/ 2814899 w 2814899"/>
                <a:gd name="connsiteY5" fmla="*/ 5224146 h 5384820"/>
                <a:gd name="connsiteX6" fmla="*/ 2654225 w 2814899"/>
                <a:gd name="connsiteY6" fmla="*/ 5384820 h 5384820"/>
                <a:gd name="connsiteX7" fmla="*/ 160674 w 2814899"/>
                <a:gd name="connsiteY7" fmla="*/ 5384820 h 5384820"/>
                <a:gd name="connsiteX8" fmla="*/ 0 w 2814899"/>
                <a:gd name="connsiteY8" fmla="*/ 5224146 h 5384820"/>
                <a:gd name="connsiteX9" fmla="*/ 0 w 2814899"/>
                <a:gd name="connsiteY9" fmla="*/ 164330 h 5384820"/>
                <a:gd name="connsiteX0" fmla="*/ 0 w 2814899"/>
                <a:gd name="connsiteY0" fmla="*/ 164330 h 5384820"/>
                <a:gd name="connsiteX1" fmla="*/ 1335039 w 2814899"/>
                <a:gd name="connsiteY1" fmla="*/ 0 h 5384820"/>
                <a:gd name="connsiteX2" fmla="*/ 2654225 w 2814899"/>
                <a:gd name="connsiteY2" fmla="*/ 3656 h 5384820"/>
                <a:gd name="connsiteX3" fmla="*/ 2814899 w 2814899"/>
                <a:gd name="connsiteY3" fmla="*/ 164330 h 5384820"/>
                <a:gd name="connsiteX4" fmla="*/ 2814899 w 2814899"/>
                <a:gd name="connsiteY4" fmla="*/ 5224146 h 5384820"/>
                <a:gd name="connsiteX5" fmla="*/ 2654225 w 2814899"/>
                <a:gd name="connsiteY5" fmla="*/ 5384820 h 5384820"/>
                <a:gd name="connsiteX6" fmla="*/ 160674 w 2814899"/>
                <a:gd name="connsiteY6" fmla="*/ 5384820 h 5384820"/>
                <a:gd name="connsiteX7" fmla="*/ 0 w 2814899"/>
                <a:gd name="connsiteY7" fmla="*/ 5224146 h 5384820"/>
                <a:gd name="connsiteX8" fmla="*/ 0 w 2814899"/>
                <a:gd name="connsiteY8" fmla="*/ 164330 h 5384820"/>
                <a:gd name="connsiteX0" fmla="*/ 0 w 2814899"/>
                <a:gd name="connsiteY0" fmla="*/ 160674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7" fmla="*/ 0 w 2814899"/>
                <a:gd name="connsiteY7" fmla="*/ 160674 h 5381164"/>
                <a:gd name="connsiteX0" fmla="*/ 0 w 2814899"/>
                <a:gd name="connsiteY0" fmla="*/ 5220490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0" fmla="*/ 0 w 2654225"/>
                <a:gd name="connsiteY0" fmla="*/ 5381164 h 5381164"/>
                <a:gd name="connsiteX1" fmla="*/ 2493551 w 2654225"/>
                <a:gd name="connsiteY1" fmla="*/ 0 h 5381164"/>
                <a:gd name="connsiteX2" fmla="*/ 2654225 w 2654225"/>
                <a:gd name="connsiteY2" fmla="*/ 160674 h 5381164"/>
                <a:gd name="connsiteX3" fmla="*/ 2654225 w 2654225"/>
                <a:gd name="connsiteY3" fmla="*/ 5220490 h 5381164"/>
                <a:gd name="connsiteX4" fmla="*/ 2493551 w 2654225"/>
                <a:gd name="connsiteY4" fmla="*/ 5381164 h 5381164"/>
                <a:gd name="connsiteX5" fmla="*/ 0 w 2654225"/>
                <a:gd name="connsiteY5" fmla="*/ 5381164 h 538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4225" h="5381164">
                  <a:moveTo>
                    <a:pt x="0" y="5381164"/>
                  </a:moveTo>
                  <a:lnTo>
                    <a:pt x="2493551" y="0"/>
                  </a:lnTo>
                  <a:lnTo>
                    <a:pt x="2654225" y="160674"/>
                  </a:lnTo>
                  <a:lnTo>
                    <a:pt x="2654225" y="5220490"/>
                  </a:lnTo>
                  <a:lnTo>
                    <a:pt x="2493551" y="5381164"/>
                  </a:lnTo>
                  <a:lnTo>
                    <a:pt x="0" y="5381164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896471" y="1743598"/>
              <a:ext cx="2126756" cy="4409423"/>
              <a:chOff x="1567014" y="2095750"/>
              <a:chExt cx="1300011" cy="269532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68551" y="2095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84438" y="4524375"/>
                <a:ext cx="266700" cy="266700"/>
              </a:xfrm>
              <a:prstGeom prst="ellipse">
                <a:avLst/>
              </a:prstGeom>
              <a:solidFill>
                <a:srgbClr val="43BFF7">
                  <a:alpha val="9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568551" y="2524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568551" y="2953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567014" y="3382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67014" y="43117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567014" y="41395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90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/>
              <a:t>Group routers, Pool </a:t>
            </a:r>
            <a:r>
              <a:rPr lang="sv-SE" b="1" dirty="0" smtClean="0"/>
              <a:t>routers</a:t>
            </a:r>
          </a:p>
          <a:p>
            <a:pPr marL="0" indent="0">
              <a:buNone/>
            </a:pPr>
            <a:endParaRPr lang="sv-SE" b="1" dirty="0"/>
          </a:p>
          <a:p>
            <a:r>
              <a:rPr lang="sv-SE" b="1" dirty="0" err="1" smtClean="0"/>
              <a:t>BroadcastRouter</a:t>
            </a:r>
            <a:endParaRPr lang="sv-SE" b="1" dirty="0" smtClean="0"/>
          </a:p>
          <a:p>
            <a:r>
              <a:rPr lang="sv-SE" b="1" dirty="0" err="1" smtClean="0"/>
              <a:t>RoundRobinRouter</a:t>
            </a:r>
            <a:endParaRPr lang="sv-SE" b="1" dirty="0" smtClean="0"/>
          </a:p>
          <a:p>
            <a:r>
              <a:rPr lang="sv-SE" b="1" dirty="0" err="1" smtClean="0"/>
              <a:t>ConsistentHashRouter</a:t>
            </a:r>
            <a:endParaRPr lang="sv-SE" b="1" dirty="0" smtClean="0"/>
          </a:p>
          <a:p>
            <a:r>
              <a:rPr lang="sv-SE" b="1" dirty="0" err="1" smtClean="0"/>
              <a:t>ScatterGatherFirstCompletedRouter</a:t>
            </a:r>
            <a:endParaRPr lang="sv-SE" b="1" dirty="0" smtClean="0"/>
          </a:p>
          <a:p>
            <a:r>
              <a:rPr lang="sv-SE" b="1" dirty="0" err="1" smtClean="0"/>
              <a:t>SmallestMailboxRouter</a:t>
            </a:r>
            <a:endParaRPr lang="sv-SE" b="1" dirty="0" smtClean="0"/>
          </a:p>
          <a:p>
            <a:r>
              <a:rPr lang="sv-SE" b="1" dirty="0" err="1" smtClean="0"/>
              <a:t>TailChoppingRouter</a:t>
            </a:r>
            <a:endParaRPr lang="sv-SE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  <p:grpSp>
        <p:nvGrpSpPr>
          <p:cNvPr id="24" name="Error"/>
          <p:cNvGrpSpPr/>
          <p:nvPr/>
        </p:nvGrpSpPr>
        <p:grpSpPr>
          <a:xfrm>
            <a:off x="5101169" y="4158678"/>
            <a:ext cx="1259463" cy="1274018"/>
            <a:chOff x="4665409" y="4631482"/>
            <a:chExt cx="1610726" cy="1629341"/>
          </a:xfrm>
        </p:grpSpPr>
        <p:grpSp>
          <p:nvGrpSpPr>
            <p:cNvPr id="25" name="Group 2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25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</a:t>
            </a:r>
            <a:r>
              <a:rPr lang="sv-SE" b="1" dirty="0" smtClean="0"/>
              <a:t>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  <a:endParaRPr lang="sv-SE" b="1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</a:t>
            </a:r>
            <a:r>
              <a:rPr lang="sv-SE" b="1" dirty="0" smtClean="0"/>
              <a:t>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</a:t>
            </a:r>
            <a:r>
              <a:rPr lang="sv-SE" b="1" dirty="0" smtClean="0"/>
              <a:t>.</a:t>
            </a:r>
            <a:r>
              <a:rPr lang="sv-SE" b="1" i="1" dirty="0" err="1" smtClean="0"/>
              <a:t>Become</a:t>
            </a:r>
            <a:r>
              <a:rPr lang="sv-SE" b="1" dirty="0" smtClean="0"/>
              <a:t> </a:t>
            </a:r>
            <a:r>
              <a:rPr lang="sv-SE" b="1" dirty="0" smtClean="0"/>
              <a:t>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  <a:endParaRPr lang="sv-SE" b="1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Persistence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The End</a:t>
            </a:r>
            <a:endParaRPr lang="sv-SE" sz="8000" b="1" dirty="0"/>
          </a:p>
        </p:txBody>
      </p:sp>
    </p:spTree>
    <p:extLst>
      <p:ext uri="{BB962C8B-B14F-4D97-AF65-F5344CB8AC3E}">
        <p14:creationId xmlns:p14="http://schemas.microsoft.com/office/powerpoint/2010/main" val="4148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235280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Akka.NET vs. Akka</a:t>
            </a:r>
            <a:endParaRPr lang="sv-SE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8200" y="2700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b="1" dirty="0" smtClean="0"/>
              <a:t>Akka.NET vs. Project Orleans</a:t>
            </a:r>
            <a:endParaRPr lang="sv-SE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0" y="41652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b="1" dirty="0" smtClean="0"/>
              <a:t>Akka.* vs. </a:t>
            </a:r>
            <a:r>
              <a:rPr lang="sv-SE" b="1" dirty="0" err="1" smtClean="0"/>
              <a:t>Erlang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32335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61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What</a:t>
            </a:r>
            <a:r>
              <a:rPr lang="sv-SE" b="1" dirty="0" smtClean="0"/>
              <a:t> </a:t>
            </a:r>
            <a:r>
              <a:rPr lang="sv-SE" b="1" dirty="0" err="1" smtClean="0"/>
              <a:t>are</a:t>
            </a:r>
            <a:r>
              <a:rPr lang="sv-SE" b="1" dirty="0" smtClean="0"/>
              <a:t> </a:t>
            </a:r>
            <a:r>
              <a:rPr lang="sv-SE" b="1" i="1" dirty="0" smtClean="0"/>
              <a:t>”Race </a:t>
            </a:r>
            <a:r>
              <a:rPr lang="sv-SE" b="1" i="1" dirty="0" err="1" smtClean="0"/>
              <a:t>Conditions</a:t>
            </a:r>
            <a:r>
              <a:rPr lang="sv-SE" b="1" i="1" dirty="0" smtClean="0"/>
              <a:t>”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40364" y="4365914"/>
            <a:ext cx="4013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43BFF7"/>
                </a:solidFill>
              </a:rPr>
              <a:t>Knock </a:t>
            </a:r>
            <a:r>
              <a:rPr lang="en-US" sz="4400" b="1" i="1" dirty="0" err="1" smtClean="0">
                <a:solidFill>
                  <a:srgbClr val="43BFF7"/>
                </a:solidFill>
              </a:rPr>
              <a:t>knock</a:t>
            </a:r>
            <a:r>
              <a:rPr lang="en-US" sz="4400" b="1" i="1" dirty="0" smtClean="0">
                <a:solidFill>
                  <a:srgbClr val="43BFF7"/>
                </a:solidFill>
              </a:rPr>
              <a:t>!</a:t>
            </a:r>
          </a:p>
          <a:p>
            <a:r>
              <a:rPr lang="en-US" sz="4400" b="1" i="1" dirty="0" smtClean="0">
                <a:solidFill>
                  <a:srgbClr val="43BFF7"/>
                </a:solidFill>
              </a:rPr>
              <a:t>Race </a:t>
            </a:r>
            <a:r>
              <a:rPr lang="en-US" sz="4400" b="1" i="1" dirty="0">
                <a:solidFill>
                  <a:srgbClr val="43BFF7"/>
                </a:solidFill>
              </a:rPr>
              <a:t>condition </a:t>
            </a:r>
            <a:endParaRPr lang="en-US" sz="4400" b="1" i="1" dirty="0" smtClean="0">
              <a:solidFill>
                <a:srgbClr val="43BFF7"/>
              </a:solidFill>
            </a:endParaRPr>
          </a:p>
          <a:p>
            <a:r>
              <a:rPr lang="en-US" sz="4400" b="1" i="1" dirty="0" smtClean="0">
                <a:solidFill>
                  <a:srgbClr val="43BFF7"/>
                </a:solidFill>
              </a:rPr>
              <a:t>Who's </a:t>
            </a:r>
            <a:r>
              <a:rPr lang="en-US" sz="4400" b="1" i="1" dirty="0">
                <a:solidFill>
                  <a:srgbClr val="43BFF7"/>
                </a:solidFill>
              </a:rPr>
              <a:t>there?</a:t>
            </a:r>
            <a:endParaRPr lang="sv-SE" sz="4400" b="1" i="1" dirty="0">
              <a:solidFill>
                <a:srgbClr val="43BFF7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0914" y="2033640"/>
            <a:ext cx="6444818" cy="2337192"/>
          </a:xfrm>
          <a:prstGeom prst="roundRect">
            <a:avLst>
              <a:gd name="adj" fmla="val 388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account.Balance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2800" dirty="0" err="1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Withdraw</a:t>
            </a:r>
            <a:r>
              <a:rPr lang="en-US" sz="2800" dirty="0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-780101" y="1570038"/>
            <a:ext cx="241300" cy="2413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B515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-840874" y="1566826"/>
            <a:ext cx="241300" cy="2413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5732" y="2033640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1000</a:t>
            </a:r>
            <a:br>
              <a:rPr lang="sv-SE" dirty="0" smtClean="0"/>
            </a:br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5732" y="2028722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200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5732" y="2032948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-500 !?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8 0.09583 L 0.59714 0.0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0.09491 L 0.61015 0.09491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7 0.22407 L 0.51967 0.219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7369 0.22408 L 0.53828 0.21875 " pathEditMode="relative" rAng="0" ptsTypes="AA">
                                      <p:cBhvr>
                                        <p:cTn id="14" dur="1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”</a:t>
            </a:r>
            <a:r>
              <a:rPr lang="sv-SE" sz="1600" b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dirty="0" smtClean="0">
                <a:solidFill>
                  <a:schemeClr val="tx1"/>
                </a:solidFill>
              </a:rPr>
              <a:t>”</a:t>
            </a: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198755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9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service </a:t>
            </a:r>
            <a:r>
              <a:rPr lang="sv-SE" sz="1600" dirty="0" err="1">
                <a:solidFill>
                  <a:schemeClr val="bg1"/>
                </a:solidFill>
              </a:rPr>
              <a:t>request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ka Roboto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3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4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13650</TotalTime>
  <Words>960</Words>
  <Application>Microsoft Office PowerPoint</Application>
  <PresentationFormat>Widescreen</PresentationFormat>
  <Paragraphs>400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Roboto</vt:lpstr>
      <vt:lpstr>Roboto Bk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of Things</vt:lpstr>
      <vt:lpstr>Actor Model</vt:lpstr>
      <vt:lpstr>OOP vs. Actor Model</vt:lpstr>
      <vt:lpstr>Moore’s Law</vt:lpstr>
      <vt:lpstr>PowerPoint Presentation</vt:lpstr>
      <vt:lpstr>Actor Model</vt:lpstr>
      <vt:lpstr>Footprint?</vt:lpstr>
      <vt:lpstr>Actor Model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ScatterGatherFirstCompletedRouter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The End</vt:lpstr>
      <vt:lpstr>Akka.NET vs. Akka</vt:lpstr>
      <vt:lpstr>What are ”Race Conditions”?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Alsing</cp:lastModifiedBy>
  <cp:revision>1597</cp:revision>
  <dcterms:created xsi:type="dcterms:W3CDTF">2014-06-11T19:04:29Z</dcterms:created>
  <dcterms:modified xsi:type="dcterms:W3CDTF">2015-05-24T15:29:07Z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