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72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505" r:id="rId36"/>
    <p:sldId id="506" r:id="rId37"/>
    <p:sldId id="472" r:id="rId38"/>
    <p:sldId id="480" r:id="rId39"/>
    <p:sldId id="479" r:id="rId40"/>
    <p:sldId id="424" r:id="rId41"/>
    <p:sldId id="437" r:id="rId42"/>
    <p:sldId id="441" r:id="rId43"/>
    <p:sldId id="512" r:id="rId44"/>
    <p:sldId id="513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14" r:id="rId58"/>
    <p:sldId id="515" r:id="rId59"/>
    <p:sldId id="516" r:id="rId60"/>
    <p:sldId id="517" r:id="rId61"/>
    <p:sldId id="518" r:id="rId62"/>
    <p:sldId id="519" r:id="rId63"/>
    <p:sldId id="520" r:id="rId64"/>
    <p:sldId id="521" r:id="rId65"/>
    <p:sldId id="508" r:id="rId66"/>
    <p:sldId id="509" r:id="rId67"/>
    <p:sldId id="510" r:id="rId68"/>
    <p:sldId id="511" r:id="rId69"/>
    <p:sldId id="489" r:id="rId70"/>
    <p:sldId id="507" r:id="rId7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505"/>
            <p14:sldId id="506"/>
            <p14:sldId id="472"/>
            <p14:sldId id="480"/>
            <p14:sldId id="479"/>
            <p14:sldId id="424"/>
            <p14:sldId id="437"/>
            <p14:sldId id="441"/>
            <p14:sldId id="512"/>
            <p14:sldId id="513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08"/>
            <p14:sldId id="509"/>
            <p14:sldId id="510"/>
            <p14:sldId id="511"/>
          </p14:sldIdLst>
        </p14:section>
        <p14:section name="End" id="{FBBC86C7-49BC-474A-BC50-DE3F35C37856}">
          <p14:sldIdLst>
            <p14:sldId id="489"/>
            <p14:sldId id="507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8"/>
    <a:srgbClr val="0F2A3D"/>
    <a:srgbClr val="262626"/>
    <a:srgbClr val="FF493E"/>
    <a:srgbClr val="2F3133"/>
    <a:srgbClr val="444474"/>
    <a:srgbClr val="FFC021"/>
    <a:srgbClr val="BF2C78"/>
    <a:srgbClr val="FFE699"/>
    <a:srgbClr val="9E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14" autoAdjust="0"/>
    <p:restoredTop sz="90074" autoAdjust="0"/>
  </p:normalViewPr>
  <p:slideViewPr>
    <p:cSldViewPr snapToGrid="0">
      <p:cViewPr varScale="1">
        <p:scale>
          <a:sx n="70" d="100"/>
          <a:sy n="70" d="100"/>
        </p:scale>
        <p:origin x="200" y="93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076cc895179c80c0/Documents/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1995.0</c:v>
                </c:pt>
                <c:pt idx="1">
                  <c:v>1997.0</c:v>
                </c:pt>
                <c:pt idx="2">
                  <c:v>1998.0</c:v>
                </c:pt>
                <c:pt idx="3">
                  <c:v>1999.0</c:v>
                </c:pt>
                <c:pt idx="4">
                  <c:v>2000.0</c:v>
                </c:pt>
                <c:pt idx="5">
                  <c:v>2001.0</c:v>
                </c:pt>
                <c:pt idx="6">
                  <c:v>2002.0</c:v>
                </c:pt>
                <c:pt idx="7">
                  <c:v>2003.0</c:v>
                </c:pt>
                <c:pt idx="8">
                  <c:v>2004.0</c:v>
                </c:pt>
                <c:pt idx="9">
                  <c:v>2005.0</c:v>
                </c:pt>
                <c:pt idx="10">
                  <c:v>2006.0</c:v>
                </c:pt>
                <c:pt idx="11">
                  <c:v>2007.0</c:v>
                </c:pt>
                <c:pt idx="12">
                  <c:v>2008.0</c:v>
                </c:pt>
                <c:pt idx="13">
                  <c:v>2009.0</c:v>
                </c:pt>
                <c:pt idx="14">
                  <c:v>2010.0</c:v>
                </c:pt>
                <c:pt idx="15">
                  <c:v>2011.0</c:v>
                </c:pt>
                <c:pt idx="16">
                  <c:v>2012.0</c:v>
                </c:pt>
                <c:pt idx="17">
                  <c:v>2013.0</c:v>
                </c:pt>
                <c:pt idx="18">
                  <c:v>2014.0</c:v>
                </c:pt>
                <c:pt idx="19">
                  <c:v>2015.0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1000.0</c:v>
                </c:pt>
                <c:pt idx="5">
                  <c:v>1800.0</c:v>
                </c:pt>
                <c:pt idx="6">
                  <c:v>2530.0</c:v>
                </c:pt>
                <c:pt idx="7">
                  <c:v>3200.0</c:v>
                </c:pt>
                <c:pt idx="8">
                  <c:v>3600.0</c:v>
                </c:pt>
                <c:pt idx="9">
                  <c:v>2200.0</c:v>
                </c:pt>
                <c:pt idx="10">
                  <c:v>2930.0</c:v>
                </c:pt>
                <c:pt idx="11">
                  <c:v>3000.0</c:v>
                </c:pt>
                <c:pt idx="12">
                  <c:v>3200.0</c:v>
                </c:pt>
                <c:pt idx="13">
                  <c:v>3330.0</c:v>
                </c:pt>
                <c:pt idx="14">
                  <c:v>3330.0</c:v>
                </c:pt>
                <c:pt idx="15">
                  <c:v>3150.0</c:v>
                </c:pt>
                <c:pt idx="16">
                  <c:v>3200.0</c:v>
                </c:pt>
                <c:pt idx="17">
                  <c:v>3150.0</c:v>
                </c:pt>
                <c:pt idx="18">
                  <c:v>3150.0</c:v>
                </c:pt>
                <c:pt idx="19">
                  <c:v>3150.0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07096000"/>
        <c:axId val="140709883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1995.0</c:v>
                </c:pt>
                <c:pt idx="1">
                  <c:v>1997.0</c:v>
                </c:pt>
                <c:pt idx="2">
                  <c:v>1998.0</c:v>
                </c:pt>
                <c:pt idx="3">
                  <c:v>1999.0</c:v>
                </c:pt>
                <c:pt idx="4">
                  <c:v>2000.0</c:v>
                </c:pt>
                <c:pt idx="5">
                  <c:v>2001.0</c:v>
                </c:pt>
                <c:pt idx="6">
                  <c:v>2002.0</c:v>
                </c:pt>
                <c:pt idx="7">
                  <c:v>2003.0</c:v>
                </c:pt>
                <c:pt idx="8">
                  <c:v>2004.0</c:v>
                </c:pt>
                <c:pt idx="9">
                  <c:v>2005.0</c:v>
                </c:pt>
                <c:pt idx="10">
                  <c:v>2006.0</c:v>
                </c:pt>
                <c:pt idx="11">
                  <c:v>2007.0</c:v>
                </c:pt>
                <c:pt idx="12">
                  <c:v>2008.0</c:v>
                </c:pt>
                <c:pt idx="13">
                  <c:v>2009.0</c:v>
                </c:pt>
                <c:pt idx="14">
                  <c:v>2010.0</c:v>
                </c:pt>
                <c:pt idx="15">
                  <c:v>2011.0</c:v>
                </c:pt>
                <c:pt idx="16">
                  <c:v>2012.0</c:v>
                </c:pt>
                <c:pt idx="17">
                  <c:v>2013.0</c:v>
                </c:pt>
                <c:pt idx="18">
                  <c:v>2014.0</c:v>
                </c:pt>
                <c:pt idx="19">
                  <c:v>2015.0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4.0</c:v>
                </c:pt>
                <c:pt idx="12">
                  <c:v>4.0</c:v>
                </c:pt>
                <c:pt idx="13">
                  <c:v>8.0</c:v>
                </c:pt>
                <c:pt idx="14">
                  <c:v>8.0</c:v>
                </c:pt>
                <c:pt idx="15">
                  <c:v>16.0</c:v>
                </c:pt>
                <c:pt idx="16">
                  <c:v>16.0</c:v>
                </c:pt>
                <c:pt idx="17">
                  <c:v>32.0</c:v>
                </c:pt>
                <c:pt idx="18">
                  <c:v>32.0</c:v>
                </c:pt>
                <c:pt idx="19">
                  <c:v>64.0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5183536"/>
        <c:axId val="1406648784"/>
      </c:scatterChart>
      <c:valAx>
        <c:axId val="140709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407098832"/>
        <c:crosses val="autoZero"/>
        <c:crossBetween val="midCat"/>
        <c:majorUnit val="1.0"/>
      </c:valAx>
      <c:valAx>
        <c:axId val="140709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407096000"/>
        <c:crosses val="autoZero"/>
        <c:crossBetween val="midCat"/>
      </c:valAx>
      <c:valAx>
        <c:axId val="14066487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285183536"/>
        <c:crosses val="max"/>
        <c:crossBetween val="midCat"/>
      </c:valAx>
      <c:valAx>
        <c:axId val="1285183536"/>
        <c:scaling>
          <c:orientation val="minMax"/>
          <c:max val="2016.0"/>
          <c:min val="1994.0"/>
        </c:scaling>
        <c:delete val="1"/>
        <c:axPos val="b"/>
        <c:numFmt formatCode="General" sourceLinked="1"/>
        <c:majorTickMark val="none"/>
        <c:minorTickMark val="none"/>
        <c:tickLblPos val="nextTo"/>
        <c:crossAx val="1406648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85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717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0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41" y="2461057"/>
            <a:ext cx="673600" cy="106729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0" y="342588"/>
            <a:ext cx="2730962" cy="1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2786671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”An </a:t>
            </a:r>
            <a:r>
              <a:rPr lang="sv-SE" sz="2400" b="1" i="1" dirty="0" err="1">
                <a:solidFill>
                  <a:srgbClr val="FF493E"/>
                </a:solidFill>
              </a:rPr>
              <a:t>island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 smtClean="0">
                <a:solidFill>
                  <a:srgbClr val="FF493E"/>
                </a:solidFill>
              </a:rPr>
              <a:t>consistency</a:t>
            </a:r>
            <a:r>
              <a:rPr lang="sv-SE" sz="2400" b="1" i="1" dirty="0" smtClean="0">
                <a:solidFill>
                  <a:srgbClr val="FF493E"/>
                </a:solidFill>
              </a:rPr>
              <a:t> in </a:t>
            </a:r>
            <a:r>
              <a:rPr lang="sv-SE" sz="2400" b="1" i="1" dirty="0">
                <a:solidFill>
                  <a:srgbClr val="FF493E"/>
                </a:solidFill>
              </a:rPr>
              <a:t>a </a:t>
            </a:r>
            <a:r>
              <a:rPr lang="sv-SE" sz="2400" b="1" i="1" dirty="0" err="1">
                <a:solidFill>
                  <a:srgbClr val="FF493E"/>
                </a:solidFill>
              </a:rPr>
              <a:t>sea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concurrency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Shared</a:t>
            </a:r>
            <a:r>
              <a:rPr lang="sv-SE" sz="2400" b="1" i="1" dirty="0">
                <a:solidFill>
                  <a:srgbClr val="FF493E"/>
                </a:solidFill>
              </a:rPr>
              <a:t>  </a:t>
            </a:r>
            <a:r>
              <a:rPr lang="sv-SE" sz="2400" b="1" i="1" dirty="0" err="1">
                <a:solidFill>
                  <a:srgbClr val="FF493E"/>
                </a:solidFill>
              </a:rPr>
              <a:t>nothing</a:t>
            </a:r>
            <a:r>
              <a:rPr lang="sv-SE" sz="2400" b="1" i="1" dirty="0">
                <a:solidFill>
                  <a:srgbClr val="FF493E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Location</a:t>
            </a:r>
            <a:r>
              <a:rPr lang="sv-SE" sz="2400" b="1" i="1" dirty="0">
                <a:solidFill>
                  <a:srgbClr val="FF493E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493E"/>
                </a:solidFill>
              </a:rPr>
              <a:t>Distributable</a:t>
            </a:r>
            <a:r>
              <a:rPr lang="sv-SE" sz="2400" b="1" i="1" dirty="0">
                <a:solidFill>
                  <a:srgbClr val="FF493E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" y="3423226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309005" y="3348004"/>
            <a:ext cx="3071622" cy="2397639"/>
            <a:chOff x="1395811" y="4294303"/>
            <a:chExt cx="3071622" cy="2397639"/>
          </a:xfrm>
        </p:grpSpPr>
        <p:sp>
          <p:nvSpPr>
            <p:cNvPr id="41" name="Oval 40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c1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Fault tolerance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Bulkheads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child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parent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Attempts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Delay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Query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Result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Up</a:t>
            </a:r>
            <a:endParaRPr kumimoji="0" lang="sv-S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Query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Error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Down</a:t>
            </a:r>
            <a:endParaRPr kumimoji="0" lang="sv-S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41468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2096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196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209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3509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995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8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microservice architecture 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 element of functionality into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eparate service…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scales by distributing these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servers, replicating as needed</a:t>
            </a:r>
            <a:endParaRPr kumimoji="0" lang="sv-SE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sv-SE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Martin Fowler, James Lewis</a:t>
            </a:r>
            <a:endParaRPr kumimoji="0" lang="sv-SE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6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you guys!?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over here!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76033" y="2824922"/>
            <a:ext cx="2394494" cy="1793407"/>
            <a:chOff x="2276033" y="2824922"/>
            <a:chExt cx="2394494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276033" y="3499381"/>
              <a:ext cx="2332097" cy="4697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A”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@1.2.4.6:4040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  <a:solidFill>
            <a:srgbClr val="1F4E79"/>
          </a:solidFill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494369"/>
              <a:ext cx="1992085" cy="47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B”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Lookup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”Where is B?”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61667" y="3390602"/>
            <a:ext cx="3273049" cy="1646467"/>
            <a:chOff x="2195000" y="2153585"/>
            <a:chExt cx="3273049" cy="1646467"/>
          </a:xfrm>
          <a:solidFill>
            <a:srgbClr val="1F4E79"/>
          </a:solidFill>
        </p:grpSpPr>
        <p:cxnSp>
          <p:nvCxnSpPr>
            <p:cNvPr id="18" name="Curved Connector 17"/>
            <p:cNvCxnSpPr>
              <a:stCxn id="8" idx="2"/>
              <a:endCxn id="25" idx="3"/>
            </p:cNvCxnSpPr>
            <p:nvPr/>
          </p:nvCxnSpPr>
          <p:spPr>
            <a:xfrm rot="5400000">
              <a:off x="2386599" y="1961986"/>
              <a:ext cx="1646467" cy="2029666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25511" y="2915838"/>
              <a:ext cx="2942538" cy="279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is at address 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7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670527" y="4746338"/>
            <a:ext cx="2841610" cy="508546"/>
            <a:chOff x="4670527" y="4893281"/>
            <a:chExt cx="2841610" cy="508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1492" y="4893281"/>
              <a:ext cx="1399865" cy="50854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Call</a:t>
              </a:r>
              <a:b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3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Redundancy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238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Health Checks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0"/>
            <a:ext cx="2332098" cy="1921417"/>
            <a:chOff x="2338430" y="2824920"/>
            <a:chExt cx="2332098" cy="1921417"/>
          </a:xfrm>
          <a:solidFill>
            <a:srgbClr val="1F4E79"/>
          </a:solidFill>
        </p:grpSpPr>
        <p:cxnSp>
          <p:nvCxnSpPr>
            <p:cNvPr id="23" name="Curved Connector 22"/>
            <p:cNvCxnSpPr>
              <a:stCxn id="8" idx="1"/>
              <a:endCxn id="25" idx="0"/>
            </p:cNvCxnSpPr>
            <p:nvPr/>
          </p:nvCxnSpPr>
          <p:spPr>
            <a:xfrm rot="10800000" flipV="1">
              <a:off x="3067309" y="2824920"/>
              <a:ext cx="1603219" cy="192141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Are you Alive?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1666" y="3390603"/>
            <a:ext cx="2503788" cy="1646467"/>
            <a:chOff x="3909266" y="3238203"/>
            <a:chExt cx="2503788" cy="1646467"/>
          </a:xfrm>
          <a:solidFill>
            <a:srgbClr val="1F4E79"/>
          </a:solidFill>
        </p:grpSpPr>
        <p:cxnSp>
          <p:nvCxnSpPr>
            <p:cNvPr id="21" name="Curved Connector 20"/>
            <p:cNvCxnSpPr>
              <a:stCxn id="25" idx="3"/>
              <a:endCxn id="8" idx="2"/>
            </p:cNvCxnSpPr>
            <p:nvPr/>
          </p:nvCxnSpPr>
          <p:spPr>
            <a:xfrm flipV="1">
              <a:off x="3909266" y="3238203"/>
              <a:ext cx="2029666" cy="164646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80957" y="4278649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Yes!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4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1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433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24345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82327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989123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943772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612344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987234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Grain Id: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Names:</a:t>
            </a:r>
            <a:b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Names:</a:t>
            </a:r>
            <a:b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Actors: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 : User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44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15895</TotalTime>
  <Words>997</Words>
  <Application>Microsoft Macintosh PowerPoint</Application>
  <PresentationFormat>Bredbild</PresentationFormat>
  <Paragraphs>463</Paragraphs>
  <Slides>66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66</vt:i4>
      </vt:variant>
    </vt:vector>
  </HeadingPairs>
  <TitlesOfParts>
    <vt:vector size="75" baseType="lpstr">
      <vt:lpstr>Arial Black</vt:lpstr>
      <vt:lpstr>Calibri</vt:lpstr>
      <vt:lpstr>Calibri Light</vt:lpstr>
      <vt:lpstr>Courier New</vt:lpstr>
      <vt:lpstr>Lobster Two</vt:lpstr>
      <vt:lpstr>Ravie</vt:lpstr>
      <vt:lpstr>Arial</vt:lpstr>
      <vt:lpstr>Office Theme</vt:lpstr>
      <vt:lpstr>2_Office Theme</vt:lpstr>
      <vt:lpstr>PowerPoint-presentation</vt:lpstr>
      <vt:lpstr>Actor Model</vt:lpstr>
      <vt:lpstr>OOP vs. Actor Model</vt:lpstr>
      <vt:lpstr>Moore’s Law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Supervision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Redundancy</vt:lpstr>
      <vt:lpstr>Health Checks</vt:lpstr>
      <vt:lpstr>PowerPoint-presentation</vt:lpstr>
      <vt:lpstr>PowerPoint-presentation</vt:lpstr>
      <vt:lpstr>PowerPoint-presentation</vt:lpstr>
      <vt:lpstr>PowerPoint-presentation</vt:lpstr>
      <vt:lpstr>The End</vt:lpstr>
      <vt:lpstr>PowerPoint-presentation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1843</cp:revision>
  <dcterms:created xsi:type="dcterms:W3CDTF">2014-06-11T19:04:29Z</dcterms:created>
  <dcterms:modified xsi:type="dcterms:W3CDTF">2017-11-14T16:13:33Z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