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3"/>
    <p:sldMasterId id="2147484500" r:id="rId4"/>
  </p:sldMasterIdLst>
  <p:notesMasterIdLst>
    <p:notesMasterId r:id="rId31"/>
  </p:notesMasterIdLst>
  <p:sldIdLst>
    <p:sldId id="521" r:id="rId5"/>
    <p:sldId id="522" r:id="rId6"/>
    <p:sldId id="523" r:id="rId7"/>
    <p:sldId id="524" r:id="rId8"/>
    <p:sldId id="520" r:id="rId9"/>
    <p:sldId id="518" r:id="rId10"/>
    <p:sldId id="396" r:id="rId11"/>
    <p:sldId id="517" r:id="rId12"/>
    <p:sldId id="472" r:id="rId13"/>
    <p:sldId id="480" r:id="rId14"/>
    <p:sldId id="479" r:id="rId15"/>
    <p:sldId id="424" r:id="rId16"/>
    <p:sldId id="441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536" r:id="rId28"/>
    <p:sldId id="489" r:id="rId29"/>
    <p:sldId id="506" r:id="rId3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21"/>
            <p14:sldId id="522"/>
            <p14:sldId id="523"/>
            <p14:sldId id="524"/>
            <p14:sldId id="520"/>
            <p14:sldId id="518"/>
            <p14:sldId id="396"/>
            <p14:sldId id="517"/>
            <p14:sldId id="472"/>
            <p14:sldId id="480"/>
            <p14:sldId id="479"/>
            <p14:sldId id="424"/>
            <p14:sldId id="441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End" id="{FBBC86C7-49BC-474A-BC50-DE3F35C37856}">
          <p14:sldIdLst>
            <p14:sldId id="532"/>
            <p14:sldId id="533"/>
            <p14:sldId id="534"/>
            <p14:sldId id="535"/>
            <p14:sldId id="536"/>
            <p14:sldId id="489"/>
            <p14:sldId id="506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909"/>
    <a:srgbClr val="58EC9F"/>
    <a:srgbClr val="FF928B"/>
    <a:srgbClr val="282828"/>
    <a:srgbClr val="43BFF7"/>
    <a:srgbClr val="1F4E79"/>
    <a:srgbClr val="FFE699"/>
    <a:srgbClr val="00B0F0"/>
    <a:srgbClr val="2E5579"/>
    <a:srgbClr val="FFA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80" autoAdjust="0"/>
    <p:restoredTop sz="90104" autoAdjust="0"/>
  </p:normalViewPr>
  <p:slideViewPr>
    <p:cSldViewPr snapToGrid="0">
      <p:cViewPr>
        <p:scale>
          <a:sx n="97" d="100"/>
          <a:sy n="97" d="100"/>
        </p:scale>
        <p:origin x="-2642" y="-912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05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96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641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80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01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9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9542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926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7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35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263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727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264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71011" y="3009207"/>
            <a:ext cx="17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Design for failure</a:t>
            </a:r>
          </a:p>
        </p:txBody>
      </p:sp>
    </p:spTree>
    <p:extLst>
      <p:ext uri="{BB962C8B-B14F-4D97-AF65-F5344CB8AC3E}">
        <p14:creationId xmlns:p14="http://schemas.microsoft.com/office/powerpoint/2010/main" val="34159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126524" y="2403854"/>
            <a:ext cx="1338288" cy="1428939"/>
            <a:chOff x="3126524" y="2403854"/>
            <a:chExt cx="1338288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4183629" y="2403854"/>
              <a:ext cx="0" cy="1428939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126524" y="2403854"/>
              <a:ext cx="0" cy="1428939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3902445" y="283389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B04242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7" y="5142974"/>
                <a:ext cx="554010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B04242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25" name="Cross 24"/>
              <p:cNvSpPr/>
              <p:nvPr/>
            </p:nvSpPr>
            <p:spPr>
              <a:xfrm rot="18807735">
                <a:off x="5193767" y="5142974"/>
                <a:ext cx="554010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00B0F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</a:rPr>
              <a:t>OneForOne</a:t>
            </a:r>
            <a:r>
              <a:rPr lang="sv-SE" sz="1600" b="1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</a:rPr>
              <a:t>AllForOne</a:t>
            </a:r>
            <a:r>
              <a:rPr lang="sv-SE" sz="1600" b="1" dirty="0">
                <a:solidFill>
                  <a:schemeClr val="bg1"/>
                </a:solidFill>
              </a:rPr>
              <a:t> supervisor</a:t>
            </a: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7324" y="2881745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Exponential Backoff</a:t>
            </a:r>
          </a:p>
        </p:txBody>
      </p:sp>
    </p:spTree>
    <p:extLst>
      <p:ext uri="{BB962C8B-B14F-4D97-AF65-F5344CB8AC3E}">
        <p14:creationId xmlns:p14="http://schemas.microsoft.com/office/powerpoint/2010/main" val="15171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7324" y="2881745"/>
            <a:ext cx="25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Behaviors, circuit breaker</a:t>
            </a:r>
          </a:p>
        </p:txBody>
      </p:sp>
    </p:spTree>
    <p:extLst>
      <p:ext uri="{BB962C8B-B14F-4D97-AF65-F5344CB8AC3E}">
        <p14:creationId xmlns:p14="http://schemas.microsoft.com/office/powerpoint/2010/main" val="152630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7324" y="2881745"/>
            <a:ext cx="524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Examples,Protocols, e.g. Akka Remote Endpoint states</a:t>
            </a:r>
          </a:p>
        </p:txBody>
      </p:sp>
    </p:spTree>
    <p:extLst>
      <p:ext uri="{BB962C8B-B14F-4D97-AF65-F5344CB8AC3E}">
        <p14:creationId xmlns:p14="http://schemas.microsoft.com/office/powerpoint/2010/main" val="11602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4481" y="2859577"/>
            <a:ext cx="1496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Actor lifecycle</a:t>
            </a:r>
          </a:p>
        </p:txBody>
      </p:sp>
    </p:spTree>
    <p:extLst>
      <p:ext uri="{BB962C8B-B14F-4D97-AF65-F5344CB8AC3E}">
        <p14:creationId xmlns:p14="http://schemas.microsoft.com/office/powerpoint/2010/main" val="35003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25440" y="289837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Deathwatch</a:t>
            </a:r>
          </a:p>
        </p:txBody>
      </p:sp>
    </p:spTree>
    <p:extLst>
      <p:ext uri="{BB962C8B-B14F-4D97-AF65-F5344CB8AC3E}">
        <p14:creationId xmlns:p14="http://schemas.microsoft.com/office/powerpoint/2010/main" val="20989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25440" y="2898370"/>
            <a:ext cx="2508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Distributed failures</a:t>
            </a:r>
          </a:p>
          <a:p>
            <a:r>
              <a:rPr lang="sv-SE" dirty="0" smtClean="0"/>
              <a:t>Lost nodes</a:t>
            </a:r>
          </a:p>
          <a:p>
            <a:r>
              <a:rPr lang="sv-SE" dirty="0" smtClean="0"/>
              <a:t>Network problems</a:t>
            </a:r>
          </a:p>
          <a:p>
            <a:r>
              <a:rPr lang="sv-SE" dirty="0" smtClean="0"/>
              <a:t>How do you handle this?</a:t>
            </a:r>
          </a:p>
        </p:txBody>
      </p:sp>
    </p:spTree>
    <p:extLst>
      <p:ext uri="{BB962C8B-B14F-4D97-AF65-F5344CB8AC3E}">
        <p14:creationId xmlns:p14="http://schemas.microsoft.com/office/powerpoint/2010/main" val="40865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7324" y="2881745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 failing Escalator is still a staircase</a:t>
            </a:r>
          </a:p>
        </p:txBody>
      </p:sp>
    </p:spTree>
    <p:extLst>
      <p:ext uri="{BB962C8B-B14F-4D97-AF65-F5344CB8AC3E}">
        <p14:creationId xmlns:p14="http://schemas.microsoft.com/office/powerpoint/2010/main" val="30833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4567" y="2920538"/>
            <a:ext cx="4476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Persistencec. Rehydrate actors on a new node</a:t>
            </a:r>
          </a:p>
        </p:txBody>
      </p:sp>
    </p:spTree>
    <p:extLst>
      <p:ext uri="{BB962C8B-B14F-4D97-AF65-F5344CB8AC3E}">
        <p14:creationId xmlns:p14="http://schemas.microsoft.com/office/powerpoint/2010/main" val="2807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4567" y="2920538"/>
            <a:ext cx="272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 smtClean="0"/>
              <a:t>Virtual Actors</a:t>
            </a:r>
          </a:p>
        </p:txBody>
      </p:sp>
    </p:spTree>
    <p:extLst>
      <p:ext uri="{BB962C8B-B14F-4D97-AF65-F5344CB8AC3E}">
        <p14:creationId xmlns:p14="http://schemas.microsoft.com/office/powerpoint/2010/main" val="39825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4567" y="2920538"/>
            <a:ext cx="238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Never fail, always exists</a:t>
            </a:r>
          </a:p>
        </p:txBody>
      </p:sp>
    </p:spTree>
    <p:extLst>
      <p:ext uri="{BB962C8B-B14F-4D97-AF65-F5344CB8AC3E}">
        <p14:creationId xmlns:p14="http://schemas.microsoft.com/office/powerpoint/2010/main" val="12337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Foo</a:t>
            </a:r>
          </a:p>
          <a:p>
            <a:pPr algn="ctr"/>
            <a:r>
              <a:rPr lang="sv-SE" b="1" dirty="0" smtClean="0"/>
              <a:t>433</a:t>
            </a:r>
            <a:endParaRPr lang="sv-SE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Bar</a:t>
            </a:r>
          </a:p>
          <a:p>
            <a:pPr algn="ctr"/>
            <a:r>
              <a:rPr lang="sv-SE" b="1" dirty="0" smtClean="0"/>
              <a:t>24345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Baz</a:t>
            </a:r>
          </a:p>
          <a:p>
            <a:pPr algn="ctr"/>
            <a:r>
              <a:rPr lang="sv-SE" b="1" dirty="0" smtClean="0"/>
              <a:t>82327</a:t>
            </a:r>
            <a:endParaRPr lang="sv-SE" b="1" dirty="0"/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Hash:</a:t>
            </a:r>
          </a:p>
          <a:p>
            <a:pPr algn="ctr"/>
            <a:r>
              <a:rPr lang="sv-SE" b="1" dirty="0" smtClean="0"/>
              <a:t>989123</a:t>
            </a:r>
            <a:endParaRPr lang="sv-SE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Fob</a:t>
            </a:r>
          </a:p>
          <a:p>
            <a:pPr algn="ctr"/>
            <a:r>
              <a:rPr lang="sv-SE" b="1" dirty="0" smtClean="0"/>
              <a:t>943772</a:t>
            </a:r>
            <a:endParaRPr lang="sv-SE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Pew</a:t>
            </a:r>
          </a:p>
          <a:p>
            <a:pPr algn="ctr"/>
            <a:r>
              <a:rPr lang="sv-SE" b="1" dirty="0" smtClean="0"/>
              <a:t>612344</a:t>
            </a:r>
            <a:endParaRPr lang="sv-SE" b="1" dirty="0"/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Gnu</a:t>
            </a:r>
          </a:p>
          <a:p>
            <a:pPr algn="ctr"/>
            <a:r>
              <a:rPr lang="sv-SE" b="1" dirty="0" smtClean="0"/>
              <a:t>987234</a:t>
            </a:r>
            <a:endParaRPr lang="sv-SE" b="1" dirty="0"/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Grain Id:</a:t>
            </a:r>
          </a:p>
          <a:p>
            <a:pPr algn="ctr"/>
            <a:r>
              <a:rPr lang="sv-SE" b="1" dirty="0" smtClean="0"/>
              <a:t>Roger</a:t>
            </a:r>
            <a:endParaRPr lang="sv-SE" b="1" dirty="0"/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Actors:</a:t>
            </a:r>
          </a:p>
          <a:p>
            <a:pPr algn="ctr"/>
            <a:r>
              <a:rPr lang="sv-SE" b="1" dirty="0" smtClean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60010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4567" y="2920538"/>
            <a:ext cx="25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Akka has Cluster Sharding</a:t>
            </a:r>
          </a:p>
        </p:txBody>
      </p:sp>
    </p:spTree>
    <p:extLst>
      <p:ext uri="{BB962C8B-B14F-4D97-AF65-F5344CB8AC3E}">
        <p14:creationId xmlns:p14="http://schemas.microsoft.com/office/powerpoint/2010/main" val="154083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>
                <a:latin typeface="Ravie" panose="04040805050809020602" pitchFamily="82" charset="0"/>
              </a:rPr>
              <a:t>The End</a:t>
            </a:r>
            <a:endParaRPr lang="sv-SE" sz="8000" b="1" dirty="0">
              <a:solidFill>
                <a:srgbClr val="B04242"/>
              </a:solidFill>
              <a:latin typeface="Ravie" panose="04040805050809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63409" y="3324505"/>
            <a:ext cx="1410344" cy="1826152"/>
            <a:chOff x="5086213" y="3115017"/>
            <a:chExt cx="1410344" cy="1826152"/>
          </a:xfrm>
        </p:grpSpPr>
        <p:sp>
          <p:nvSpPr>
            <p:cNvPr id="22" name="Oval 191"/>
            <p:cNvSpPr/>
            <p:nvPr/>
          </p:nvSpPr>
          <p:spPr>
            <a:xfrm rot="19315235">
              <a:off x="6038419" y="3115017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1744470">
              <a:off x="5989542" y="3272619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3225449">
              <a:off x="6215163" y="404770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8743542">
              <a:off x="5086213" y="4057369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1933843">
              <a:off x="5226653" y="3191708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3"/>
            <p:cNvSpPr/>
            <p:nvPr/>
          </p:nvSpPr>
          <p:spPr>
            <a:xfrm rot="21147307">
              <a:off x="6044918" y="435317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2"/>
            <p:cNvSpPr/>
            <p:nvPr/>
          </p:nvSpPr>
          <p:spPr>
            <a:xfrm rot="772141">
              <a:off x="5332324" y="432703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8"/>
            <p:cNvSpPr/>
            <p:nvPr/>
          </p:nvSpPr>
          <p:spPr>
            <a:xfrm rot="72546">
              <a:off x="5240059" y="315972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10800000" flipH="1">
              <a:off x="5490119" y="3624210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Moon 30"/>
            <p:cNvSpPr/>
            <p:nvPr/>
          </p:nvSpPr>
          <p:spPr>
            <a:xfrm>
              <a:off x="5874191" y="4271860"/>
              <a:ext cx="207973" cy="409409"/>
            </a:xfrm>
            <a:prstGeom prst="moon">
              <a:avLst>
                <a:gd name="adj" fmla="val 35344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Moon 31"/>
            <p:cNvSpPr/>
            <p:nvPr/>
          </p:nvSpPr>
          <p:spPr>
            <a:xfrm rot="10800000">
              <a:off x="5641653" y="4303769"/>
              <a:ext cx="207973" cy="401529"/>
            </a:xfrm>
            <a:prstGeom prst="moon">
              <a:avLst>
                <a:gd name="adj" fmla="val 33513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rot="4815555">
              <a:off x="5425002" y="4286186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rot="15863994" flipH="1">
              <a:off x="5882082" y="4255455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1600" b="1" dirty="0" smtClean="0"/>
              <a:t> 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Platform-independent, resilient, and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stateful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microservices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7324" y="2881745"/>
            <a:ext cx="35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Bulkheading, compartmentalisation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68326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7324" y="2881745"/>
            <a:ext cx="2166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dirty="0" smtClean="0"/>
              <a:t>ACTORS</a:t>
            </a:r>
          </a:p>
        </p:txBody>
      </p:sp>
    </p:spTree>
    <p:extLst>
      <p:ext uri="{BB962C8B-B14F-4D97-AF65-F5344CB8AC3E}">
        <p14:creationId xmlns:p14="http://schemas.microsoft.com/office/powerpoint/2010/main" val="24586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20" y="4245915"/>
            <a:ext cx="5901439" cy="2017951"/>
          </a:xfrm>
          <a:prstGeom prst="rect">
            <a:avLst/>
          </a:prstGeom>
        </p:spPr>
      </p:pic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send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messages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other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create</a:t>
            </a:r>
            <a:r>
              <a:rPr lang="sv-SE" sz="2400" dirty="0" smtClean="0">
                <a:solidFill>
                  <a:srgbClr val="FFE699"/>
                </a:solidFill>
              </a:rPr>
              <a:t> new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decide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how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handle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it’s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next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</a:t>
            </a:r>
            <a:endParaRPr lang="sv-SE" sz="2400" dirty="0" smtClean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20" y="4245915"/>
            <a:ext cx="5901439" cy="2017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1021579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”An </a:t>
            </a:r>
            <a:r>
              <a:rPr lang="sv-SE" sz="2400" b="1" i="1" dirty="0" err="1">
                <a:solidFill>
                  <a:srgbClr val="FFE699"/>
                </a:solidFill>
              </a:rPr>
              <a:t>island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 smtClean="0">
                <a:solidFill>
                  <a:srgbClr val="FFE699"/>
                </a:solidFill>
              </a:rPr>
              <a:t>consistency</a:t>
            </a:r>
            <a:r>
              <a:rPr lang="sv-SE" sz="2400" b="1" i="1" dirty="0" smtClean="0">
                <a:solidFill>
                  <a:srgbClr val="FFE699"/>
                </a:solidFill>
              </a:rPr>
              <a:t> in </a:t>
            </a:r>
            <a:r>
              <a:rPr lang="sv-SE" sz="2400" b="1" i="1" dirty="0">
                <a:solidFill>
                  <a:srgbClr val="FFE699"/>
                </a:solidFill>
              </a:rPr>
              <a:t>a </a:t>
            </a:r>
            <a:r>
              <a:rPr lang="sv-SE" sz="2400" b="1" i="1" dirty="0" err="1">
                <a:solidFill>
                  <a:srgbClr val="FFE699"/>
                </a:solidFill>
              </a:rPr>
              <a:t>sea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concurrency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Shared</a:t>
            </a:r>
            <a:r>
              <a:rPr lang="sv-SE" sz="2400" b="1" i="1" dirty="0">
                <a:solidFill>
                  <a:srgbClr val="FFE699"/>
                </a:solidFill>
              </a:rPr>
              <a:t>  </a:t>
            </a:r>
            <a:r>
              <a:rPr lang="sv-SE" sz="2400" b="1" i="1" dirty="0" err="1">
                <a:solidFill>
                  <a:srgbClr val="FFE699"/>
                </a:solidFill>
              </a:rPr>
              <a:t>nothing</a:t>
            </a:r>
            <a:r>
              <a:rPr lang="sv-SE" sz="2400" b="1" i="1" dirty="0">
                <a:solidFill>
                  <a:srgbClr val="FFE699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Location</a:t>
            </a:r>
            <a:r>
              <a:rPr lang="sv-SE" sz="2400" b="1" i="1" dirty="0">
                <a:solidFill>
                  <a:srgbClr val="FFE699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FFE699"/>
                </a:solidFill>
              </a:rPr>
              <a:t>Distributable</a:t>
            </a:r>
            <a:r>
              <a:rPr lang="sv-SE" sz="2400" b="1" i="1" dirty="0">
                <a:solidFill>
                  <a:srgbClr val="FFE699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83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79731"/>
            <a:ext cx="4738905" cy="493646"/>
            <a:chOff x="4490592" y="2053151"/>
            <a:chExt cx="4738905" cy="493646"/>
          </a:xfrm>
          <a:solidFill>
            <a:srgbClr val="FF493E"/>
          </a:solidFill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grpFill/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64352" y="2053151"/>
              <a:ext cx="1397311" cy="493646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PID</a:t>
              </a:r>
              <a:endParaRPr lang="sv-SE" sz="1400" b="1" dirty="0"/>
            </a:p>
          </p:txBody>
        </p: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  <a:solidFill>
            <a:srgbClr val="282828"/>
          </a:solidFill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1368726"/>
          </a:xfrm>
          <a:prstGeom prst="roundRect">
            <a:avLst>
              <a:gd name="adj" fmla="val 3271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520924" y="36181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520923" y="41004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93780" y="1732582"/>
            <a:ext cx="1506773" cy="840795"/>
            <a:chOff x="5493780" y="1732582"/>
            <a:chExt cx="1506773" cy="840795"/>
          </a:xfrm>
          <a:effectLst/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3449805" y="313324"/>
            <a:ext cx="5514854" cy="3207014"/>
            <a:chOff x="1670570" y="1481800"/>
            <a:chExt cx="8511834" cy="4949826"/>
          </a:xfrm>
        </p:grpSpPr>
        <p:grpSp>
          <p:nvGrpSpPr>
            <p:cNvPr id="50" name="Group 49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51" name="Straight Connector 50"/>
            <p:cNvCxnSpPr>
              <a:stCxn id="79" idx="3"/>
              <a:endCxn id="73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3" idx="3"/>
              <a:endCxn id="72" idx="7"/>
            </p:cNvCxnSpPr>
            <p:nvPr/>
          </p:nvCxnSpPr>
          <p:spPr>
            <a:xfrm flipH="1">
              <a:off x="3944039" y="3767976"/>
              <a:ext cx="351551" cy="39307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2" idx="3"/>
              <a:endCxn id="80" idx="7"/>
            </p:cNvCxnSpPr>
            <p:nvPr/>
          </p:nvCxnSpPr>
          <p:spPr>
            <a:xfrm flipH="1">
              <a:off x="2831443" y="4866410"/>
              <a:ext cx="407237" cy="3880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3" idx="5"/>
              <a:endCxn id="71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2" idx="5"/>
              <a:endCxn id="70" idx="1"/>
            </p:cNvCxnSpPr>
            <p:nvPr/>
          </p:nvCxnSpPr>
          <p:spPr>
            <a:xfrm>
              <a:off x="3944039" y="4866410"/>
              <a:ext cx="351551" cy="40750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4" idx="5"/>
              <a:endCxn id="75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5" idx="3"/>
              <a:endCxn id="76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4"/>
              <a:endCxn id="77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9" idx="5"/>
              <a:endCxn id="74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5" idx="5"/>
              <a:endCxn id="78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149506" y="51278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/b2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/a1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/a2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/b3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/c3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/c4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/c5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/</a:t>
              </a:r>
              <a:endParaRPr lang="sv-SE" sz="14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1980000" y="51084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</a:t>
              </a:r>
              <a:r>
                <a:rPr lang="sv-SE" sz="1400" b="1" dirty="0" smtClean="0"/>
                <a:t>c1</a:t>
              </a:r>
              <a:endParaRPr lang="sv-SE" sz="1400" b="1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977169" y="5108400"/>
              <a:ext cx="997527" cy="997527"/>
              <a:chOff x="1978560" y="5109171"/>
              <a:chExt cx="997527" cy="997527"/>
            </a:xfrm>
            <a:effectLst/>
          </p:grpSpPr>
          <p:sp>
            <p:nvSpPr>
              <p:cNvPr id="90" name="Oval 89"/>
              <p:cNvSpPr/>
              <p:nvPr/>
            </p:nvSpPr>
            <p:spPr>
              <a:xfrm>
                <a:off x="1978560" y="5109171"/>
                <a:ext cx="997527" cy="997527"/>
              </a:xfrm>
              <a:prstGeom prst="ellipse">
                <a:avLst/>
              </a:prstGeom>
              <a:solidFill>
                <a:srgbClr val="DB5151"/>
              </a:solidFill>
              <a:ln w="38100">
                <a:solidFill>
                  <a:srgbClr val="DB515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ross 90"/>
              <p:cNvSpPr/>
              <p:nvPr/>
            </p:nvSpPr>
            <p:spPr>
              <a:xfrm rot="18807735">
                <a:off x="2200318" y="5366639"/>
                <a:ext cx="554010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  <p:sp>
          <p:nvSpPr>
            <p:cNvPr id="86" name="b1 supervising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68275">
              <a:solidFill>
                <a:schemeClr val="accent6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79782" y="4443574"/>
            <a:ext cx="9424224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Fault tolerance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1250718" y="4365932"/>
            <a:ext cx="806623" cy="683742"/>
          </a:xfrm>
          <a:custGeom>
            <a:avLst/>
            <a:gdLst>
              <a:gd name="connsiteX0" fmla="*/ 341871 w 806623"/>
              <a:gd name="connsiteY0" fmla="*/ 0 h 683742"/>
              <a:gd name="connsiteX1" fmla="*/ 676796 w 806623"/>
              <a:gd name="connsiteY1" fmla="*/ 272972 h 683742"/>
              <a:gd name="connsiteX2" fmla="*/ 679304 w 806623"/>
              <a:gd name="connsiteY2" fmla="*/ 297850 h 683742"/>
              <a:gd name="connsiteX3" fmla="*/ 683741 w 806623"/>
              <a:gd name="connsiteY3" fmla="*/ 296954 h 683742"/>
              <a:gd name="connsiteX4" fmla="*/ 806623 w 806623"/>
              <a:gd name="connsiteY4" fmla="*/ 419836 h 683742"/>
              <a:gd name="connsiteX5" fmla="*/ 683741 w 806623"/>
              <a:gd name="connsiteY5" fmla="*/ 542718 h 683742"/>
              <a:gd name="connsiteX6" fmla="*/ 635910 w 806623"/>
              <a:gd name="connsiteY6" fmla="*/ 533062 h 683742"/>
              <a:gd name="connsiteX7" fmla="*/ 628165 w 806623"/>
              <a:gd name="connsiteY7" fmla="*/ 527840 h 683742"/>
              <a:gd name="connsiteX8" fmla="*/ 625356 w 806623"/>
              <a:gd name="connsiteY8" fmla="*/ 533015 h 683742"/>
              <a:gd name="connsiteX9" fmla="*/ 341871 w 806623"/>
              <a:gd name="connsiteY9" fmla="*/ 683742 h 683742"/>
              <a:gd name="connsiteX10" fmla="*/ 0 w 806623"/>
              <a:gd name="connsiteY10" fmla="*/ 341871 h 683742"/>
              <a:gd name="connsiteX11" fmla="*/ 341871 w 806623"/>
              <a:gd name="connsiteY11" fmla="*/ 0 h 68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6623" h="683742">
                <a:moveTo>
                  <a:pt x="341871" y="0"/>
                </a:moveTo>
                <a:cubicBezTo>
                  <a:pt x="507080" y="0"/>
                  <a:pt x="644918" y="117187"/>
                  <a:pt x="676796" y="272972"/>
                </a:cubicBezTo>
                <a:lnTo>
                  <a:pt x="679304" y="297850"/>
                </a:lnTo>
                <a:lnTo>
                  <a:pt x="683741" y="296954"/>
                </a:lnTo>
                <a:cubicBezTo>
                  <a:pt x="751607" y="296954"/>
                  <a:pt x="806623" y="351970"/>
                  <a:pt x="806623" y="419836"/>
                </a:cubicBezTo>
                <a:cubicBezTo>
                  <a:pt x="806623" y="487702"/>
                  <a:pt x="751607" y="542718"/>
                  <a:pt x="683741" y="542718"/>
                </a:cubicBezTo>
                <a:cubicBezTo>
                  <a:pt x="666775" y="542718"/>
                  <a:pt x="650611" y="539280"/>
                  <a:pt x="635910" y="533062"/>
                </a:cubicBezTo>
                <a:lnTo>
                  <a:pt x="628165" y="527840"/>
                </a:lnTo>
                <a:lnTo>
                  <a:pt x="625356" y="533015"/>
                </a:lnTo>
                <a:cubicBezTo>
                  <a:pt x="563919" y="623953"/>
                  <a:pt x="459877" y="683742"/>
                  <a:pt x="341871" y="683742"/>
                </a:cubicBezTo>
                <a:cubicBezTo>
                  <a:pt x="153061" y="683742"/>
                  <a:pt x="0" y="530681"/>
                  <a:pt x="0" y="341871"/>
                </a:cubicBezTo>
                <a:cubicBezTo>
                  <a:pt x="0" y="153061"/>
                  <a:pt x="153061" y="0"/>
                  <a:pt x="341871" y="0"/>
                </a:cubicBezTo>
                <a:close/>
              </a:path>
            </a:pathLst>
          </a:custGeom>
          <a:solidFill>
            <a:srgbClr val="C00000"/>
          </a:solidFill>
          <a:ln w="25400">
            <a:solidFill>
              <a:schemeClr val="bg1"/>
            </a:solidFill>
          </a:ln>
          <a:effectLst>
            <a:innerShdw dist="38100" dir="184800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9" y="4267611"/>
            <a:ext cx="1767993" cy="18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B04242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47" name="Cross 46"/>
              <p:cNvSpPr/>
              <p:nvPr/>
            </p:nvSpPr>
            <p:spPr>
              <a:xfrm rot="18807735">
                <a:off x="5193767" y="5142974"/>
                <a:ext cx="554010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7197920" y="2449574"/>
            <a:ext cx="1309105" cy="1428939"/>
            <a:chOff x="7197920" y="2449574"/>
            <a:chExt cx="1309105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225842" y="2449574"/>
              <a:ext cx="0" cy="1428939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197920" y="2449574"/>
              <a:ext cx="0" cy="1428939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7944658" y="287961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B04242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7" y="5142974"/>
                <a:ext cx="554010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triangl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2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Props1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16344</TotalTime>
  <Words>260</Words>
  <Application>Microsoft Office PowerPoint</Application>
  <PresentationFormat>Widescreen</PresentationFormat>
  <Paragraphs>123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Ravie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Actor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2036</cp:revision>
  <dcterms:created xsi:type="dcterms:W3CDTF">2014-06-11T19:04:29Z</dcterms:created>
  <dcterms:modified xsi:type="dcterms:W3CDTF">2017-03-25T14:58:31Z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