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76" r:id="rId3"/>
    <p:sldMasterId id="2147484500" r:id="rId4"/>
    <p:sldMasterId id="2147484512" r:id="rId5"/>
  </p:sldMasterIdLst>
  <p:notesMasterIdLst>
    <p:notesMasterId r:id="rId33"/>
  </p:notesMasterIdLst>
  <p:sldIdLst>
    <p:sldId id="504" r:id="rId6"/>
    <p:sldId id="516" r:id="rId7"/>
    <p:sldId id="521" r:id="rId8"/>
    <p:sldId id="520" r:id="rId9"/>
    <p:sldId id="518" r:id="rId10"/>
    <p:sldId id="396" r:id="rId11"/>
    <p:sldId id="517" r:id="rId12"/>
    <p:sldId id="441" r:id="rId13"/>
    <p:sldId id="472" r:id="rId14"/>
    <p:sldId id="480" r:id="rId15"/>
    <p:sldId id="479" r:id="rId16"/>
    <p:sldId id="424" r:id="rId17"/>
    <p:sldId id="484" r:id="rId18"/>
    <p:sldId id="514" r:id="rId19"/>
    <p:sldId id="519" r:id="rId20"/>
    <p:sldId id="466" r:id="rId21"/>
    <p:sldId id="523" r:id="rId22"/>
    <p:sldId id="524" r:id="rId23"/>
    <p:sldId id="525" r:id="rId24"/>
    <p:sldId id="526" r:id="rId25"/>
    <p:sldId id="527" r:id="rId26"/>
    <p:sldId id="528" r:id="rId27"/>
    <p:sldId id="529" r:id="rId28"/>
    <p:sldId id="530" r:id="rId29"/>
    <p:sldId id="531" r:id="rId30"/>
    <p:sldId id="489" r:id="rId31"/>
    <p:sldId id="506" r:id="rId3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479DF580-2350-4205-909F-330A04EE41E6}">
          <p14:sldIdLst>
            <p14:sldId id="504"/>
            <p14:sldId id="516"/>
            <p14:sldId id="521"/>
            <p14:sldId id="520"/>
            <p14:sldId id="518"/>
            <p14:sldId id="396"/>
            <p14:sldId id="517"/>
            <p14:sldId id="441"/>
            <p14:sldId id="472"/>
            <p14:sldId id="480"/>
            <p14:sldId id="479"/>
            <p14:sldId id="424"/>
            <p14:sldId id="484"/>
          </p14:sldIdLst>
        </p14:section>
        <p14:section name="Scale up and out" id="{307DBCE6-4D40-47B6-A174-75894B34C3F2}">
          <p14:sldIdLst>
            <p14:sldId id="514"/>
            <p14:sldId id="519"/>
            <p14:sldId id="466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</p14:sldIdLst>
        </p14:section>
        <p14:section name="End" id="{FBBC86C7-49BC-474A-BC50-DE3F35C37856}">
          <p14:sldIdLst>
            <p14:sldId id="489"/>
            <p14:sldId id="506"/>
          </p14:sldIdLst>
        </p14:section>
        <p14:section name="Default Section" id="{7A03A1F1-B5DF-48E0-A578-0C0CCA1E576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3749" userDrawn="1">
          <p15:clr>
            <a:srgbClr val="A4A3A4"/>
          </p15:clr>
        </p15:guide>
        <p15:guide id="3" pos="5813" userDrawn="1">
          <p15:clr>
            <a:srgbClr val="A4A3A4"/>
          </p15:clr>
        </p15:guide>
        <p15:guide id="4" orient="horz" pos="1911" userDrawn="1">
          <p15:clr>
            <a:srgbClr val="A4A3A4"/>
          </p15:clr>
        </p15:guide>
        <p15:guide id="5" pos="3114" userDrawn="1">
          <p15:clr>
            <a:srgbClr val="A4A3A4"/>
          </p15:clr>
        </p15:guide>
        <p15:guide id="6" pos="5087" userDrawn="1">
          <p15:clr>
            <a:srgbClr val="A4A3A4"/>
          </p15:clr>
        </p15:guide>
        <p15:guide id="7" pos="2389" userDrawn="1">
          <p15:clr>
            <a:srgbClr val="A4A3A4"/>
          </p15:clr>
        </p15:guide>
        <p15:guide id="8" pos="1776" userDrawn="1">
          <p15:clr>
            <a:srgbClr val="A4A3A4"/>
          </p15:clr>
        </p15:guide>
        <p15:guide id="9" pos="10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699"/>
    <a:srgbClr val="FF4909"/>
    <a:srgbClr val="1F4E79"/>
    <a:srgbClr val="43BFF7"/>
    <a:srgbClr val="FF928B"/>
    <a:srgbClr val="00B0F0"/>
    <a:srgbClr val="282828"/>
    <a:srgbClr val="58EC9F"/>
    <a:srgbClr val="2E5579"/>
    <a:srgbClr val="FFA4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091" autoAdjust="0"/>
    <p:restoredTop sz="90136" autoAdjust="0"/>
  </p:normalViewPr>
  <p:slideViewPr>
    <p:cSldViewPr snapToGrid="0">
      <p:cViewPr varScale="1">
        <p:scale>
          <a:sx n="113" d="100"/>
          <a:sy n="113" d="100"/>
        </p:scale>
        <p:origin x="200" y="216"/>
      </p:cViewPr>
      <p:guideLst>
        <p:guide orient="horz" pos="2614"/>
        <p:guide pos="3749"/>
        <p:guide pos="5813"/>
        <p:guide orient="horz" pos="1911"/>
        <p:guide pos="3114"/>
        <p:guide pos="5087"/>
        <p:guide pos="2389"/>
        <p:guide pos="1776"/>
        <p:guide pos="1073"/>
      </p:guideLst>
    </p:cSldViewPr>
  </p:slideViewPr>
  <p:outlineViewPr>
    <p:cViewPr>
      <p:scale>
        <a:sx n="33" d="100"/>
        <a:sy n="33" d="100"/>
      </p:scale>
      <p:origin x="0" y="-290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3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76cc895179c80c0/Documents/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sv-SE" dirty="0"/>
              <a:t>MHZ and </a:t>
            </a:r>
            <a:r>
              <a:rPr lang="sv-SE" dirty="0" err="1"/>
              <a:t>Cores</a:t>
            </a:r>
            <a:r>
              <a:rPr lang="sv-SE" dirty="0"/>
              <a:t> per </a:t>
            </a:r>
            <a:r>
              <a:rPr lang="sv-SE" dirty="0" err="1"/>
              <a:t>year</a:t>
            </a:r>
            <a:endParaRPr lang="sv-S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Mhz</c:v>
                </c:pt>
              </c:strCache>
            </c:strRef>
          </c:tx>
          <c:spPr>
            <a:ln w="34925" cap="rnd">
              <a:solidFill>
                <a:srgbClr val="43BFF7"/>
              </a:solidFill>
              <a:round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rgbClr val="43BFF7"/>
                </a:solidFill>
                <a:round/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1995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  <c:pt idx="3">
                  <c:v>500</c:v>
                </c:pt>
                <c:pt idx="4">
                  <c:v>1000</c:v>
                </c:pt>
                <c:pt idx="5">
                  <c:v>1800</c:v>
                </c:pt>
                <c:pt idx="6">
                  <c:v>2530</c:v>
                </c:pt>
                <c:pt idx="7">
                  <c:v>3200</c:v>
                </c:pt>
                <c:pt idx="8">
                  <c:v>3600</c:v>
                </c:pt>
                <c:pt idx="9">
                  <c:v>2200</c:v>
                </c:pt>
                <c:pt idx="10">
                  <c:v>2930</c:v>
                </c:pt>
                <c:pt idx="11">
                  <c:v>3000</c:v>
                </c:pt>
                <c:pt idx="12">
                  <c:v>3200</c:v>
                </c:pt>
                <c:pt idx="13">
                  <c:v>3330</c:v>
                </c:pt>
                <c:pt idx="14">
                  <c:v>3330</c:v>
                </c:pt>
                <c:pt idx="15">
                  <c:v>3150</c:v>
                </c:pt>
                <c:pt idx="16">
                  <c:v>3200</c:v>
                </c:pt>
                <c:pt idx="17">
                  <c:v>3150</c:v>
                </c:pt>
                <c:pt idx="18">
                  <c:v>3150</c:v>
                </c:pt>
                <c:pt idx="19">
                  <c:v>3150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7E3-4D5E-9732-4B4F76313D0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365612696"/>
        <c:axId val="365615048"/>
      </c:scatterChar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Cores</c:v>
                </c:pt>
              </c:strCache>
            </c:strRef>
          </c:tx>
          <c:spPr>
            <a:ln w="34925" cap="rnd">
              <a:solidFill>
                <a:srgbClr val="DB5151"/>
              </a:solidFill>
              <a:round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rgbClr val="DB5151"/>
                </a:solidFill>
                <a:round/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1995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</c:numCache>
            </c:numRef>
          </c:xVal>
          <c:yVal>
            <c:numRef>
              <c:f>Sheet1!$C$2:$C$21</c:f>
              <c:numCache>
                <c:formatCode>General</c:formatCode>
                <c:ptCount val="2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2</c:v>
                </c:pt>
                <c:pt idx="10">
                  <c:v>2</c:v>
                </c:pt>
                <c:pt idx="11">
                  <c:v>4</c:v>
                </c:pt>
                <c:pt idx="12">
                  <c:v>4</c:v>
                </c:pt>
                <c:pt idx="13">
                  <c:v>8</c:v>
                </c:pt>
                <c:pt idx="14">
                  <c:v>8</c:v>
                </c:pt>
                <c:pt idx="15">
                  <c:v>16</c:v>
                </c:pt>
                <c:pt idx="16">
                  <c:v>16</c:v>
                </c:pt>
                <c:pt idx="17">
                  <c:v>32</c:v>
                </c:pt>
                <c:pt idx="18">
                  <c:v>32</c:v>
                </c:pt>
                <c:pt idx="19">
                  <c:v>64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7E3-4D5E-9732-4B4F76313D0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365613088"/>
        <c:axId val="365615440"/>
      </c:scatterChart>
      <c:valAx>
        <c:axId val="3656126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365615048"/>
        <c:crosses val="autoZero"/>
        <c:crossBetween val="midCat"/>
        <c:majorUnit val="1"/>
      </c:valAx>
      <c:valAx>
        <c:axId val="365615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365612696"/>
        <c:crosses val="autoZero"/>
        <c:crossBetween val="midCat"/>
      </c:valAx>
      <c:valAx>
        <c:axId val="365615440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365613088"/>
        <c:crosses val="max"/>
        <c:crossBetween val="midCat"/>
      </c:valAx>
      <c:valAx>
        <c:axId val="365613088"/>
        <c:scaling>
          <c:orientation val="minMax"/>
          <c:max val="2016"/>
          <c:min val="1994"/>
        </c:scaling>
        <c:delete val="1"/>
        <c:axPos val="b"/>
        <c:numFmt formatCode="General" sourceLinked="1"/>
        <c:majorTickMark val="none"/>
        <c:minorTickMark val="none"/>
        <c:tickLblPos val="nextTo"/>
        <c:crossAx val="3656154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legend>
    <c:plotVisOnly val="1"/>
    <c:dispBlanksAs val="gap"/>
    <c:showDLblsOverMax val="0"/>
  </c:chart>
  <c:spPr>
    <a:solidFill>
      <a:schemeClr val="bg1">
        <a:lumMod val="85000"/>
        <a:lumOff val="15000"/>
      </a:schemeClr>
    </a:solidFill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EE6A8-7E37-4A55-A586-C8FFB78609B1}" type="datetimeFigureOut">
              <a:rPr lang="sv-SE" smtClean="0"/>
              <a:t>2020-10-22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B16A6-5F47-4FA9-BA4D-2BDC853A44B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011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DB16A6-5F47-4FA9-BA4D-2BDC853A44B1}" type="slidenum"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4284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40717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1389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48407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14710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8737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DB16A6-5F47-4FA9-BA4D-2BDC853A44B1}" type="slidenum"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9056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2020-10-22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37024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2020-10-22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746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2020-10-22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97172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2020-10-22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5596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2020-10-22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6411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2020-10-22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8801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2020-10-22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57018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2020-10-22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94192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2020-10-22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695429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2020-10-22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92651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2020-10-22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4778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2020-10-22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087375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2020-10-22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45358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2020-10-22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82639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2020-10-22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172713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2020-10-22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857001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2020-10-22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103872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2020-10-22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859989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2020-10-22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509519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2020-10-22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957249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2020-10-22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409331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2020-10-22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02042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2020-10-22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00122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2020-10-22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039119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2020-10-22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927116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2020-10-22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4187741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2020-10-22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41015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2020-10-22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891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2020-10-22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810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2020-10-22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543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2020-10-22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254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2020-10-22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991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2020-10-22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06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3EE0-2569-4F58-A582-E56ADACD7068}" type="datetimeFigureOut">
              <a:rPr lang="sv-SE" smtClean="0"/>
              <a:t>2020-10-22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10812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77" r:id="rId1"/>
    <p:sldLayoutId id="2147484478" r:id="rId2"/>
    <p:sldLayoutId id="2147484479" r:id="rId3"/>
    <p:sldLayoutId id="2147484480" r:id="rId4"/>
    <p:sldLayoutId id="2147484481" r:id="rId5"/>
    <p:sldLayoutId id="2147484482" r:id="rId6"/>
    <p:sldLayoutId id="2147484483" r:id="rId7"/>
    <p:sldLayoutId id="2147484484" r:id="rId8"/>
    <p:sldLayoutId id="2147484485" r:id="rId9"/>
    <p:sldLayoutId id="2147484486" r:id="rId10"/>
    <p:sldLayoutId id="21474844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3EE0-2569-4F58-A582-E56ADACD7068}" type="datetimeFigureOut">
              <a:rPr lang="sv-SE" smtClean="0"/>
              <a:t>2020-10-22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72640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01" r:id="rId1"/>
    <p:sldLayoutId id="2147484502" r:id="rId2"/>
    <p:sldLayoutId id="2147484503" r:id="rId3"/>
    <p:sldLayoutId id="2147484504" r:id="rId4"/>
    <p:sldLayoutId id="2147484505" r:id="rId5"/>
    <p:sldLayoutId id="2147484506" r:id="rId6"/>
    <p:sldLayoutId id="2147484507" r:id="rId7"/>
    <p:sldLayoutId id="2147484508" r:id="rId8"/>
    <p:sldLayoutId id="2147484509" r:id="rId9"/>
    <p:sldLayoutId id="2147484510" r:id="rId10"/>
    <p:sldLayoutId id="21474845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D9369-8C67-4597-BFA9-A9E18CC8059E}" type="datetimeFigureOut">
              <a:rPr lang="sv-SE" smtClean="0"/>
              <a:t>2020-10-22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69066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13" r:id="rId1"/>
    <p:sldLayoutId id="2147484514" r:id="rId2"/>
    <p:sldLayoutId id="2147484515" r:id="rId3"/>
    <p:sldLayoutId id="2147484516" r:id="rId4"/>
    <p:sldLayoutId id="2147484517" r:id="rId5"/>
    <p:sldLayoutId id="2147484518" r:id="rId6"/>
    <p:sldLayoutId id="2147484519" r:id="rId7"/>
    <p:sldLayoutId id="2147484520" r:id="rId8"/>
    <p:sldLayoutId id="2147484521" r:id="rId9"/>
    <p:sldLayoutId id="2147484522" r:id="rId10"/>
    <p:sldLayoutId id="21474845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28282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2287277" y="1915852"/>
            <a:ext cx="3071622" cy="1094282"/>
          </a:xfrm>
          <a:prstGeom prst="ellipse">
            <a:avLst/>
          </a:prstGeom>
          <a:solidFill>
            <a:sysClr val="windowText" lastClr="000000">
              <a:alpha val="27000"/>
            </a:sysClr>
          </a:solidFill>
          <a:ln w="12700" cap="flat" cmpd="sng" algn="ctr">
            <a:noFill/>
            <a:prstDash val="solid"/>
            <a:miter lim="800000"/>
          </a:ln>
          <a:effectLst>
            <a:softEdge rad="31750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9753" y="4076206"/>
            <a:ext cx="12192000" cy="906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>
              <a:defRPr/>
            </a:pPr>
            <a:r>
              <a:rPr kumimoji="0" lang="sv-SE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</a:rPr>
              <a:t>Roger Johansson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244" y="4872092"/>
            <a:ext cx="52525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Proto.Actor Founder</a:t>
            </a:r>
            <a:br>
              <a:rPr kumimoji="0" lang="sv-SE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sv-SE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Twitter: @rogeralsing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</a:t>
            </a:r>
            <a:r>
              <a:rPr kumimoji="0" lang="sv-SE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sv-SE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rogeralsing</a:t>
            </a:r>
            <a:endParaRPr kumimoji="0" lang="sv-SE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Mail: </a:t>
            </a:r>
            <a:r>
              <a:rPr kumimoji="0" lang="sv-SE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roger@asynkron.se</a:t>
            </a:r>
            <a:endParaRPr kumimoji="0" lang="sv-SE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34980" y="5980087"/>
            <a:ext cx="525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Github.com/rogeralsing/presentations</a:t>
            </a:r>
          </a:p>
        </p:txBody>
      </p:sp>
      <p:sp>
        <p:nvSpPr>
          <p:cNvPr id="65" name="Rectangle 64"/>
          <p:cNvSpPr/>
          <p:nvPr/>
        </p:nvSpPr>
        <p:spPr>
          <a:xfrm>
            <a:off x="0" y="2695010"/>
            <a:ext cx="12192000" cy="732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>
              <a:defRPr/>
            </a:pPr>
            <a:r>
              <a:rPr lang="en-US" sz="1600" b="1" dirty="0"/>
              <a:t> </a:t>
            </a:r>
            <a:r>
              <a:rPr lang="en-US" sz="3200" b="1" dirty="0">
                <a:solidFill>
                  <a:schemeClr val="tx1"/>
                </a:solidFill>
                <a:latin typeface="Calibri" panose="020F0502020204030204"/>
              </a:rPr>
              <a:t>Platform-independent, resilient, and </a:t>
            </a:r>
            <a:r>
              <a:rPr lang="en-US" sz="3200" b="1" dirty="0" err="1">
                <a:solidFill>
                  <a:schemeClr val="tx1"/>
                </a:solidFill>
                <a:latin typeface="Calibri" panose="020F0502020204030204"/>
              </a:rPr>
              <a:t>stateful</a:t>
            </a:r>
            <a:r>
              <a:rPr lang="en-US" sz="3200" b="1" dirty="0">
                <a:solidFill>
                  <a:schemeClr val="tx1"/>
                </a:solidFill>
                <a:latin typeface="Calibri" panose="020F0502020204030204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Calibri" panose="020F0502020204030204"/>
              </a:rPr>
              <a:t>microservices</a:t>
            </a:r>
            <a:endParaRPr lang="en-US" sz="3200" b="1" dirty="0">
              <a:solidFill>
                <a:schemeClr val="tx1"/>
              </a:solidFill>
              <a:latin typeface="Calibri" panose="020F0502020204030204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642" y="470119"/>
            <a:ext cx="5214456" cy="202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28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637B9B"/>
          </a:solidFill>
          <a:ln w="190500">
            <a:solidFill>
              <a:srgbClr val="637B9B">
                <a:alpha val="46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Component</a:t>
            </a:r>
          </a:p>
        </p:txBody>
      </p:sp>
      <p:sp>
        <p:nvSpPr>
          <p:cNvPr id="30" name="Servicetekniker"/>
          <p:cNvSpPr/>
          <p:nvPr/>
        </p:nvSpPr>
        <p:spPr>
          <a:xfrm>
            <a:off x="2864449" y="808676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Website</a:t>
            </a:r>
            <a:endParaRPr lang="sv-SE" sz="1400" b="1" dirty="0"/>
          </a:p>
        </p:txBody>
      </p:sp>
      <p:sp>
        <p:nvSpPr>
          <p:cNvPr id="31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Businesslogic</a:t>
            </a:r>
            <a:endParaRPr lang="sv-SE" sz="1400" b="1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183629" y="2403854"/>
            <a:ext cx="0" cy="1428939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126524" y="2403854"/>
            <a:ext cx="0" cy="1428939"/>
          </a:xfrm>
          <a:prstGeom prst="straightConnector1">
            <a:avLst/>
          </a:prstGeom>
          <a:ln w="53975">
            <a:solidFill>
              <a:srgbClr val="47B97D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Error"/>
          <p:cNvGrpSpPr/>
          <p:nvPr/>
        </p:nvGrpSpPr>
        <p:grpSpPr>
          <a:xfrm>
            <a:off x="3902445" y="2833890"/>
            <a:ext cx="562367" cy="568866"/>
            <a:chOff x="4665409" y="4631482"/>
            <a:chExt cx="1610726" cy="1629341"/>
          </a:xfrm>
        </p:grpSpPr>
        <p:grpSp>
          <p:nvGrpSpPr>
            <p:cNvPr id="51" name="Group 50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52" name="Cross 51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>
            <a:off x="4605392" y="4284276"/>
            <a:ext cx="2168626" cy="11820"/>
          </a:xfrm>
          <a:prstGeom prst="straightConnector1">
            <a:avLst/>
          </a:prstGeom>
          <a:ln w="53975">
            <a:solidFill>
              <a:srgbClr val="47B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576209" y="5214966"/>
            <a:ext cx="2168626" cy="17482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Error"/>
          <p:cNvGrpSpPr/>
          <p:nvPr/>
        </p:nvGrpSpPr>
        <p:grpSpPr>
          <a:xfrm>
            <a:off x="5383271" y="4948015"/>
            <a:ext cx="562367" cy="568866"/>
            <a:chOff x="4665409" y="4631482"/>
            <a:chExt cx="1610726" cy="1629341"/>
          </a:xfrm>
        </p:grpSpPr>
        <p:grpSp>
          <p:nvGrpSpPr>
            <p:cNvPr id="24" name="Group 23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25" name="Cross 24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</p:spTree>
    <p:extLst>
      <p:ext uri="{BB962C8B-B14F-4D97-AF65-F5344CB8AC3E}">
        <p14:creationId xmlns:p14="http://schemas.microsoft.com/office/powerpoint/2010/main" val="2999430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637B9B"/>
          </a:solidFill>
          <a:ln w="190500">
            <a:solidFill>
              <a:srgbClr val="637B9B">
                <a:alpha val="46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Vendor</a:t>
            </a:r>
            <a:r>
              <a:rPr lang="sv-SE" sz="1400" b="1" dirty="0"/>
              <a:t> </a:t>
            </a:r>
            <a:r>
              <a:rPr lang="sv-SE" sz="1400" b="1" dirty="0" err="1"/>
              <a:t>machine</a:t>
            </a:r>
            <a:endParaRPr lang="sv-SE" sz="1400" b="1" dirty="0"/>
          </a:p>
        </p:txBody>
      </p:sp>
      <p:grpSp>
        <p:nvGrpSpPr>
          <p:cNvPr id="2" name="Lägg i pengar"/>
          <p:cNvGrpSpPr/>
          <p:nvPr/>
        </p:nvGrpSpPr>
        <p:grpSpPr>
          <a:xfrm>
            <a:off x="4581561" y="3908487"/>
            <a:ext cx="2168626" cy="368158"/>
            <a:chOff x="4327561" y="4543487"/>
            <a:chExt cx="2168626" cy="368158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4327561" y="4899825"/>
              <a:ext cx="2168626" cy="11820"/>
            </a:xfrm>
            <a:prstGeom prst="straightConnector1">
              <a:avLst/>
            </a:prstGeom>
            <a:ln w="53975">
              <a:solidFill>
                <a:srgbClr val="47B97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756415" y="4543487"/>
              <a:ext cx="1133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/>
                <a:t>Insert</a:t>
              </a:r>
              <a:r>
                <a:rPr lang="sv-SE" sz="1400" b="1" dirty="0"/>
                <a:t> </a:t>
              </a:r>
              <a:r>
                <a:rPr lang="sv-SE" sz="1400" b="1" dirty="0" err="1"/>
                <a:t>coins</a:t>
              </a:r>
              <a:endParaRPr lang="sv-SE" sz="1400" b="1" dirty="0"/>
            </a:p>
          </p:txBody>
        </p:sp>
      </p:grpSp>
      <p:grpSp>
        <p:nvGrpSpPr>
          <p:cNvPr id="8" name="Slut på bönor 2"/>
          <p:cNvGrpSpPr/>
          <p:nvPr/>
        </p:nvGrpSpPr>
        <p:grpSpPr>
          <a:xfrm>
            <a:off x="5213885" y="2877591"/>
            <a:ext cx="1893274" cy="1001514"/>
            <a:chOff x="4959885" y="3512591"/>
            <a:chExt cx="1893274" cy="1001514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6853158" y="3512591"/>
              <a:ext cx="1" cy="1001514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959885" y="3771159"/>
              <a:ext cx="12105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/>
                <a:t>Out</a:t>
              </a:r>
              <a:r>
                <a:rPr lang="sv-SE" sz="1400" b="1" dirty="0"/>
                <a:t> </a:t>
              </a:r>
              <a:r>
                <a:rPr lang="sv-SE" sz="1400" b="1" dirty="0" err="1"/>
                <a:t>of</a:t>
              </a:r>
              <a:r>
                <a:rPr lang="sv-SE" sz="1400" b="1" dirty="0"/>
                <a:t> </a:t>
              </a:r>
              <a:r>
                <a:rPr lang="sv-SE" sz="1400" b="1" dirty="0" err="1"/>
                <a:t>beans</a:t>
              </a:r>
              <a:endParaRPr lang="sv-SE" sz="1400" b="1" dirty="0"/>
            </a:p>
          </p:txBody>
        </p:sp>
      </p:grpSp>
      <p:sp>
        <p:nvSpPr>
          <p:cNvPr id="11" name="Servicetekniker"/>
          <p:cNvSpPr/>
          <p:nvPr/>
        </p:nvSpPr>
        <p:spPr>
          <a:xfrm>
            <a:off x="6955299" y="1282413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Service guy</a:t>
            </a:r>
          </a:p>
        </p:txBody>
      </p:sp>
      <p:grpSp>
        <p:nvGrpSpPr>
          <p:cNvPr id="6" name="Fyll på bönor"/>
          <p:cNvGrpSpPr/>
          <p:nvPr/>
        </p:nvGrpSpPr>
        <p:grpSpPr>
          <a:xfrm>
            <a:off x="8297146" y="2876999"/>
            <a:ext cx="1208259" cy="1002106"/>
            <a:chOff x="8043146" y="3511999"/>
            <a:chExt cx="1208259" cy="1002106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8043146" y="3511999"/>
              <a:ext cx="1" cy="1002106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120967" y="3771159"/>
              <a:ext cx="1130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/>
                <a:t>Refill </a:t>
              </a:r>
              <a:r>
                <a:rPr lang="sv-SE" sz="1400" b="1" dirty="0" err="1"/>
                <a:t>beans</a:t>
              </a:r>
              <a:endParaRPr lang="sv-SE" sz="1400" b="1" dirty="0"/>
            </a:p>
          </p:txBody>
        </p:sp>
      </p:grpSp>
      <p:grpSp>
        <p:nvGrpSpPr>
          <p:cNvPr id="4" name="Får kaffe"/>
          <p:cNvGrpSpPr/>
          <p:nvPr/>
        </p:nvGrpSpPr>
        <p:grpSpPr>
          <a:xfrm>
            <a:off x="4581561" y="4969604"/>
            <a:ext cx="2168626" cy="375605"/>
            <a:chOff x="4327561" y="5604604"/>
            <a:chExt cx="2168626" cy="375605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4327561" y="5965536"/>
              <a:ext cx="2168626" cy="14673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756415" y="5604604"/>
              <a:ext cx="11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/>
                <a:t>Gets </a:t>
              </a:r>
              <a:r>
                <a:rPr lang="sv-SE" sz="1400" b="1" dirty="0" err="1"/>
                <a:t>coffee</a:t>
              </a:r>
              <a:endParaRPr lang="sv-SE" sz="1400" b="1" dirty="0"/>
            </a:p>
          </p:txBody>
        </p:sp>
      </p:grpSp>
      <p:sp>
        <p:nvSpPr>
          <p:cNvPr id="38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Me</a:t>
            </a:r>
            <a:endParaRPr lang="sv-SE" sz="1400" b="1" dirty="0"/>
          </a:p>
        </p:txBody>
      </p:sp>
      <p:grpSp>
        <p:nvGrpSpPr>
          <p:cNvPr id="3" name="Lägg i mer pengar"/>
          <p:cNvGrpSpPr/>
          <p:nvPr/>
        </p:nvGrpSpPr>
        <p:grpSpPr>
          <a:xfrm>
            <a:off x="4581561" y="4441821"/>
            <a:ext cx="2168626" cy="362607"/>
            <a:chOff x="4327561" y="5076821"/>
            <a:chExt cx="2168626" cy="362607"/>
          </a:xfrm>
        </p:grpSpPr>
        <p:sp>
          <p:nvSpPr>
            <p:cNvPr id="17" name="TextBox 16"/>
            <p:cNvSpPr txBox="1"/>
            <p:nvPr/>
          </p:nvSpPr>
          <p:spPr>
            <a:xfrm>
              <a:off x="4626361" y="5076821"/>
              <a:ext cx="15391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/>
                <a:t>Need</a:t>
              </a:r>
              <a:r>
                <a:rPr lang="sv-SE" sz="1400" b="1" dirty="0"/>
                <a:t> </a:t>
              </a:r>
              <a:r>
                <a:rPr lang="sv-SE" sz="1400" b="1" dirty="0" err="1"/>
                <a:t>more</a:t>
              </a:r>
              <a:r>
                <a:rPr lang="sv-SE" sz="1400" b="1" dirty="0"/>
                <a:t> </a:t>
              </a:r>
              <a:r>
                <a:rPr lang="sv-SE" sz="1400" b="1" dirty="0" err="1"/>
                <a:t>coins</a:t>
              </a:r>
              <a:endParaRPr lang="sv-SE" sz="1400" b="1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327561" y="5421946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Slut på bönor"/>
          <p:cNvGrpSpPr/>
          <p:nvPr/>
        </p:nvGrpSpPr>
        <p:grpSpPr>
          <a:xfrm>
            <a:off x="4581561" y="4441821"/>
            <a:ext cx="2168626" cy="362607"/>
            <a:chOff x="4327561" y="5076821"/>
            <a:chExt cx="2168626" cy="362607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327561" y="5421946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626361" y="5076821"/>
              <a:ext cx="1258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/>
                <a:t>Out</a:t>
              </a:r>
              <a:r>
                <a:rPr lang="sv-SE" sz="1400" b="1" dirty="0"/>
                <a:t> </a:t>
              </a:r>
              <a:r>
                <a:rPr lang="sv-SE" sz="1400" b="1" dirty="0" err="1"/>
                <a:t>of</a:t>
              </a:r>
              <a:r>
                <a:rPr lang="sv-SE" sz="1400" b="1" dirty="0"/>
                <a:t> </a:t>
              </a:r>
              <a:r>
                <a:rPr lang="sv-SE" sz="1400" b="1" dirty="0" err="1"/>
                <a:t>beans</a:t>
              </a:r>
              <a:r>
                <a:rPr lang="sv-SE" sz="1400" b="1" dirty="0"/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111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1" grpId="0" animBg="1"/>
      <p:bldP spid="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864449" y="1282413"/>
            <a:ext cx="6988743" cy="4191278"/>
            <a:chOff x="3194253" y="1774538"/>
            <a:chExt cx="6988743" cy="4191278"/>
          </a:xfrm>
        </p:grpSpPr>
        <p:sp>
          <p:nvSpPr>
            <p:cNvPr id="21" name="Rounded Rectangle 20"/>
            <p:cNvSpPr/>
            <p:nvPr/>
          </p:nvSpPr>
          <p:spPr>
            <a:xfrm>
              <a:off x="7285103" y="4561816"/>
              <a:ext cx="1512000" cy="1404000"/>
            </a:xfrm>
            <a:prstGeom prst="roundRect">
              <a:avLst/>
            </a:prstGeom>
            <a:solidFill>
              <a:srgbClr val="637B9B"/>
            </a:solidFill>
            <a:ln w="190500">
              <a:solidFill>
                <a:srgbClr val="637B9B">
                  <a:alpha val="46000"/>
                </a:srgbClr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Service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4911365" y="4756950"/>
              <a:ext cx="2168626" cy="11820"/>
            </a:xfrm>
            <a:prstGeom prst="straightConnector1">
              <a:avLst/>
            </a:prstGeom>
            <a:ln w="53975">
              <a:solidFill>
                <a:srgbClr val="47B97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340219" y="4400612"/>
              <a:ext cx="8451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/>
                <a:t>Request</a:t>
              </a:r>
              <a:endParaRPr lang="sv-SE" sz="1400" b="1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7436962" y="3369716"/>
              <a:ext cx="1" cy="1001514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543689" y="3628284"/>
              <a:ext cx="15204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/>
                <a:t>Application</a:t>
              </a:r>
              <a:r>
                <a:rPr lang="sv-SE" sz="1400" b="1" dirty="0"/>
                <a:t> </a:t>
              </a:r>
              <a:r>
                <a:rPr lang="sv-SE" sz="1400" b="1" dirty="0" err="1"/>
                <a:t>error</a:t>
              </a:r>
              <a:endParaRPr lang="sv-SE" sz="1400" b="1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285103" y="1774538"/>
              <a:ext cx="1512000" cy="1404000"/>
            </a:xfrm>
            <a:prstGeom prst="roundRect">
              <a:avLst/>
            </a:prstGeom>
            <a:solidFill>
              <a:srgbClr val="43BFF7"/>
            </a:solidFill>
            <a:ln w="190500">
              <a:solidFill>
                <a:srgbClr val="43BFF7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Supervisor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8626950" y="3369124"/>
              <a:ext cx="1" cy="1002106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704771" y="3628284"/>
              <a:ext cx="14782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/>
                <a:t>Manage</a:t>
              </a:r>
              <a:r>
                <a:rPr lang="sv-SE" sz="1400" b="1" dirty="0"/>
                <a:t> </a:t>
              </a:r>
              <a:r>
                <a:rPr lang="sv-SE" sz="1400" b="1" dirty="0" err="1"/>
                <a:t>failures</a:t>
              </a:r>
              <a:endParaRPr lang="sv-SE" sz="1400" b="1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911365" y="5822661"/>
              <a:ext cx="2168626" cy="14673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340219" y="5461729"/>
              <a:ext cx="9765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/>
                <a:t>Response</a:t>
              </a:r>
              <a:endParaRPr lang="sv-SE" sz="1400" b="1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4911365" y="5279071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340219" y="4935621"/>
              <a:ext cx="14228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/>
                <a:t>Validation</a:t>
              </a:r>
              <a:r>
                <a:rPr lang="sv-SE" sz="1400" b="1" dirty="0"/>
                <a:t> </a:t>
              </a:r>
              <a:r>
                <a:rPr lang="sv-SE" sz="1400" b="1" dirty="0" err="1"/>
                <a:t>error</a:t>
              </a:r>
              <a:endParaRPr lang="sv-SE" sz="1400" b="1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194253" y="4561816"/>
              <a:ext cx="1512000" cy="1404000"/>
            </a:xfrm>
            <a:prstGeom prst="roundRect">
              <a:avLst/>
            </a:prstGeom>
            <a:solidFill>
              <a:srgbClr val="43BFF7"/>
            </a:solidFill>
            <a:ln w="190500">
              <a:solidFill>
                <a:srgbClr val="43BFF7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 err="1"/>
                <a:t>Client</a:t>
              </a:r>
              <a:endParaRPr lang="sv-SE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22092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2F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497204"/>
          </a:xfrm>
          <a:prstGeom prst="rect">
            <a:avLst/>
          </a:prstGeom>
          <a:noFill/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497204"/>
            <a:ext cx="12192000" cy="53607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2798"/>
            <a:ext cx="10515600" cy="1325563"/>
          </a:xfrm>
        </p:spPr>
        <p:txBody>
          <a:bodyPr/>
          <a:lstStyle/>
          <a:p>
            <a:pPr algn="ctr"/>
            <a:r>
              <a:rPr lang="sv-SE" b="1" dirty="0" err="1"/>
              <a:t>Moore’s</a:t>
            </a:r>
            <a:r>
              <a:rPr lang="sv-SE" b="1" dirty="0"/>
              <a:t> </a:t>
            </a:r>
            <a:r>
              <a:rPr lang="sv-SE" b="1" dirty="0" err="1"/>
              <a:t>Law</a:t>
            </a:r>
            <a:endParaRPr lang="sv-SE" b="1" dirty="0"/>
          </a:p>
        </p:txBody>
      </p:sp>
      <p:sp>
        <p:nvSpPr>
          <p:cNvPr id="8" name="Rectangle 7"/>
          <p:cNvSpPr/>
          <p:nvPr/>
        </p:nvSpPr>
        <p:spPr>
          <a:xfrm>
            <a:off x="0" y="5284269"/>
            <a:ext cx="12192000" cy="15737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2800" b="1" dirty="0" err="1">
                <a:solidFill>
                  <a:schemeClr val="tx1"/>
                </a:solidFill>
              </a:rPr>
              <a:t>We</a:t>
            </a:r>
            <a:r>
              <a:rPr lang="sv-SE" sz="2800" b="1" dirty="0">
                <a:solidFill>
                  <a:schemeClr val="tx1"/>
                </a:solidFill>
              </a:rPr>
              <a:t> </a:t>
            </a:r>
            <a:r>
              <a:rPr lang="sv-SE" sz="2800" b="1" dirty="0" err="1">
                <a:solidFill>
                  <a:schemeClr val="tx1"/>
                </a:solidFill>
              </a:rPr>
              <a:t>can</a:t>
            </a:r>
            <a:r>
              <a:rPr lang="sv-SE" sz="2800" b="1" dirty="0">
                <a:solidFill>
                  <a:schemeClr val="tx1"/>
                </a:solidFill>
              </a:rPr>
              <a:t> no </a:t>
            </a:r>
            <a:r>
              <a:rPr lang="sv-SE" sz="2800" b="1" dirty="0" err="1">
                <a:solidFill>
                  <a:schemeClr val="tx1"/>
                </a:solidFill>
              </a:rPr>
              <a:t>longer</a:t>
            </a:r>
            <a:r>
              <a:rPr lang="sv-SE" sz="2800" b="1" dirty="0">
                <a:solidFill>
                  <a:schemeClr val="tx1"/>
                </a:solidFill>
              </a:rPr>
              <a:t> </a:t>
            </a:r>
            <a:r>
              <a:rPr lang="sv-SE" sz="2800" b="1" dirty="0" err="1">
                <a:solidFill>
                  <a:schemeClr val="tx1"/>
                </a:solidFill>
              </a:rPr>
              <a:t>build</a:t>
            </a:r>
            <a:r>
              <a:rPr lang="sv-SE" sz="2800" b="1" dirty="0">
                <a:solidFill>
                  <a:schemeClr val="tx1"/>
                </a:solidFill>
              </a:rPr>
              <a:t> faster processors</a:t>
            </a:r>
            <a:br>
              <a:rPr lang="sv-SE" sz="2800" b="1" dirty="0">
                <a:solidFill>
                  <a:schemeClr val="tx1"/>
                </a:solidFill>
              </a:rPr>
            </a:br>
            <a:r>
              <a:rPr lang="sv-SE" sz="1600" b="1" dirty="0" err="1">
                <a:solidFill>
                  <a:schemeClr val="tx1"/>
                </a:solidFill>
              </a:rPr>
              <a:t>Instead</a:t>
            </a:r>
            <a:r>
              <a:rPr lang="sv-SE" sz="1600" b="1" dirty="0">
                <a:solidFill>
                  <a:schemeClr val="tx1"/>
                </a:solidFill>
              </a:rPr>
              <a:t>, </a:t>
            </a:r>
            <a:r>
              <a:rPr lang="sv-SE" sz="1600" b="1" dirty="0" err="1">
                <a:solidFill>
                  <a:schemeClr val="tx1"/>
                </a:solidFill>
              </a:rPr>
              <a:t>we</a:t>
            </a:r>
            <a:r>
              <a:rPr lang="sv-SE" sz="1600" b="1" dirty="0">
                <a:solidFill>
                  <a:schemeClr val="tx1"/>
                </a:solidFill>
              </a:rPr>
              <a:t> stack </a:t>
            </a:r>
            <a:r>
              <a:rPr lang="sv-SE" sz="1600" b="1" dirty="0" err="1">
                <a:solidFill>
                  <a:schemeClr val="tx1"/>
                </a:solidFill>
              </a:rPr>
              <a:t>them</a:t>
            </a:r>
            <a:r>
              <a:rPr lang="sv-SE" sz="1600" b="1" dirty="0">
                <a:solidFill>
                  <a:schemeClr val="tx1"/>
                </a:solidFill>
              </a:rPr>
              <a:t> </a:t>
            </a:r>
            <a:r>
              <a:rPr lang="sv-SE" sz="1600" b="1" dirty="0" err="1">
                <a:solidFill>
                  <a:schemeClr val="tx1"/>
                </a:solidFill>
              </a:rPr>
              <a:t>next</a:t>
            </a:r>
            <a:r>
              <a:rPr lang="sv-SE" sz="1600" b="1" dirty="0">
                <a:solidFill>
                  <a:schemeClr val="tx1"/>
                </a:solidFill>
              </a:rPr>
              <a:t> to </a:t>
            </a:r>
            <a:r>
              <a:rPr lang="sv-SE" sz="1600" b="1" dirty="0" err="1">
                <a:solidFill>
                  <a:schemeClr val="tx1"/>
                </a:solidFill>
              </a:rPr>
              <a:t>eachother</a:t>
            </a:r>
            <a:r>
              <a:rPr lang="sv-SE" sz="1600" b="1" dirty="0">
                <a:solidFill>
                  <a:schemeClr val="tx1"/>
                </a:solidFill>
              </a:rPr>
              <a:t> and call </a:t>
            </a:r>
            <a:r>
              <a:rPr lang="sv-SE" sz="1600" b="1" dirty="0" err="1">
                <a:solidFill>
                  <a:schemeClr val="tx1"/>
                </a:solidFill>
              </a:rPr>
              <a:t>them</a:t>
            </a:r>
            <a:r>
              <a:rPr lang="sv-SE" sz="1600" b="1" dirty="0">
                <a:solidFill>
                  <a:schemeClr val="tx1"/>
                </a:solidFill>
              </a:rPr>
              <a:t> </a:t>
            </a:r>
            <a:r>
              <a:rPr lang="sv-SE" sz="1600" b="1" i="1" dirty="0">
                <a:solidFill>
                  <a:schemeClr val="tx1"/>
                </a:solidFill>
              </a:rPr>
              <a:t>”</a:t>
            </a:r>
            <a:r>
              <a:rPr lang="sv-SE" sz="1600" b="1" i="1" dirty="0" err="1">
                <a:solidFill>
                  <a:schemeClr val="tx1"/>
                </a:solidFill>
              </a:rPr>
              <a:t>cores</a:t>
            </a:r>
            <a:r>
              <a:rPr lang="sv-SE" sz="1600" b="1" i="1" dirty="0">
                <a:solidFill>
                  <a:schemeClr val="tx1"/>
                </a:solidFill>
              </a:rPr>
              <a:t>”</a:t>
            </a:r>
            <a:endParaRPr lang="sv-SE" sz="2800" b="1" i="1" dirty="0">
              <a:solidFill>
                <a:schemeClr val="tx1"/>
              </a:solidFill>
            </a:endParaRP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2765860"/>
              </p:ext>
            </p:extLst>
          </p:nvPr>
        </p:nvGraphicFramePr>
        <p:xfrm>
          <a:off x="0" y="1497204"/>
          <a:ext cx="12191999" cy="3787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/>
          <p:cNvSpPr/>
          <p:nvPr/>
        </p:nvSpPr>
        <p:spPr>
          <a:xfrm>
            <a:off x="6162675" y="1994170"/>
            <a:ext cx="5714797" cy="2704290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844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28282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4800" b="1" dirty="0"/>
          </a:p>
        </p:txBody>
      </p:sp>
      <p:grpSp>
        <p:nvGrpSpPr>
          <p:cNvPr id="45" name="Group 44"/>
          <p:cNvGrpSpPr/>
          <p:nvPr/>
        </p:nvGrpSpPr>
        <p:grpSpPr>
          <a:xfrm>
            <a:off x="8879721" y="4252465"/>
            <a:ext cx="3071622" cy="2397639"/>
            <a:chOff x="1395811" y="4294303"/>
            <a:chExt cx="3071622" cy="2397639"/>
          </a:xfrm>
        </p:grpSpPr>
        <p:sp>
          <p:nvSpPr>
            <p:cNvPr id="46" name="Oval 45"/>
            <p:cNvSpPr/>
            <p:nvPr/>
          </p:nvSpPr>
          <p:spPr>
            <a:xfrm>
              <a:off x="1395811" y="5597660"/>
              <a:ext cx="3071622" cy="1094282"/>
            </a:xfrm>
            <a:prstGeom prst="ellipse">
              <a:avLst/>
            </a:prstGeom>
            <a:solidFill>
              <a:sysClr val="windowText" lastClr="000000">
                <a:alpha val="27000"/>
              </a:sysClr>
            </a:solidFill>
            <a:ln w="12700" cap="flat" cmpd="sng" algn="ctr">
              <a:noFill/>
              <a:prstDash val="solid"/>
              <a:miter lim="800000"/>
            </a:ln>
            <a:effectLst>
              <a:softEdge rad="31750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8752" y="4294303"/>
              <a:ext cx="1457070" cy="1883827"/>
            </a:xfrm>
            <a:prstGeom prst="rect">
              <a:avLst/>
            </a:prstGeom>
          </p:spPr>
        </p:pic>
      </p:grpSp>
      <p:sp>
        <p:nvSpPr>
          <p:cNvPr id="49" name="TextBox 48"/>
          <p:cNvSpPr txBox="1"/>
          <p:nvPr/>
        </p:nvSpPr>
        <p:spPr>
          <a:xfrm>
            <a:off x="1853376" y="4455563"/>
            <a:ext cx="8477745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300" b="1" spc="-1000" dirty="0">
                <a:ln w="15240">
                  <a:solidFill>
                    <a:srgbClr val="434343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Scale up</a:t>
            </a:r>
          </a:p>
        </p:txBody>
      </p:sp>
      <p:sp>
        <p:nvSpPr>
          <p:cNvPr id="132" name="Freeform 131"/>
          <p:cNvSpPr/>
          <p:nvPr/>
        </p:nvSpPr>
        <p:spPr>
          <a:xfrm>
            <a:off x="4671698" y="579860"/>
            <a:ext cx="2613089" cy="2613088"/>
          </a:xfrm>
          <a:custGeom>
            <a:avLst/>
            <a:gdLst>
              <a:gd name="connsiteX0" fmla="*/ 675551 w 2613089"/>
              <a:gd name="connsiteY0" fmla="*/ 2336863 h 2613088"/>
              <a:gd name="connsiteX1" fmla="*/ 927753 w 2613089"/>
              <a:gd name="connsiteY1" fmla="*/ 2336863 h 2613088"/>
              <a:gd name="connsiteX2" fmla="*/ 801652 w 2613089"/>
              <a:gd name="connsiteY2" fmla="*/ 2613088 h 2613088"/>
              <a:gd name="connsiteX3" fmla="*/ 1012145 w 2613089"/>
              <a:gd name="connsiteY3" fmla="*/ 2336862 h 2613088"/>
              <a:gd name="connsiteX4" fmla="*/ 1264347 w 2613089"/>
              <a:gd name="connsiteY4" fmla="*/ 2336862 h 2613088"/>
              <a:gd name="connsiteX5" fmla="*/ 1138246 w 2613089"/>
              <a:gd name="connsiteY5" fmla="*/ 2613087 h 2613088"/>
              <a:gd name="connsiteX6" fmla="*/ 1685333 w 2613089"/>
              <a:gd name="connsiteY6" fmla="*/ 2336861 h 2613088"/>
              <a:gd name="connsiteX7" fmla="*/ 1937535 w 2613089"/>
              <a:gd name="connsiteY7" fmla="*/ 2336861 h 2613088"/>
              <a:gd name="connsiteX8" fmla="*/ 1811434 w 2613089"/>
              <a:gd name="connsiteY8" fmla="*/ 2613086 h 2613088"/>
              <a:gd name="connsiteX9" fmla="*/ 1348739 w 2613089"/>
              <a:gd name="connsiteY9" fmla="*/ 2336860 h 2613088"/>
              <a:gd name="connsiteX10" fmla="*/ 1600941 w 2613089"/>
              <a:gd name="connsiteY10" fmla="*/ 2336860 h 2613088"/>
              <a:gd name="connsiteX11" fmla="*/ 1474840 w 2613089"/>
              <a:gd name="connsiteY11" fmla="*/ 2613085 h 2613088"/>
              <a:gd name="connsiteX12" fmla="*/ 2336864 w 2613089"/>
              <a:gd name="connsiteY12" fmla="*/ 1685332 h 2613088"/>
              <a:gd name="connsiteX13" fmla="*/ 2613089 w 2613089"/>
              <a:gd name="connsiteY13" fmla="*/ 1811433 h 2613088"/>
              <a:gd name="connsiteX14" fmla="*/ 2336864 w 2613089"/>
              <a:gd name="connsiteY14" fmla="*/ 1937534 h 2613088"/>
              <a:gd name="connsiteX15" fmla="*/ 276227 w 2613089"/>
              <a:gd name="connsiteY15" fmla="*/ 1685332 h 2613088"/>
              <a:gd name="connsiteX16" fmla="*/ 276227 w 2613089"/>
              <a:gd name="connsiteY16" fmla="*/ 1937534 h 2613088"/>
              <a:gd name="connsiteX17" fmla="*/ 2 w 2613089"/>
              <a:gd name="connsiteY17" fmla="*/ 1811433 h 2613088"/>
              <a:gd name="connsiteX18" fmla="*/ 2336863 w 2613089"/>
              <a:gd name="connsiteY18" fmla="*/ 1348738 h 2613088"/>
              <a:gd name="connsiteX19" fmla="*/ 2613088 w 2613089"/>
              <a:gd name="connsiteY19" fmla="*/ 1474839 h 2613088"/>
              <a:gd name="connsiteX20" fmla="*/ 2336863 w 2613089"/>
              <a:gd name="connsiteY20" fmla="*/ 1600940 h 2613088"/>
              <a:gd name="connsiteX21" fmla="*/ 276228 w 2613089"/>
              <a:gd name="connsiteY21" fmla="*/ 1348738 h 2613088"/>
              <a:gd name="connsiteX22" fmla="*/ 276228 w 2613089"/>
              <a:gd name="connsiteY22" fmla="*/ 1600940 h 2613088"/>
              <a:gd name="connsiteX23" fmla="*/ 3 w 2613089"/>
              <a:gd name="connsiteY23" fmla="*/ 1474839 h 2613088"/>
              <a:gd name="connsiteX24" fmla="*/ 2336861 w 2613089"/>
              <a:gd name="connsiteY24" fmla="*/ 1012144 h 2613088"/>
              <a:gd name="connsiteX25" fmla="*/ 2613086 w 2613089"/>
              <a:gd name="connsiteY25" fmla="*/ 1138245 h 2613088"/>
              <a:gd name="connsiteX26" fmla="*/ 2336861 w 2613089"/>
              <a:gd name="connsiteY26" fmla="*/ 1264346 h 2613088"/>
              <a:gd name="connsiteX27" fmla="*/ 276226 w 2613089"/>
              <a:gd name="connsiteY27" fmla="*/ 1012144 h 2613088"/>
              <a:gd name="connsiteX28" fmla="*/ 276226 w 2613089"/>
              <a:gd name="connsiteY28" fmla="*/ 1264346 h 2613088"/>
              <a:gd name="connsiteX29" fmla="*/ 1 w 2613089"/>
              <a:gd name="connsiteY29" fmla="*/ 1138245 h 2613088"/>
              <a:gd name="connsiteX30" fmla="*/ 2336862 w 2613089"/>
              <a:gd name="connsiteY30" fmla="*/ 675550 h 2613088"/>
              <a:gd name="connsiteX31" fmla="*/ 2613087 w 2613089"/>
              <a:gd name="connsiteY31" fmla="*/ 801651 h 2613088"/>
              <a:gd name="connsiteX32" fmla="*/ 2336862 w 2613089"/>
              <a:gd name="connsiteY32" fmla="*/ 927752 h 2613088"/>
              <a:gd name="connsiteX33" fmla="*/ 276225 w 2613089"/>
              <a:gd name="connsiteY33" fmla="*/ 675550 h 2613088"/>
              <a:gd name="connsiteX34" fmla="*/ 276225 w 2613089"/>
              <a:gd name="connsiteY34" fmla="*/ 927752 h 2613088"/>
              <a:gd name="connsiteX35" fmla="*/ 0 w 2613089"/>
              <a:gd name="connsiteY35" fmla="*/ 801651 h 2613088"/>
              <a:gd name="connsiteX36" fmla="*/ 1138246 w 2613089"/>
              <a:gd name="connsiteY36" fmla="*/ 3 h 2613088"/>
              <a:gd name="connsiteX37" fmla="*/ 1264347 w 2613089"/>
              <a:gd name="connsiteY37" fmla="*/ 276229 h 2613088"/>
              <a:gd name="connsiteX38" fmla="*/ 1012145 w 2613089"/>
              <a:gd name="connsiteY38" fmla="*/ 276229 h 2613088"/>
              <a:gd name="connsiteX39" fmla="*/ 801652 w 2613089"/>
              <a:gd name="connsiteY39" fmla="*/ 2 h 2613088"/>
              <a:gd name="connsiteX40" fmla="*/ 927753 w 2613089"/>
              <a:gd name="connsiteY40" fmla="*/ 276227 h 2613088"/>
              <a:gd name="connsiteX41" fmla="*/ 675551 w 2613089"/>
              <a:gd name="connsiteY41" fmla="*/ 276227 h 2613088"/>
              <a:gd name="connsiteX42" fmla="*/ 1474840 w 2613089"/>
              <a:gd name="connsiteY42" fmla="*/ 1 h 2613088"/>
              <a:gd name="connsiteX43" fmla="*/ 1600941 w 2613089"/>
              <a:gd name="connsiteY43" fmla="*/ 276227 h 2613088"/>
              <a:gd name="connsiteX44" fmla="*/ 1348739 w 2613089"/>
              <a:gd name="connsiteY44" fmla="*/ 276227 h 2613088"/>
              <a:gd name="connsiteX45" fmla="*/ 1811434 w 2613089"/>
              <a:gd name="connsiteY45" fmla="*/ 0 h 2613088"/>
              <a:gd name="connsiteX46" fmla="*/ 1937535 w 2613089"/>
              <a:gd name="connsiteY46" fmla="*/ 276226 h 2613088"/>
              <a:gd name="connsiteX47" fmla="*/ 1685333 w 2613089"/>
              <a:gd name="connsiteY47" fmla="*/ 276226 h 261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13089" h="2613088">
                <a:moveTo>
                  <a:pt x="675551" y="2336863"/>
                </a:moveTo>
                <a:lnTo>
                  <a:pt x="927753" y="2336863"/>
                </a:lnTo>
                <a:lnTo>
                  <a:pt x="801652" y="2613088"/>
                </a:lnTo>
                <a:close/>
                <a:moveTo>
                  <a:pt x="1012145" y="2336862"/>
                </a:moveTo>
                <a:lnTo>
                  <a:pt x="1264347" y="2336862"/>
                </a:lnTo>
                <a:lnTo>
                  <a:pt x="1138246" y="2613087"/>
                </a:lnTo>
                <a:close/>
                <a:moveTo>
                  <a:pt x="1685333" y="2336861"/>
                </a:moveTo>
                <a:lnTo>
                  <a:pt x="1937535" y="2336861"/>
                </a:lnTo>
                <a:lnTo>
                  <a:pt x="1811434" y="2613086"/>
                </a:lnTo>
                <a:close/>
                <a:moveTo>
                  <a:pt x="1348739" y="2336860"/>
                </a:moveTo>
                <a:lnTo>
                  <a:pt x="1600941" y="2336860"/>
                </a:lnTo>
                <a:lnTo>
                  <a:pt x="1474840" y="2613085"/>
                </a:lnTo>
                <a:close/>
                <a:moveTo>
                  <a:pt x="2336864" y="1685332"/>
                </a:moveTo>
                <a:lnTo>
                  <a:pt x="2613089" y="1811433"/>
                </a:lnTo>
                <a:lnTo>
                  <a:pt x="2336864" y="1937534"/>
                </a:lnTo>
                <a:close/>
                <a:moveTo>
                  <a:pt x="276227" y="1685332"/>
                </a:moveTo>
                <a:lnTo>
                  <a:pt x="276227" y="1937534"/>
                </a:lnTo>
                <a:lnTo>
                  <a:pt x="2" y="1811433"/>
                </a:lnTo>
                <a:close/>
                <a:moveTo>
                  <a:pt x="2336863" y="1348738"/>
                </a:moveTo>
                <a:lnTo>
                  <a:pt x="2613088" y="1474839"/>
                </a:lnTo>
                <a:lnTo>
                  <a:pt x="2336863" y="1600940"/>
                </a:lnTo>
                <a:close/>
                <a:moveTo>
                  <a:pt x="276228" y="1348738"/>
                </a:moveTo>
                <a:lnTo>
                  <a:pt x="276228" y="1600940"/>
                </a:lnTo>
                <a:lnTo>
                  <a:pt x="3" y="1474839"/>
                </a:lnTo>
                <a:close/>
                <a:moveTo>
                  <a:pt x="2336861" y="1012144"/>
                </a:moveTo>
                <a:lnTo>
                  <a:pt x="2613086" y="1138245"/>
                </a:lnTo>
                <a:lnTo>
                  <a:pt x="2336861" y="1264346"/>
                </a:lnTo>
                <a:close/>
                <a:moveTo>
                  <a:pt x="276226" y="1012144"/>
                </a:moveTo>
                <a:lnTo>
                  <a:pt x="276226" y="1264346"/>
                </a:lnTo>
                <a:lnTo>
                  <a:pt x="1" y="1138245"/>
                </a:lnTo>
                <a:close/>
                <a:moveTo>
                  <a:pt x="2336862" y="675550"/>
                </a:moveTo>
                <a:lnTo>
                  <a:pt x="2613087" y="801651"/>
                </a:lnTo>
                <a:lnTo>
                  <a:pt x="2336862" y="927752"/>
                </a:lnTo>
                <a:close/>
                <a:moveTo>
                  <a:pt x="276225" y="675550"/>
                </a:moveTo>
                <a:lnTo>
                  <a:pt x="276225" y="927752"/>
                </a:lnTo>
                <a:lnTo>
                  <a:pt x="0" y="801651"/>
                </a:lnTo>
                <a:close/>
                <a:moveTo>
                  <a:pt x="1138246" y="3"/>
                </a:moveTo>
                <a:lnTo>
                  <a:pt x="1264347" y="276229"/>
                </a:lnTo>
                <a:lnTo>
                  <a:pt x="1012145" y="276229"/>
                </a:lnTo>
                <a:close/>
                <a:moveTo>
                  <a:pt x="801652" y="2"/>
                </a:moveTo>
                <a:lnTo>
                  <a:pt x="927753" y="276227"/>
                </a:lnTo>
                <a:lnTo>
                  <a:pt x="675551" y="276227"/>
                </a:lnTo>
                <a:close/>
                <a:moveTo>
                  <a:pt x="1474840" y="1"/>
                </a:moveTo>
                <a:lnTo>
                  <a:pt x="1600941" y="276227"/>
                </a:lnTo>
                <a:lnTo>
                  <a:pt x="1348739" y="276227"/>
                </a:lnTo>
                <a:close/>
                <a:moveTo>
                  <a:pt x="1811434" y="0"/>
                </a:moveTo>
                <a:lnTo>
                  <a:pt x="1937535" y="276226"/>
                </a:lnTo>
                <a:lnTo>
                  <a:pt x="1685333" y="276226"/>
                </a:lnTo>
                <a:close/>
              </a:path>
            </a:pathLst>
          </a:custGeom>
          <a:solidFill>
            <a:srgbClr val="FFC02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133" name="Octagon 132"/>
          <p:cNvSpPr/>
          <p:nvPr/>
        </p:nvSpPr>
        <p:spPr>
          <a:xfrm>
            <a:off x="4934661" y="853645"/>
            <a:ext cx="2087162" cy="2063077"/>
          </a:xfrm>
          <a:prstGeom prst="octagon">
            <a:avLst>
              <a:gd name="adj" fmla="val 11713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4" name="Octagon 16"/>
          <p:cNvSpPr/>
          <p:nvPr/>
        </p:nvSpPr>
        <p:spPr>
          <a:xfrm>
            <a:off x="5176309" y="853645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5" name="Oval 134"/>
          <p:cNvSpPr/>
          <p:nvPr/>
        </p:nvSpPr>
        <p:spPr>
          <a:xfrm>
            <a:off x="5176309" y="1062791"/>
            <a:ext cx="178213" cy="178213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8" name="Rounded Rectangle 127"/>
          <p:cNvSpPr/>
          <p:nvPr/>
        </p:nvSpPr>
        <p:spPr>
          <a:xfrm>
            <a:off x="5265415" y="1176571"/>
            <a:ext cx="674942" cy="675274"/>
          </a:xfrm>
          <a:prstGeom prst="roundRect">
            <a:avLst>
              <a:gd name="adj" fmla="val 6176"/>
            </a:avLst>
          </a:prstGeom>
          <a:solidFill>
            <a:schemeClr val="accent1">
              <a:lumMod val="75000"/>
              <a:alpha val="5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129" name="Rounded Rectangle 128"/>
          <p:cNvSpPr/>
          <p:nvPr/>
        </p:nvSpPr>
        <p:spPr>
          <a:xfrm>
            <a:off x="6007032" y="1176571"/>
            <a:ext cx="674942" cy="675274"/>
          </a:xfrm>
          <a:prstGeom prst="roundRect">
            <a:avLst>
              <a:gd name="adj" fmla="val 6176"/>
            </a:avLst>
          </a:prstGeom>
          <a:solidFill>
            <a:schemeClr val="accent1">
              <a:lumMod val="75000"/>
              <a:alpha val="5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lt1">
                  <a:alpha val="20000"/>
                </a:schemeClr>
              </a:solidFill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5265415" y="1918520"/>
            <a:ext cx="674942" cy="675274"/>
          </a:xfrm>
          <a:prstGeom prst="roundRect">
            <a:avLst>
              <a:gd name="adj" fmla="val 6176"/>
            </a:avLst>
          </a:prstGeom>
          <a:solidFill>
            <a:schemeClr val="accent1">
              <a:lumMod val="75000"/>
              <a:alpha val="5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lt1">
                  <a:alpha val="20000"/>
                </a:schemeClr>
              </a:solidFill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6007032" y="1918520"/>
            <a:ext cx="674942" cy="675274"/>
          </a:xfrm>
          <a:prstGeom prst="roundRect">
            <a:avLst>
              <a:gd name="adj" fmla="val 6176"/>
            </a:avLst>
          </a:prstGeom>
          <a:solidFill>
            <a:schemeClr val="accent1">
              <a:lumMod val="75000"/>
              <a:alpha val="5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lt1">
                  <a:alpha val="20000"/>
                </a:schemeClr>
              </a:solidFill>
            </a:endParaRPr>
          </a:p>
        </p:txBody>
      </p:sp>
      <p:cxnSp>
        <p:nvCxnSpPr>
          <p:cNvPr id="58" name="Straight Connector 57"/>
          <p:cNvCxnSpPr>
            <a:stCxn id="85" idx="4"/>
            <a:endCxn id="77" idx="0"/>
          </p:cNvCxnSpPr>
          <p:nvPr/>
        </p:nvCxnSpPr>
        <p:spPr>
          <a:xfrm flipH="1">
            <a:off x="5583138" y="1652922"/>
            <a:ext cx="7932" cy="42985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85" idx="5"/>
            <a:endCxn id="78" idx="1"/>
          </p:cNvCxnSpPr>
          <p:nvPr/>
        </p:nvCxnSpPr>
        <p:spPr>
          <a:xfrm>
            <a:off x="5691621" y="1611273"/>
            <a:ext cx="557587" cy="53163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5440938" y="2082775"/>
            <a:ext cx="284400" cy="284400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78" name="Oval 77"/>
          <p:cNvSpPr/>
          <p:nvPr/>
        </p:nvSpPr>
        <p:spPr>
          <a:xfrm>
            <a:off x="6207559" y="2101256"/>
            <a:ext cx="284400" cy="284400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cxnSp>
        <p:nvCxnSpPr>
          <p:cNvPr id="84" name="Straight Connector 83"/>
          <p:cNvCxnSpPr>
            <a:stCxn id="88" idx="2"/>
            <a:endCxn id="85" idx="6"/>
          </p:cNvCxnSpPr>
          <p:nvPr/>
        </p:nvCxnSpPr>
        <p:spPr>
          <a:xfrm flipH="1" flipV="1">
            <a:off x="5733270" y="1510722"/>
            <a:ext cx="329299" cy="12414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5448870" y="1368522"/>
            <a:ext cx="284400" cy="284400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cxnSp>
        <p:nvCxnSpPr>
          <p:cNvPr id="86" name="Straight Connector 85"/>
          <p:cNvCxnSpPr>
            <a:stCxn id="88" idx="7"/>
            <a:endCxn id="87" idx="3"/>
          </p:cNvCxnSpPr>
          <p:nvPr/>
        </p:nvCxnSpPr>
        <p:spPr>
          <a:xfrm flipV="1">
            <a:off x="6305320" y="1502465"/>
            <a:ext cx="63116" cy="31855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6326787" y="1259714"/>
            <a:ext cx="284400" cy="284400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8" name="Oval 87"/>
          <p:cNvSpPr/>
          <p:nvPr/>
        </p:nvSpPr>
        <p:spPr>
          <a:xfrm>
            <a:off x="6062569" y="1492671"/>
            <a:ext cx="284400" cy="284400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</p:spTree>
    <p:extLst>
      <p:ext uri="{BB962C8B-B14F-4D97-AF65-F5344CB8AC3E}">
        <p14:creationId xmlns:p14="http://schemas.microsoft.com/office/powerpoint/2010/main" val="169144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8" grpId="0" animBg="1"/>
      <p:bldP spid="85" grpId="0" animBg="1"/>
      <p:bldP spid="87" grpId="0" animBg="1"/>
      <p:bldP spid="8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28282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48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1853376" y="4455563"/>
            <a:ext cx="8477745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300" b="1" spc="-1000" dirty="0">
                <a:ln w="15240">
                  <a:solidFill>
                    <a:srgbClr val="434343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Scale out</a:t>
            </a:r>
          </a:p>
        </p:txBody>
      </p:sp>
      <p:grpSp>
        <p:nvGrpSpPr>
          <p:cNvPr id="125" name="Group 124"/>
          <p:cNvGrpSpPr/>
          <p:nvPr/>
        </p:nvGrpSpPr>
        <p:grpSpPr>
          <a:xfrm>
            <a:off x="4671698" y="579860"/>
            <a:ext cx="2613089" cy="2613088"/>
            <a:chOff x="2500643" y="316321"/>
            <a:chExt cx="2613089" cy="2613088"/>
          </a:xfrm>
        </p:grpSpPr>
        <p:sp>
          <p:nvSpPr>
            <p:cNvPr id="131" name="Freeform 130"/>
            <p:cNvSpPr/>
            <p:nvPr/>
          </p:nvSpPr>
          <p:spPr>
            <a:xfrm>
              <a:off x="2500643" y="316321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012145 w 2613089"/>
                <a:gd name="connsiteY3" fmla="*/ 2336862 h 2613088"/>
                <a:gd name="connsiteX4" fmla="*/ 1264347 w 2613089"/>
                <a:gd name="connsiteY4" fmla="*/ 2336862 h 2613088"/>
                <a:gd name="connsiteX5" fmla="*/ 1138246 w 2613089"/>
                <a:gd name="connsiteY5" fmla="*/ 2613087 h 2613088"/>
                <a:gd name="connsiteX6" fmla="*/ 1685333 w 2613089"/>
                <a:gd name="connsiteY6" fmla="*/ 2336861 h 2613088"/>
                <a:gd name="connsiteX7" fmla="*/ 1937535 w 2613089"/>
                <a:gd name="connsiteY7" fmla="*/ 2336861 h 2613088"/>
                <a:gd name="connsiteX8" fmla="*/ 1811434 w 2613089"/>
                <a:gd name="connsiteY8" fmla="*/ 2613086 h 2613088"/>
                <a:gd name="connsiteX9" fmla="*/ 1348739 w 2613089"/>
                <a:gd name="connsiteY9" fmla="*/ 2336860 h 2613088"/>
                <a:gd name="connsiteX10" fmla="*/ 1600941 w 2613089"/>
                <a:gd name="connsiteY10" fmla="*/ 2336860 h 2613088"/>
                <a:gd name="connsiteX11" fmla="*/ 1474840 w 2613089"/>
                <a:gd name="connsiteY11" fmla="*/ 2613085 h 2613088"/>
                <a:gd name="connsiteX12" fmla="*/ 2336864 w 2613089"/>
                <a:gd name="connsiteY12" fmla="*/ 1685332 h 2613088"/>
                <a:gd name="connsiteX13" fmla="*/ 2613089 w 2613089"/>
                <a:gd name="connsiteY13" fmla="*/ 1811433 h 2613088"/>
                <a:gd name="connsiteX14" fmla="*/ 2336864 w 2613089"/>
                <a:gd name="connsiteY14" fmla="*/ 1937534 h 2613088"/>
                <a:gd name="connsiteX15" fmla="*/ 276227 w 2613089"/>
                <a:gd name="connsiteY15" fmla="*/ 1685332 h 2613088"/>
                <a:gd name="connsiteX16" fmla="*/ 276227 w 2613089"/>
                <a:gd name="connsiteY16" fmla="*/ 1937534 h 2613088"/>
                <a:gd name="connsiteX17" fmla="*/ 2 w 2613089"/>
                <a:gd name="connsiteY17" fmla="*/ 1811433 h 2613088"/>
                <a:gd name="connsiteX18" fmla="*/ 2336863 w 2613089"/>
                <a:gd name="connsiteY18" fmla="*/ 1348738 h 2613088"/>
                <a:gd name="connsiteX19" fmla="*/ 2613088 w 2613089"/>
                <a:gd name="connsiteY19" fmla="*/ 1474839 h 2613088"/>
                <a:gd name="connsiteX20" fmla="*/ 2336863 w 2613089"/>
                <a:gd name="connsiteY20" fmla="*/ 1600940 h 2613088"/>
                <a:gd name="connsiteX21" fmla="*/ 276228 w 2613089"/>
                <a:gd name="connsiteY21" fmla="*/ 1348738 h 2613088"/>
                <a:gd name="connsiteX22" fmla="*/ 276228 w 2613089"/>
                <a:gd name="connsiteY22" fmla="*/ 1600940 h 2613088"/>
                <a:gd name="connsiteX23" fmla="*/ 3 w 2613089"/>
                <a:gd name="connsiteY23" fmla="*/ 1474839 h 2613088"/>
                <a:gd name="connsiteX24" fmla="*/ 2336861 w 2613089"/>
                <a:gd name="connsiteY24" fmla="*/ 1012144 h 2613088"/>
                <a:gd name="connsiteX25" fmla="*/ 2613086 w 2613089"/>
                <a:gd name="connsiteY25" fmla="*/ 1138245 h 2613088"/>
                <a:gd name="connsiteX26" fmla="*/ 2336861 w 2613089"/>
                <a:gd name="connsiteY26" fmla="*/ 1264346 h 2613088"/>
                <a:gd name="connsiteX27" fmla="*/ 276226 w 2613089"/>
                <a:gd name="connsiteY27" fmla="*/ 1012144 h 2613088"/>
                <a:gd name="connsiteX28" fmla="*/ 276226 w 2613089"/>
                <a:gd name="connsiteY28" fmla="*/ 1264346 h 2613088"/>
                <a:gd name="connsiteX29" fmla="*/ 1 w 2613089"/>
                <a:gd name="connsiteY29" fmla="*/ 1138245 h 2613088"/>
                <a:gd name="connsiteX30" fmla="*/ 2336862 w 2613089"/>
                <a:gd name="connsiteY30" fmla="*/ 675550 h 2613088"/>
                <a:gd name="connsiteX31" fmla="*/ 2613087 w 2613089"/>
                <a:gd name="connsiteY31" fmla="*/ 801651 h 2613088"/>
                <a:gd name="connsiteX32" fmla="*/ 2336862 w 2613089"/>
                <a:gd name="connsiteY32" fmla="*/ 927752 h 2613088"/>
                <a:gd name="connsiteX33" fmla="*/ 276225 w 2613089"/>
                <a:gd name="connsiteY33" fmla="*/ 675550 h 2613088"/>
                <a:gd name="connsiteX34" fmla="*/ 276225 w 2613089"/>
                <a:gd name="connsiteY34" fmla="*/ 927752 h 2613088"/>
                <a:gd name="connsiteX35" fmla="*/ 0 w 2613089"/>
                <a:gd name="connsiteY35" fmla="*/ 801651 h 2613088"/>
                <a:gd name="connsiteX36" fmla="*/ 1138246 w 2613089"/>
                <a:gd name="connsiteY36" fmla="*/ 3 h 2613088"/>
                <a:gd name="connsiteX37" fmla="*/ 1264347 w 2613089"/>
                <a:gd name="connsiteY37" fmla="*/ 276229 h 2613088"/>
                <a:gd name="connsiteX38" fmla="*/ 1012145 w 2613089"/>
                <a:gd name="connsiteY38" fmla="*/ 276229 h 2613088"/>
                <a:gd name="connsiteX39" fmla="*/ 801652 w 2613089"/>
                <a:gd name="connsiteY39" fmla="*/ 2 h 2613088"/>
                <a:gd name="connsiteX40" fmla="*/ 927753 w 2613089"/>
                <a:gd name="connsiteY40" fmla="*/ 276227 h 2613088"/>
                <a:gd name="connsiteX41" fmla="*/ 675551 w 2613089"/>
                <a:gd name="connsiteY41" fmla="*/ 276227 h 2613088"/>
                <a:gd name="connsiteX42" fmla="*/ 1474840 w 2613089"/>
                <a:gd name="connsiteY42" fmla="*/ 1 h 2613088"/>
                <a:gd name="connsiteX43" fmla="*/ 1600941 w 2613089"/>
                <a:gd name="connsiteY43" fmla="*/ 276227 h 2613088"/>
                <a:gd name="connsiteX44" fmla="*/ 1348739 w 2613089"/>
                <a:gd name="connsiteY44" fmla="*/ 276227 h 2613088"/>
                <a:gd name="connsiteX45" fmla="*/ 1811434 w 2613089"/>
                <a:gd name="connsiteY45" fmla="*/ 0 h 2613088"/>
                <a:gd name="connsiteX46" fmla="*/ 1937535 w 2613089"/>
                <a:gd name="connsiteY46" fmla="*/ 276226 h 2613088"/>
                <a:gd name="connsiteX47" fmla="*/ 1685333 w 2613089"/>
                <a:gd name="connsiteY47" fmla="*/ 276226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012145" y="2336862"/>
                  </a:moveTo>
                  <a:lnTo>
                    <a:pt x="1264347" y="2336862"/>
                  </a:lnTo>
                  <a:lnTo>
                    <a:pt x="1138246" y="2613087"/>
                  </a:lnTo>
                  <a:close/>
                  <a:moveTo>
                    <a:pt x="1685333" y="2336861"/>
                  </a:moveTo>
                  <a:lnTo>
                    <a:pt x="1937535" y="2336861"/>
                  </a:lnTo>
                  <a:lnTo>
                    <a:pt x="1811434" y="2613086"/>
                  </a:lnTo>
                  <a:close/>
                  <a:moveTo>
                    <a:pt x="1348739" y="2336860"/>
                  </a:moveTo>
                  <a:lnTo>
                    <a:pt x="1600941" y="2336860"/>
                  </a:lnTo>
                  <a:lnTo>
                    <a:pt x="1474840" y="2613085"/>
                  </a:lnTo>
                  <a:close/>
                  <a:moveTo>
                    <a:pt x="2336864" y="1685332"/>
                  </a:moveTo>
                  <a:lnTo>
                    <a:pt x="2613089" y="1811433"/>
                  </a:lnTo>
                  <a:lnTo>
                    <a:pt x="2336864" y="1937534"/>
                  </a:lnTo>
                  <a:close/>
                  <a:moveTo>
                    <a:pt x="276227" y="1685332"/>
                  </a:moveTo>
                  <a:lnTo>
                    <a:pt x="276227" y="1937534"/>
                  </a:lnTo>
                  <a:lnTo>
                    <a:pt x="2" y="1811433"/>
                  </a:lnTo>
                  <a:close/>
                  <a:moveTo>
                    <a:pt x="2336863" y="1348738"/>
                  </a:moveTo>
                  <a:lnTo>
                    <a:pt x="2613088" y="1474839"/>
                  </a:lnTo>
                  <a:lnTo>
                    <a:pt x="2336863" y="1600940"/>
                  </a:lnTo>
                  <a:close/>
                  <a:moveTo>
                    <a:pt x="276228" y="1348738"/>
                  </a:moveTo>
                  <a:lnTo>
                    <a:pt x="276228" y="1600940"/>
                  </a:lnTo>
                  <a:lnTo>
                    <a:pt x="3" y="1474839"/>
                  </a:lnTo>
                  <a:close/>
                  <a:moveTo>
                    <a:pt x="2336861" y="1012144"/>
                  </a:moveTo>
                  <a:lnTo>
                    <a:pt x="2613086" y="1138245"/>
                  </a:lnTo>
                  <a:lnTo>
                    <a:pt x="2336861" y="1264346"/>
                  </a:lnTo>
                  <a:close/>
                  <a:moveTo>
                    <a:pt x="276226" y="1012144"/>
                  </a:moveTo>
                  <a:lnTo>
                    <a:pt x="276226" y="1264346"/>
                  </a:lnTo>
                  <a:lnTo>
                    <a:pt x="1" y="1138245"/>
                  </a:lnTo>
                  <a:close/>
                  <a:moveTo>
                    <a:pt x="2336862" y="675550"/>
                  </a:moveTo>
                  <a:lnTo>
                    <a:pt x="2613087" y="801651"/>
                  </a:lnTo>
                  <a:lnTo>
                    <a:pt x="2336862" y="927752"/>
                  </a:lnTo>
                  <a:close/>
                  <a:moveTo>
                    <a:pt x="276225" y="675550"/>
                  </a:moveTo>
                  <a:lnTo>
                    <a:pt x="276225" y="927752"/>
                  </a:lnTo>
                  <a:lnTo>
                    <a:pt x="0" y="801651"/>
                  </a:lnTo>
                  <a:close/>
                  <a:moveTo>
                    <a:pt x="1138246" y="3"/>
                  </a:moveTo>
                  <a:lnTo>
                    <a:pt x="1264347" y="276229"/>
                  </a:lnTo>
                  <a:lnTo>
                    <a:pt x="1012145" y="276229"/>
                  </a:lnTo>
                  <a:close/>
                  <a:moveTo>
                    <a:pt x="801652" y="2"/>
                  </a:moveTo>
                  <a:lnTo>
                    <a:pt x="927753" y="276227"/>
                  </a:lnTo>
                  <a:lnTo>
                    <a:pt x="675551" y="276227"/>
                  </a:lnTo>
                  <a:close/>
                  <a:moveTo>
                    <a:pt x="1474840" y="1"/>
                  </a:moveTo>
                  <a:lnTo>
                    <a:pt x="1600941" y="276227"/>
                  </a:lnTo>
                  <a:lnTo>
                    <a:pt x="1348739" y="276227"/>
                  </a:lnTo>
                  <a:close/>
                  <a:moveTo>
                    <a:pt x="1811434" y="0"/>
                  </a:moveTo>
                  <a:lnTo>
                    <a:pt x="1937535" y="276226"/>
                  </a:lnTo>
                  <a:lnTo>
                    <a:pt x="1685333" y="276226"/>
                  </a:lnTo>
                  <a:close/>
                </a:path>
              </a:pathLst>
            </a:custGeom>
            <a:solidFill>
              <a:srgbClr val="FFC021"/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2" name="Octagon 131"/>
            <p:cNvSpPr/>
            <p:nvPr/>
          </p:nvSpPr>
          <p:spPr>
            <a:xfrm>
              <a:off x="2763606" y="590106"/>
              <a:ext cx="2087162" cy="2063077"/>
            </a:xfrm>
            <a:prstGeom prst="octagon">
              <a:avLst>
                <a:gd name="adj" fmla="val 11713"/>
              </a:avLst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3" name="Octagon 16"/>
            <p:cNvSpPr/>
            <p:nvPr/>
          </p:nvSpPr>
          <p:spPr>
            <a:xfrm>
              <a:off x="3005254" y="590106"/>
              <a:ext cx="1845514" cy="2063077"/>
            </a:xfrm>
            <a:custGeom>
              <a:avLst/>
              <a:gdLst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087162"/>
                <a:gd name="connsiteY0" fmla="*/ 1821429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0" fmla="*/ 0 w 2087162"/>
                <a:gd name="connsiteY0" fmla="*/ 1821429 h 2063077"/>
                <a:gd name="connsiteX1" fmla="*/ 1845514 w 2087162"/>
                <a:gd name="connsiteY1" fmla="*/ 0 h 2063077"/>
                <a:gd name="connsiteX2" fmla="*/ 2087162 w 2087162"/>
                <a:gd name="connsiteY2" fmla="*/ 241648 h 2063077"/>
                <a:gd name="connsiteX3" fmla="*/ 2087162 w 2087162"/>
                <a:gd name="connsiteY3" fmla="*/ 1821429 h 2063077"/>
                <a:gd name="connsiteX4" fmla="*/ 1845514 w 2087162"/>
                <a:gd name="connsiteY4" fmla="*/ 2063077 h 2063077"/>
                <a:gd name="connsiteX5" fmla="*/ 241648 w 2087162"/>
                <a:gd name="connsiteY5" fmla="*/ 2063077 h 2063077"/>
                <a:gd name="connsiteX6" fmla="*/ 0 w 2087162"/>
                <a:gd name="connsiteY6" fmla="*/ 1821429 h 2063077"/>
                <a:gd name="connsiteX0" fmla="*/ 0 w 1845514"/>
                <a:gd name="connsiteY0" fmla="*/ 2063077 h 2063077"/>
                <a:gd name="connsiteX1" fmla="*/ 1603866 w 1845514"/>
                <a:gd name="connsiteY1" fmla="*/ 0 h 2063077"/>
                <a:gd name="connsiteX2" fmla="*/ 1845514 w 1845514"/>
                <a:gd name="connsiteY2" fmla="*/ 241648 h 2063077"/>
                <a:gd name="connsiteX3" fmla="*/ 1845514 w 1845514"/>
                <a:gd name="connsiteY3" fmla="*/ 1821429 h 2063077"/>
                <a:gd name="connsiteX4" fmla="*/ 1603866 w 1845514"/>
                <a:gd name="connsiteY4" fmla="*/ 2063077 h 2063077"/>
                <a:gd name="connsiteX5" fmla="*/ 0 w 1845514"/>
                <a:gd name="connsiteY5" fmla="*/ 2063077 h 206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5514" h="2063077">
                  <a:moveTo>
                    <a:pt x="0" y="2063077"/>
                  </a:moveTo>
                  <a:lnTo>
                    <a:pt x="1603866" y="0"/>
                  </a:lnTo>
                  <a:lnTo>
                    <a:pt x="1845514" y="241648"/>
                  </a:lnTo>
                  <a:lnTo>
                    <a:pt x="1845514" y="1821429"/>
                  </a:lnTo>
                  <a:lnTo>
                    <a:pt x="1603866" y="2063077"/>
                  </a:lnTo>
                  <a:lnTo>
                    <a:pt x="0" y="2063077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4" name="Oval 133"/>
            <p:cNvSpPr/>
            <p:nvPr/>
          </p:nvSpPr>
          <p:spPr>
            <a:xfrm>
              <a:off x="3005254" y="799252"/>
              <a:ext cx="178213" cy="178213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5265415" y="1176571"/>
            <a:ext cx="1416559" cy="1417223"/>
            <a:chOff x="1753933" y="2029826"/>
            <a:chExt cx="1416559" cy="1417223"/>
          </a:xfrm>
        </p:grpSpPr>
        <p:sp>
          <p:nvSpPr>
            <p:cNvPr id="127" name="Rounded Rectangle 126"/>
            <p:cNvSpPr/>
            <p:nvPr/>
          </p:nvSpPr>
          <p:spPr>
            <a:xfrm>
              <a:off x="1753933" y="202982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128" name="Rounded Rectangle 127"/>
            <p:cNvSpPr/>
            <p:nvPr/>
          </p:nvSpPr>
          <p:spPr>
            <a:xfrm>
              <a:off x="2495550" y="202982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29" name="Rounded Rectangle 128"/>
            <p:cNvSpPr/>
            <p:nvPr/>
          </p:nvSpPr>
          <p:spPr>
            <a:xfrm>
              <a:off x="1753933" y="2771775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30" name="Rounded Rectangle 129"/>
            <p:cNvSpPr/>
            <p:nvPr/>
          </p:nvSpPr>
          <p:spPr>
            <a:xfrm>
              <a:off x="2495550" y="2771775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cxnSp>
        <p:nvCxnSpPr>
          <p:cNvPr id="57" name="Straight Connector 56"/>
          <p:cNvCxnSpPr>
            <a:stCxn id="84" idx="4"/>
            <a:endCxn id="76" idx="0"/>
          </p:cNvCxnSpPr>
          <p:nvPr/>
        </p:nvCxnSpPr>
        <p:spPr>
          <a:xfrm flipH="1">
            <a:off x="5583138" y="1652922"/>
            <a:ext cx="7932" cy="42985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84" idx="5"/>
            <a:endCxn id="77" idx="1"/>
          </p:cNvCxnSpPr>
          <p:nvPr/>
        </p:nvCxnSpPr>
        <p:spPr>
          <a:xfrm>
            <a:off x="5691621" y="1611273"/>
            <a:ext cx="557587" cy="53163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5440938" y="2082775"/>
            <a:ext cx="284400" cy="284400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77" name="Oval 76"/>
          <p:cNvSpPr/>
          <p:nvPr/>
        </p:nvSpPr>
        <p:spPr>
          <a:xfrm>
            <a:off x="6207559" y="2101256"/>
            <a:ext cx="284400" cy="284400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8012338" y="579860"/>
            <a:ext cx="2613089" cy="2613088"/>
            <a:chOff x="8012338" y="579860"/>
            <a:chExt cx="2613089" cy="2613088"/>
          </a:xfrm>
        </p:grpSpPr>
        <p:sp>
          <p:nvSpPr>
            <p:cNvPr id="141" name="Freeform 140"/>
            <p:cNvSpPr/>
            <p:nvPr/>
          </p:nvSpPr>
          <p:spPr>
            <a:xfrm>
              <a:off x="8012338" y="579860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012145 w 2613089"/>
                <a:gd name="connsiteY3" fmla="*/ 2336862 h 2613088"/>
                <a:gd name="connsiteX4" fmla="*/ 1264347 w 2613089"/>
                <a:gd name="connsiteY4" fmla="*/ 2336862 h 2613088"/>
                <a:gd name="connsiteX5" fmla="*/ 1138246 w 2613089"/>
                <a:gd name="connsiteY5" fmla="*/ 2613087 h 2613088"/>
                <a:gd name="connsiteX6" fmla="*/ 1685333 w 2613089"/>
                <a:gd name="connsiteY6" fmla="*/ 2336861 h 2613088"/>
                <a:gd name="connsiteX7" fmla="*/ 1937535 w 2613089"/>
                <a:gd name="connsiteY7" fmla="*/ 2336861 h 2613088"/>
                <a:gd name="connsiteX8" fmla="*/ 1811434 w 2613089"/>
                <a:gd name="connsiteY8" fmla="*/ 2613086 h 2613088"/>
                <a:gd name="connsiteX9" fmla="*/ 1348739 w 2613089"/>
                <a:gd name="connsiteY9" fmla="*/ 2336860 h 2613088"/>
                <a:gd name="connsiteX10" fmla="*/ 1600941 w 2613089"/>
                <a:gd name="connsiteY10" fmla="*/ 2336860 h 2613088"/>
                <a:gd name="connsiteX11" fmla="*/ 1474840 w 2613089"/>
                <a:gd name="connsiteY11" fmla="*/ 2613085 h 2613088"/>
                <a:gd name="connsiteX12" fmla="*/ 2336864 w 2613089"/>
                <a:gd name="connsiteY12" fmla="*/ 1685332 h 2613088"/>
                <a:gd name="connsiteX13" fmla="*/ 2613089 w 2613089"/>
                <a:gd name="connsiteY13" fmla="*/ 1811433 h 2613088"/>
                <a:gd name="connsiteX14" fmla="*/ 2336864 w 2613089"/>
                <a:gd name="connsiteY14" fmla="*/ 1937534 h 2613088"/>
                <a:gd name="connsiteX15" fmla="*/ 276227 w 2613089"/>
                <a:gd name="connsiteY15" fmla="*/ 1685332 h 2613088"/>
                <a:gd name="connsiteX16" fmla="*/ 276227 w 2613089"/>
                <a:gd name="connsiteY16" fmla="*/ 1937534 h 2613088"/>
                <a:gd name="connsiteX17" fmla="*/ 2 w 2613089"/>
                <a:gd name="connsiteY17" fmla="*/ 1811433 h 2613088"/>
                <a:gd name="connsiteX18" fmla="*/ 2336863 w 2613089"/>
                <a:gd name="connsiteY18" fmla="*/ 1348738 h 2613088"/>
                <a:gd name="connsiteX19" fmla="*/ 2613088 w 2613089"/>
                <a:gd name="connsiteY19" fmla="*/ 1474839 h 2613088"/>
                <a:gd name="connsiteX20" fmla="*/ 2336863 w 2613089"/>
                <a:gd name="connsiteY20" fmla="*/ 1600940 h 2613088"/>
                <a:gd name="connsiteX21" fmla="*/ 276228 w 2613089"/>
                <a:gd name="connsiteY21" fmla="*/ 1348738 h 2613088"/>
                <a:gd name="connsiteX22" fmla="*/ 276228 w 2613089"/>
                <a:gd name="connsiteY22" fmla="*/ 1600940 h 2613088"/>
                <a:gd name="connsiteX23" fmla="*/ 3 w 2613089"/>
                <a:gd name="connsiteY23" fmla="*/ 1474839 h 2613088"/>
                <a:gd name="connsiteX24" fmla="*/ 2336861 w 2613089"/>
                <a:gd name="connsiteY24" fmla="*/ 1012144 h 2613088"/>
                <a:gd name="connsiteX25" fmla="*/ 2613086 w 2613089"/>
                <a:gd name="connsiteY25" fmla="*/ 1138245 h 2613088"/>
                <a:gd name="connsiteX26" fmla="*/ 2336861 w 2613089"/>
                <a:gd name="connsiteY26" fmla="*/ 1264346 h 2613088"/>
                <a:gd name="connsiteX27" fmla="*/ 276226 w 2613089"/>
                <a:gd name="connsiteY27" fmla="*/ 1012144 h 2613088"/>
                <a:gd name="connsiteX28" fmla="*/ 276226 w 2613089"/>
                <a:gd name="connsiteY28" fmla="*/ 1264346 h 2613088"/>
                <a:gd name="connsiteX29" fmla="*/ 1 w 2613089"/>
                <a:gd name="connsiteY29" fmla="*/ 1138245 h 2613088"/>
                <a:gd name="connsiteX30" fmla="*/ 2336862 w 2613089"/>
                <a:gd name="connsiteY30" fmla="*/ 675550 h 2613088"/>
                <a:gd name="connsiteX31" fmla="*/ 2613087 w 2613089"/>
                <a:gd name="connsiteY31" fmla="*/ 801651 h 2613088"/>
                <a:gd name="connsiteX32" fmla="*/ 2336862 w 2613089"/>
                <a:gd name="connsiteY32" fmla="*/ 927752 h 2613088"/>
                <a:gd name="connsiteX33" fmla="*/ 276225 w 2613089"/>
                <a:gd name="connsiteY33" fmla="*/ 675550 h 2613088"/>
                <a:gd name="connsiteX34" fmla="*/ 276225 w 2613089"/>
                <a:gd name="connsiteY34" fmla="*/ 927752 h 2613088"/>
                <a:gd name="connsiteX35" fmla="*/ 0 w 2613089"/>
                <a:gd name="connsiteY35" fmla="*/ 801651 h 2613088"/>
                <a:gd name="connsiteX36" fmla="*/ 1138246 w 2613089"/>
                <a:gd name="connsiteY36" fmla="*/ 3 h 2613088"/>
                <a:gd name="connsiteX37" fmla="*/ 1264347 w 2613089"/>
                <a:gd name="connsiteY37" fmla="*/ 276229 h 2613088"/>
                <a:gd name="connsiteX38" fmla="*/ 1012145 w 2613089"/>
                <a:gd name="connsiteY38" fmla="*/ 276229 h 2613088"/>
                <a:gd name="connsiteX39" fmla="*/ 801652 w 2613089"/>
                <a:gd name="connsiteY39" fmla="*/ 2 h 2613088"/>
                <a:gd name="connsiteX40" fmla="*/ 927753 w 2613089"/>
                <a:gd name="connsiteY40" fmla="*/ 276227 h 2613088"/>
                <a:gd name="connsiteX41" fmla="*/ 675551 w 2613089"/>
                <a:gd name="connsiteY41" fmla="*/ 276227 h 2613088"/>
                <a:gd name="connsiteX42" fmla="*/ 1474840 w 2613089"/>
                <a:gd name="connsiteY42" fmla="*/ 1 h 2613088"/>
                <a:gd name="connsiteX43" fmla="*/ 1600941 w 2613089"/>
                <a:gd name="connsiteY43" fmla="*/ 276227 h 2613088"/>
                <a:gd name="connsiteX44" fmla="*/ 1348739 w 2613089"/>
                <a:gd name="connsiteY44" fmla="*/ 276227 h 2613088"/>
                <a:gd name="connsiteX45" fmla="*/ 1811434 w 2613089"/>
                <a:gd name="connsiteY45" fmla="*/ 0 h 2613088"/>
                <a:gd name="connsiteX46" fmla="*/ 1937535 w 2613089"/>
                <a:gd name="connsiteY46" fmla="*/ 276226 h 2613088"/>
                <a:gd name="connsiteX47" fmla="*/ 1685333 w 2613089"/>
                <a:gd name="connsiteY47" fmla="*/ 276226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012145" y="2336862"/>
                  </a:moveTo>
                  <a:lnTo>
                    <a:pt x="1264347" y="2336862"/>
                  </a:lnTo>
                  <a:lnTo>
                    <a:pt x="1138246" y="2613087"/>
                  </a:lnTo>
                  <a:close/>
                  <a:moveTo>
                    <a:pt x="1685333" y="2336861"/>
                  </a:moveTo>
                  <a:lnTo>
                    <a:pt x="1937535" y="2336861"/>
                  </a:lnTo>
                  <a:lnTo>
                    <a:pt x="1811434" y="2613086"/>
                  </a:lnTo>
                  <a:close/>
                  <a:moveTo>
                    <a:pt x="1348739" y="2336860"/>
                  </a:moveTo>
                  <a:lnTo>
                    <a:pt x="1600941" y="2336860"/>
                  </a:lnTo>
                  <a:lnTo>
                    <a:pt x="1474840" y="2613085"/>
                  </a:lnTo>
                  <a:close/>
                  <a:moveTo>
                    <a:pt x="2336864" y="1685332"/>
                  </a:moveTo>
                  <a:lnTo>
                    <a:pt x="2613089" y="1811433"/>
                  </a:lnTo>
                  <a:lnTo>
                    <a:pt x="2336864" y="1937534"/>
                  </a:lnTo>
                  <a:close/>
                  <a:moveTo>
                    <a:pt x="276227" y="1685332"/>
                  </a:moveTo>
                  <a:lnTo>
                    <a:pt x="276227" y="1937534"/>
                  </a:lnTo>
                  <a:lnTo>
                    <a:pt x="2" y="1811433"/>
                  </a:lnTo>
                  <a:close/>
                  <a:moveTo>
                    <a:pt x="2336863" y="1348738"/>
                  </a:moveTo>
                  <a:lnTo>
                    <a:pt x="2613088" y="1474839"/>
                  </a:lnTo>
                  <a:lnTo>
                    <a:pt x="2336863" y="1600940"/>
                  </a:lnTo>
                  <a:close/>
                  <a:moveTo>
                    <a:pt x="276228" y="1348738"/>
                  </a:moveTo>
                  <a:lnTo>
                    <a:pt x="276228" y="1600940"/>
                  </a:lnTo>
                  <a:lnTo>
                    <a:pt x="3" y="1474839"/>
                  </a:lnTo>
                  <a:close/>
                  <a:moveTo>
                    <a:pt x="2336861" y="1012144"/>
                  </a:moveTo>
                  <a:lnTo>
                    <a:pt x="2613086" y="1138245"/>
                  </a:lnTo>
                  <a:lnTo>
                    <a:pt x="2336861" y="1264346"/>
                  </a:lnTo>
                  <a:close/>
                  <a:moveTo>
                    <a:pt x="276226" y="1012144"/>
                  </a:moveTo>
                  <a:lnTo>
                    <a:pt x="276226" y="1264346"/>
                  </a:lnTo>
                  <a:lnTo>
                    <a:pt x="1" y="1138245"/>
                  </a:lnTo>
                  <a:close/>
                  <a:moveTo>
                    <a:pt x="2336862" y="675550"/>
                  </a:moveTo>
                  <a:lnTo>
                    <a:pt x="2613087" y="801651"/>
                  </a:lnTo>
                  <a:lnTo>
                    <a:pt x="2336862" y="927752"/>
                  </a:lnTo>
                  <a:close/>
                  <a:moveTo>
                    <a:pt x="276225" y="675550"/>
                  </a:moveTo>
                  <a:lnTo>
                    <a:pt x="276225" y="927752"/>
                  </a:lnTo>
                  <a:lnTo>
                    <a:pt x="0" y="801651"/>
                  </a:lnTo>
                  <a:close/>
                  <a:moveTo>
                    <a:pt x="1138246" y="3"/>
                  </a:moveTo>
                  <a:lnTo>
                    <a:pt x="1264347" y="276229"/>
                  </a:lnTo>
                  <a:lnTo>
                    <a:pt x="1012145" y="276229"/>
                  </a:lnTo>
                  <a:close/>
                  <a:moveTo>
                    <a:pt x="801652" y="2"/>
                  </a:moveTo>
                  <a:lnTo>
                    <a:pt x="927753" y="276227"/>
                  </a:lnTo>
                  <a:lnTo>
                    <a:pt x="675551" y="276227"/>
                  </a:lnTo>
                  <a:close/>
                  <a:moveTo>
                    <a:pt x="1474840" y="1"/>
                  </a:moveTo>
                  <a:lnTo>
                    <a:pt x="1600941" y="276227"/>
                  </a:lnTo>
                  <a:lnTo>
                    <a:pt x="1348739" y="276227"/>
                  </a:lnTo>
                  <a:close/>
                  <a:moveTo>
                    <a:pt x="1811434" y="0"/>
                  </a:moveTo>
                  <a:lnTo>
                    <a:pt x="1937535" y="276226"/>
                  </a:lnTo>
                  <a:lnTo>
                    <a:pt x="1685333" y="276226"/>
                  </a:lnTo>
                  <a:close/>
                </a:path>
              </a:pathLst>
            </a:custGeom>
            <a:solidFill>
              <a:srgbClr val="FFC021"/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2" name="Octagon 141"/>
            <p:cNvSpPr/>
            <p:nvPr/>
          </p:nvSpPr>
          <p:spPr>
            <a:xfrm>
              <a:off x="8275301" y="853645"/>
              <a:ext cx="2087162" cy="2063077"/>
            </a:xfrm>
            <a:prstGeom prst="octagon">
              <a:avLst>
                <a:gd name="adj" fmla="val 11713"/>
              </a:avLst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3" name="Octagon 16"/>
            <p:cNvSpPr/>
            <p:nvPr/>
          </p:nvSpPr>
          <p:spPr>
            <a:xfrm>
              <a:off x="8516949" y="853645"/>
              <a:ext cx="1845514" cy="2063077"/>
            </a:xfrm>
            <a:custGeom>
              <a:avLst/>
              <a:gdLst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087162"/>
                <a:gd name="connsiteY0" fmla="*/ 1821429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0" fmla="*/ 0 w 2087162"/>
                <a:gd name="connsiteY0" fmla="*/ 1821429 h 2063077"/>
                <a:gd name="connsiteX1" fmla="*/ 1845514 w 2087162"/>
                <a:gd name="connsiteY1" fmla="*/ 0 h 2063077"/>
                <a:gd name="connsiteX2" fmla="*/ 2087162 w 2087162"/>
                <a:gd name="connsiteY2" fmla="*/ 241648 h 2063077"/>
                <a:gd name="connsiteX3" fmla="*/ 2087162 w 2087162"/>
                <a:gd name="connsiteY3" fmla="*/ 1821429 h 2063077"/>
                <a:gd name="connsiteX4" fmla="*/ 1845514 w 2087162"/>
                <a:gd name="connsiteY4" fmla="*/ 2063077 h 2063077"/>
                <a:gd name="connsiteX5" fmla="*/ 241648 w 2087162"/>
                <a:gd name="connsiteY5" fmla="*/ 2063077 h 2063077"/>
                <a:gd name="connsiteX6" fmla="*/ 0 w 2087162"/>
                <a:gd name="connsiteY6" fmla="*/ 1821429 h 2063077"/>
                <a:gd name="connsiteX0" fmla="*/ 0 w 1845514"/>
                <a:gd name="connsiteY0" fmla="*/ 2063077 h 2063077"/>
                <a:gd name="connsiteX1" fmla="*/ 1603866 w 1845514"/>
                <a:gd name="connsiteY1" fmla="*/ 0 h 2063077"/>
                <a:gd name="connsiteX2" fmla="*/ 1845514 w 1845514"/>
                <a:gd name="connsiteY2" fmla="*/ 241648 h 2063077"/>
                <a:gd name="connsiteX3" fmla="*/ 1845514 w 1845514"/>
                <a:gd name="connsiteY3" fmla="*/ 1821429 h 2063077"/>
                <a:gd name="connsiteX4" fmla="*/ 1603866 w 1845514"/>
                <a:gd name="connsiteY4" fmla="*/ 2063077 h 2063077"/>
                <a:gd name="connsiteX5" fmla="*/ 0 w 1845514"/>
                <a:gd name="connsiteY5" fmla="*/ 2063077 h 206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5514" h="2063077">
                  <a:moveTo>
                    <a:pt x="0" y="2063077"/>
                  </a:moveTo>
                  <a:lnTo>
                    <a:pt x="1603866" y="0"/>
                  </a:lnTo>
                  <a:lnTo>
                    <a:pt x="1845514" y="241648"/>
                  </a:lnTo>
                  <a:lnTo>
                    <a:pt x="1845514" y="1821429"/>
                  </a:lnTo>
                  <a:lnTo>
                    <a:pt x="1603866" y="2063077"/>
                  </a:lnTo>
                  <a:lnTo>
                    <a:pt x="0" y="2063077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4" name="Oval 143"/>
            <p:cNvSpPr/>
            <p:nvPr/>
          </p:nvSpPr>
          <p:spPr>
            <a:xfrm>
              <a:off x="8516949" y="1062791"/>
              <a:ext cx="178213" cy="178213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7" name="Rounded Rectangle 136"/>
            <p:cNvSpPr/>
            <p:nvPr/>
          </p:nvSpPr>
          <p:spPr>
            <a:xfrm>
              <a:off x="8606055" y="1176571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138" name="Rounded Rectangle 137"/>
            <p:cNvSpPr/>
            <p:nvPr/>
          </p:nvSpPr>
          <p:spPr>
            <a:xfrm>
              <a:off x="9347672" y="1176571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8606055" y="1918520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40" name="Rounded Rectangle 139"/>
            <p:cNvSpPr/>
            <p:nvPr/>
          </p:nvSpPr>
          <p:spPr>
            <a:xfrm>
              <a:off x="9347672" y="1918520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cxnSp>
          <p:nvCxnSpPr>
            <p:cNvPr id="60" name="Straight Connector 59"/>
            <p:cNvCxnSpPr>
              <a:stCxn id="78" idx="4"/>
              <a:endCxn id="79" idx="0"/>
            </p:cNvCxnSpPr>
            <p:nvPr/>
          </p:nvCxnSpPr>
          <p:spPr>
            <a:xfrm flipH="1">
              <a:off x="8936105" y="1651819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78" idx="5"/>
              <a:endCxn id="80" idx="1"/>
            </p:cNvCxnSpPr>
            <p:nvPr/>
          </p:nvCxnSpPr>
          <p:spPr>
            <a:xfrm>
              <a:off x="9050534" y="1610170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78" idx="6"/>
              <a:endCxn id="81" idx="2"/>
            </p:cNvCxnSpPr>
            <p:nvPr/>
          </p:nvCxnSpPr>
          <p:spPr>
            <a:xfrm>
              <a:off x="9092183" y="1509619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8807783" y="1367419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8793905" y="210125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9545583" y="209598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9545583" y="137906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cxnSp>
        <p:nvCxnSpPr>
          <p:cNvPr id="82" name="Straight Connector 81"/>
          <p:cNvCxnSpPr>
            <a:stCxn id="87" idx="2"/>
            <a:endCxn id="84" idx="6"/>
          </p:cNvCxnSpPr>
          <p:nvPr/>
        </p:nvCxnSpPr>
        <p:spPr>
          <a:xfrm flipH="1" flipV="1">
            <a:off x="5733270" y="1510722"/>
            <a:ext cx="329299" cy="12414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5448870" y="1368522"/>
            <a:ext cx="284400" cy="284400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cxnSp>
        <p:nvCxnSpPr>
          <p:cNvPr id="85" name="Straight Connector 84"/>
          <p:cNvCxnSpPr>
            <a:stCxn id="87" idx="7"/>
            <a:endCxn id="86" idx="3"/>
          </p:cNvCxnSpPr>
          <p:nvPr/>
        </p:nvCxnSpPr>
        <p:spPr>
          <a:xfrm flipV="1">
            <a:off x="6305320" y="1502465"/>
            <a:ext cx="63116" cy="31855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6326787" y="1259714"/>
            <a:ext cx="284400" cy="284400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7" name="Oval 86"/>
          <p:cNvSpPr/>
          <p:nvPr/>
        </p:nvSpPr>
        <p:spPr>
          <a:xfrm>
            <a:off x="6062569" y="1492671"/>
            <a:ext cx="284400" cy="284400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1296785" y="579860"/>
            <a:ext cx="2613089" cy="2613088"/>
            <a:chOff x="1296785" y="579860"/>
            <a:chExt cx="2613089" cy="2613088"/>
          </a:xfrm>
        </p:grpSpPr>
        <p:sp>
          <p:nvSpPr>
            <p:cNvPr id="95" name="Freeform 94"/>
            <p:cNvSpPr/>
            <p:nvPr/>
          </p:nvSpPr>
          <p:spPr>
            <a:xfrm>
              <a:off x="1296785" y="579860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012145 w 2613089"/>
                <a:gd name="connsiteY3" fmla="*/ 2336862 h 2613088"/>
                <a:gd name="connsiteX4" fmla="*/ 1264347 w 2613089"/>
                <a:gd name="connsiteY4" fmla="*/ 2336862 h 2613088"/>
                <a:gd name="connsiteX5" fmla="*/ 1138246 w 2613089"/>
                <a:gd name="connsiteY5" fmla="*/ 2613087 h 2613088"/>
                <a:gd name="connsiteX6" fmla="*/ 1685333 w 2613089"/>
                <a:gd name="connsiteY6" fmla="*/ 2336861 h 2613088"/>
                <a:gd name="connsiteX7" fmla="*/ 1937535 w 2613089"/>
                <a:gd name="connsiteY7" fmla="*/ 2336861 h 2613088"/>
                <a:gd name="connsiteX8" fmla="*/ 1811434 w 2613089"/>
                <a:gd name="connsiteY8" fmla="*/ 2613086 h 2613088"/>
                <a:gd name="connsiteX9" fmla="*/ 1348739 w 2613089"/>
                <a:gd name="connsiteY9" fmla="*/ 2336860 h 2613088"/>
                <a:gd name="connsiteX10" fmla="*/ 1600941 w 2613089"/>
                <a:gd name="connsiteY10" fmla="*/ 2336860 h 2613088"/>
                <a:gd name="connsiteX11" fmla="*/ 1474840 w 2613089"/>
                <a:gd name="connsiteY11" fmla="*/ 2613085 h 2613088"/>
                <a:gd name="connsiteX12" fmla="*/ 2336864 w 2613089"/>
                <a:gd name="connsiteY12" fmla="*/ 1685332 h 2613088"/>
                <a:gd name="connsiteX13" fmla="*/ 2613089 w 2613089"/>
                <a:gd name="connsiteY13" fmla="*/ 1811433 h 2613088"/>
                <a:gd name="connsiteX14" fmla="*/ 2336864 w 2613089"/>
                <a:gd name="connsiteY14" fmla="*/ 1937534 h 2613088"/>
                <a:gd name="connsiteX15" fmla="*/ 276227 w 2613089"/>
                <a:gd name="connsiteY15" fmla="*/ 1685332 h 2613088"/>
                <a:gd name="connsiteX16" fmla="*/ 276227 w 2613089"/>
                <a:gd name="connsiteY16" fmla="*/ 1937534 h 2613088"/>
                <a:gd name="connsiteX17" fmla="*/ 2 w 2613089"/>
                <a:gd name="connsiteY17" fmla="*/ 1811433 h 2613088"/>
                <a:gd name="connsiteX18" fmla="*/ 2336863 w 2613089"/>
                <a:gd name="connsiteY18" fmla="*/ 1348738 h 2613088"/>
                <a:gd name="connsiteX19" fmla="*/ 2613088 w 2613089"/>
                <a:gd name="connsiteY19" fmla="*/ 1474839 h 2613088"/>
                <a:gd name="connsiteX20" fmla="*/ 2336863 w 2613089"/>
                <a:gd name="connsiteY20" fmla="*/ 1600940 h 2613088"/>
                <a:gd name="connsiteX21" fmla="*/ 276228 w 2613089"/>
                <a:gd name="connsiteY21" fmla="*/ 1348738 h 2613088"/>
                <a:gd name="connsiteX22" fmla="*/ 276228 w 2613089"/>
                <a:gd name="connsiteY22" fmla="*/ 1600940 h 2613088"/>
                <a:gd name="connsiteX23" fmla="*/ 3 w 2613089"/>
                <a:gd name="connsiteY23" fmla="*/ 1474839 h 2613088"/>
                <a:gd name="connsiteX24" fmla="*/ 2336861 w 2613089"/>
                <a:gd name="connsiteY24" fmla="*/ 1012144 h 2613088"/>
                <a:gd name="connsiteX25" fmla="*/ 2613086 w 2613089"/>
                <a:gd name="connsiteY25" fmla="*/ 1138245 h 2613088"/>
                <a:gd name="connsiteX26" fmla="*/ 2336861 w 2613089"/>
                <a:gd name="connsiteY26" fmla="*/ 1264346 h 2613088"/>
                <a:gd name="connsiteX27" fmla="*/ 276226 w 2613089"/>
                <a:gd name="connsiteY27" fmla="*/ 1012144 h 2613088"/>
                <a:gd name="connsiteX28" fmla="*/ 276226 w 2613089"/>
                <a:gd name="connsiteY28" fmla="*/ 1264346 h 2613088"/>
                <a:gd name="connsiteX29" fmla="*/ 1 w 2613089"/>
                <a:gd name="connsiteY29" fmla="*/ 1138245 h 2613088"/>
                <a:gd name="connsiteX30" fmla="*/ 2336862 w 2613089"/>
                <a:gd name="connsiteY30" fmla="*/ 675550 h 2613088"/>
                <a:gd name="connsiteX31" fmla="*/ 2613087 w 2613089"/>
                <a:gd name="connsiteY31" fmla="*/ 801651 h 2613088"/>
                <a:gd name="connsiteX32" fmla="*/ 2336862 w 2613089"/>
                <a:gd name="connsiteY32" fmla="*/ 927752 h 2613088"/>
                <a:gd name="connsiteX33" fmla="*/ 276225 w 2613089"/>
                <a:gd name="connsiteY33" fmla="*/ 675550 h 2613088"/>
                <a:gd name="connsiteX34" fmla="*/ 276225 w 2613089"/>
                <a:gd name="connsiteY34" fmla="*/ 927752 h 2613088"/>
                <a:gd name="connsiteX35" fmla="*/ 0 w 2613089"/>
                <a:gd name="connsiteY35" fmla="*/ 801651 h 2613088"/>
                <a:gd name="connsiteX36" fmla="*/ 1138246 w 2613089"/>
                <a:gd name="connsiteY36" fmla="*/ 3 h 2613088"/>
                <a:gd name="connsiteX37" fmla="*/ 1264347 w 2613089"/>
                <a:gd name="connsiteY37" fmla="*/ 276229 h 2613088"/>
                <a:gd name="connsiteX38" fmla="*/ 1012145 w 2613089"/>
                <a:gd name="connsiteY38" fmla="*/ 276229 h 2613088"/>
                <a:gd name="connsiteX39" fmla="*/ 801652 w 2613089"/>
                <a:gd name="connsiteY39" fmla="*/ 2 h 2613088"/>
                <a:gd name="connsiteX40" fmla="*/ 927753 w 2613089"/>
                <a:gd name="connsiteY40" fmla="*/ 276227 h 2613088"/>
                <a:gd name="connsiteX41" fmla="*/ 675551 w 2613089"/>
                <a:gd name="connsiteY41" fmla="*/ 276227 h 2613088"/>
                <a:gd name="connsiteX42" fmla="*/ 1474840 w 2613089"/>
                <a:gd name="connsiteY42" fmla="*/ 1 h 2613088"/>
                <a:gd name="connsiteX43" fmla="*/ 1600941 w 2613089"/>
                <a:gd name="connsiteY43" fmla="*/ 276227 h 2613088"/>
                <a:gd name="connsiteX44" fmla="*/ 1348739 w 2613089"/>
                <a:gd name="connsiteY44" fmla="*/ 276227 h 2613088"/>
                <a:gd name="connsiteX45" fmla="*/ 1811434 w 2613089"/>
                <a:gd name="connsiteY45" fmla="*/ 0 h 2613088"/>
                <a:gd name="connsiteX46" fmla="*/ 1937535 w 2613089"/>
                <a:gd name="connsiteY46" fmla="*/ 276226 h 2613088"/>
                <a:gd name="connsiteX47" fmla="*/ 1685333 w 2613089"/>
                <a:gd name="connsiteY47" fmla="*/ 276226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012145" y="2336862"/>
                  </a:moveTo>
                  <a:lnTo>
                    <a:pt x="1264347" y="2336862"/>
                  </a:lnTo>
                  <a:lnTo>
                    <a:pt x="1138246" y="2613087"/>
                  </a:lnTo>
                  <a:close/>
                  <a:moveTo>
                    <a:pt x="1685333" y="2336861"/>
                  </a:moveTo>
                  <a:lnTo>
                    <a:pt x="1937535" y="2336861"/>
                  </a:lnTo>
                  <a:lnTo>
                    <a:pt x="1811434" y="2613086"/>
                  </a:lnTo>
                  <a:close/>
                  <a:moveTo>
                    <a:pt x="1348739" y="2336860"/>
                  </a:moveTo>
                  <a:lnTo>
                    <a:pt x="1600941" y="2336860"/>
                  </a:lnTo>
                  <a:lnTo>
                    <a:pt x="1474840" y="2613085"/>
                  </a:lnTo>
                  <a:close/>
                  <a:moveTo>
                    <a:pt x="2336864" y="1685332"/>
                  </a:moveTo>
                  <a:lnTo>
                    <a:pt x="2613089" y="1811433"/>
                  </a:lnTo>
                  <a:lnTo>
                    <a:pt x="2336864" y="1937534"/>
                  </a:lnTo>
                  <a:close/>
                  <a:moveTo>
                    <a:pt x="276227" y="1685332"/>
                  </a:moveTo>
                  <a:lnTo>
                    <a:pt x="276227" y="1937534"/>
                  </a:lnTo>
                  <a:lnTo>
                    <a:pt x="2" y="1811433"/>
                  </a:lnTo>
                  <a:close/>
                  <a:moveTo>
                    <a:pt x="2336863" y="1348738"/>
                  </a:moveTo>
                  <a:lnTo>
                    <a:pt x="2613088" y="1474839"/>
                  </a:lnTo>
                  <a:lnTo>
                    <a:pt x="2336863" y="1600940"/>
                  </a:lnTo>
                  <a:close/>
                  <a:moveTo>
                    <a:pt x="276228" y="1348738"/>
                  </a:moveTo>
                  <a:lnTo>
                    <a:pt x="276228" y="1600940"/>
                  </a:lnTo>
                  <a:lnTo>
                    <a:pt x="3" y="1474839"/>
                  </a:lnTo>
                  <a:close/>
                  <a:moveTo>
                    <a:pt x="2336861" y="1012144"/>
                  </a:moveTo>
                  <a:lnTo>
                    <a:pt x="2613086" y="1138245"/>
                  </a:lnTo>
                  <a:lnTo>
                    <a:pt x="2336861" y="1264346"/>
                  </a:lnTo>
                  <a:close/>
                  <a:moveTo>
                    <a:pt x="276226" y="1012144"/>
                  </a:moveTo>
                  <a:lnTo>
                    <a:pt x="276226" y="1264346"/>
                  </a:lnTo>
                  <a:lnTo>
                    <a:pt x="1" y="1138245"/>
                  </a:lnTo>
                  <a:close/>
                  <a:moveTo>
                    <a:pt x="2336862" y="675550"/>
                  </a:moveTo>
                  <a:lnTo>
                    <a:pt x="2613087" y="801651"/>
                  </a:lnTo>
                  <a:lnTo>
                    <a:pt x="2336862" y="927752"/>
                  </a:lnTo>
                  <a:close/>
                  <a:moveTo>
                    <a:pt x="276225" y="675550"/>
                  </a:moveTo>
                  <a:lnTo>
                    <a:pt x="276225" y="927752"/>
                  </a:lnTo>
                  <a:lnTo>
                    <a:pt x="0" y="801651"/>
                  </a:lnTo>
                  <a:close/>
                  <a:moveTo>
                    <a:pt x="1138246" y="3"/>
                  </a:moveTo>
                  <a:lnTo>
                    <a:pt x="1264347" y="276229"/>
                  </a:lnTo>
                  <a:lnTo>
                    <a:pt x="1012145" y="276229"/>
                  </a:lnTo>
                  <a:close/>
                  <a:moveTo>
                    <a:pt x="801652" y="2"/>
                  </a:moveTo>
                  <a:lnTo>
                    <a:pt x="927753" y="276227"/>
                  </a:lnTo>
                  <a:lnTo>
                    <a:pt x="675551" y="276227"/>
                  </a:lnTo>
                  <a:close/>
                  <a:moveTo>
                    <a:pt x="1474840" y="1"/>
                  </a:moveTo>
                  <a:lnTo>
                    <a:pt x="1600941" y="276227"/>
                  </a:lnTo>
                  <a:lnTo>
                    <a:pt x="1348739" y="276227"/>
                  </a:lnTo>
                  <a:close/>
                  <a:moveTo>
                    <a:pt x="1811434" y="0"/>
                  </a:moveTo>
                  <a:lnTo>
                    <a:pt x="1937535" y="276226"/>
                  </a:lnTo>
                  <a:lnTo>
                    <a:pt x="1685333" y="276226"/>
                  </a:lnTo>
                  <a:close/>
                </a:path>
              </a:pathLst>
            </a:custGeom>
            <a:solidFill>
              <a:srgbClr val="FFC021"/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96" name="Octagon 95"/>
            <p:cNvSpPr/>
            <p:nvPr/>
          </p:nvSpPr>
          <p:spPr>
            <a:xfrm>
              <a:off x="1559748" y="853645"/>
              <a:ext cx="2087162" cy="2063077"/>
            </a:xfrm>
            <a:prstGeom prst="octagon">
              <a:avLst>
                <a:gd name="adj" fmla="val 11713"/>
              </a:avLst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7" name="Octagon 16"/>
            <p:cNvSpPr/>
            <p:nvPr/>
          </p:nvSpPr>
          <p:spPr>
            <a:xfrm>
              <a:off x="1801396" y="853645"/>
              <a:ext cx="1845514" cy="2063077"/>
            </a:xfrm>
            <a:custGeom>
              <a:avLst/>
              <a:gdLst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087162"/>
                <a:gd name="connsiteY0" fmla="*/ 1821429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0" fmla="*/ 0 w 2087162"/>
                <a:gd name="connsiteY0" fmla="*/ 1821429 h 2063077"/>
                <a:gd name="connsiteX1" fmla="*/ 1845514 w 2087162"/>
                <a:gd name="connsiteY1" fmla="*/ 0 h 2063077"/>
                <a:gd name="connsiteX2" fmla="*/ 2087162 w 2087162"/>
                <a:gd name="connsiteY2" fmla="*/ 241648 h 2063077"/>
                <a:gd name="connsiteX3" fmla="*/ 2087162 w 2087162"/>
                <a:gd name="connsiteY3" fmla="*/ 1821429 h 2063077"/>
                <a:gd name="connsiteX4" fmla="*/ 1845514 w 2087162"/>
                <a:gd name="connsiteY4" fmla="*/ 2063077 h 2063077"/>
                <a:gd name="connsiteX5" fmla="*/ 241648 w 2087162"/>
                <a:gd name="connsiteY5" fmla="*/ 2063077 h 2063077"/>
                <a:gd name="connsiteX6" fmla="*/ 0 w 2087162"/>
                <a:gd name="connsiteY6" fmla="*/ 1821429 h 2063077"/>
                <a:gd name="connsiteX0" fmla="*/ 0 w 1845514"/>
                <a:gd name="connsiteY0" fmla="*/ 2063077 h 2063077"/>
                <a:gd name="connsiteX1" fmla="*/ 1603866 w 1845514"/>
                <a:gd name="connsiteY1" fmla="*/ 0 h 2063077"/>
                <a:gd name="connsiteX2" fmla="*/ 1845514 w 1845514"/>
                <a:gd name="connsiteY2" fmla="*/ 241648 h 2063077"/>
                <a:gd name="connsiteX3" fmla="*/ 1845514 w 1845514"/>
                <a:gd name="connsiteY3" fmla="*/ 1821429 h 2063077"/>
                <a:gd name="connsiteX4" fmla="*/ 1603866 w 1845514"/>
                <a:gd name="connsiteY4" fmla="*/ 2063077 h 2063077"/>
                <a:gd name="connsiteX5" fmla="*/ 0 w 1845514"/>
                <a:gd name="connsiteY5" fmla="*/ 2063077 h 206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5514" h="2063077">
                  <a:moveTo>
                    <a:pt x="0" y="2063077"/>
                  </a:moveTo>
                  <a:lnTo>
                    <a:pt x="1603866" y="0"/>
                  </a:lnTo>
                  <a:lnTo>
                    <a:pt x="1845514" y="241648"/>
                  </a:lnTo>
                  <a:lnTo>
                    <a:pt x="1845514" y="1821429"/>
                  </a:lnTo>
                  <a:lnTo>
                    <a:pt x="1603866" y="2063077"/>
                  </a:lnTo>
                  <a:lnTo>
                    <a:pt x="0" y="2063077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4" name="Oval 123"/>
            <p:cNvSpPr/>
            <p:nvPr/>
          </p:nvSpPr>
          <p:spPr>
            <a:xfrm>
              <a:off x="1801396" y="1062791"/>
              <a:ext cx="178213" cy="178213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1890502" y="1176571"/>
              <a:ext cx="1416559" cy="1417223"/>
              <a:chOff x="1753933" y="2029826"/>
              <a:chExt cx="1416559" cy="1417223"/>
            </a:xfrm>
          </p:grpSpPr>
          <p:sp>
            <p:nvSpPr>
              <p:cNvPr id="91" name="Rounded Rectangle 90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92" name="Rounded Rectangle 91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3" name="Rounded Rectangle 92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4" name="Rounded Rectangle 93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  <p:cxnSp>
          <p:nvCxnSpPr>
            <p:cNvPr id="58" name="Straight Connector 57"/>
            <p:cNvCxnSpPr>
              <a:stCxn id="75" idx="2"/>
              <a:endCxn id="88" idx="6"/>
            </p:cNvCxnSpPr>
            <p:nvPr/>
          </p:nvCxnSpPr>
          <p:spPr>
            <a:xfrm flipH="1">
              <a:off x="2375589" y="1506570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75" idx="3"/>
              <a:endCxn id="73" idx="7"/>
            </p:cNvCxnSpPr>
            <p:nvPr/>
          </p:nvCxnSpPr>
          <p:spPr>
            <a:xfrm flipH="1">
              <a:off x="2335785" y="1607121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2093034" y="209598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74" name="Oval 73"/>
            <p:cNvSpPr/>
            <p:nvPr/>
          </p:nvSpPr>
          <p:spPr>
            <a:xfrm>
              <a:off x="2819834" y="210920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75" name="Oval 74"/>
            <p:cNvSpPr/>
            <p:nvPr/>
          </p:nvSpPr>
          <p:spPr>
            <a:xfrm>
              <a:off x="2828145" y="136437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2091189" y="138342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pic>
        <p:nvPicPr>
          <p:cNvPr id="146" name="Picture 1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748" y="3915216"/>
            <a:ext cx="1804572" cy="2859272"/>
          </a:xfrm>
          <a:prstGeom prst="rect">
            <a:avLst/>
          </a:prstGeom>
        </p:spPr>
      </p:pic>
      <p:cxnSp>
        <p:nvCxnSpPr>
          <p:cNvPr id="54" name="Straight Connector 53"/>
          <p:cNvCxnSpPr>
            <a:stCxn id="78" idx="2"/>
            <a:endCxn id="77" idx="6"/>
          </p:cNvCxnSpPr>
          <p:nvPr/>
        </p:nvCxnSpPr>
        <p:spPr>
          <a:xfrm flipH="1">
            <a:off x="6491959" y="1509619"/>
            <a:ext cx="2315824" cy="733837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76" idx="2"/>
            <a:endCxn id="75" idx="6"/>
          </p:cNvCxnSpPr>
          <p:nvPr/>
        </p:nvCxnSpPr>
        <p:spPr>
          <a:xfrm flipH="1" flipV="1">
            <a:off x="3112545" y="1506570"/>
            <a:ext cx="2328393" cy="718405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76" idx="2"/>
            <a:endCxn id="74" idx="6"/>
          </p:cNvCxnSpPr>
          <p:nvPr/>
        </p:nvCxnSpPr>
        <p:spPr>
          <a:xfrm flipH="1">
            <a:off x="3104234" y="2224975"/>
            <a:ext cx="2336704" cy="26427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23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pic>
        <p:nvPicPr>
          <p:cNvPr id="109" name="Picture 10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653" y="63799"/>
            <a:ext cx="1804572" cy="2859272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1300106" y="4015724"/>
            <a:ext cx="2613089" cy="2613088"/>
            <a:chOff x="1305186" y="3896975"/>
            <a:chExt cx="2613089" cy="2613088"/>
          </a:xfrm>
        </p:grpSpPr>
        <p:sp>
          <p:nvSpPr>
            <p:cNvPr id="102" name="Freeform 101"/>
            <p:cNvSpPr/>
            <p:nvPr/>
          </p:nvSpPr>
          <p:spPr>
            <a:xfrm>
              <a:off x="1305186" y="3896975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811434 w 2613089"/>
                <a:gd name="connsiteY3" fmla="*/ 0 h 2613088"/>
                <a:gd name="connsiteX4" fmla="*/ 1936421 w 2613089"/>
                <a:gd name="connsiteY4" fmla="*/ 273785 h 2613088"/>
                <a:gd name="connsiteX5" fmla="*/ 2108477 w 2613089"/>
                <a:gd name="connsiteY5" fmla="*/ 273785 h 2613088"/>
                <a:gd name="connsiteX6" fmla="*/ 2350125 w 2613089"/>
                <a:gd name="connsiteY6" fmla="*/ 515433 h 2613088"/>
                <a:gd name="connsiteX7" fmla="*/ 2350125 w 2613089"/>
                <a:gd name="connsiteY7" fmla="*/ 681605 h 2613088"/>
                <a:gd name="connsiteX8" fmla="*/ 2613087 w 2613089"/>
                <a:gd name="connsiteY8" fmla="*/ 801651 h 2613088"/>
                <a:gd name="connsiteX9" fmla="*/ 2350125 w 2613089"/>
                <a:gd name="connsiteY9" fmla="*/ 921697 h 2613088"/>
                <a:gd name="connsiteX10" fmla="*/ 2350125 w 2613089"/>
                <a:gd name="connsiteY10" fmla="*/ 1018199 h 2613088"/>
                <a:gd name="connsiteX11" fmla="*/ 2613086 w 2613089"/>
                <a:gd name="connsiteY11" fmla="*/ 1138245 h 2613088"/>
                <a:gd name="connsiteX12" fmla="*/ 2350125 w 2613089"/>
                <a:gd name="connsiteY12" fmla="*/ 1258291 h 2613088"/>
                <a:gd name="connsiteX13" fmla="*/ 2350125 w 2613089"/>
                <a:gd name="connsiteY13" fmla="*/ 1354792 h 2613088"/>
                <a:gd name="connsiteX14" fmla="*/ 2613088 w 2613089"/>
                <a:gd name="connsiteY14" fmla="*/ 1474839 h 2613088"/>
                <a:gd name="connsiteX15" fmla="*/ 2350125 w 2613089"/>
                <a:gd name="connsiteY15" fmla="*/ 1594886 h 2613088"/>
                <a:gd name="connsiteX16" fmla="*/ 2350125 w 2613089"/>
                <a:gd name="connsiteY16" fmla="*/ 1691386 h 2613088"/>
                <a:gd name="connsiteX17" fmla="*/ 2613089 w 2613089"/>
                <a:gd name="connsiteY17" fmla="*/ 1811433 h 2613088"/>
                <a:gd name="connsiteX18" fmla="*/ 2350125 w 2613089"/>
                <a:gd name="connsiteY18" fmla="*/ 1931480 h 2613088"/>
                <a:gd name="connsiteX19" fmla="*/ 2350125 w 2613089"/>
                <a:gd name="connsiteY19" fmla="*/ 2095214 h 2613088"/>
                <a:gd name="connsiteX20" fmla="*/ 2108477 w 2613089"/>
                <a:gd name="connsiteY20" fmla="*/ 2336862 h 2613088"/>
                <a:gd name="connsiteX21" fmla="*/ 1937535 w 2613089"/>
                <a:gd name="connsiteY21" fmla="*/ 2336862 h 2613088"/>
                <a:gd name="connsiteX22" fmla="*/ 1811434 w 2613089"/>
                <a:gd name="connsiteY22" fmla="*/ 2613086 h 2613088"/>
                <a:gd name="connsiteX23" fmla="*/ 1685334 w 2613089"/>
                <a:gd name="connsiteY23" fmla="*/ 2336862 h 2613088"/>
                <a:gd name="connsiteX24" fmla="*/ 1600940 w 2613089"/>
                <a:gd name="connsiteY24" fmla="*/ 2336862 h 2613088"/>
                <a:gd name="connsiteX25" fmla="*/ 1474840 w 2613089"/>
                <a:gd name="connsiteY25" fmla="*/ 2613085 h 2613088"/>
                <a:gd name="connsiteX26" fmla="*/ 1348740 w 2613089"/>
                <a:gd name="connsiteY26" fmla="*/ 2336862 h 2613088"/>
                <a:gd name="connsiteX27" fmla="*/ 1264347 w 2613089"/>
                <a:gd name="connsiteY27" fmla="*/ 2336862 h 2613088"/>
                <a:gd name="connsiteX28" fmla="*/ 1138246 w 2613089"/>
                <a:gd name="connsiteY28" fmla="*/ 2613087 h 2613088"/>
                <a:gd name="connsiteX29" fmla="*/ 1012145 w 2613089"/>
                <a:gd name="connsiteY29" fmla="*/ 2336862 h 2613088"/>
                <a:gd name="connsiteX30" fmla="*/ 504611 w 2613089"/>
                <a:gd name="connsiteY30" fmla="*/ 2336862 h 2613088"/>
                <a:gd name="connsiteX31" fmla="*/ 262963 w 2613089"/>
                <a:gd name="connsiteY31" fmla="*/ 2095214 h 2613088"/>
                <a:gd name="connsiteX32" fmla="*/ 262963 w 2613089"/>
                <a:gd name="connsiteY32" fmla="*/ 1931479 h 2613088"/>
                <a:gd name="connsiteX33" fmla="*/ 2 w 2613089"/>
                <a:gd name="connsiteY33" fmla="*/ 1811433 h 2613088"/>
                <a:gd name="connsiteX34" fmla="*/ 262963 w 2613089"/>
                <a:gd name="connsiteY34" fmla="*/ 1691387 h 2613088"/>
                <a:gd name="connsiteX35" fmla="*/ 262963 w 2613089"/>
                <a:gd name="connsiteY35" fmla="*/ 1594884 h 2613088"/>
                <a:gd name="connsiteX36" fmla="*/ 3 w 2613089"/>
                <a:gd name="connsiteY36" fmla="*/ 1474839 h 2613088"/>
                <a:gd name="connsiteX37" fmla="*/ 262963 w 2613089"/>
                <a:gd name="connsiteY37" fmla="*/ 1354794 h 2613088"/>
                <a:gd name="connsiteX38" fmla="*/ 262963 w 2613089"/>
                <a:gd name="connsiteY38" fmla="*/ 1258291 h 2613088"/>
                <a:gd name="connsiteX39" fmla="*/ 1 w 2613089"/>
                <a:gd name="connsiteY39" fmla="*/ 1138245 h 2613088"/>
                <a:gd name="connsiteX40" fmla="*/ 262963 w 2613089"/>
                <a:gd name="connsiteY40" fmla="*/ 1018199 h 2613088"/>
                <a:gd name="connsiteX41" fmla="*/ 262963 w 2613089"/>
                <a:gd name="connsiteY41" fmla="*/ 921698 h 2613088"/>
                <a:gd name="connsiteX42" fmla="*/ 0 w 2613089"/>
                <a:gd name="connsiteY42" fmla="*/ 801651 h 2613088"/>
                <a:gd name="connsiteX43" fmla="*/ 262963 w 2613089"/>
                <a:gd name="connsiteY43" fmla="*/ 681604 h 2613088"/>
                <a:gd name="connsiteX44" fmla="*/ 262963 w 2613089"/>
                <a:gd name="connsiteY44" fmla="*/ 515433 h 2613088"/>
                <a:gd name="connsiteX45" fmla="*/ 504611 w 2613089"/>
                <a:gd name="connsiteY45" fmla="*/ 273785 h 2613088"/>
                <a:gd name="connsiteX46" fmla="*/ 676666 w 2613089"/>
                <a:gd name="connsiteY46" fmla="*/ 273785 h 2613088"/>
                <a:gd name="connsiteX47" fmla="*/ 801652 w 2613089"/>
                <a:gd name="connsiteY47" fmla="*/ 2 h 2613088"/>
                <a:gd name="connsiteX48" fmla="*/ 926638 w 2613089"/>
                <a:gd name="connsiteY48" fmla="*/ 273785 h 2613088"/>
                <a:gd name="connsiteX49" fmla="*/ 1013261 w 2613089"/>
                <a:gd name="connsiteY49" fmla="*/ 273785 h 2613088"/>
                <a:gd name="connsiteX50" fmla="*/ 1138246 w 2613089"/>
                <a:gd name="connsiteY50" fmla="*/ 3 h 2613088"/>
                <a:gd name="connsiteX51" fmla="*/ 1263232 w 2613089"/>
                <a:gd name="connsiteY51" fmla="*/ 273785 h 2613088"/>
                <a:gd name="connsiteX52" fmla="*/ 1349854 w 2613089"/>
                <a:gd name="connsiteY52" fmla="*/ 273785 h 2613088"/>
                <a:gd name="connsiteX53" fmla="*/ 1474840 w 2613089"/>
                <a:gd name="connsiteY53" fmla="*/ 1 h 2613088"/>
                <a:gd name="connsiteX54" fmla="*/ 1599826 w 2613089"/>
                <a:gd name="connsiteY54" fmla="*/ 273785 h 2613088"/>
                <a:gd name="connsiteX55" fmla="*/ 1686448 w 2613089"/>
                <a:gd name="connsiteY55" fmla="*/ 273785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811434" y="0"/>
                  </a:moveTo>
                  <a:lnTo>
                    <a:pt x="1936421" y="273785"/>
                  </a:lnTo>
                  <a:lnTo>
                    <a:pt x="2108477" y="273785"/>
                  </a:lnTo>
                  <a:lnTo>
                    <a:pt x="2350125" y="515433"/>
                  </a:lnTo>
                  <a:lnTo>
                    <a:pt x="2350125" y="681605"/>
                  </a:lnTo>
                  <a:lnTo>
                    <a:pt x="2613087" y="801651"/>
                  </a:lnTo>
                  <a:lnTo>
                    <a:pt x="2350125" y="921697"/>
                  </a:lnTo>
                  <a:lnTo>
                    <a:pt x="2350125" y="1018199"/>
                  </a:lnTo>
                  <a:lnTo>
                    <a:pt x="2613086" y="1138245"/>
                  </a:lnTo>
                  <a:lnTo>
                    <a:pt x="2350125" y="1258291"/>
                  </a:lnTo>
                  <a:lnTo>
                    <a:pt x="2350125" y="1354792"/>
                  </a:lnTo>
                  <a:lnTo>
                    <a:pt x="2613088" y="1474839"/>
                  </a:lnTo>
                  <a:lnTo>
                    <a:pt x="2350125" y="1594886"/>
                  </a:lnTo>
                  <a:lnTo>
                    <a:pt x="2350125" y="1691386"/>
                  </a:lnTo>
                  <a:lnTo>
                    <a:pt x="2613089" y="1811433"/>
                  </a:lnTo>
                  <a:lnTo>
                    <a:pt x="2350125" y="1931480"/>
                  </a:lnTo>
                  <a:lnTo>
                    <a:pt x="2350125" y="2095214"/>
                  </a:lnTo>
                  <a:lnTo>
                    <a:pt x="2108477" y="2336862"/>
                  </a:lnTo>
                  <a:lnTo>
                    <a:pt x="1937535" y="2336862"/>
                  </a:lnTo>
                  <a:lnTo>
                    <a:pt x="1811434" y="2613086"/>
                  </a:lnTo>
                  <a:lnTo>
                    <a:pt x="1685334" y="2336862"/>
                  </a:lnTo>
                  <a:lnTo>
                    <a:pt x="1600940" y="2336862"/>
                  </a:lnTo>
                  <a:lnTo>
                    <a:pt x="1474840" y="2613085"/>
                  </a:lnTo>
                  <a:lnTo>
                    <a:pt x="1348740" y="2336862"/>
                  </a:lnTo>
                  <a:lnTo>
                    <a:pt x="1264347" y="2336862"/>
                  </a:lnTo>
                  <a:lnTo>
                    <a:pt x="1138246" y="2613087"/>
                  </a:lnTo>
                  <a:lnTo>
                    <a:pt x="1012145" y="2336862"/>
                  </a:lnTo>
                  <a:lnTo>
                    <a:pt x="504611" y="2336862"/>
                  </a:lnTo>
                  <a:lnTo>
                    <a:pt x="262963" y="2095214"/>
                  </a:lnTo>
                  <a:lnTo>
                    <a:pt x="262963" y="1931479"/>
                  </a:lnTo>
                  <a:lnTo>
                    <a:pt x="2" y="1811433"/>
                  </a:lnTo>
                  <a:lnTo>
                    <a:pt x="262963" y="1691387"/>
                  </a:lnTo>
                  <a:lnTo>
                    <a:pt x="262963" y="1594884"/>
                  </a:lnTo>
                  <a:lnTo>
                    <a:pt x="3" y="1474839"/>
                  </a:lnTo>
                  <a:lnTo>
                    <a:pt x="262963" y="1354794"/>
                  </a:lnTo>
                  <a:lnTo>
                    <a:pt x="262963" y="1258291"/>
                  </a:lnTo>
                  <a:lnTo>
                    <a:pt x="1" y="1138245"/>
                  </a:lnTo>
                  <a:lnTo>
                    <a:pt x="262963" y="1018199"/>
                  </a:lnTo>
                  <a:lnTo>
                    <a:pt x="262963" y="921698"/>
                  </a:lnTo>
                  <a:lnTo>
                    <a:pt x="0" y="801651"/>
                  </a:lnTo>
                  <a:lnTo>
                    <a:pt x="262963" y="681604"/>
                  </a:lnTo>
                  <a:lnTo>
                    <a:pt x="262963" y="515433"/>
                  </a:lnTo>
                  <a:lnTo>
                    <a:pt x="504611" y="273785"/>
                  </a:lnTo>
                  <a:lnTo>
                    <a:pt x="676666" y="273785"/>
                  </a:lnTo>
                  <a:lnTo>
                    <a:pt x="801652" y="2"/>
                  </a:lnTo>
                  <a:lnTo>
                    <a:pt x="926638" y="273785"/>
                  </a:lnTo>
                  <a:lnTo>
                    <a:pt x="1013261" y="273785"/>
                  </a:lnTo>
                  <a:lnTo>
                    <a:pt x="1138246" y="3"/>
                  </a:lnTo>
                  <a:lnTo>
                    <a:pt x="1263232" y="273785"/>
                  </a:lnTo>
                  <a:lnTo>
                    <a:pt x="1349854" y="273785"/>
                  </a:lnTo>
                  <a:lnTo>
                    <a:pt x="1474840" y="1"/>
                  </a:lnTo>
                  <a:lnTo>
                    <a:pt x="1599826" y="273785"/>
                  </a:lnTo>
                  <a:lnTo>
                    <a:pt x="1686448" y="273785"/>
                  </a:lnTo>
                  <a:close/>
                </a:path>
              </a:pathLst>
            </a:custGeom>
            <a:solidFill>
              <a:srgbClr val="2E2E2E">
                <a:alpha val="23000"/>
              </a:srgb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1892940" y="449490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2634557" y="449490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1892940" y="523685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2634557" y="523685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8009696" y="4016945"/>
            <a:ext cx="2613089" cy="2613088"/>
            <a:chOff x="4662738" y="3954548"/>
            <a:chExt cx="2613089" cy="2613088"/>
          </a:xfrm>
        </p:grpSpPr>
        <p:grpSp>
          <p:nvGrpSpPr>
            <p:cNvPr id="38" name="Group 37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51" name="Freeform 50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2" name="Octagon 51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3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4669056" y="4016945"/>
            <a:ext cx="2613089" cy="2613088"/>
            <a:chOff x="4662738" y="3954548"/>
            <a:chExt cx="2613089" cy="2613088"/>
          </a:xfrm>
        </p:grpSpPr>
        <p:grpSp>
          <p:nvGrpSpPr>
            <p:cNvPr id="56" name="Group 55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8" name="Freeform 67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9" name="Octagon 68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0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2088547" y="4696799"/>
            <a:ext cx="7738794" cy="1133888"/>
            <a:chOff x="2093627" y="4578050"/>
            <a:chExt cx="7738794" cy="1133888"/>
          </a:xfrm>
        </p:grpSpPr>
        <p:cxnSp>
          <p:nvCxnSpPr>
            <p:cNvPr id="59" name="Straight Connector 58"/>
            <p:cNvCxnSpPr>
              <a:stCxn id="86" idx="2"/>
              <a:endCxn id="85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84" idx="2"/>
              <a:endCxn id="83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84" idx="2"/>
              <a:endCxn id="82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91" idx="4"/>
              <a:endCxn id="84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83" idx="2"/>
              <a:endCxn id="95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83" idx="3"/>
              <a:endCxn id="8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6" idx="4"/>
              <a:endCxn id="87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6" idx="5"/>
              <a:endCxn id="88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91" idx="5"/>
              <a:endCxn id="85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86" idx="6"/>
              <a:endCxn id="89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9" name="Oval 88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0" name="Straight Connector 89"/>
            <p:cNvCxnSpPr>
              <a:stCxn id="94" idx="2"/>
              <a:endCxn id="91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2" name="Straight Connector 91"/>
            <p:cNvCxnSpPr>
              <a:stCxn id="94" idx="7"/>
              <a:endCxn id="93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5" name="Oval 94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2" name="Freeform 41"/>
          <p:cNvSpPr/>
          <p:nvPr/>
        </p:nvSpPr>
        <p:spPr>
          <a:xfrm>
            <a:off x="9929485" y="2153908"/>
            <a:ext cx="1506773" cy="840795"/>
          </a:xfrm>
          <a:custGeom>
            <a:avLst/>
            <a:gdLst>
              <a:gd name="connsiteX0" fmla="*/ 811534 w 1506773"/>
              <a:gd name="connsiteY0" fmla="*/ 0 h 840795"/>
              <a:gd name="connsiteX1" fmla="*/ 1148366 w 1506773"/>
              <a:gd name="connsiteY1" fmla="*/ 336832 h 840795"/>
              <a:gd name="connsiteX2" fmla="*/ 1145562 w 1506773"/>
              <a:gd name="connsiteY2" fmla="*/ 364647 h 840795"/>
              <a:gd name="connsiteX3" fmla="*/ 1179859 w 1506773"/>
              <a:gd name="connsiteY3" fmla="*/ 348159 h 840795"/>
              <a:gd name="connsiteX4" fmla="*/ 1254791 w 1506773"/>
              <a:gd name="connsiteY4" fmla="*/ 336831 h 840795"/>
              <a:gd name="connsiteX5" fmla="*/ 1506773 w 1506773"/>
              <a:gd name="connsiteY5" fmla="*/ 588813 h 840795"/>
              <a:gd name="connsiteX6" fmla="*/ 1254791 w 1506773"/>
              <a:gd name="connsiteY6" fmla="*/ 840795 h 840795"/>
              <a:gd name="connsiteX7" fmla="*/ 219803 w 1506773"/>
              <a:gd name="connsiteY7" fmla="*/ 840795 h 840795"/>
              <a:gd name="connsiteX8" fmla="*/ 219803 w 1506773"/>
              <a:gd name="connsiteY8" fmla="*/ 838500 h 840795"/>
              <a:gd name="connsiteX9" fmla="*/ 197036 w 1506773"/>
              <a:gd name="connsiteY9" fmla="*/ 840795 h 840795"/>
              <a:gd name="connsiteX10" fmla="*/ 0 w 1506773"/>
              <a:gd name="connsiteY10" fmla="*/ 643759 h 840795"/>
              <a:gd name="connsiteX11" fmla="*/ 157326 w 1506773"/>
              <a:gd name="connsiteY11" fmla="*/ 450726 h 840795"/>
              <a:gd name="connsiteX12" fmla="*/ 182581 w 1506773"/>
              <a:gd name="connsiteY12" fmla="*/ 448180 h 840795"/>
              <a:gd name="connsiteX13" fmla="*/ 199751 w 1506773"/>
              <a:gd name="connsiteY13" fmla="*/ 363136 h 840795"/>
              <a:gd name="connsiteX14" fmla="*/ 403134 w 1506773"/>
              <a:gd name="connsiteY14" fmla="*/ 228325 h 840795"/>
              <a:gd name="connsiteX15" fmla="*/ 447619 w 1506773"/>
              <a:gd name="connsiteY15" fmla="*/ 232809 h 840795"/>
              <a:gd name="connsiteX16" fmla="*/ 488796 w 1506773"/>
              <a:gd name="connsiteY16" fmla="*/ 245591 h 840795"/>
              <a:gd name="connsiteX17" fmla="*/ 501172 w 1506773"/>
              <a:gd name="connsiteY17" fmla="*/ 205722 h 840795"/>
              <a:gd name="connsiteX18" fmla="*/ 811534 w 1506773"/>
              <a:gd name="connsiteY18" fmla="*/ 0 h 84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506773" h="840795">
                <a:moveTo>
                  <a:pt x="811534" y="0"/>
                </a:moveTo>
                <a:cubicBezTo>
                  <a:pt x="997561" y="0"/>
                  <a:pt x="1148366" y="150805"/>
                  <a:pt x="1148366" y="336832"/>
                </a:cubicBezTo>
                <a:lnTo>
                  <a:pt x="1145562" y="364647"/>
                </a:lnTo>
                <a:lnTo>
                  <a:pt x="1179859" y="348159"/>
                </a:lnTo>
                <a:cubicBezTo>
                  <a:pt x="1203530" y="340797"/>
                  <a:pt x="1228697" y="336831"/>
                  <a:pt x="1254791" y="336831"/>
                </a:cubicBezTo>
                <a:cubicBezTo>
                  <a:pt x="1393957" y="336831"/>
                  <a:pt x="1506773" y="449647"/>
                  <a:pt x="1506773" y="588813"/>
                </a:cubicBezTo>
                <a:cubicBezTo>
                  <a:pt x="1506773" y="727979"/>
                  <a:pt x="1393957" y="840795"/>
                  <a:pt x="1254791" y="840795"/>
                </a:cubicBezTo>
                <a:lnTo>
                  <a:pt x="219803" y="840795"/>
                </a:lnTo>
                <a:lnTo>
                  <a:pt x="219803" y="838500"/>
                </a:lnTo>
                <a:lnTo>
                  <a:pt x="197036" y="840795"/>
                </a:lnTo>
                <a:cubicBezTo>
                  <a:pt x="88216" y="840795"/>
                  <a:pt x="0" y="752579"/>
                  <a:pt x="0" y="643759"/>
                </a:cubicBezTo>
                <a:cubicBezTo>
                  <a:pt x="0" y="548542"/>
                  <a:pt x="67540" y="469099"/>
                  <a:pt x="157326" y="450726"/>
                </a:cubicBezTo>
                <a:lnTo>
                  <a:pt x="182581" y="448180"/>
                </a:lnTo>
                <a:lnTo>
                  <a:pt x="199751" y="363136"/>
                </a:lnTo>
                <a:cubicBezTo>
                  <a:pt x="233260" y="283913"/>
                  <a:pt x="311705" y="228325"/>
                  <a:pt x="403134" y="228325"/>
                </a:cubicBezTo>
                <a:cubicBezTo>
                  <a:pt x="418372" y="228325"/>
                  <a:pt x="433250" y="229869"/>
                  <a:pt x="447619" y="232809"/>
                </a:cubicBezTo>
                <a:lnTo>
                  <a:pt x="488796" y="245591"/>
                </a:lnTo>
                <a:lnTo>
                  <a:pt x="501172" y="205722"/>
                </a:lnTo>
                <a:cubicBezTo>
                  <a:pt x="552306" y="84828"/>
                  <a:pt x="672014" y="0"/>
                  <a:pt x="811534" y="0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grpSp>
        <p:nvGrpSpPr>
          <p:cNvPr id="43" name="Group 42"/>
          <p:cNvGrpSpPr/>
          <p:nvPr/>
        </p:nvGrpSpPr>
        <p:grpSpPr>
          <a:xfrm>
            <a:off x="266060" y="184020"/>
            <a:ext cx="1235072" cy="1235072"/>
            <a:chOff x="266060" y="1942340"/>
            <a:chExt cx="778945" cy="778945"/>
          </a:xfrm>
        </p:grpSpPr>
        <p:sp>
          <p:nvSpPr>
            <p:cNvPr id="44" name="Oval 43"/>
            <p:cNvSpPr/>
            <p:nvPr/>
          </p:nvSpPr>
          <p:spPr>
            <a:xfrm>
              <a:off x="266060" y="1942340"/>
              <a:ext cx="778945" cy="77894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" name="Oval 44"/>
            <p:cNvSpPr/>
            <p:nvPr/>
          </p:nvSpPr>
          <p:spPr>
            <a:xfrm>
              <a:off x="322066" y="1998346"/>
              <a:ext cx="666931" cy="6669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794819" y="2025097"/>
            <a:ext cx="1077136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400" b="1" dirty="0" err="1"/>
              <a:t>Scale</a:t>
            </a:r>
            <a:r>
              <a:rPr lang="sv-SE" sz="4400" b="1" dirty="0"/>
              <a:t> </a:t>
            </a:r>
            <a:r>
              <a:rPr lang="sv-SE" sz="4400" b="1" dirty="0" err="1"/>
              <a:t>up</a:t>
            </a:r>
            <a:r>
              <a:rPr lang="sv-SE" sz="4400" b="1" dirty="0"/>
              <a:t> and </a:t>
            </a:r>
            <a:r>
              <a:rPr lang="sv-SE" sz="4400" b="1" dirty="0" err="1"/>
              <a:t>out</a:t>
            </a:r>
            <a:r>
              <a:rPr lang="sv-SE" sz="4400" b="1" dirty="0"/>
              <a:t> </a:t>
            </a:r>
            <a:r>
              <a:rPr lang="sv-SE" sz="4400" b="1" dirty="0" err="1"/>
              <a:t>are</a:t>
            </a:r>
            <a:r>
              <a:rPr lang="sv-SE" sz="4400" b="1" dirty="0"/>
              <a:t> </a:t>
            </a:r>
            <a:r>
              <a:rPr lang="sv-SE" sz="4400" b="1" dirty="0" err="1"/>
              <a:t>essentially</a:t>
            </a:r>
            <a:r>
              <a:rPr lang="sv-SE" sz="4400" b="1" dirty="0"/>
              <a:t> the same</a:t>
            </a:r>
          </a:p>
          <a:p>
            <a:pPr algn="ctr"/>
            <a:r>
              <a:rPr lang="sv-SE" sz="1600" b="1" dirty="0" err="1"/>
              <a:t>That</a:t>
            </a:r>
            <a:r>
              <a:rPr lang="sv-SE" sz="1600" b="1" dirty="0"/>
              <a:t> is; </a:t>
            </a:r>
            <a:r>
              <a:rPr lang="sv-SE" sz="1600" b="1" dirty="0" err="1"/>
              <a:t>we</a:t>
            </a:r>
            <a:r>
              <a:rPr lang="sv-SE" sz="1600" b="1" dirty="0"/>
              <a:t> </a:t>
            </a:r>
            <a:r>
              <a:rPr lang="sv-SE" sz="1600" b="1" dirty="0" err="1"/>
              <a:t>want</a:t>
            </a:r>
            <a:r>
              <a:rPr lang="sv-SE" sz="1600" b="1" dirty="0"/>
              <a:t> to </a:t>
            </a:r>
            <a:r>
              <a:rPr lang="sv-SE" sz="1600" b="1" dirty="0" err="1"/>
              <a:t>execute</a:t>
            </a:r>
            <a:r>
              <a:rPr lang="sv-SE" sz="1600" b="1" dirty="0"/>
              <a:t> </a:t>
            </a:r>
            <a:r>
              <a:rPr lang="sv-SE" sz="1600" b="1" dirty="0" err="1"/>
              <a:t>code</a:t>
            </a:r>
            <a:r>
              <a:rPr lang="sv-SE" sz="1600" b="1" dirty="0"/>
              <a:t> ”</a:t>
            </a:r>
            <a:r>
              <a:rPr lang="sv-SE" sz="1600" b="1" dirty="0" err="1"/>
              <a:t>somewhere</a:t>
            </a:r>
            <a:r>
              <a:rPr lang="sv-SE" sz="1600" b="1" dirty="0"/>
              <a:t>”, on a </a:t>
            </a:r>
            <a:r>
              <a:rPr lang="sv-SE" sz="1600" b="1" dirty="0" err="1"/>
              <a:t>core</a:t>
            </a:r>
            <a:r>
              <a:rPr lang="sv-SE" sz="1600" b="1" dirty="0"/>
              <a:t>, on a </a:t>
            </a:r>
            <a:r>
              <a:rPr lang="sv-SE" sz="1600" b="1" dirty="0" err="1"/>
              <a:t>machine</a:t>
            </a:r>
            <a:r>
              <a:rPr lang="sv-SE" sz="1600" b="1" dirty="0"/>
              <a:t>, in a cluster.</a:t>
            </a:r>
          </a:p>
          <a:p>
            <a:endParaRPr lang="sv-SE" sz="1600" b="1" dirty="0"/>
          </a:p>
          <a:p>
            <a:pPr algn="ctr"/>
            <a:r>
              <a:rPr lang="sv-SE" sz="1600" b="1" dirty="0" err="1"/>
              <a:t>Why</a:t>
            </a:r>
            <a:r>
              <a:rPr lang="sv-SE" sz="1600" b="1" dirty="0"/>
              <a:t> </a:t>
            </a:r>
            <a:r>
              <a:rPr lang="sv-SE" sz="1600" b="1" dirty="0" err="1"/>
              <a:t>should</a:t>
            </a:r>
            <a:r>
              <a:rPr lang="sv-SE" sz="1600" b="1" dirty="0"/>
              <a:t> </a:t>
            </a:r>
            <a:r>
              <a:rPr lang="sv-SE" sz="1600" b="1" dirty="0" err="1"/>
              <a:t>we</a:t>
            </a:r>
            <a:r>
              <a:rPr lang="sv-SE" sz="1600" b="1" dirty="0"/>
              <a:t> </a:t>
            </a:r>
            <a:r>
              <a:rPr lang="sv-SE" sz="1600" b="1" dirty="0" err="1"/>
              <a:t>have</a:t>
            </a:r>
            <a:r>
              <a:rPr lang="sv-SE" sz="1600" b="1" dirty="0"/>
              <a:t> to </a:t>
            </a:r>
            <a:r>
              <a:rPr lang="sv-SE" sz="1600" b="1" dirty="0" err="1"/>
              <a:t>resort</a:t>
            </a:r>
            <a:r>
              <a:rPr lang="sv-SE" sz="1600" b="1" dirty="0"/>
              <a:t> to different </a:t>
            </a:r>
            <a:r>
              <a:rPr lang="sv-SE" sz="1600" b="1" dirty="0" err="1"/>
              <a:t>technologies</a:t>
            </a:r>
            <a:r>
              <a:rPr lang="sv-SE" sz="1600" b="1" dirty="0"/>
              <a:t> to </a:t>
            </a:r>
            <a:r>
              <a:rPr lang="sv-SE" sz="1600" b="1" dirty="0" err="1"/>
              <a:t>accomplish</a:t>
            </a:r>
            <a:r>
              <a:rPr lang="sv-SE" sz="1600" b="1" dirty="0"/>
              <a:t> the same </a:t>
            </a:r>
            <a:r>
              <a:rPr lang="sv-SE" sz="1600" b="1" dirty="0" err="1"/>
              <a:t>thing</a:t>
            </a:r>
            <a:r>
              <a:rPr lang="sv-SE" sz="16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0440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Cluster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61606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>
                <a:solidFill>
                  <a:srgbClr val="FFFFFF"/>
                </a:solidFill>
              </a:rPr>
              <a:t>Scaling Microservices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3388" y="2411296"/>
            <a:ext cx="536057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microservice architecture puts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each element of functionality into 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separate service…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2400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2400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…and scales by distributing these services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across servers, replicating as needed</a:t>
            </a:r>
          </a:p>
        </p:txBody>
      </p:sp>
      <p:sp>
        <p:nvSpPr>
          <p:cNvPr id="48" name="Cube 47"/>
          <p:cNvSpPr/>
          <p:nvPr/>
        </p:nvSpPr>
        <p:spPr>
          <a:xfrm>
            <a:off x="6856015" y="3795568"/>
            <a:ext cx="1257974" cy="1242978"/>
          </a:xfrm>
          <a:prstGeom prst="cube">
            <a:avLst>
              <a:gd name="adj" fmla="val 8432"/>
            </a:avLst>
          </a:prstGeom>
          <a:solidFill>
            <a:srgbClr val="05C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Cube 38"/>
          <p:cNvSpPr/>
          <p:nvPr/>
        </p:nvSpPr>
        <p:spPr>
          <a:xfrm>
            <a:off x="8278331" y="3795568"/>
            <a:ext cx="1257974" cy="1242978"/>
          </a:xfrm>
          <a:prstGeom prst="cube">
            <a:avLst>
              <a:gd name="adj" fmla="val 8432"/>
            </a:avLst>
          </a:prstGeom>
          <a:solidFill>
            <a:srgbClr val="05C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Cube 29"/>
          <p:cNvSpPr/>
          <p:nvPr/>
        </p:nvSpPr>
        <p:spPr>
          <a:xfrm>
            <a:off x="6856015" y="5162259"/>
            <a:ext cx="1257974" cy="1242978"/>
          </a:xfrm>
          <a:prstGeom prst="cube">
            <a:avLst>
              <a:gd name="adj" fmla="val 8432"/>
            </a:avLst>
          </a:prstGeom>
          <a:solidFill>
            <a:srgbClr val="05C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Cube 20"/>
          <p:cNvSpPr/>
          <p:nvPr/>
        </p:nvSpPr>
        <p:spPr>
          <a:xfrm>
            <a:off x="8278331" y="5162259"/>
            <a:ext cx="1257974" cy="1242978"/>
          </a:xfrm>
          <a:prstGeom prst="cube">
            <a:avLst>
              <a:gd name="adj" fmla="val 8432"/>
            </a:avLst>
          </a:prstGeom>
          <a:solidFill>
            <a:srgbClr val="05C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6900943" y="2322770"/>
            <a:ext cx="561967" cy="560055"/>
            <a:chOff x="6980639" y="2453042"/>
            <a:chExt cx="893249" cy="890209"/>
          </a:xfrm>
        </p:grpSpPr>
        <p:sp>
          <p:nvSpPr>
            <p:cNvPr id="59" name="Rectangle 58"/>
            <p:cNvSpPr/>
            <p:nvPr/>
          </p:nvSpPr>
          <p:spPr>
            <a:xfrm>
              <a:off x="6980639" y="2453042"/>
              <a:ext cx="893249" cy="890209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102B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7047053" y="2453042"/>
              <a:ext cx="760422" cy="890209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102B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648927" y="2322770"/>
            <a:ext cx="561967" cy="560055"/>
            <a:chOff x="6980639" y="2453042"/>
            <a:chExt cx="893249" cy="890209"/>
          </a:xfrm>
        </p:grpSpPr>
        <p:sp>
          <p:nvSpPr>
            <p:cNvPr id="63" name="Rectangle 62"/>
            <p:cNvSpPr/>
            <p:nvPr/>
          </p:nvSpPr>
          <p:spPr>
            <a:xfrm>
              <a:off x="6980639" y="2453042"/>
              <a:ext cx="893249" cy="890209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102B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7047053" y="2453042"/>
              <a:ext cx="760422" cy="890209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102B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7287585" y="2992280"/>
            <a:ext cx="561967" cy="560055"/>
            <a:chOff x="6980639" y="2453042"/>
            <a:chExt cx="893249" cy="890209"/>
          </a:xfrm>
        </p:grpSpPr>
        <p:sp>
          <p:nvSpPr>
            <p:cNvPr id="66" name="Rectangle 65"/>
            <p:cNvSpPr/>
            <p:nvPr/>
          </p:nvSpPr>
          <p:spPr>
            <a:xfrm>
              <a:off x="6980639" y="2453042"/>
              <a:ext cx="893249" cy="890209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102B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047053" y="2453042"/>
              <a:ext cx="760422" cy="890209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102B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8" name="Isosceles Triangle 2"/>
          <p:cNvSpPr/>
          <p:nvPr/>
        </p:nvSpPr>
        <p:spPr>
          <a:xfrm rot="10299074">
            <a:off x="7757133" y="2455539"/>
            <a:ext cx="345554" cy="315260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Hexagon 8"/>
          <p:cNvSpPr/>
          <p:nvPr/>
        </p:nvSpPr>
        <p:spPr>
          <a:xfrm rot="16200000">
            <a:off x="7432718" y="3084402"/>
            <a:ext cx="276641" cy="380748"/>
          </a:xfrm>
          <a:custGeom>
            <a:avLst/>
            <a:gdLst>
              <a:gd name="connsiteX0" fmla="*/ 0 w 1954763"/>
              <a:gd name="connsiteY0" fmla="*/ 1073573 h 2147145"/>
              <a:gd name="connsiteX1" fmla="*/ 488691 w 1954763"/>
              <a:gd name="connsiteY1" fmla="*/ 1 h 2147145"/>
              <a:gd name="connsiteX2" fmla="*/ 1466072 w 1954763"/>
              <a:gd name="connsiteY2" fmla="*/ 1 h 2147145"/>
              <a:gd name="connsiteX3" fmla="*/ 1954763 w 1954763"/>
              <a:gd name="connsiteY3" fmla="*/ 1073573 h 2147145"/>
              <a:gd name="connsiteX4" fmla="*/ 1466072 w 1954763"/>
              <a:gd name="connsiteY4" fmla="*/ 2147144 h 2147145"/>
              <a:gd name="connsiteX5" fmla="*/ 488691 w 1954763"/>
              <a:gd name="connsiteY5" fmla="*/ 2147144 h 2147145"/>
              <a:gd name="connsiteX6" fmla="*/ 0 w 1954763"/>
              <a:gd name="connsiteY6" fmla="*/ 1073573 h 2147145"/>
              <a:gd name="connsiteX0" fmla="*/ 0 w 1466072"/>
              <a:gd name="connsiteY0" fmla="*/ 1073572 h 2147143"/>
              <a:gd name="connsiteX1" fmla="*/ 488691 w 1466072"/>
              <a:gd name="connsiteY1" fmla="*/ 0 h 2147143"/>
              <a:gd name="connsiteX2" fmla="*/ 1466072 w 1466072"/>
              <a:gd name="connsiteY2" fmla="*/ 0 h 2147143"/>
              <a:gd name="connsiteX3" fmla="*/ 1268963 w 1466072"/>
              <a:gd name="connsiteY3" fmla="*/ 1036249 h 2147143"/>
              <a:gd name="connsiteX4" fmla="*/ 1466072 w 1466072"/>
              <a:gd name="connsiteY4" fmla="*/ 2147143 h 2147143"/>
              <a:gd name="connsiteX5" fmla="*/ 488691 w 1466072"/>
              <a:gd name="connsiteY5" fmla="*/ 2147143 h 2147143"/>
              <a:gd name="connsiteX6" fmla="*/ 0 w 1466072"/>
              <a:gd name="connsiteY6" fmla="*/ 1073572 h 2147143"/>
              <a:gd name="connsiteX0" fmla="*/ 164448 w 977381"/>
              <a:gd name="connsiteY0" fmla="*/ 1017590 h 2147143"/>
              <a:gd name="connsiteX1" fmla="*/ 0 w 977381"/>
              <a:gd name="connsiteY1" fmla="*/ 0 h 2147143"/>
              <a:gd name="connsiteX2" fmla="*/ 977381 w 977381"/>
              <a:gd name="connsiteY2" fmla="*/ 0 h 2147143"/>
              <a:gd name="connsiteX3" fmla="*/ 780272 w 977381"/>
              <a:gd name="connsiteY3" fmla="*/ 1036249 h 2147143"/>
              <a:gd name="connsiteX4" fmla="*/ 977381 w 977381"/>
              <a:gd name="connsiteY4" fmla="*/ 2147143 h 2147143"/>
              <a:gd name="connsiteX5" fmla="*/ 0 w 977381"/>
              <a:gd name="connsiteY5" fmla="*/ 2147143 h 2147143"/>
              <a:gd name="connsiteX6" fmla="*/ 164448 w 977381"/>
              <a:gd name="connsiteY6" fmla="*/ 1017590 h 2147143"/>
              <a:gd name="connsiteX0" fmla="*/ 164448 w 977381"/>
              <a:gd name="connsiteY0" fmla="*/ 1017590 h 2393886"/>
              <a:gd name="connsiteX1" fmla="*/ 0 w 977381"/>
              <a:gd name="connsiteY1" fmla="*/ 0 h 2393886"/>
              <a:gd name="connsiteX2" fmla="*/ 977381 w 977381"/>
              <a:gd name="connsiteY2" fmla="*/ 0 h 2393886"/>
              <a:gd name="connsiteX3" fmla="*/ 780272 w 977381"/>
              <a:gd name="connsiteY3" fmla="*/ 1036249 h 2393886"/>
              <a:gd name="connsiteX4" fmla="*/ 977381 w 977381"/>
              <a:gd name="connsiteY4" fmla="*/ 2147143 h 2393886"/>
              <a:gd name="connsiteX5" fmla="*/ 0 w 977381"/>
              <a:gd name="connsiteY5" fmla="*/ 2147143 h 2393886"/>
              <a:gd name="connsiteX6" fmla="*/ 164448 w 977381"/>
              <a:gd name="connsiteY6" fmla="*/ 1017590 h 2393886"/>
              <a:gd name="connsiteX0" fmla="*/ 164448 w 1163945"/>
              <a:gd name="connsiteY0" fmla="*/ 1017590 h 2393886"/>
              <a:gd name="connsiteX1" fmla="*/ 0 w 1163945"/>
              <a:gd name="connsiteY1" fmla="*/ 0 h 2393886"/>
              <a:gd name="connsiteX2" fmla="*/ 977381 w 1163945"/>
              <a:gd name="connsiteY2" fmla="*/ 0 h 2393886"/>
              <a:gd name="connsiteX3" fmla="*/ 780272 w 1163945"/>
              <a:gd name="connsiteY3" fmla="*/ 1036249 h 2393886"/>
              <a:gd name="connsiteX4" fmla="*/ 977381 w 1163945"/>
              <a:gd name="connsiteY4" fmla="*/ 2147143 h 2393886"/>
              <a:gd name="connsiteX5" fmla="*/ 0 w 1163945"/>
              <a:gd name="connsiteY5" fmla="*/ 2147143 h 2393886"/>
              <a:gd name="connsiteX6" fmla="*/ 164448 w 1163945"/>
              <a:gd name="connsiteY6" fmla="*/ 1017590 h 2393886"/>
              <a:gd name="connsiteX0" fmla="*/ 164448 w 1252854"/>
              <a:gd name="connsiteY0" fmla="*/ 1017590 h 2439738"/>
              <a:gd name="connsiteX1" fmla="*/ 0 w 1252854"/>
              <a:gd name="connsiteY1" fmla="*/ 0 h 2439738"/>
              <a:gd name="connsiteX2" fmla="*/ 977381 w 1252854"/>
              <a:gd name="connsiteY2" fmla="*/ 0 h 2439738"/>
              <a:gd name="connsiteX3" fmla="*/ 780272 w 1252854"/>
              <a:gd name="connsiteY3" fmla="*/ 1036249 h 2439738"/>
              <a:gd name="connsiteX4" fmla="*/ 1084683 w 1252854"/>
              <a:gd name="connsiteY4" fmla="*/ 2207795 h 2439738"/>
              <a:gd name="connsiteX5" fmla="*/ 0 w 1252854"/>
              <a:gd name="connsiteY5" fmla="*/ 2147143 h 2439738"/>
              <a:gd name="connsiteX6" fmla="*/ 164448 w 1252854"/>
              <a:gd name="connsiteY6" fmla="*/ 1017590 h 2439738"/>
              <a:gd name="connsiteX0" fmla="*/ 164448 w 1252854"/>
              <a:gd name="connsiteY0" fmla="*/ 1017590 h 2402570"/>
              <a:gd name="connsiteX1" fmla="*/ 0 w 1252854"/>
              <a:gd name="connsiteY1" fmla="*/ 0 h 2402570"/>
              <a:gd name="connsiteX2" fmla="*/ 977381 w 1252854"/>
              <a:gd name="connsiteY2" fmla="*/ 0 h 2402570"/>
              <a:gd name="connsiteX3" fmla="*/ 780272 w 1252854"/>
              <a:gd name="connsiteY3" fmla="*/ 1036249 h 2402570"/>
              <a:gd name="connsiteX4" fmla="*/ 1084683 w 1252854"/>
              <a:gd name="connsiteY4" fmla="*/ 2207795 h 2402570"/>
              <a:gd name="connsiteX5" fmla="*/ 0 w 1252854"/>
              <a:gd name="connsiteY5" fmla="*/ 2147143 h 2402570"/>
              <a:gd name="connsiteX6" fmla="*/ 164448 w 1252854"/>
              <a:gd name="connsiteY6" fmla="*/ 1017590 h 2402570"/>
              <a:gd name="connsiteX0" fmla="*/ 164448 w 1164989"/>
              <a:gd name="connsiteY0" fmla="*/ 1017590 h 2402570"/>
              <a:gd name="connsiteX1" fmla="*/ 0 w 1164989"/>
              <a:gd name="connsiteY1" fmla="*/ 0 h 2402570"/>
              <a:gd name="connsiteX2" fmla="*/ 977381 w 1164989"/>
              <a:gd name="connsiteY2" fmla="*/ 0 h 2402570"/>
              <a:gd name="connsiteX3" fmla="*/ 780272 w 1164989"/>
              <a:gd name="connsiteY3" fmla="*/ 1036249 h 2402570"/>
              <a:gd name="connsiteX4" fmla="*/ 1084683 w 1164989"/>
              <a:gd name="connsiteY4" fmla="*/ 2207795 h 2402570"/>
              <a:gd name="connsiteX5" fmla="*/ 0 w 1164989"/>
              <a:gd name="connsiteY5" fmla="*/ 2147143 h 2402570"/>
              <a:gd name="connsiteX6" fmla="*/ 164448 w 1164989"/>
              <a:gd name="connsiteY6" fmla="*/ 1017590 h 2402570"/>
              <a:gd name="connsiteX0" fmla="*/ 164448 w 1164989"/>
              <a:gd name="connsiteY0" fmla="*/ 1017590 h 2524242"/>
              <a:gd name="connsiteX1" fmla="*/ 0 w 1164989"/>
              <a:gd name="connsiteY1" fmla="*/ 0 h 2524242"/>
              <a:gd name="connsiteX2" fmla="*/ 977381 w 1164989"/>
              <a:gd name="connsiteY2" fmla="*/ 0 h 2524242"/>
              <a:gd name="connsiteX3" fmla="*/ 780272 w 1164989"/>
              <a:gd name="connsiteY3" fmla="*/ 1036249 h 2524242"/>
              <a:gd name="connsiteX4" fmla="*/ 1084683 w 1164989"/>
              <a:gd name="connsiteY4" fmla="*/ 2207795 h 2524242"/>
              <a:gd name="connsiteX5" fmla="*/ 0 w 1164989"/>
              <a:gd name="connsiteY5" fmla="*/ 2147143 h 2524242"/>
              <a:gd name="connsiteX6" fmla="*/ 164448 w 1164989"/>
              <a:gd name="connsiteY6" fmla="*/ 1017590 h 2524242"/>
              <a:gd name="connsiteX0" fmla="*/ 203287 w 1203828"/>
              <a:gd name="connsiteY0" fmla="*/ 1017590 h 2524242"/>
              <a:gd name="connsiteX1" fmla="*/ 38839 w 1203828"/>
              <a:gd name="connsiteY1" fmla="*/ 0 h 2524242"/>
              <a:gd name="connsiteX2" fmla="*/ 1016220 w 1203828"/>
              <a:gd name="connsiteY2" fmla="*/ 0 h 2524242"/>
              <a:gd name="connsiteX3" fmla="*/ 819111 w 1203828"/>
              <a:gd name="connsiteY3" fmla="*/ 1036249 h 2524242"/>
              <a:gd name="connsiteX4" fmla="*/ 1123522 w 1203828"/>
              <a:gd name="connsiteY4" fmla="*/ 2207795 h 2524242"/>
              <a:gd name="connsiteX5" fmla="*/ 38839 w 1203828"/>
              <a:gd name="connsiteY5" fmla="*/ 2147143 h 2524242"/>
              <a:gd name="connsiteX6" fmla="*/ 203287 w 1203828"/>
              <a:gd name="connsiteY6" fmla="*/ 1017590 h 2524242"/>
              <a:gd name="connsiteX0" fmla="*/ 292589 w 1293130"/>
              <a:gd name="connsiteY0" fmla="*/ 1017590 h 2557112"/>
              <a:gd name="connsiteX1" fmla="*/ 128141 w 1293130"/>
              <a:gd name="connsiteY1" fmla="*/ 0 h 2557112"/>
              <a:gd name="connsiteX2" fmla="*/ 1105522 w 1293130"/>
              <a:gd name="connsiteY2" fmla="*/ 0 h 2557112"/>
              <a:gd name="connsiteX3" fmla="*/ 908413 w 1293130"/>
              <a:gd name="connsiteY3" fmla="*/ 1036249 h 2557112"/>
              <a:gd name="connsiteX4" fmla="*/ 1212824 w 1293130"/>
              <a:gd name="connsiteY4" fmla="*/ 2207795 h 2557112"/>
              <a:gd name="connsiteX5" fmla="*/ 30170 w 1293130"/>
              <a:gd name="connsiteY5" fmla="*/ 2217123 h 2557112"/>
              <a:gd name="connsiteX6" fmla="*/ 292589 w 1293130"/>
              <a:gd name="connsiteY6" fmla="*/ 1017590 h 2557112"/>
              <a:gd name="connsiteX0" fmla="*/ 292589 w 1293130"/>
              <a:gd name="connsiteY0" fmla="*/ 1017590 h 2543301"/>
              <a:gd name="connsiteX1" fmla="*/ 128141 w 1293130"/>
              <a:gd name="connsiteY1" fmla="*/ 0 h 2543301"/>
              <a:gd name="connsiteX2" fmla="*/ 1105522 w 1293130"/>
              <a:gd name="connsiteY2" fmla="*/ 0 h 2543301"/>
              <a:gd name="connsiteX3" fmla="*/ 908413 w 1293130"/>
              <a:gd name="connsiteY3" fmla="*/ 1036249 h 2543301"/>
              <a:gd name="connsiteX4" fmla="*/ 1212824 w 1293130"/>
              <a:gd name="connsiteY4" fmla="*/ 2207795 h 2543301"/>
              <a:gd name="connsiteX5" fmla="*/ 30170 w 1293130"/>
              <a:gd name="connsiteY5" fmla="*/ 2217123 h 2543301"/>
              <a:gd name="connsiteX6" fmla="*/ 292589 w 1293130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05522 w 1312464"/>
              <a:gd name="connsiteY2" fmla="*/ 0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75501 w 1312464"/>
              <a:gd name="connsiteY2" fmla="*/ 60652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30432"/>
              <a:gd name="connsiteY0" fmla="*/ 1017590 h 2543301"/>
              <a:gd name="connsiteX1" fmla="*/ 128141 w 1330432"/>
              <a:gd name="connsiteY1" fmla="*/ 0 h 2543301"/>
              <a:gd name="connsiteX2" fmla="*/ 1175501 w 1330432"/>
              <a:gd name="connsiteY2" fmla="*/ 60652 h 2543301"/>
              <a:gd name="connsiteX3" fmla="*/ 1123017 w 1330432"/>
              <a:gd name="connsiteY3" fmla="*/ 1297506 h 2543301"/>
              <a:gd name="connsiteX4" fmla="*/ 1212824 w 1330432"/>
              <a:gd name="connsiteY4" fmla="*/ 2207795 h 2543301"/>
              <a:gd name="connsiteX5" fmla="*/ 30170 w 1330432"/>
              <a:gd name="connsiteY5" fmla="*/ 2217123 h 2543301"/>
              <a:gd name="connsiteX6" fmla="*/ 292589 w 1330432"/>
              <a:gd name="connsiteY6" fmla="*/ 1017590 h 2543301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158478 h 2684189"/>
              <a:gd name="connsiteX1" fmla="*/ 128141 w 1330432"/>
              <a:gd name="connsiteY1" fmla="*/ 140888 h 2684189"/>
              <a:gd name="connsiteX2" fmla="*/ 1175501 w 1330432"/>
              <a:gd name="connsiteY2" fmla="*/ 201540 h 2684189"/>
              <a:gd name="connsiteX3" fmla="*/ 1123017 w 1330432"/>
              <a:gd name="connsiteY3" fmla="*/ 1438394 h 2684189"/>
              <a:gd name="connsiteX4" fmla="*/ 1212824 w 1330432"/>
              <a:gd name="connsiteY4" fmla="*/ 2348683 h 2684189"/>
              <a:gd name="connsiteX5" fmla="*/ 30170 w 1330432"/>
              <a:gd name="connsiteY5" fmla="*/ 2358011 h 2684189"/>
              <a:gd name="connsiteX6" fmla="*/ 292589 w 1330432"/>
              <a:gd name="connsiteY6" fmla="*/ 1158478 h 2684189"/>
              <a:gd name="connsiteX0" fmla="*/ 323145 w 1328334"/>
              <a:gd name="connsiteY0" fmla="*/ 1284444 h 2684189"/>
              <a:gd name="connsiteX1" fmla="*/ 126043 w 1328334"/>
              <a:gd name="connsiteY1" fmla="*/ 140888 h 2684189"/>
              <a:gd name="connsiteX2" fmla="*/ 1173403 w 1328334"/>
              <a:gd name="connsiteY2" fmla="*/ 201540 h 2684189"/>
              <a:gd name="connsiteX3" fmla="*/ 1120919 w 1328334"/>
              <a:gd name="connsiteY3" fmla="*/ 1438394 h 2684189"/>
              <a:gd name="connsiteX4" fmla="*/ 1210726 w 1328334"/>
              <a:gd name="connsiteY4" fmla="*/ 2348683 h 2684189"/>
              <a:gd name="connsiteX5" fmla="*/ 28072 w 1328334"/>
              <a:gd name="connsiteY5" fmla="*/ 2358011 h 2684189"/>
              <a:gd name="connsiteX6" fmla="*/ 323145 w 1328334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257932 w 1323771"/>
              <a:gd name="connsiteY0" fmla="*/ 1139821 h 2684189"/>
              <a:gd name="connsiteX1" fmla="*/ 121480 w 1323771"/>
              <a:gd name="connsiteY1" fmla="*/ 140888 h 2684189"/>
              <a:gd name="connsiteX2" fmla="*/ 1168840 w 1323771"/>
              <a:gd name="connsiteY2" fmla="*/ 201540 h 2684189"/>
              <a:gd name="connsiteX3" fmla="*/ 1116356 w 1323771"/>
              <a:gd name="connsiteY3" fmla="*/ 1438394 h 2684189"/>
              <a:gd name="connsiteX4" fmla="*/ 1206163 w 1323771"/>
              <a:gd name="connsiteY4" fmla="*/ 2348683 h 2684189"/>
              <a:gd name="connsiteX5" fmla="*/ 23509 w 1323771"/>
              <a:gd name="connsiteY5" fmla="*/ 2358011 h 2684189"/>
              <a:gd name="connsiteX6" fmla="*/ 257932 w 1323771"/>
              <a:gd name="connsiteY6" fmla="*/ 1139821 h 2684189"/>
              <a:gd name="connsiteX0" fmla="*/ 343312 w 1409151"/>
              <a:gd name="connsiteY0" fmla="*/ 1139821 h 2631761"/>
              <a:gd name="connsiteX1" fmla="*/ 206860 w 1409151"/>
              <a:gd name="connsiteY1" fmla="*/ 140888 h 2631761"/>
              <a:gd name="connsiteX2" fmla="*/ 1254220 w 1409151"/>
              <a:gd name="connsiteY2" fmla="*/ 201540 h 2631761"/>
              <a:gd name="connsiteX3" fmla="*/ 1201736 w 1409151"/>
              <a:gd name="connsiteY3" fmla="*/ 1438394 h 2631761"/>
              <a:gd name="connsiteX4" fmla="*/ 1291543 w 1409151"/>
              <a:gd name="connsiteY4" fmla="*/ 2348683 h 2631761"/>
              <a:gd name="connsiteX5" fmla="*/ 20249 w 1409151"/>
              <a:gd name="connsiteY5" fmla="*/ 2236713 h 2631761"/>
              <a:gd name="connsiteX6" fmla="*/ 343312 w 1409151"/>
              <a:gd name="connsiteY6" fmla="*/ 1139821 h 2631761"/>
              <a:gd name="connsiteX0" fmla="*/ 343312 w 1409151"/>
              <a:gd name="connsiteY0" fmla="*/ 1139821 h 2669734"/>
              <a:gd name="connsiteX1" fmla="*/ 206860 w 1409151"/>
              <a:gd name="connsiteY1" fmla="*/ 140888 h 2669734"/>
              <a:gd name="connsiteX2" fmla="*/ 1254220 w 1409151"/>
              <a:gd name="connsiteY2" fmla="*/ 201540 h 2669734"/>
              <a:gd name="connsiteX3" fmla="*/ 1201736 w 1409151"/>
              <a:gd name="connsiteY3" fmla="*/ 1438394 h 2669734"/>
              <a:gd name="connsiteX4" fmla="*/ 1291543 w 1409151"/>
              <a:gd name="connsiteY4" fmla="*/ 2348683 h 2669734"/>
              <a:gd name="connsiteX5" fmla="*/ 20249 w 1409151"/>
              <a:gd name="connsiteY5" fmla="*/ 2236713 h 2669734"/>
              <a:gd name="connsiteX6" fmla="*/ 343312 w 1409151"/>
              <a:gd name="connsiteY6" fmla="*/ 1139821 h 2669734"/>
              <a:gd name="connsiteX0" fmla="*/ 343312 w 1409151"/>
              <a:gd name="connsiteY0" fmla="*/ 1051979 h 2581892"/>
              <a:gd name="connsiteX1" fmla="*/ 90228 w 1409151"/>
              <a:gd name="connsiteY1" fmla="*/ 272318 h 2581892"/>
              <a:gd name="connsiteX2" fmla="*/ 1254220 w 1409151"/>
              <a:gd name="connsiteY2" fmla="*/ 113698 h 2581892"/>
              <a:gd name="connsiteX3" fmla="*/ 1201736 w 1409151"/>
              <a:gd name="connsiteY3" fmla="*/ 1350552 h 2581892"/>
              <a:gd name="connsiteX4" fmla="*/ 1291543 w 1409151"/>
              <a:gd name="connsiteY4" fmla="*/ 2260841 h 2581892"/>
              <a:gd name="connsiteX5" fmla="*/ 20249 w 1409151"/>
              <a:gd name="connsiteY5" fmla="*/ 2148871 h 2581892"/>
              <a:gd name="connsiteX6" fmla="*/ 343312 w 1409151"/>
              <a:gd name="connsiteY6" fmla="*/ 1051979 h 2581892"/>
              <a:gd name="connsiteX0" fmla="*/ 162352 w 1428803"/>
              <a:gd name="connsiteY0" fmla="*/ 1154618 h 2581892"/>
              <a:gd name="connsiteX1" fmla="*/ 109880 w 1428803"/>
              <a:gd name="connsiteY1" fmla="*/ 272318 h 2581892"/>
              <a:gd name="connsiteX2" fmla="*/ 1273872 w 1428803"/>
              <a:gd name="connsiteY2" fmla="*/ 113698 h 2581892"/>
              <a:gd name="connsiteX3" fmla="*/ 1221388 w 1428803"/>
              <a:gd name="connsiteY3" fmla="*/ 1350552 h 2581892"/>
              <a:gd name="connsiteX4" fmla="*/ 1311195 w 1428803"/>
              <a:gd name="connsiteY4" fmla="*/ 2260841 h 2581892"/>
              <a:gd name="connsiteX5" fmla="*/ 39901 w 1428803"/>
              <a:gd name="connsiteY5" fmla="*/ 2148871 h 2581892"/>
              <a:gd name="connsiteX6" fmla="*/ 162352 w 1428803"/>
              <a:gd name="connsiteY6" fmla="*/ 1154618 h 2581892"/>
              <a:gd name="connsiteX0" fmla="*/ 162352 w 1428803"/>
              <a:gd name="connsiteY0" fmla="*/ 1154618 h 2519889"/>
              <a:gd name="connsiteX1" fmla="*/ 109880 w 1428803"/>
              <a:gd name="connsiteY1" fmla="*/ 272318 h 2519889"/>
              <a:gd name="connsiteX2" fmla="*/ 1273872 w 1428803"/>
              <a:gd name="connsiteY2" fmla="*/ 113698 h 2519889"/>
              <a:gd name="connsiteX3" fmla="*/ 1221388 w 1428803"/>
              <a:gd name="connsiteY3" fmla="*/ 1350552 h 2519889"/>
              <a:gd name="connsiteX4" fmla="*/ 1311195 w 1428803"/>
              <a:gd name="connsiteY4" fmla="*/ 2260841 h 2519889"/>
              <a:gd name="connsiteX5" fmla="*/ 39901 w 1428803"/>
              <a:gd name="connsiteY5" fmla="*/ 1985584 h 2519889"/>
              <a:gd name="connsiteX6" fmla="*/ 162352 w 1428803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33136 w 1447493"/>
              <a:gd name="connsiteY0" fmla="*/ 1266585 h 2519889"/>
              <a:gd name="connsiteX1" fmla="*/ 117986 w 1447493"/>
              <a:gd name="connsiteY1" fmla="*/ 272318 h 2519889"/>
              <a:gd name="connsiteX2" fmla="*/ 1281978 w 1447493"/>
              <a:gd name="connsiteY2" fmla="*/ 113698 h 2519889"/>
              <a:gd name="connsiteX3" fmla="*/ 1276148 w 1447493"/>
              <a:gd name="connsiteY3" fmla="*/ 1229254 h 2519889"/>
              <a:gd name="connsiteX4" fmla="*/ 1319301 w 1447493"/>
              <a:gd name="connsiteY4" fmla="*/ 2260841 h 2519889"/>
              <a:gd name="connsiteX5" fmla="*/ 48007 w 1447493"/>
              <a:gd name="connsiteY5" fmla="*/ 1985584 h 2519889"/>
              <a:gd name="connsiteX6" fmla="*/ 133136 w 1447493"/>
              <a:gd name="connsiteY6" fmla="*/ 1266585 h 2519889"/>
              <a:gd name="connsiteX0" fmla="*/ 133136 w 1447493"/>
              <a:gd name="connsiteY0" fmla="*/ 1271880 h 2525184"/>
              <a:gd name="connsiteX1" fmla="*/ 117986 w 1447493"/>
              <a:gd name="connsiteY1" fmla="*/ 277613 h 2525184"/>
              <a:gd name="connsiteX2" fmla="*/ 1281978 w 1447493"/>
              <a:gd name="connsiteY2" fmla="*/ 118993 h 2525184"/>
              <a:gd name="connsiteX3" fmla="*/ 1276148 w 1447493"/>
              <a:gd name="connsiteY3" fmla="*/ 1234549 h 2525184"/>
              <a:gd name="connsiteX4" fmla="*/ 1319301 w 1447493"/>
              <a:gd name="connsiteY4" fmla="*/ 2266136 h 2525184"/>
              <a:gd name="connsiteX5" fmla="*/ 48007 w 1447493"/>
              <a:gd name="connsiteY5" fmla="*/ 1990879 h 2525184"/>
              <a:gd name="connsiteX6" fmla="*/ 133136 w 1447493"/>
              <a:gd name="connsiteY6" fmla="*/ 1271880 h 2525184"/>
              <a:gd name="connsiteX0" fmla="*/ 127470 w 1441827"/>
              <a:gd name="connsiteY0" fmla="*/ 1271880 h 2525184"/>
              <a:gd name="connsiteX1" fmla="*/ 112320 w 1441827"/>
              <a:gd name="connsiteY1" fmla="*/ 277613 h 2525184"/>
              <a:gd name="connsiteX2" fmla="*/ 1276312 w 1441827"/>
              <a:gd name="connsiteY2" fmla="*/ 118993 h 2525184"/>
              <a:gd name="connsiteX3" fmla="*/ 1270482 w 1441827"/>
              <a:gd name="connsiteY3" fmla="*/ 1234549 h 2525184"/>
              <a:gd name="connsiteX4" fmla="*/ 1313635 w 1441827"/>
              <a:gd name="connsiteY4" fmla="*/ 2266136 h 2525184"/>
              <a:gd name="connsiteX5" fmla="*/ 42341 w 1441827"/>
              <a:gd name="connsiteY5" fmla="*/ 1990879 h 2525184"/>
              <a:gd name="connsiteX6" fmla="*/ 127470 w 1441827"/>
              <a:gd name="connsiteY6" fmla="*/ 1271880 h 2525184"/>
              <a:gd name="connsiteX0" fmla="*/ 151949 w 1466306"/>
              <a:gd name="connsiteY0" fmla="*/ 1271880 h 2581141"/>
              <a:gd name="connsiteX1" fmla="*/ 136799 w 1466306"/>
              <a:gd name="connsiteY1" fmla="*/ 277613 h 2581141"/>
              <a:gd name="connsiteX2" fmla="*/ 1300791 w 1466306"/>
              <a:gd name="connsiteY2" fmla="*/ 118993 h 2581141"/>
              <a:gd name="connsiteX3" fmla="*/ 1294961 w 1466306"/>
              <a:gd name="connsiteY3" fmla="*/ 1234549 h 2581141"/>
              <a:gd name="connsiteX4" fmla="*/ 1338114 w 1466306"/>
              <a:gd name="connsiteY4" fmla="*/ 2266136 h 2581141"/>
              <a:gd name="connsiteX5" fmla="*/ 38828 w 1466306"/>
              <a:gd name="connsiteY5" fmla="*/ 2140172 h 2581141"/>
              <a:gd name="connsiteX6" fmla="*/ 151949 w 1466306"/>
              <a:gd name="connsiteY6" fmla="*/ 1271880 h 2581141"/>
              <a:gd name="connsiteX0" fmla="*/ 151949 w 1466306"/>
              <a:gd name="connsiteY0" fmla="*/ 1271880 h 2505974"/>
              <a:gd name="connsiteX1" fmla="*/ 136799 w 1466306"/>
              <a:gd name="connsiteY1" fmla="*/ 277613 h 2505974"/>
              <a:gd name="connsiteX2" fmla="*/ 1300791 w 1466306"/>
              <a:gd name="connsiteY2" fmla="*/ 118993 h 2505974"/>
              <a:gd name="connsiteX3" fmla="*/ 1294961 w 1466306"/>
              <a:gd name="connsiteY3" fmla="*/ 1234549 h 2505974"/>
              <a:gd name="connsiteX4" fmla="*/ 1338114 w 1466306"/>
              <a:gd name="connsiteY4" fmla="*/ 2266136 h 2505974"/>
              <a:gd name="connsiteX5" fmla="*/ 38828 w 1466306"/>
              <a:gd name="connsiteY5" fmla="*/ 2140172 h 2505974"/>
              <a:gd name="connsiteX6" fmla="*/ 151949 w 1466306"/>
              <a:gd name="connsiteY6" fmla="*/ 1271880 h 2505974"/>
              <a:gd name="connsiteX0" fmla="*/ 126281 w 1440638"/>
              <a:gd name="connsiteY0" fmla="*/ 1271880 h 2505974"/>
              <a:gd name="connsiteX1" fmla="*/ 111131 w 1440638"/>
              <a:gd name="connsiteY1" fmla="*/ 277613 h 2505974"/>
              <a:gd name="connsiteX2" fmla="*/ 1275123 w 1440638"/>
              <a:gd name="connsiteY2" fmla="*/ 118993 h 2505974"/>
              <a:gd name="connsiteX3" fmla="*/ 1269293 w 1440638"/>
              <a:gd name="connsiteY3" fmla="*/ 1234549 h 2505974"/>
              <a:gd name="connsiteX4" fmla="*/ 1312446 w 1440638"/>
              <a:gd name="connsiteY4" fmla="*/ 2266136 h 2505974"/>
              <a:gd name="connsiteX5" fmla="*/ 13160 w 1440638"/>
              <a:gd name="connsiteY5" fmla="*/ 2140172 h 2505974"/>
              <a:gd name="connsiteX6" fmla="*/ 126281 w 1440638"/>
              <a:gd name="connsiteY6" fmla="*/ 1271880 h 2505974"/>
              <a:gd name="connsiteX0" fmla="*/ 126281 w 1440638"/>
              <a:gd name="connsiteY0" fmla="*/ 1271880 h 2500048"/>
              <a:gd name="connsiteX1" fmla="*/ 111131 w 1440638"/>
              <a:gd name="connsiteY1" fmla="*/ 277613 h 2500048"/>
              <a:gd name="connsiteX2" fmla="*/ 1275123 w 1440638"/>
              <a:gd name="connsiteY2" fmla="*/ 118993 h 2500048"/>
              <a:gd name="connsiteX3" fmla="*/ 1269293 w 1440638"/>
              <a:gd name="connsiteY3" fmla="*/ 1234549 h 2500048"/>
              <a:gd name="connsiteX4" fmla="*/ 1312446 w 1440638"/>
              <a:gd name="connsiteY4" fmla="*/ 2266136 h 2500048"/>
              <a:gd name="connsiteX5" fmla="*/ 13160 w 1440638"/>
              <a:gd name="connsiteY5" fmla="*/ 2140172 h 2500048"/>
              <a:gd name="connsiteX6" fmla="*/ 126281 w 1440638"/>
              <a:gd name="connsiteY6" fmla="*/ 1271880 h 25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0638" h="2500048">
                <a:moveTo>
                  <a:pt x="126281" y="1271880"/>
                </a:moveTo>
                <a:cubicBezTo>
                  <a:pt x="141444" y="979338"/>
                  <a:pt x="-76651" y="644802"/>
                  <a:pt x="111131" y="277613"/>
                </a:cubicBezTo>
                <a:cubicBezTo>
                  <a:pt x="278305" y="45902"/>
                  <a:pt x="870020" y="-125156"/>
                  <a:pt x="1275123" y="118993"/>
                </a:cubicBezTo>
                <a:cubicBezTo>
                  <a:pt x="1661955" y="520396"/>
                  <a:pt x="1246355" y="861141"/>
                  <a:pt x="1269293" y="1234549"/>
                </a:cubicBezTo>
                <a:cubicBezTo>
                  <a:pt x="1251017" y="1618846"/>
                  <a:pt x="1582642" y="1662573"/>
                  <a:pt x="1312446" y="2266136"/>
                </a:cubicBezTo>
                <a:cubicBezTo>
                  <a:pt x="977322" y="2737332"/>
                  <a:pt x="101023" y="2392103"/>
                  <a:pt x="13160" y="2140172"/>
                </a:cubicBezTo>
                <a:cubicBezTo>
                  <a:pt x="-48657" y="1754327"/>
                  <a:pt x="127449" y="1671728"/>
                  <a:pt x="126281" y="1271880"/>
                </a:cubicBezTo>
                <a:close/>
              </a:path>
            </a:pathLst>
          </a:custGeom>
          <a:solidFill>
            <a:srgbClr val="DD5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Heart 11"/>
          <p:cNvSpPr/>
          <p:nvPr/>
        </p:nvSpPr>
        <p:spPr>
          <a:xfrm rot="14287302">
            <a:off x="7002546" y="2476996"/>
            <a:ext cx="358760" cy="274989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6966170" y="3999783"/>
            <a:ext cx="954363" cy="951995"/>
            <a:chOff x="6966170" y="3999783"/>
            <a:chExt cx="954363" cy="951995"/>
          </a:xfrm>
        </p:grpSpPr>
        <p:grpSp>
          <p:nvGrpSpPr>
            <p:cNvPr id="69" name="Group 68"/>
            <p:cNvGrpSpPr/>
            <p:nvPr/>
          </p:nvGrpSpPr>
          <p:grpSpPr>
            <a:xfrm>
              <a:off x="6969528" y="3999783"/>
              <a:ext cx="449054" cy="447526"/>
              <a:chOff x="6980639" y="2453042"/>
              <a:chExt cx="893249" cy="890209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6966170" y="4504252"/>
              <a:ext cx="449054" cy="447526"/>
              <a:chOff x="6980639" y="2453042"/>
              <a:chExt cx="893249" cy="890209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7471479" y="3999783"/>
              <a:ext cx="449054" cy="447526"/>
              <a:chOff x="6980639" y="2453042"/>
              <a:chExt cx="893249" cy="890209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7468121" y="4504252"/>
              <a:ext cx="449054" cy="447526"/>
              <a:chOff x="6980639" y="2453042"/>
              <a:chExt cx="893249" cy="890209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81" name="Heart 11"/>
          <p:cNvSpPr/>
          <p:nvPr/>
        </p:nvSpPr>
        <p:spPr>
          <a:xfrm rot="14287302">
            <a:off x="7051759" y="4109956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Heart 11"/>
          <p:cNvSpPr/>
          <p:nvPr/>
        </p:nvSpPr>
        <p:spPr>
          <a:xfrm rot="14287302">
            <a:off x="7558522" y="4109957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Oval 10"/>
          <p:cNvSpPr/>
          <p:nvPr/>
        </p:nvSpPr>
        <p:spPr>
          <a:xfrm rot="2188284">
            <a:off x="7058715" y="4610175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Rectangle 7"/>
          <p:cNvSpPr/>
          <p:nvPr/>
        </p:nvSpPr>
        <p:spPr>
          <a:xfrm rot="18900000">
            <a:off x="7570098" y="4609778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3DB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8379167" y="3999783"/>
            <a:ext cx="954363" cy="951995"/>
            <a:chOff x="6966170" y="3999783"/>
            <a:chExt cx="954363" cy="951995"/>
          </a:xfrm>
        </p:grpSpPr>
        <p:grpSp>
          <p:nvGrpSpPr>
            <p:cNvPr id="89" name="Group 88"/>
            <p:cNvGrpSpPr/>
            <p:nvPr/>
          </p:nvGrpSpPr>
          <p:grpSpPr>
            <a:xfrm>
              <a:off x="6969528" y="3999783"/>
              <a:ext cx="449054" cy="447526"/>
              <a:chOff x="6980639" y="2453042"/>
              <a:chExt cx="893249" cy="890209"/>
            </a:xfrm>
          </p:grpSpPr>
          <p:sp>
            <p:nvSpPr>
              <p:cNvPr id="99" name="Rectangle 98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6966170" y="4504252"/>
              <a:ext cx="449054" cy="447526"/>
              <a:chOff x="6980639" y="2453042"/>
              <a:chExt cx="893249" cy="890209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7471479" y="3999783"/>
              <a:ext cx="449054" cy="447526"/>
              <a:chOff x="6980639" y="2453042"/>
              <a:chExt cx="893249" cy="890209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7468121" y="4504252"/>
              <a:ext cx="449054" cy="447526"/>
              <a:chOff x="6980639" y="2453042"/>
              <a:chExt cx="893249" cy="890209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1" name="Group 100"/>
          <p:cNvGrpSpPr/>
          <p:nvPr/>
        </p:nvGrpSpPr>
        <p:grpSpPr>
          <a:xfrm>
            <a:off x="8375809" y="5348161"/>
            <a:ext cx="954363" cy="951995"/>
            <a:chOff x="6966170" y="3999783"/>
            <a:chExt cx="954363" cy="951995"/>
          </a:xfrm>
        </p:grpSpPr>
        <p:grpSp>
          <p:nvGrpSpPr>
            <p:cNvPr id="102" name="Group 101"/>
            <p:cNvGrpSpPr/>
            <p:nvPr/>
          </p:nvGrpSpPr>
          <p:grpSpPr>
            <a:xfrm>
              <a:off x="6969528" y="3999783"/>
              <a:ext cx="449054" cy="447526"/>
              <a:chOff x="6980639" y="2453042"/>
              <a:chExt cx="893249" cy="890209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6966170" y="4504252"/>
              <a:ext cx="449054" cy="447526"/>
              <a:chOff x="6980639" y="2453042"/>
              <a:chExt cx="893249" cy="890209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7471479" y="3999783"/>
              <a:ext cx="449054" cy="447526"/>
              <a:chOff x="6980639" y="2453042"/>
              <a:chExt cx="893249" cy="890209"/>
            </a:xfrm>
          </p:grpSpPr>
          <p:sp>
            <p:nvSpPr>
              <p:cNvPr id="108" name="Rectangle 107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7468121" y="4504252"/>
              <a:ext cx="449054" cy="447526"/>
              <a:chOff x="6980639" y="2453042"/>
              <a:chExt cx="893249" cy="890209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14" name="Group 113"/>
          <p:cNvGrpSpPr/>
          <p:nvPr/>
        </p:nvGrpSpPr>
        <p:grpSpPr>
          <a:xfrm>
            <a:off x="6960959" y="5350967"/>
            <a:ext cx="954363" cy="951995"/>
            <a:chOff x="6966170" y="3999783"/>
            <a:chExt cx="954363" cy="951995"/>
          </a:xfrm>
        </p:grpSpPr>
        <p:grpSp>
          <p:nvGrpSpPr>
            <p:cNvPr id="115" name="Group 114"/>
            <p:cNvGrpSpPr/>
            <p:nvPr/>
          </p:nvGrpSpPr>
          <p:grpSpPr>
            <a:xfrm>
              <a:off x="6969528" y="3999783"/>
              <a:ext cx="449054" cy="447526"/>
              <a:chOff x="6980639" y="2453042"/>
              <a:chExt cx="893249" cy="890209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6966170" y="4504252"/>
              <a:ext cx="449054" cy="447526"/>
              <a:chOff x="6980639" y="2453042"/>
              <a:chExt cx="893249" cy="890209"/>
            </a:xfrm>
          </p:grpSpPr>
          <p:sp>
            <p:nvSpPr>
              <p:cNvPr id="123" name="Rectangle 122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7471479" y="3999783"/>
              <a:ext cx="449054" cy="447526"/>
              <a:chOff x="6980639" y="2453042"/>
              <a:chExt cx="893249" cy="890209"/>
            </a:xfrm>
          </p:grpSpPr>
          <p:sp>
            <p:nvSpPr>
              <p:cNvPr id="121" name="Rectangle 120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7468121" y="4504252"/>
              <a:ext cx="449054" cy="447526"/>
              <a:chOff x="6980639" y="2453042"/>
              <a:chExt cx="893249" cy="890209"/>
            </a:xfrm>
          </p:grpSpPr>
          <p:sp>
            <p:nvSpPr>
              <p:cNvPr id="119" name="Rectangle 118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27" name="Heart 11"/>
          <p:cNvSpPr/>
          <p:nvPr/>
        </p:nvSpPr>
        <p:spPr>
          <a:xfrm rot="14287302">
            <a:off x="7043657" y="5434237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8" name="Heart 11"/>
          <p:cNvSpPr/>
          <p:nvPr/>
        </p:nvSpPr>
        <p:spPr>
          <a:xfrm rot="14287302">
            <a:off x="7550420" y="5434238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9" name="Oval 10"/>
          <p:cNvSpPr/>
          <p:nvPr/>
        </p:nvSpPr>
        <p:spPr>
          <a:xfrm rot="2188284">
            <a:off x="7572062" y="5961399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0" name="Oval 10"/>
          <p:cNvSpPr/>
          <p:nvPr/>
        </p:nvSpPr>
        <p:spPr>
          <a:xfrm rot="2188284">
            <a:off x="7070177" y="5962817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Isosceles Triangle 2"/>
          <p:cNvSpPr/>
          <p:nvPr/>
        </p:nvSpPr>
        <p:spPr>
          <a:xfrm rot="10299074">
            <a:off x="8968696" y="5447487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Isosceles Triangle 2"/>
          <p:cNvSpPr/>
          <p:nvPr/>
        </p:nvSpPr>
        <p:spPr>
          <a:xfrm rot="10299074">
            <a:off x="8965341" y="5932223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Isosceles Triangle 2"/>
          <p:cNvSpPr/>
          <p:nvPr/>
        </p:nvSpPr>
        <p:spPr>
          <a:xfrm rot="10299074">
            <a:off x="8459848" y="4089247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Heart 11"/>
          <p:cNvSpPr/>
          <p:nvPr/>
        </p:nvSpPr>
        <p:spPr>
          <a:xfrm rot="14287302">
            <a:off x="8978612" y="4098309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5" name="Oval 10"/>
          <p:cNvSpPr/>
          <p:nvPr/>
        </p:nvSpPr>
        <p:spPr>
          <a:xfrm rot="2188284">
            <a:off x="8986957" y="4626954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6" name="Rectangle 7"/>
          <p:cNvSpPr/>
          <p:nvPr/>
        </p:nvSpPr>
        <p:spPr>
          <a:xfrm rot="18900000">
            <a:off x="8492158" y="4605775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3DB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Rectangle 7"/>
          <p:cNvSpPr/>
          <p:nvPr/>
        </p:nvSpPr>
        <p:spPr>
          <a:xfrm rot="18900000">
            <a:off x="8496857" y="5947131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3DB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8" name="Hexagon 8"/>
          <p:cNvSpPr/>
          <p:nvPr/>
        </p:nvSpPr>
        <p:spPr>
          <a:xfrm rot="16200000">
            <a:off x="8502375" y="5420246"/>
            <a:ext cx="219486" cy="302084"/>
          </a:xfrm>
          <a:custGeom>
            <a:avLst/>
            <a:gdLst>
              <a:gd name="connsiteX0" fmla="*/ 0 w 1954763"/>
              <a:gd name="connsiteY0" fmla="*/ 1073573 h 2147145"/>
              <a:gd name="connsiteX1" fmla="*/ 488691 w 1954763"/>
              <a:gd name="connsiteY1" fmla="*/ 1 h 2147145"/>
              <a:gd name="connsiteX2" fmla="*/ 1466072 w 1954763"/>
              <a:gd name="connsiteY2" fmla="*/ 1 h 2147145"/>
              <a:gd name="connsiteX3" fmla="*/ 1954763 w 1954763"/>
              <a:gd name="connsiteY3" fmla="*/ 1073573 h 2147145"/>
              <a:gd name="connsiteX4" fmla="*/ 1466072 w 1954763"/>
              <a:gd name="connsiteY4" fmla="*/ 2147144 h 2147145"/>
              <a:gd name="connsiteX5" fmla="*/ 488691 w 1954763"/>
              <a:gd name="connsiteY5" fmla="*/ 2147144 h 2147145"/>
              <a:gd name="connsiteX6" fmla="*/ 0 w 1954763"/>
              <a:gd name="connsiteY6" fmla="*/ 1073573 h 2147145"/>
              <a:gd name="connsiteX0" fmla="*/ 0 w 1466072"/>
              <a:gd name="connsiteY0" fmla="*/ 1073572 h 2147143"/>
              <a:gd name="connsiteX1" fmla="*/ 488691 w 1466072"/>
              <a:gd name="connsiteY1" fmla="*/ 0 h 2147143"/>
              <a:gd name="connsiteX2" fmla="*/ 1466072 w 1466072"/>
              <a:gd name="connsiteY2" fmla="*/ 0 h 2147143"/>
              <a:gd name="connsiteX3" fmla="*/ 1268963 w 1466072"/>
              <a:gd name="connsiteY3" fmla="*/ 1036249 h 2147143"/>
              <a:gd name="connsiteX4" fmla="*/ 1466072 w 1466072"/>
              <a:gd name="connsiteY4" fmla="*/ 2147143 h 2147143"/>
              <a:gd name="connsiteX5" fmla="*/ 488691 w 1466072"/>
              <a:gd name="connsiteY5" fmla="*/ 2147143 h 2147143"/>
              <a:gd name="connsiteX6" fmla="*/ 0 w 1466072"/>
              <a:gd name="connsiteY6" fmla="*/ 1073572 h 2147143"/>
              <a:gd name="connsiteX0" fmla="*/ 164448 w 977381"/>
              <a:gd name="connsiteY0" fmla="*/ 1017590 h 2147143"/>
              <a:gd name="connsiteX1" fmla="*/ 0 w 977381"/>
              <a:gd name="connsiteY1" fmla="*/ 0 h 2147143"/>
              <a:gd name="connsiteX2" fmla="*/ 977381 w 977381"/>
              <a:gd name="connsiteY2" fmla="*/ 0 h 2147143"/>
              <a:gd name="connsiteX3" fmla="*/ 780272 w 977381"/>
              <a:gd name="connsiteY3" fmla="*/ 1036249 h 2147143"/>
              <a:gd name="connsiteX4" fmla="*/ 977381 w 977381"/>
              <a:gd name="connsiteY4" fmla="*/ 2147143 h 2147143"/>
              <a:gd name="connsiteX5" fmla="*/ 0 w 977381"/>
              <a:gd name="connsiteY5" fmla="*/ 2147143 h 2147143"/>
              <a:gd name="connsiteX6" fmla="*/ 164448 w 977381"/>
              <a:gd name="connsiteY6" fmla="*/ 1017590 h 2147143"/>
              <a:gd name="connsiteX0" fmla="*/ 164448 w 977381"/>
              <a:gd name="connsiteY0" fmla="*/ 1017590 h 2393886"/>
              <a:gd name="connsiteX1" fmla="*/ 0 w 977381"/>
              <a:gd name="connsiteY1" fmla="*/ 0 h 2393886"/>
              <a:gd name="connsiteX2" fmla="*/ 977381 w 977381"/>
              <a:gd name="connsiteY2" fmla="*/ 0 h 2393886"/>
              <a:gd name="connsiteX3" fmla="*/ 780272 w 977381"/>
              <a:gd name="connsiteY3" fmla="*/ 1036249 h 2393886"/>
              <a:gd name="connsiteX4" fmla="*/ 977381 w 977381"/>
              <a:gd name="connsiteY4" fmla="*/ 2147143 h 2393886"/>
              <a:gd name="connsiteX5" fmla="*/ 0 w 977381"/>
              <a:gd name="connsiteY5" fmla="*/ 2147143 h 2393886"/>
              <a:gd name="connsiteX6" fmla="*/ 164448 w 977381"/>
              <a:gd name="connsiteY6" fmla="*/ 1017590 h 2393886"/>
              <a:gd name="connsiteX0" fmla="*/ 164448 w 1163945"/>
              <a:gd name="connsiteY0" fmla="*/ 1017590 h 2393886"/>
              <a:gd name="connsiteX1" fmla="*/ 0 w 1163945"/>
              <a:gd name="connsiteY1" fmla="*/ 0 h 2393886"/>
              <a:gd name="connsiteX2" fmla="*/ 977381 w 1163945"/>
              <a:gd name="connsiteY2" fmla="*/ 0 h 2393886"/>
              <a:gd name="connsiteX3" fmla="*/ 780272 w 1163945"/>
              <a:gd name="connsiteY3" fmla="*/ 1036249 h 2393886"/>
              <a:gd name="connsiteX4" fmla="*/ 977381 w 1163945"/>
              <a:gd name="connsiteY4" fmla="*/ 2147143 h 2393886"/>
              <a:gd name="connsiteX5" fmla="*/ 0 w 1163945"/>
              <a:gd name="connsiteY5" fmla="*/ 2147143 h 2393886"/>
              <a:gd name="connsiteX6" fmla="*/ 164448 w 1163945"/>
              <a:gd name="connsiteY6" fmla="*/ 1017590 h 2393886"/>
              <a:gd name="connsiteX0" fmla="*/ 164448 w 1252854"/>
              <a:gd name="connsiteY0" fmla="*/ 1017590 h 2439738"/>
              <a:gd name="connsiteX1" fmla="*/ 0 w 1252854"/>
              <a:gd name="connsiteY1" fmla="*/ 0 h 2439738"/>
              <a:gd name="connsiteX2" fmla="*/ 977381 w 1252854"/>
              <a:gd name="connsiteY2" fmla="*/ 0 h 2439738"/>
              <a:gd name="connsiteX3" fmla="*/ 780272 w 1252854"/>
              <a:gd name="connsiteY3" fmla="*/ 1036249 h 2439738"/>
              <a:gd name="connsiteX4" fmla="*/ 1084683 w 1252854"/>
              <a:gd name="connsiteY4" fmla="*/ 2207795 h 2439738"/>
              <a:gd name="connsiteX5" fmla="*/ 0 w 1252854"/>
              <a:gd name="connsiteY5" fmla="*/ 2147143 h 2439738"/>
              <a:gd name="connsiteX6" fmla="*/ 164448 w 1252854"/>
              <a:gd name="connsiteY6" fmla="*/ 1017590 h 2439738"/>
              <a:gd name="connsiteX0" fmla="*/ 164448 w 1252854"/>
              <a:gd name="connsiteY0" fmla="*/ 1017590 h 2402570"/>
              <a:gd name="connsiteX1" fmla="*/ 0 w 1252854"/>
              <a:gd name="connsiteY1" fmla="*/ 0 h 2402570"/>
              <a:gd name="connsiteX2" fmla="*/ 977381 w 1252854"/>
              <a:gd name="connsiteY2" fmla="*/ 0 h 2402570"/>
              <a:gd name="connsiteX3" fmla="*/ 780272 w 1252854"/>
              <a:gd name="connsiteY3" fmla="*/ 1036249 h 2402570"/>
              <a:gd name="connsiteX4" fmla="*/ 1084683 w 1252854"/>
              <a:gd name="connsiteY4" fmla="*/ 2207795 h 2402570"/>
              <a:gd name="connsiteX5" fmla="*/ 0 w 1252854"/>
              <a:gd name="connsiteY5" fmla="*/ 2147143 h 2402570"/>
              <a:gd name="connsiteX6" fmla="*/ 164448 w 1252854"/>
              <a:gd name="connsiteY6" fmla="*/ 1017590 h 2402570"/>
              <a:gd name="connsiteX0" fmla="*/ 164448 w 1164989"/>
              <a:gd name="connsiteY0" fmla="*/ 1017590 h 2402570"/>
              <a:gd name="connsiteX1" fmla="*/ 0 w 1164989"/>
              <a:gd name="connsiteY1" fmla="*/ 0 h 2402570"/>
              <a:gd name="connsiteX2" fmla="*/ 977381 w 1164989"/>
              <a:gd name="connsiteY2" fmla="*/ 0 h 2402570"/>
              <a:gd name="connsiteX3" fmla="*/ 780272 w 1164989"/>
              <a:gd name="connsiteY3" fmla="*/ 1036249 h 2402570"/>
              <a:gd name="connsiteX4" fmla="*/ 1084683 w 1164989"/>
              <a:gd name="connsiteY4" fmla="*/ 2207795 h 2402570"/>
              <a:gd name="connsiteX5" fmla="*/ 0 w 1164989"/>
              <a:gd name="connsiteY5" fmla="*/ 2147143 h 2402570"/>
              <a:gd name="connsiteX6" fmla="*/ 164448 w 1164989"/>
              <a:gd name="connsiteY6" fmla="*/ 1017590 h 2402570"/>
              <a:gd name="connsiteX0" fmla="*/ 164448 w 1164989"/>
              <a:gd name="connsiteY0" fmla="*/ 1017590 h 2524242"/>
              <a:gd name="connsiteX1" fmla="*/ 0 w 1164989"/>
              <a:gd name="connsiteY1" fmla="*/ 0 h 2524242"/>
              <a:gd name="connsiteX2" fmla="*/ 977381 w 1164989"/>
              <a:gd name="connsiteY2" fmla="*/ 0 h 2524242"/>
              <a:gd name="connsiteX3" fmla="*/ 780272 w 1164989"/>
              <a:gd name="connsiteY3" fmla="*/ 1036249 h 2524242"/>
              <a:gd name="connsiteX4" fmla="*/ 1084683 w 1164989"/>
              <a:gd name="connsiteY4" fmla="*/ 2207795 h 2524242"/>
              <a:gd name="connsiteX5" fmla="*/ 0 w 1164989"/>
              <a:gd name="connsiteY5" fmla="*/ 2147143 h 2524242"/>
              <a:gd name="connsiteX6" fmla="*/ 164448 w 1164989"/>
              <a:gd name="connsiteY6" fmla="*/ 1017590 h 2524242"/>
              <a:gd name="connsiteX0" fmla="*/ 203287 w 1203828"/>
              <a:gd name="connsiteY0" fmla="*/ 1017590 h 2524242"/>
              <a:gd name="connsiteX1" fmla="*/ 38839 w 1203828"/>
              <a:gd name="connsiteY1" fmla="*/ 0 h 2524242"/>
              <a:gd name="connsiteX2" fmla="*/ 1016220 w 1203828"/>
              <a:gd name="connsiteY2" fmla="*/ 0 h 2524242"/>
              <a:gd name="connsiteX3" fmla="*/ 819111 w 1203828"/>
              <a:gd name="connsiteY3" fmla="*/ 1036249 h 2524242"/>
              <a:gd name="connsiteX4" fmla="*/ 1123522 w 1203828"/>
              <a:gd name="connsiteY4" fmla="*/ 2207795 h 2524242"/>
              <a:gd name="connsiteX5" fmla="*/ 38839 w 1203828"/>
              <a:gd name="connsiteY5" fmla="*/ 2147143 h 2524242"/>
              <a:gd name="connsiteX6" fmla="*/ 203287 w 1203828"/>
              <a:gd name="connsiteY6" fmla="*/ 1017590 h 2524242"/>
              <a:gd name="connsiteX0" fmla="*/ 292589 w 1293130"/>
              <a:gd name="connsiteY0" fmla="*/ 1017590 h 2557112"/>
              <a:gd name="connsiteX1" fmla="*/ 128141 w 1293130"/>
              <a:gd name="connsiteY1" fmla="*/ 0 h 2557112"/>
              <a:gd name="connsiteX2" fmla="*/ 1105522 w 1293130"/>
              <a:gd name="connsiteY2" fmla="*/ 0 h 2557112"/>
              <a:gd name="connsiteX3" fmla="*/ 908413 w 1293130"/>
              <a:gd name="connsiteY3" fmla="*/ 1036249 h 2557112"/>
              <a:gd name="connsiteX4" fmla="*/ 1212824 w 1293130"/>
              <a:gd name="connsiteY4" fmla="*/ 2207795 h 2557112"/>
              <a:gd name="connsiteX5" fmla="*/ 30170 w 1293130"/>
              <a:gd name="connsiteY5" fmla="*/ 2217123 h 2557112"/>
              <a:gd name="connsiteX6" fmla="*/ 292589 w 1293130"/>
              <a:gd name="connsiteY6" fmla="*/ 1017590 h 2557112"/>
              <a:gd name="connsiteX0" fmla="*/ 292589 w 1293130"/>
              <a:gd name="connsiteY0" fmla="*/ 1017590 h 2543301"/>
              <a:gd name="connsiteX1" fmla="*/ 128141 w 1293130"/>
              <a:gd name="connsiteY1" fmla="*/ 0 h 2543301"/>
              <a:gd name="connsiteX2" fmla="*/ 1105522 w 1293130"/>
              <a:gd name="connsiteY2" fmla="*/ 0 h 2543301"/>
              <a:gd name="connsiteX3" fmla="*/ 908413 w 1293130"/>
              <a:gd name="connsiteY3" fmla="*/ 1036249 h 2543301"/>
              <a:gd name="connsiteX4" fmla="*/ 1212824 w 1293130"/>
              <a:gd name="connsiteY4" fmla="*/ 2207795 h 2543301"/>
              <a:gd name="connsiteX5" fmla="*/ 30170 w 1293130"/>
              <a:gd name="connsiteY5" fmla="*/ 2217123 h 2543301"/>
              <a:gd name="connsiteX6" fmla="*/ 292589 w 1293130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05522 w 1312464"/>
              <a:gd name="connsiteY2" fmla="*/ 0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75501 w 1312464"/>
              <a:gd name="connsiteY2" fmla="*/ 60652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30432"/>
              <a:gd name="connsiteY0" fmla="*/ 1017590 h 2543301"/>
              <a:gd name="connsiteX1" fmla="*/ 128141 w 1330432"/>
              <a:gd name="connsiteY1" fmla="*/ 0 h 2543301"/>
              <a:gd name="connsiteX2" fmla="*/ 1175501 w 1330432"/>
              <a:gd name="connsiteY2" fmla="*/ 60652 h 2543301"/>
              <a:gd name="connsiteX3" fmla="*/ 1123017 w 1330432"/>
              <a:gd name="connsiteY3" fmla="*/ 1297506 h 2543301"/>
              <a:gd name="connsiteX4" fmla="*/ 1212824 w 1330432"/>
              <a:gd name="connsiteY4" fmla="*/ 2207795 h 2543301"/>
              <a:gd name="connsiteX5" fmla="*/ 30170 w 1330432"/>
              <a:gd name="connsiteY5" fmla="*/ 2217123 h 2543301"/>
              <a:gd name="connsiteX6" fmla="*/ 292589 w 1330432"/>
              <a:gd name="connsiteY6" fmla="*/ 1017590 h 2543301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158478 h 2684189"/>
              <a:gd name="connsiteX1" fmla="*/ 128141 w 1330432"/>
              <a:gd name="connsiteY1" fmla="*/ 140888 h 2684189"/>
              <a:gd name="connsiteX2" fmla="*/ 1175501 w 1330432"/>
              <a:gd name="connsiteY2" fmla="*/ 201540 h 2684189"/>
              <a:gd name="connsiteX3" fmla="*/ 1123017 w 1330432"/>
              <a:gd name="connsiteY3" fmla="*/ 1438394 h 2684189"/>
              <a:gd name="connsiteX4" fmla="*/ 1212824 w 1330432"/>
              <a:gd name="connsiteY4" fmla="*/ 2348683 h 2684189"/>
              <a:gd name="connsiteX5" fmla="*/ 30170 w 1330432"/>
              <a:gd name="connsiteY5" fmla="*/ 2358011 h 2684189"/>
              <a:gd name="connsiteX6" fmla="*/ 292589 w 1330432"/>
              <a:gd name="connsiteY6" fmla="*/ 1158478 h 2684189"/>
              <a:gd name="connsiteX0" fmla="*/ 323145 w 1328334"/>
              <a:gd name="connsiteY0" fmla="*/ 1284444 h 2684189"/>
              <a:gd name="connsiteX1" fmla="*/ 126043 w 1328334"/>
              <a:gd name="connsiteY1" fmla="*/ 140888 h 2684189"/>
              <a:gd name="connsiteX2" fmla="*/ 1173403 w 1328334"/>
              <a:gd name="connsiteY2" fmla="*/ 201540 h 2684189"/>
              <a:gd name="connsiteX3" fmla="*/ 1120919 w 1328334"/>
              <a:gd name="connsiteY3" fmla="*/ 1438394 h 2684189"/>
              <a:gd name="connsiteX4" fmla="*/ 1210726 w 1328334"/>
              <a:gd name="connsiteY4" fmla="*/ 2348683 h 2684189"/>
              <a:gd name="connsiteX5" fmla="*/ 28072 w 1328334"/>
              <a:gd name="connsiteY5" fmla="*/ 2358011 h 2684189"/>
              <a:gd name="connsiteX6" fmla="*/ 323145 w 1328334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257932 w 1323771"/>
              <a:gd name="connsiteY0" fmla="*/ 1139821 h 2684189"/>
              <a:gd name="connsiteX1" fmla="*/ 121480 w 1323771"/>
              <a:gd name="connsiteY1" fmla="*/ 140888 h 2684189"/>
              <a:gd name="connsiteX2" fmla="*/ 1168840 w 1323771"/>
              <a:gd name="connsiteY2" fmla="*/ 201540 h 2684189"/>
              <a:gd name="connsiteX3" fmla="*/ 1116356 w 1323771"/>
              <a:gd name="connsiteY3" fmla="*/ 1438394 h 2684189"/>
              <a:gd name="connsiteX4" fmla="*/ 1206163 w 1323771"/>
              <a:gd name="connsiteY4" fmla="*/ 2348683 h 2684189"/>
              <a:gd name="connsiteX5" fmla="*/ 23509 w 1323771"/>
              <a:gd name="connsiteY5" fmla="*/ 2358011 h 2684189"/>
              <a:gd name="connsiteX6" fmla="*/ 257932 w 1323771"/>
              <a:gd name="connsiteY6" fmla="*/ 1139821 h 2684189"/>
              <a:gd name="connsiteX0" fmla="*/ 343312 w 1409151"/>
              <a:gd name="connsiteY0" fmla="*/ 1139821 h 2631761"/>
              <a:gd name="connsiteX1" fmla="*/ 206860 w 1409151"/>
              <a:gd name="connsiteY1" fmla="*/ 140888 h 2631761"/>
              <a:gd name="connsiteX2" fmla="*/ 1254220 w 1409151"/>
              <a:gd name="connsiteY2" fmla="*/ 201540 h 2631761"/>
              <a:gd name="connsiteX3" fmla="*/ 1201736 w 1409151"/>
              <a:gd name="connsiteY3" fmla="*/ 1438394 h 2631761"/>
              <a:gd name="connsiteX4" fmla="*/ 1291543 w 1409151"/>
              <a:gd name="connsiteY4" fmla="*/ 2348683 h 2631761"/>
              <a:gd name="connsiteX5" fmla="*/ 20249 w 1409151"/>
              <a:gd name="connsiteY5" fmla="*/ 2236713 h 2631761"/>
              <a:gd name="connsiteX6" fmla="*/ 343312 w 1409151"/>
              <a:gd name="connsiteY6" fmla="*/ 1139821 h 2631761"/>
              <a:gd name="connsiteX0" fmla="*/ 343312 w 1409151"/>
              <a:gd name="connsiteY0" fmla="*/ 1139821 h 2669734"/>
              <a:gd name="connsiteX1" fmla="*/ 206860 w 1409151"/>
              <a:gd name="connsiteY1" fmla="*/ 140888 h 2669734"/>
              <a:gd name="connsiteX2" fmla="*/ 1254220 w 1409151"/>
              <a:gd name="connsiteY2" fmla="*/ 201540 h 2669734"/>
              <a:gd name="connsiteX3" fmla="*/ 1201736 w 1409151"/>
              <a:gd name="connsiteY3" fmla="*/ 1438394 h 2669734"/>
              <a:gd name="connsiteX4" fmla="*/ 1291543 w 1409151"/>
              <a:gd name="connsiteY4" fmla="*/ 2348683 h 2669734"/>
              <a:gd name="connsiteX5" fmla="*/ 20249 w 1409151"/>
              <a:gd name="connsiteY5" fmla="*/ 2236713 h 2669734"/>
              <a:gd name="connsiteX6" fmla="*/ 343312 w 1409151"/>
              <a:gd name="connsiteY6" fmla="*/ 1139821 h 2669734"/>
              <a:gd name="connsiteX0" fmla="*/ 343312 w 1409151"/>
              <a:gd name="connsiteY0" fmla="*/ 1051979 h 2581892"/>
              <a:gd name="connsiteX1" fmla="*/ 90228 w 1409151"/>
              <a:gd name="connsiteY1" fmla="*/ 272318 h 2581892"/>
              <a:gd name="connsiteX2" fmla="*/ 1254220 w 1409151"/>
              <a:gd name="connsiteY2" fmla="*/ 113698 h 2581892"/>
              <a:gd name="connsiteX3" fmla="*/ 1201736 w 1409151"/>
              <a:gd name="connsiteY3" fmla="*/ 1350552 h 2581892"/>
              <a:gd name="connsiteX4" fmla="*/ 1291543 w 1409151"/>
              <a:gd name="connsiteY4" fmla="*/ 2260841 h 2581892"/>
              <a:gd name="connsiteX5" fmla="*/ 20249 w 1409151"/>
              <a:gd name="connsiteY5" fmla="*/ 2148871 h 2581892"/>
              <a:gd name="connsiteX6" fmla="*/ 343312 w 1409151"/>
              <a:gd name="connsiteY6" fmla="*/ 1051979 h 2581892"/>
              <a:gd name="connsiteX0" fmla="*/ 162352 w 1428803"/>
              <a:gd name="connsiteY0" fmla="*/ 1154618 h 2581892"/>
              <a:gd name="connsiteX1" fmla="*/ 109880 w 1428803"/>
              <a:gd name="connsiteY1" fmla="*/ 272318 h 2581892"/>
              <a:gd name="connsiteX2" fmla="*/ 1273872 w 1428803"/>
              <a:gd name="connsiteY2" fmla="*/ 113698 h 2581892"/>
              <a:gd name="connsiteX3" fmla="*/ 1221388 w 1428803"/>
              <a:gd name="connsiteY3" fmla="*/ 1350552 h 2581892"/>
              <a:gd name="connsiteX4" fmla="*/ 1311195 w 1428803"/>
              <a:gd name="connsiteY4" fmla="*/ 2260841 h 2581892"/>
              <a:gd name="connsiteX5" fmla="*/ 39901 w 1428803"/>
              <a:gd name="connsiteY5" fmla="*/ 2148871 h 2581892"/>
              <a:gd name="connsiteX6" fmla="*/ 162352 w 1428803"/>
              <a:gd name="connsiteY6" fmla="*/ 1154618 h 2581892"/>
              <a:gd name="connsiteX0" fmla="*/ 162352 w 1428803"/>
              <a:gd name="connsiteY0" fmla="*/ 1154618 h 2519889"/>
              <a:gd name="connsiteX1" fmla="*/ 109880 w 1428803"/>
              <a:gd name="connsiteY1" fmla="*/ 272318 h 2519889"/>
              <a:gd name="connsiteX2" fmla="*/ 1273872 w 1428803"/>
              <a:gd name="connsiteY2" fmla="*/ 113698 h 2519889"/>
              <a:gd name="connsiteX3" fmla="*/ 1221388 w 1428803"/>
              <a:gd name="connsiteY3" fmla="*/ 1350552 h 2519889"/>
              <a:gd name="connsiteX4" fmla="*/ 1311195 w 1428803"/>
              <a:gd name="connsiteY4" fmla="*/ 2260841 h 2519889"/>
              <a:gd name="connsiteX5" fmla="*/ 39901 w 1428803"/>
              <a:gd name="connsiteY5" fmla="*/ 1985584 h 2519889"/>
              <a:gd name="connsiteX6" fmla="*/ 162352 w 1428803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33136 w 1447493"/>
              <a:gd name="connsiteY0" fmla="*/ 1266585 h 2519889"/>
              <a:gd name="connsiteX1" fmla="*/ 117986 w 1447493"/>
              <a:gd name="connsiteY1" fmla="*/ 272318 h 2519889"/>
              <a:gd name="connsiteX2" fmla="*/ 1281978 w 1447493"/>
              <a:gd name="connsiteY2" fmla="*/ 113698 h 2519889"/>
              <a:gd name="connsiteX3" fmla="*/ 1276148 w 1447493"/>
              <a:gd name="connsiteY3" fmla="*/ 1229254 h 2519889"/>
              <a:gd name="connsiteX4" fmla="*/ 1319301 w 1447493"/>
              <a:gd name="connsiteY4" fmla="*/ 2260841 h 2519889"/>
              <a:gd name="connsiteX5" fmla="*/ 48007 w 1447493"/>
              <a:gd name="connsiteY5" fmla="*/ 1985584 h 2519889"/>
              <a:gd name="connsiteX6" fmla="*/ 133136 w 1447493"/>
              <a:gd name="connsiteY6" fmla="*/ 1266585 h 2519889"/>
              <a:gd name="connsiteX0" fmla="*/ 133136 w 1447493"/>
              <a:gd name="connsiteY0" fmla="*/ 1271880 h 2525184"/>
              <a:gd name="connsiteX1" fmla="*/ 117986 w 1447493"/>
              <a:gd name="connsiteY1" fmla="*/ 277613 h 2525184"/>
              <a:gd name="connsiteX2" fmla="*/ 1281978 w 1447493"/>
              <a:gd name="connsiteY2" fmla="*/ 118993 h 2525184"/>
              <a:gd name="connsiteX3" fmla="*/ 1276148 w 1447493"/>
              <a:gd name="connsiteY3" fmla="*/ 1234549 h 2525184"/>
              <a:gd name="connsiteX4" fmla="*/ 1319301 w 1447493"/>
              <a:gd name="connsiteY4" fmla="*/ 2266136 h 2525184"/>
              <a:gd name="connsiteX5" fmla="*/ 48007 w 1447493"/>
              <a:gd name="connsiteY5" fmla="*/ 1990879 h 2525184"/>
              <a:gd name="connsiteX6" fmla="*/ 133136 w 1447493"/>
              <a:gd name="connsiteY6" fmla="*/ 1271880 h 2525184"/>
              <a:gd name="connsiteX0" fmla="*/ 127470 w 1441827"/>
              <a:gd name="connsiteY0" fmla="*/ 1271880 h 2525184"/>
              <a:gd name="connsiteX1" fmla="*/ 112320 w 1441827"/>
              <a:gd name="connsiteY1" fmla="*/ 277613 h 2525184"/>
              <a:gd name="connsiteX2" fmla="*/ 1276312 w 1441827"/>
              <a:gd name="connsiteY2" fmla="*/ 118993 h 2525184"/>
              <a:gd name="connsiteX3" fmla="*/ 1270482 w 1441827"/>
              <a:gd name="connsiteY3" fmla="*/ 1234549 h 2525184"/>
              <a:gd name="connsiteX4" fmla="*/ 1313635 w 1441827"/>
              <a:gd name="connsiteY4" fmla="*/ 2266136 h 2525184"/>
              <a:gd name="connsiteX5" fmla="*/ 42341 w 1441827"/>
              <a:gd name="connsiteY5" fmla="*/ 1990879 h 2525184"/>
              <a:gd name="connsiteX6" fmla="*/ 127470 w 1441827"/>
              <a:gd name="connsiteY6" fmla="*/ 1271880 h 2525184"/>
              <a:gd name="connsiteX0" fmla="*/ 151949 w 1466306"/>
              <a:gd name="connsiteY0" fmla="*/ 1271880 h 2581141"/>
              <a:gd name="connsiteX1" fmla="*/ 136799 w 1466306"/>
              <a:gd name="connsiteY1" fmla="*/ 277613 h 2581141"/>
              <a:gd name="connsiteX2" fmla="*/ 1300791 w 1466306"/>
              <a:gd name="connsiteY2" fmla="*/ 118993 h 2581141"/>
              <a:gd name="connsiteX3" fmla="*/ 1294961 w 1466306"/>
              <a:gd name="connsiteY3" fmla="*/ 1234549 h 2581141"/>
              <a:gd name="connsiteX4" fmla="*/ 1338114 w 1466306"/>
              <a:gd name="connsiteY4" fmla="*/ 2266136 h 2581141"/>
              <a:gd name="connsiteX5" fmla="*/ 38828 w 1466306"/>
              <a:gd name="connsiteY5" fmla="*/ 2140172 h 2581141"/>
              <a:gd name="connsiteX6" fmla="*/ 151949 w 1466306"/>
              <a:gd name="connsiteY6" fmla="*/ 1271880 h 2581141"/>
              <a:gd name="connsiteX0" fmla="*/ 151949 w 1466306"/>
              <a:gd name="connsiteY0" fmla="*/ 1271880 h 2505974"/>
              <a:gd name="connsiteX1" fmla="*/ 136799 w 1466306"/>
              <a:gd name="connsiteY1" fmla="*/ 277613 h 2505974"/>
              <a:gd name="connsiteX2" fmla="*/ 1300791 w 1466306"/>
              <a:gd name="connsiteY2" fmla="*/ 118993 h 2505974"/>
              <a:gd name="connsiteX3" fmla="*/ 1294961 w 1466306"/>
              <a:gd name="connsiteY3" fmla="*/ 1234549 h 2505974"/>
              <a:gd name="connsiteX4" fmla="*/ 1338114 w 1466306"/>
              <a:gd name="connsiteY4" fmla="*/ 2266136 h 2505974"/>
              <a:gd name="connsiteX5" fmla="*/ 38828 w 1466306"/>
              <a:gd name="connsiteY5" fmla="*/ 2140172 h 2505974"/>
              <a:gd name="connsiteX6" fmla="*/ 151949 w 1466306"/>
              <a:gd name="connsiteY6" fmla="*/ 1271880 h 2505974"/>
              <a:gd name="connsiteX0" fmla="*/ 126281 w 1440638"/>
              <a:gd name="connsiteY0" fmla="*/ 1271880 h 2505974"/>
              <a:gd name="connsiteX1" fmla="*/ 111131 w 1440638"/>
              <a:gd name="connsiteY1" fmla="*/ 277613 h 2505974"/>
              <a:gd name="connsiteX2" fmla="*/ 1275123 w 1440638"/>
              <a:gd name="connsiteY2" fmla="*/ 118993 h 2505974"/>
              <a:gd name="connsiteX3" fmla="*/ 1269293 w 1440638"/>
              <a:gd name="connsiteY3" fmla="*/ 1234549 h 2505974"/>
              <a:gd name="connsiteX4" fmla="*/ 1312446 w 1440638"/>
              <a:gd name="connsiteY4" fmla="*/ 2266136 h 2505974"/>
              <a:gd name="connsiteX5" fmla="*/ 13160 w 1440638"/>
              <a:gd name="connsiteY5" fmla="*/ 2140172 h 2505974"/>
              <a:gd name="connsiteX6" fmla="*/ 126281 w 1440638"/>
              <a:gd name="connsiteY6" fmla="*/ 1271880 h 2505974"/>
              <a:gd name="connsiteX0" fmla="*/ 126281 w 1440638"/>
              <a:gd name="connsiteY0" fmla="*/ 1271880 h 2500048"/>
              <a:gd name="connsiteX1" fmla="*/ 111131 w 1440638"/>
              <a:gd name="connsiteY1" fmla="*/ 277613 h 2500048"/>
              <a:gd name="connsiteX2" fmla="*/ 1275123 w 1440638"/>
              <a:gd name="connsiteY2" fmla="*/ 118993 h 2500048"/>
              <a:gd name="connsiteX3" fmla="*/ 1269293 w 1440638"/>
              <a:gd name="connsiteY3" fmla="*/ 1234549 h 2500048"/>
              <a:gd name="connsiteX4" fmla="*/ 1312446 w 1440638"/>
              <a:gd name="connsiteY4" fmla="*/ 2266136 h 2500048"/>
              <a:gd name="connsiteX5" fmla="*/ 13160 w 1440638"/>
              <a:gd name="connsiteY5" fmla="*/ 2140172 h 2500048"/>
              <a:gd name="connsiteX6" fmla="*/ 126281 w 1440638"/>
              <a:gd name="connsiteY6" fmla="*/ 1271880 h 25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0638" h="2500048">
                <a:moveTo>
                  <a:pt x="126281" y="1271880"/>
                </a:moveTo>
                <a:cubicBezTo>
                  <a:pt x="141444" y="979338"/>
                  <a:pt x="-76651" y="644802"/>
                  <a:pt x="111131" y="277613"/>
                </a:cubicBezTo>
                <a:cubicBezTo>
                  <a:pt x="278305" y="45902"/>
                  <a:pt x="870020" y="-125156"/>
                  <a:pt x="1275123" y="118993"/>
                </a:cubicBezTo>
                <a:cubicBezTo>
                  <a:pt x="1661955" y="520396"/>
                  <a:pt x="1246355" y="861141"/>
                  <a:pt x="1269293" y="1234549"/>
                </a:cubicBezTo>
                <a:cubicBezTo>
                  <a:pt x="1251017" y="1618846"/>
                  <a:pt x="1582642" y="1662573"/>
                  <a:pt x="1312446" y="2266136"/>
                </a:cubicBezTo>
                <a:cubicBezTo>
                  <a:pt x="977322" y="2737332"/>
                  <a:pt x="101023" y="2392103"/>
                  <a:pt x="13160" y="2140172"/>
                </a:cubicBezTo>
                <a:cubicBezTo>
                  <a:pt x="-48657" y="1754327"/>
                  <a:pt x="127449" y="1671728"/>
                  <a:pt x="126281" y="1271880"/>
                </a:cubicBezTo>
                <a:close/>
              </a:path>
            </a:pathLst>
          </a:custGeom>
          <a:solidFill>
            <a:srgbClr val="DD5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2702377" y="5939522"/>
            <a:ext cx="3820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-Martin Fowler, James Lewis</a:t>
            </a:r>
            <a:endParaRPr kumimoji="0" lang="sv-SE" sz="1800" b="1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5799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>
                <a:solidFill>
                  <a:srgbClr val="FFFFFF"/>
                </a:solidFill>
              </a:rPr>
              <a:t>Scaling Microservices</a:t>
            </a:r>
          </a:p>
        </p:txBody>
      </p:sp>
      <p:sp>
        <p:nvSpPr>
          <p:cNvPr id="81" name="Heart 11"/>
          <p:cNvSpPr/>
          <p:nvPr/>
        </p:nvSpPr>
        <p:spPr>
          <a:xfrm rot="14287302">
            <a:off x="7051759" y="4109956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Heart 11"/>
          <p:cNvSpPr/>
          <p:nvPr/>
        </p:nvSpPr>
        <p:spPr>
          <a:xfrm rot="14287302">
            <a:off x="7558522" y="4109957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Oval 10"/>
          <p:cNvSpPr/>
          <p:nvPr/>
        </p:nvSpPr>
        <p:spPr>
          <a:xfrm rot="2188284">
            <a:off x="7058715" y="4610175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Rectangle 7"/>
          <p:cNvSpPr/>
          <p:nvPr/>
        </p:nvSpPr>
        <p:spPr>
          <a:xfrm rot="18900000">
            <a:off x="7570098" y="4609778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3DB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7" name="Heart 11"/>
          <p:cNvSpPr/>
          <p:nvPr/>
        </p:nvSpPr>
        <p:spPr>
          <a:xfrm rot="14287302">
            <a:off x="7043657" y="5434237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8" name="Heart 11"/>
          <p:cNvSpPr/>
          <p:nvPr/>
        </p:nvSpPr>
        <p:spPr>
          <a:xfrm rot="14287302">
            <a:off x="7550420" y="5434238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9" name="Oval 10"/>
          <p:cNvSpPr/>
          <p:nvPr/>
        </p:nvSpPr>
        <p:spPr>
          <a:xfrm rot="2188284">
            <a:off x="7572062" y="5961399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0" name="Oval 10"/>
          <p:cNvSpPr/>
          <p:nvPr/>
        </p:nvSpPr>
        <p:spPr>
          <a:xfrm rot="2188284">
            <a:off x="7070177" y="5962817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Isosceles Triangle 2"/>
          <p:cNvSpPr/>
          <p:nvPr/>
        </p:nvSpPr>
        <p:spPr>
          <a:xfrm rot="10299074">
            <a:off x="8968696" y="5447487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Isosceles Triangle 2"/>
          <p:cNvSpPr/>
          <p:nvPr/>
        </p:nvSpPr>
        <p:spPr>
          <a:xfrm rot="10299074">
            <a:off x="8965341" y="5932223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Isosceles Triangle 2"/>
          <p:cNvSpPr/>
          <p:nvPr/>
        </p:nvSpPr>
        <p:spPr>
          <a:xfrm rot="10299074">
            <a:off x="8459848" y="4089247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Heart 11"/>
          <p:cNvSpPr/>
          <p:nvPr/>
        </p:nvSpPr>
        <p:spPr>
          <a:xfrm rot="14287302">
            <a:off x="8978612" y="4098309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5" name="Oval 10"/>
          <p:cNvSpPr/>
          <p:nvPr/>
        </p:nvSpPr>
        <p:spPr>
          <a:xfrm rot="2188284">
            <a:off x="8986957" y="4626954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6" name="Rectangle 7"/>
          <p:cNvSpPr/>
          <p:nvPr/>
        </p:nvSpPr>
        <p:spPr>
          <a:xfrm rot="18900000">
            <a:off x="8492158" y="4605775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3DB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Rectangle 7"/>
          <p:cNvSpPr/>
          <p:nvPr/>
        </p:nvSpPr>
        <p:spPr>
          <a:xfrm rot="18900000">
            <a:off x="8496857" y="5947131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3DB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8" name="Hexagon 8"/>
          <p:cNvSpPr/>
          <p:nvPr/>
        </p:nvSpPr>
        <p:spPr>
          <a:xfrm rot="16200000">
            <a:off x="8502375" y="5420246"/>
            <a:ext cx="219486" cy="302084"/>
          </a:xfrm>
          <a:custGeom>
            <a:avLst/>
            <a:gdLst>
              <a:gd name="connsiteX0" fmla="*/ 0 w 1954763"/>
              <a:gd name="connsiteY0" fmla="*/ 1073573 h 2147145"/>
              <a:gd name="connsiteX1" fmla="*/ 488691 w 1954763"/>
              <a:gd name="connsiteY1" fmla="*/ 1 h 2147145"/>
              <a:gd name="connsiteX2" fmla="*/ 1466072 w 1954763"/>
              <a:gd name="connsiteY2" fmla="*/ 1 h 2147145"/>
              <a:gd name="connsiteX3" fmla="*/ 1954763 w 1954763"/>
              <a:gd name="connsiteY3" fmla="*/ 1073573 h 2147145"/>
              <a:gd name="connsiteX4" fmla="*/ 1466072 w 1954763"/>
              <a:gd name="connsiteY4" fmla="*/ 2147144 h 2147145"/>
              <a:gd name="connsiteX5" fmla="*/ 488691 w 1954763"/>
              <a:gd name="connsiteY5" fmla="*/ 2147144 h 2147145"/>
              <a:gd name="connsiteX6" fmla="*/ 0 w 1954763"/>
              <a:gd name="connsiteY6" fmla="*/ 1073573 h 2147145"/>
              <a:gd name="connsiteX0" fmla="*/ 0 w 1466072"/>
              <a:gd name="connsiteY0" fmla="*/ 1073572 h 2147143"/>
              <a:gd name="connsiteX1" fmla="*/ 488691 w 1466072"/>
              <a:gd name="connsiteY1" fmla="*/ 0 h 2147143"/>
              <a:gd name="connsiteX2" fmla="*/ 1466072 w 1466072"/>
              <a:gd name="connsiteY2" fmla="*/ 0 h 2147143"/>
              <a:gd name="connsiteX3" fmla="*/ 1268963 w 1466072"/>
              <a:gd name="connsiteY3" fmla="*/ 1036249 h 2147143"/>
              <a:gd name="connsiteX4" fmla="*/ 1466072 w 1466072"/>
              <a:gd name="connsiteY4" fmla="*/ 2147143 h 2147143"/>
              <a:gd name="connsiteX5" fmla="*/ 488691 w 1466072"/>
              <a:gd name="connsiteY5" fmla="*/ 2147143 h 2147143"/>
              <a:gd name="connsiteX6" fmla="*/ 0 w 1466072"/>
              <a:gd name="connsiteY6" fmla="*/ 1073572 h 2147143"/>
              <a:gd name="connsiteX0" fmla="*/ 164448 w 977381"/>
              <a:gd name="connsiteY0" fmla="*/ 1017590 h 2147143"/>
              <a:gd name="connsiteX1" fmla="*/ 0 w 977381"/>
              <a:gd name="connsiteY1" fmla="*/ 0 h 2147143"/>
              <a:gd name="connsiteX2" fmla="*/ 977381 w 977381"/>
              <a:gd name="connsiteY2" fmla="*/ 0 h 2147143"/>
              <a:gd name="connsiteX3" fmla="*/ 780272 w 977381"/>
              <a:gd name="connsiteY3" fmla="*/ 1036249 h 2147143"/>
              <a:gd name="connsiteX4" fmla="*/ 977381 w 977381"/>
              <a:gd name="connsiteY4" fmla="*/ 2147143 h 2147143"/>
              <a:gd name="connsiteX5" fmla="*/ 0 w 977381"/>
              <a:gd name="connsiteY5" fmla="*/ 2147143 h 2147143"/>
              <a:gd name="connsiteX6" fmla="*/ 164448 w 977381"/>
              <a:gd name="connsiteY6" fmla="*/ 1017590 h 2147143"/>
              <a:gd name="connsiteX0" fmla="*/ 164448 w 977381"/>
              <a:gd name="connsiteY0" fmla="*/ 1017590 h 2393886"/>
              <a:gd name="connsiteX1" fmla="*/ 0 w 977381"/>
              <a:gd name="connsiteY1" fmla="*/ 0 h 2393886"/>
              <a:gd name="connsiteX2" fmla="*/ 977381 w 977381"/>
              <a:gd name="connsiteY2" fmla="*/ 0 h 2393886"/>
              <a:gd name="connsiteX3" fmla="*/ 780272 w 977381"/>
              <a:gd name="connsiteY3" fmla="*/ 1036249 h 2393886"/>
              <a:gd name="connsiteX4" fmla="*/ 977381 w 977381"/>
              <a:gd name="connsiteY4" fmla="*/ 2147143 h 2393886"/>
              <a:gd name="connsiteX5" fmla="*/ 0 w 977381"/>
              <a:gd name="connsiteY5" fmla="*/ 2147143 h 2393886"/>
              <a:gd name="connsiteX6" fmla="*/ 164448 w 977381"/>
              <a:gd name="connsiteY6" fmla="*/ 1017590 h 2393886"/>
              <a:gd name="connsiteX0" fmla="*/ 164448 w 1163945"/>
              <a:gd name="connsiteY0" fmla="*/ 1017590 h 2393886"/>
              <a:gd name="connsiteX1" fmla="*/ 0 w 1163945"/>
              <a:gd name="connsiteY1" fmla="*/ 0 h 2393886"/>
              <a:gd name="connsiteX2" fmla="*/ 977381 w 1163945"/>
              <a:gd name="connsiteY2" fmla="*/ 0 h 2393886"/>
              <a:gd name="connsiteX3" fmla="*/ 780272 w 1163945"/>
              <a:gd name="connsiteY3" fmla="*/ 1036249 h 2393886"/>
              <a:gd name="connsiteX4" fmla="*/ 977381 w 1163945"/>
              <a:gd name="connsiteY4" fmla="*/ 2147143 h 2393886"/>
              <a:gd name="connsiteX5" fmla="*/ 0 w 1163945"/>
              <a:gd name="connsiteY5" fmla="*/ 2147143 h 2393886"/>
              <a:gd name="connsiteX6" fmla="*/ 164448 w 1163945"/>
              <a:gd name="connsiteY6" fmla="*/ 1017590 h 2393886"/>
              <a:gd name="connsiteX0" fmla="*/ 164448 w 1252854"/>
              <a:gd name="connsiteY0" fmla="*/ 1017590 h 2439738"/>
              <a:gd name="connsiteX1" fmla="*/ 0 w 1252854"/>
              <a:gd name="connsiteY1" fmla="*/ 0 h 2439738"/>
              <a:gd name="connsiteX2" fmla="*/ 977381 w 1252854"/>
              <a:gd name="connsiteY2" fmla="*/ 0 h 2439738"/>
              <a:gd name="connsiteX3" fmla="*/ 780272 w 1252854"/>
              <a:gd name="connsiteY3" fmla="*/ 1036249 h 2439738"/>
              <a:gd name="connsiteX4" fmla="*/ 1084683 w 1252854"/>
              <a:gd name="connsiteY4" fmla="*/ 2207795 h 2439738"/>
              <a:gd name="connsiteX5" fmla="*/ 0 w 1252854"/>
              <a:gd name="connsiteY5" fmla="*/ 2147143 h 2439738"/>
              <a:gd name="connsiteX6" fmla="*/ 164448 w 1252854"/>
              <a:gd name="connsiteY6" fmla="*/ 1017590 h 2439738"/>
              <a:gd name="connsiteX0" fmla="*/ 164448 w 1252854"/>
              <a:gd name="connsiteY0" fmla="*/ 1017590 h 2402570"/>
              <a:gd name="connsiteX1" fmla="*/ 0 w 1252854"/>
              <a:gd name="connsiteY1" fmla="*/ 0 h 2402570"/>
              <a:gd name="connsiteX2" fmla="*/ 977381 w 1252854"/>
              <a:gd name="connsiteY2" fmla="*/ 0 h 2402570"/>
              <a:gd name="connsiteX3" fmla="*/ 780272 w 1252854"/>
              <a:gd name="connsiteY3" fmla="*/ 1036249 h 2402570"/>
              <a:gd name="connsiteX4" fmla="*/ 1084683 w 1252854"/>
              <a:gd name="connsiteY4" fmla="*/ 2207795 h 2402570"/>
              <a:gd name="connsiteX5" fmla="*/ 0 w 1252854"/>
              <a:gd name="connsiteY5" fmla="*/ 2147143 h 2402570"/>
              <a:gd name="connsiteX6" fmla="*/ 164448 w 1252854"/>
              <a:gd name="connsiteY6" fmla="*/ 1017590 h 2402570"/>
              <a:gd name="connsiteX0" fmla="*/ 164448 w 1164989"/>
              <a:gd name="connsiteY0" fmla="*/ 1017590 h 2402570"/>
              <a:gd name="connsiteX1" fmla="*/ 0 w 1164989"/>
              <a:gd name="connsiteY1" fmla="*/ 0 h 2402570"/>
              <a:gd name="connsiteX2" fmla="*/ 977381 w 1164989"/>
              <a:gd name="connsiteY2" fmla="*/ 0 h 2402570"/>
              <a:gd name="connsiteX3" fmla="*/ 780272 w 1164989"/>
              <a:gd name="connsiteY3" fmla="*/ 1036249 h 2402570"/>
              <a:gd name="connsiteX4" fmla="*/ 1084683 w 1164989"/>
              <a:gd name="connsiteY4" fmla="*/ 2207795 h 2402570"/>
              <a:gd name="connsiteX5" fmla="*/ 0 w 1164989"/>
              <a:gd name="connsiteY5" fmla="*/ 2147143 h 2402570"/>
              <a:gd name="connsiteX6" fmla="*/ 164448 w 1164989"/>
              <a:gd name="connsiteY6" fmla="*/ 1017590 h 2402570"/>
              <a:gd name="connsiteX0" fmla="*/ 164448 w 1164989"/>
              <a:gd name="connsiteY0" fmla="*/ 1017590 h 2524242"/>
              <a:gd name="connsiteX1" fmla="*/ 0 w 1164989"/>
              <a:gd name="connsiteY1" fmla="*/ 0 h 2524242"/>
              <a:gd name="connsiteX2" fmla="*/ 977381 w 1164989"/>
              <a:gd name="connsiteY2" fmla="*/ 0 h 2524242"/>
              <a:gd name="connsiteX3" fmla="*/ 780272 w 1164989"/>
              <a:gd name="connsiteY3" fmla="*/ 1036249 h 2524242"/>
              <a:gd name="connsiteX4" fmla="*/ 1084683 w 1164989"/>
              <a:gd name="connsiteY4" fmla="*/ 2207795 h 2524242"/>
              <a:gd name="connsiteX5" fmla="*/ 0 w 1164989"/>
              <a:gd name="connsiteY5" fmla="*/ 2147143 h 2524242"/>
              <a:gd name="connsiteX6" fmla="*/ 164448 w 1164989"/>
              <a:gd name="connsiteY6" fmla="*/ 1017590 h 2524242"/>
              <a:gd name="connsiteX0" fmla="*/ 203287 w 1203828"/>
              <a:gd name="connsiteY0" fmla="*/ 1017590 h 2524242"/>
              <a:gd name="connsiteX1" fmla="*/ 38839 w 1203828"/>
              <a:gd name="connsiteY1" fmla="*/ 0 h 2524242"/>
              <a:gd name="connsiteX2" fmla="*/ 1016220 w 1203828"/>
              <a:gd name="connsiteY2" fmla="*/ 0 h 2524242"/>
              <a:gd name="connsiteX3" fmla="*/ 819111 w 1203828"/>
              <a:gd name="connsiteY3" fmla="*/ 1036249 h 2524242"/>
              <a:gd name="connsiteX4" fmla="*/ 1123522 w 1203828"/>
              <a:gd name="connsiteY4" fmla="*/ 2207795 h 2524242"/>
              <a:gd name="connsiteX5" fmla="*/ 38839 w 1203828"/>
              <a:gd name="connsiteY5" fmla="*/ 2147143 h 2524242"/>
              <a:gd name="connsiteX6" fmla="*/ 203287 w 1203828"/>
              <a:gd name="connsiteY6" fmla="*/ 1017590 h 2524242"/>
              <a:gd name="connsiteX0" fmla="*/ 292589 w 1293130"/>
              <a:gd name="connsiteY0" fmla="*/ 1017590 h 2557112"/>
              <a:gd name="connsiteX1" fmla="*/ 128141 w 1293130"/>
              <a:gd name="connsiteY1" fmla="*/ 0 h 2557112"/>
              <a:gd name="connsiteX2" fmla="*/ 1105522 w 1293130"/>
              <a:gd name="connsiteY2" fmla="*/ 0 h 2557112"/>
              <a:gd name="connsiteX3" fmla="*/ 908413 w 1293130"/>
              <a:gd name="connsiteY3" fmla="*/ 1036249 h 2557112"/>
              <a:gd name="connsiteX4" fmla="*/ 1212824 w 1293130"/>
              <a:gd name="connsiteY4" fmla="*/ 2207795 h 2557112"/>
              <a:gd name="connsiteX5" fmla="*/ 30170 w 1293130"/>
              <a:gd name="connsiteY5" fmla="*/ 2217123 h 2557112"/>
              <a:gd name="connsiteX6" fmla="*/ 292589 w 1293130"/>
              <a:gd name="connsiteY6" fmla="*/ 1017590 h 2557112"/>
              <a:gd name="connsiteX0" fmla="*/ 292589 w 1293130"/>
              <a:gd name="connsiteY0" fmla="*/ 1017590 h 2543301"/>
              <a:gd name="connsiteX1" fmla="*/ 128141 w 1293130"/>
              <a:gd name="connsiteY1" fmla="*/ 0 h 2543301"/>
              <a:gd name="connsiteX2" fmla="*/ 1105522 w 1293130"/>
              <a:gd name="connsiteY2" fmla="*/ 0 h 2543301"/>
              <a:gd name="connsiteX3" fmla="*/ 908413 w 1293130"/>
              <a:gd name="connsiteY3" fmla="*/ 1036249 h 2543301"/>
              <a:gd name="connsiteX4" fmla="*/ 1212824 w 1293130"/>
              <a:gd name="connsiteY4" fmla="*/ 2207795 h 2543301"/>
              <a:gd name="connsiteX5" fmla="*/ 30170 w 1293130"/>
              <a:gd name="connsiteY5" fmla="*/ 2217123 h 2543301"/>
              <a:gd name="connsiteX6" fmla="*/ 292589 w 1293130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05522 w 1312464"/>
              <a:gd name="connsiteY2" fmla="*/ 0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75501 w 1312464"/>
              <a:gd name="connsiteY2" fmla="*/ 60652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30432"/>
              <a:gd name="connsiteY0" fmla="*/ 1017590 h 2543301"/>
              <a:gd name="connsiteX1" fmla="*/ 128141 w 1330432"/>
              <a:gd name="connsiteY1" fmla="*/ 0 h 2543301"/>
              <a:gd name="connsiteX2" fmla="*/ 1175501 w 1330432"/>
              <a:gd name="connsiteY2" fmla="*/ 60652 h 2543301"/>
              <a:gd name="connsiteX3" fmla="*/ 1123017 w 1330432"/>
              <a:gd name="connsiteY3" fmla="*/ 1297506 h 2543301"/>
              <a:gd name="connsiteX4" fmla="*/ 1212824 w 1330432"/>
              <a:gd name="connsiteY4" fmla="*/ 2207795 h 2543301"/>
              <a:gd name="connsiteX5" fmla="*/ 30170 w 1330432"/>
              <a:gd name="connsiteY5" fmla="*/ 2217123 h 2543301"/>
              <a:gd name="connsiteX6" fmla="*/ 292589 w 1330432"/>
              <a:gd name="connsiteY6" fmla="*/ 1017590 h 2543301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158478 h 2684189"/>
              <a:gd name="connsiteX1" fmla="*/ 128141 w 1330432"/>
              <a:gd name="connsiteY1" fmla="*/ 140888 h 2684189"/>
              <a:gd name="connsiteX2" fmla="*/ 1175501 w 1330432"/>
              <a:gd name="connsiteY2" fmla="*/ 201540 h 2684189"/>
              <a:gd name="connsiteX3" fmla="*/ 1123017 w 1330432"/>
              <a:gd name="connsiteY3" fmla="*/ 1438394 h 2684189"/>
              <a:gd name="connsiteX4" fmla="*/ 1212824 w 1330432"/>
              <a:gd name="connsiteY4" fmla="*/ 2348683 h 2684189"/>
              <a:gd name="connsiteX5" fmla="*/ 30170 w 1330432"/>
              <a:gd name="connsiteY5" fmla="*/ 2358011 h 2684189"/>
              <a:gd name="connsiteX6" fmla="*/ 292589 w 1330432"/>
              <a:gd name="connsiteY6" fmla="*/ 1158478 h 2684189"/>
              <a:gd name="connsiteX0" fmla="*/ 323145 w 1328334"/>
              <a:gd name="connsiteY0" fmla="*/ 1284444 h 2684189"/>
              <a:gd name="connsiteX1" fmla="*/ 126043 w 1328334"/>
              <a:gd name="connsiteY1" fmla="*/ 140888 h 2684189"/>
              <a:gd name="connsiteX2" fmla="*/ 1173403 w 1328334"/>
              <a:gd name="connsiteY2" fmla="*/ 201540 h 2684189"/>
              <a:gd name="connsiteX3" fmla="*/ 1120919 w 1328334"/>
              <a:gd name="connsiteY3" fmla="*/ 1438394 h 2684189"/>
              <a:gd name="connsiteX4" fmla="*/ 1210726 w 1328334"/>
              <a:gd name="connsiteY4" fmla="*/ 2348683 h 2684189"/>
              <a:gd name="connsiteX5" fmla="*/ 28072 w 1328334"/>
              <a:gd name="connsiteY5" fmla="*/ 2358011 h 2684189"/>
              <a:gd name="connsiteX6" fmla="*/ 323145 w 1328334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257932 w 1323771"/>
              <a:gd name="connsiteY0" fmla="*/ 1139821 h 2684189"/>
              <a:gd name="connsiteX1" fmla="*/ 121480 w 1323771"/>
              <a:gd name="connsiteY1" fmla="*/ 140888 h 2684189"/>
              <a:gd name="connsiteX2" fmla="*/ 1168840 w 1323771"/>
              <a:gd name="connsiteY2" fmla="*/ 201540 h 2684189"/>
              <a:gd name="connsiteX3" fmla="*/ 1116356 w 1323771"/>
              <a:gd name="connsiteY3" fmla="*/ 1438394 h 2684189"/>
              <a:gd name="connsiteX4" fmla="*/ 1206163 w 1323771"/>
              <a:gd name="connsiteY4" fmla="*/ 2348683 h 2684189"/>
              <a:gd name="connsiteX5" fmla="*/ 23509 w 1323771"/>
              <a:gd name="connsiteY5" fmla="*/ 2358011 h 2684189"/>
              <a:gd name="connsiteX6" fmla="*/ 257932 w 1323771"/>
              <a:gd name="connsiteY6" fmla="*/ 1139821 h 2684189"/>
              <a:gd name="connsiteX0" fmla="*/ 343312 w 1409151"/>
              <a:gd name="connsiteY0" fmla="*/ 1139821 h 2631761"/>
              <a:gd name="connsiteX1" fmla="*/ 206860 w 1409151"/>
              <a:gd name="connsiteY1" fmla="*/ 140888 h 2631761"/>
              <a:gd name="connsiteX2" fmla="*/ 1254220 w 1409151"/>
              <a:gd name="connsiteY2" fmla="*/ 201540 h 2631761"/>
              <a:gd name="connsiteX3" fmla="*/ 1201736 w 1409151"/>
              <a:gd name="connsiteY3" fmla="*/ 1438394 h 2631761"/>
              <a:gd name="connsiteX4" fmla="*/ 1291543 w 1409151"/>
              <a:gd name="connsiteY4" fmla="*/ 2348683 h 2631761"/>
              <a:gd name="connsiteX5" fmla="*/ 20249 w 1409151"/>
              <a:gd name="connsiteY5" fmla="*/ 2236713 h 2631761"/>
              <a:gd name="connsiteX6" fmla="*/ 343312 w 1409151"/>
              <a:gd name="connsiteY6" fmla="*/ 1139821 h 2631761"/>
              <a:gd name="connsiteX0" fmla="*/ 343312 w 1409151"/>
              <a:gd name="connsiteY0" fmla="*/ 1139821 h 2669734"/>
              <a:gd name="connsiteX1" fmla="*/ 206860 w 1409151"/>
              <a:gd name="connsiteY1" fmla="*/ 140888 h 2669734"/>
              <a:gd name="connsiteX2" fmla="*/ 1254220 w 1409151"/>
              <a:gd name="connsiteY2" fmla="*/ 201540 h 2669734"/>
              <a:gd name="connsiteX3" fmla="*/ 1201736 w 1409151"/>
              <a:gd name="connsiteY3" fmla="*/ 1438394 h 2669734"/>
              <a:gd name="connsiteX4" fmla="*/ 1291543 w 1409151"/>
              <a:gd name="connsiteY4" fmla="*/ 2348683 h 2669734"/>
              <a:gd name="connsiteX5" fmla="*/ 20249 w 1409151"/>
              <a:gd name="connsiteY5" fmla="*/ 2236713 h 2669734"/>
              <a:gd name="connsiteX6" fmla="*/ 343312 w 1409151"/>
              <a:gd name="connsiteY6" fmla="*/ 1139821 h 2669734"/>
              <a:gd name="connsiteX0" fmla="*/ 343312 w 1409151"/>
              <a:gd name="connsiteY0" fmla="*/ 1051979 h 2581892"/>
              <a:gd name="connsiteX1" fmla="*/ 90228 w 1409151"/>
              <a:gd name="connsiteY1" fmla="*/ 272318 h 2581892"/>
              <a:gd name="connsiteX2" fmla="*/ 1254220 w 1409151"/>
              <a:gd name="connsiteY2" fmla="*/ 113698 h 2581892"/>
              <a:gd name="connsiteX3" fmla="*/ 1201736 w 1409151"/>
              <a:gd name="connsiteY3" fmla="*/ 1350552 h 2581892"/>
              <a:gd name="connsiteX4" fmla="*/ 1291543 w 1409151"/>
              <a:gd name="connsiteY4" fmla="*/ 2260841 h 2581892"/>
              <a:gd name="connsiteX5" fmla="*/ 20249 w 1409151"/>
              <a:gd name="connsiteY5" fmla="*/ 2148871 h 2581892"/>
              <a:gd name="connsiteX6" fmla="*/ 343312 w 1409151"/>
              <a:gd name="connsiteY6" fmla="*/ 1051979 h 2581892"/>
              <a:gd name="connsiteX0" fmla="*/ 162352 w 1428803"/>
              <a:gd name="connsiteY0" fmla="*/ 1154618 h 2581892"/>
              <a:gd name="connsiteX1" fmla="*/ 109880 w 1428803"/>
              <a:gd name="connsiteY1" fmla="*/ 272318 h 2581892"/>
              <a:gd name="connsiteX2" fmla="*/ 1273872 w 1428803"/>
              <a:gd name="connsiteY2" fmla="*/ 113698 h 2581892"/>
              <a:gd name="connsiteX3" fmla="*/ 1221388 w 1428803"/>
              <a:gd name="connsiteY3" fmla="*/ 1350552 h 2581892"/>
              <a:gd name="connsiteX4" fmla="*/ 1311195 w 1428803"/>
              <a:gd name="connsiteY4" fmla="*/ 2260841 h 2581892"/>
              <a:gd name="connsiteX5" fmla="*/ 39901 w 1428803"/>
              <a:gd name="connsiteY5" fmla="*/ 2148871 h 2581892"/>
              <a:gd name="connsiteX6" fmla="*/ 162352 w 1428803"/>
              <a:gd name="connsiteY6" fmla="*/ 1154618 h 2581892"/>
              <a:gd name="connsiteX0" fmla="*/ 162352 w 1428803"/>
              <a:gd name="connsiteY0" fmla="*/ 1154618 h 2519889"/>
              <a:gd name="connsiteX1" fmla="*/ 109880 w 1428803"/>
              <a:gd name="connsiteY1" fmla="*/ 272318 h 2519889"/>
              <a:gd name="connsiteX2" fmla="*/ 1273872 w 1428803"/>
              <a:gd name="connsiteY2" fmla="*/ 113698 h 2519889"/>
              <a:gd name="connsiteX3" fmla="*/ 1221388 w 1428803"/>
              <a:gd name="connsiteY3" fmla="*/ 1350552 h 2519889"/>
              <a:gd name="connsiteX4" fmla="*/ 1311195 w 1428803"/>
              <a:gd name="connsiteY4" fmla="*/ 2260841 h 2519889"/>
              <a:gd name="connsiteX5" fmla="*/ 39901 w 1428803"/>
              <a:gd name="connsiteY5" fmla="*/ 1985584 h 2519889"/>
              <a:gd name="connsiteX6" fmla="*/ 162352 w 1428803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33136 w 1447493"/>
              <a:gd name="connsiteY0" fmla="*/ 1266585 h 2519889"/>
              <a:gd name="connsiteX1" fmla="*/ 117986 w 1447493"/>
              <a:gd name="connsiteY1" fmla="*/ 272318 h 2519889"/>
              <a:gd name="connsiteX2" fmla="*/ 1281978 w 1447493"/>
              <a:gd name="connsiteY2" fmla="*/ 113698 h 2519889"/>
              <a:gd name="connsiteX3" fmla="*/ 1276148 w 1447493"/>
              <a:gd name="connsiteY3" fmla="*/ 1229254 h 2519889"/>
              <a:gd name="connsiteX4" fmla="*/ 1319301 w 1447493"/>
              <a:gd name="connsiteY4" fmla="*/ 2260841 h 2519889"/>
              <a:gd name="connsiteX5" fmla="*/ 48007 w 1447493"/>
              <a:gd name="connsiteY5" fmla="*/ 1985584 h 2519889"/>
              <a:gd name="connsiteX6" fmla="*/ 133136 w 1447493"/>
              <a:gd name="connsiteY6" fmla="*/ 1266585 h 2519889"/>
              <a:gd name="connsiteX0" fmla="*/ 133136 w 1447493"/>
              <a:gd name="connsiteY0" fmla="*/ 1271880 h 2525184"/>
              <a:gd name="connsiteX1" fmla="*/ 117986 w 1447493"/>
              <a:gd name="connsiteY1" fmla="*/ 277613 h 2525184"/>
              <a:gd name="connsiteX2" fmla="*/ 1281978 w 1447493"/>
              <a:gd name="connsiteY2" fmla="*/ 118993 h 2525184"/>
              <a:gd name="connsiteX3" fmla="*/ 1276148 w 1447493"/>
              <a:gd name="connsiteY3" fmla="*/ 1234549 h 2525184"/>
              <a:gd name="connsiteX4" fmla="*/ 1319301 w 1447493"/>
              <a:gd name="connsiteY4" fmla="*/ 2266136 h 2525184"/>
              <a:gd name="connsiteX5" fmla="*/ 48007 w 1447493"/>
              <a:gd name="connsiteY5" fmla="*/ 1990879 h 2525184"/>
              <a:gd name="connsiteX6" fmla="*/ 133136 w 1447493"/>
              <a:gd name="connsiteY6" fmla="*/ 1271880 h 2525184"/>
              <a:gd name="connsiteX0" fmla="*/ 127470 w 1441827"/>
              <a:gd name="connsiteY0" fmla="*/ 1271880 h 2525184"/>
              <a:gd name="connsiteX1" fmla="*/ 112320 w 1441827"/>
              <a:gd name="connsiteY1" fmla="*/ 277613 h 2525184"/>
              <a:gd name="connsiteX2" fmla="*/ 1276312 w 1441827"/>
              <a:gd name="connsiteY2" fmla="*/ 118993 h 2525184"/>
              <a:gd name="connsiteX3" fmla="*/ 1270482 w 1441827"/>
              <a:gd name="connsiteY3" fmla="*/ 1234549 h 2525184"/>
              <a:gd name="connsiteX4" fmla="*/ 1313635 w 1441827"/>
              <a:gd name="connsiteY4" fmla="*/ 2266136 h 2525184"/>
              <a:gd name="connsiteX5" fmla="*/ 42341 w 1441827"/>
              <a:gd name="connsiteY5" fmla="*/ 1990879 h 2525184"/>
              <a:gd name="connsiteX6" fmla="*/ 127470 w 1441827"/>
              <a:gd name="connsiteY6" fmla="*/ 1271880 h 2525184"/>
              <a:gd name="connsiteX0" fmla="*/ 151949 w 1466306"/>
              <a:gd name="connsiteY0" fmla="*/ 1271880 h 2581141"/>
              <a:gd name="connsiteX1" fmla="*/ 136799 w 1466306"/>
              <a:gd name="connsiteY1" fmla="*/ 277613 h 2581141"/>
              <a:gd name="connsiteX2" fmla="*/ 1300791 w 1466306"/>
              <a:gd name="connsiteY2" fmla="*/ 118993 h 2581141"/>
              <a:gd name="connsiteX3" fmla="*/ 1294961 w 1466306"/>
              <a:gd name="connsiteY3" fmla="*/ 1234549 h 2581141"/>
              <a:gd name="connsiteX4" fmla="*/ 1338114 w 1466306"/>
              <a:gd name="connsiteY4" fmla="*/ 2266136 h 2581141"/>
              <a:gd name="connsiteX5" fmla="*/ 38828 w 1466306"/>
              <a:gd name="connsiteY5" fmla="*/ 2140172 h 2581141"/>
              <a:gd name="connsiteX6" fmla="*/ 151949 w 1466306"/>
              <a:gd name="connsiteY6" fmla="*/ 1271880 h 2581141"/>
              <a:gd name="connsiteX0" fmla="*/ 151949 w 1466306"/>
              <a:gd name="connsiteY0" fmla="*/ 1271880 h 2505974"/>
              <a:gd name="connsiteX1" fmla="*/ 136799 w 1466306"/>
              <a:gd name="connsiteY1" fmla="*/ 277613 h 2505974"/>
              <a:gd name="connsiteX2" fmla="*/ 1300791 w 1466306"/>
              <a:gd name="connsiteY2" fmla="*/ 118993 h 2505974"/>
              <a:gd name="connsiteX3" fmla="*/ 1294961 w 1466306"/>
              <a:gd name="connsiteY3" fmla="*/ 1234549 h 2505974"/>
              <a:gd name="connsiteX4" fmla="*/ 1338114 w 1466306"/>
              <a:gd name="connsiteY4" fmla="*/ 2266136 h 2505974"/>
              <a:gd name="connsiteX5" fmla="*/ 38828 w 1466306"/>
              <a:gd name="connsiteY5" fmla="*/ 2140172 h 2505974"/>
              <a:gd name="connsiteX6" fmla="*/ 151949 w 1466306"/>
              <a:gd name="connsiteY6" fmla="*/ 1271880 h 2505974"/>
              <a:gd name="connsiteX0" fmla="*/ 126281 w 1440638"/>
              <a:gd name="connsiteY0" fmla="*/ 1271880 h 2505974"/>
              <a:gd name="connsiteX1" fmla="*/ 111131 w 1440638"/>
              <a:gd name="connsiteY1" fmla="*/ 277613 h 2505974"/>
              <a:gd name="connsiteX2" fmla="*/ 1275123 w 1440638"/>
              <a:gd name="connsiteY2" fmla="*/ 118993 h 2505974"/>
              <a:gd name="connsiteX3" fmla="*/ 1269293 w 1440638"/>
              <a:gd name="connsiteY3" fmla="*/ 1234549 h 2505974"/>
              <a:gd name="connsiteX4" fmla="*/ 1312446 w 1440638"/>
              <a:gd name="connsiteY4" fmla="*/ 2266136 h 2505974"/>
              <a:gd name="connsiteX5" fmla="*/ 13160 w 1440638"/>
              <a:gd name="connsiteY5" fmla="*/ 2140172 h 2505974"/>
              <a:gd name="connsiteX6" fmla="*/ 126281 w 1440638"/>
              <a:gd name="connsiteY6" fmla="*/ 1271880 h 2505974"/>
              <a:gd name="connsiteX0" fmla="*/ 126281 w 1440638"/>
              <a:gd name="connsiteY0" fmla="*/ 1271880 h 2500048"/>
              <a:gd name="connsiteX1" fmla="*/ 111131 w 1440638"/>
              <a:gd name="connsiteY1" fmla="*/ 277613 h 2500048"/>
              <a:gd name="connsiteX2" fmla="*/ 1275123 w 1440638"/>
              <a:gd name="connsiteY2" fmla="*/ 118993 h 2500048"/>
              <a:gd name="connsiteX3" fmla="*/ 1269293 w 1440638"/>
              <a:gd name="connsiteY3" fmla="*/ 1234549 h 2500048"/>
              <a:gd name="connsiteX4" fmla="*/ 1312446 w 1440638"/>
              <a:gd name="connsiteY4" fmla="*/ 2266136 h 2500048"/>
              <a:gd name="connsiteX5" fmla="*/ 13160 w 1440638"/>
              <a:gd name="connsiteY5" fmla="*/ 2140172 h 2500048"/>
              <a:gd name="connsiteX6" fmla="*/ 126281 w 1440638"/>
              <a:gd name="connsiteY6" fmla="*/ 1271880 h 25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0638" h="2500048">
                <a:moveTo>
                  <a:pt x="126281" y="1271880"/>
                </a:moveTo>
                <a:cubicBezTo>
                  <a:pt x="141444" y="979338"/>
                  <a:pt x="-76651" y="644802"/>
                  <a:pt x="111131" y="277613"/>
                </a:cubicBezTo>
                <a:cubicBezTo>
                  <a:pt x="278305" y="45902"/>
                  <a:pt x="870020" y="-125156"/>
                  <a:pt x="1275123" y="118993"/>
                </a:cubicBezTo>
                <a:cubicBezTo>
                  <a:pt x="1661955" y="520396"/>
                  <a:pt x="1246355" y="861141"/>
                  <a:pt x="1269293" y="1234549"/>
                </a:cubicBezTo>
                <a:cubicBezTo>
                  <a:pt x="1251017" y="1618846"/>
                  <a:pt x="1582642" y="1662573"/>
                  <a:pt x="1312446" y="2266136"/>
                </a:cubicBezTo>
                <a:cubicBezTo>
                  <a:pt x="977322" y="2737332"/>
                  <a:pt x="101023" y="2392103"/>
                  <a:pt x="13160" y="2140172"/>
                </a:cubicBezTo>
                <a:cubicBezTo>
                  <a:pt x="-48657" y="1754327"/>
                  <a:pt x="127449" y="1671728"/>
                  <a:pt x="126281" y="1271880"/>
                </a:cubicBezTo>
                <a:close/>
              </a:path>
            </a:pathLst>
          </a:custGeom>
          <a:solidFill>
            <a:srgbClr val="DD5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9" name="Oval Callout 138"/>
          <p:cNvSpPr/>
          <p:nvPr/>
        </p:nvSpPr>
        <p:spPr>
          <a:xfrm>
            <a:off x="4394137" y="2141780"/>
            <a:ext cx="2136637" cy="2236016"/>
          </a:xfrm>
          <a:prstGeom prst="wedgeEllipseCallout">
            <a:avLst>
              <a:gd name="adj1" fmla="val 66750"/>
              <a:gd name="adj2" fmla="val 36147"/>
            </a:avLst>
          </a:prstGeom>
          <a:solidFill>
            <a:srgbClr val="FFFFFF"/>
          </a:solidFill>
          <a:ln w="25400">
            <a:solidFill>
              <a:srgbClr val="102B3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000" b="1" i="0" u="none" strike="noStrike" kern="1200" cap="none" spc="0" normalizeH="0" baseline="0" noProof="0" dirty="0">
                <a:ln>
                  <a:noFill/>
                </a:ln>
                <a:solidFill>
                  <a:srgbClr val="102B3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Where are you guys!?</a:t>
            </a:r>
          </a:p>
        </p:txBody>
      </p:sp>
      <p:sp>
        <p:nvSpPr>
          <p:cNvPr id="140" name="Oval Callout 139"/>
          <p:cNvSpPr/>
          <p:nvPr/>
        </p:nvSpPr>
        <p:spPr>
          <a:xfrm>
            <a:off x="9825945" y="4377796"/>
            <a:ext cx="2136637" cy="2236016"/>
          </a:xfrm>
          <a:prstGeom prst="wedgeEllipseCallout">
            <a:avLst>
              <a:gd name="adj1" fmla="val -66774"/>
              <a:gd name="adj2" fmla="val 3976"/>
            </a:avLst>
          </a:prstGeom>
          <a:solidFill>
            <a:srgbClr val="FFFFFF"/>
          </a:solidFill>
          <a:ln w="25400">
            <a:solidFill>
              <a:srgbClr val="102B3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000" b="1" i="0" u="none" strike="noStrike" kern="1200" cap="none" spc="0" normalizeH="0" baseline="0" noProof="0" dirty="0">
                <a:ln>
                  <a:noFill/>
                </a:ln>
                <a:solidFill>
                  <a:srgbClr val="102B3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I’m over here!</a:t>
            </a:r>
          </a:p>
        </p:txBody>
      </p:sp>
    </p:spTree>
    <p:extLst>
      <p:ext uri="{BB962C8B-B14F-4D97-AF65-F5344CB8AC3E}">
        <p14:creationId xmlns:p14="http://schemas.microsoft.com/office/powerpoint/2010/main" val="80200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 animBg="1"/>
      <p:bldP spid="14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28282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48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220" y="4245915"/>
            <a:ext cx="5214456" cy="2025804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009439"/>
            <a:ext cx="10515600" cy="2597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/>
              <a:t>Next Generation Actor Model:</a:t>
            </a:r>
          </a:p>
          <a:p>
            <a:r>
              <a:rPr lang="sv-SE" sz="2400" b="1" dirty="0"/>
              <a:t>Built on standards</a:t>
            </a:r>
            <a:endParaRPr lang="sv-SE" sz="24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sv-SE" sz="2400" b="1" dirty="0"/>
              <a:t>Platform independent</a:t>
            </a:r>
          </a:p>
          <a:p>
            <a:r>
              <a:rPr lang="sv-SE" sz="2400" b="1" dirty="0"/>
              <a:t>Actors and Virtual Actors</a:t>
            </a:r>
          </a:p>
          <a:p>
            <a:r>
              <a:rPr lang="sv-SE" sz="2400" b="1" dirty="0"/>
              <a:t>Ultra fast</a:t>
            </a:r>
            <a:endParaRPr lang="sv-SE" sz="24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277183"/>
            <a:ext cx="12192000" cy="732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>
              <a:defRPr/>
            </a:pPr>
            <a:r>
              <a:rPr lang="en-US" sz="3200" b="1" dirty="0">
                <a:solidFill>
                  <a:schemeClr val="tx1"/>
                </a:solidFill>
                <a:latin typeface="Calibri" panose="020F0502020204030204"/>
              </a:rPr>
              <a:t>What is </a:t>
            </a:r>
            <a:r>
              <a:rPr lang="en-US" sz="3200" b="1" dirty="0" err="1">
                <a:solidFill>
                  <a:schemeClr val="tx1"/>
                </a:solidFill>
                <a:latin typeface="Calibri" panose="020F0502020204030204"/>
              </a:rPr>
              <a:t>Proto.Actor</a:t>
            </a:r>
            <a:r>
              <a:rPr lang="en-US" sz="3200" b="1" dirty="0">
                <a:solidFill>
                  <a:schemeClr val="tx1"/>
                </a:solidFill>
                <a:latin typeface="Calibri" panose="020F0502020204030204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4279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>
                <a:solidFill>
                  <a:srgbClr val="FFFFFF"/>
                </a:solidFill>
              </a:rPr>
              <a:t>Scaling Microservices</a:t>
            </a:r>
          </a:p>
        </p:txBody>
      </p:sp>
      <p:sp>
        <p:nvSpPr>
          <p:cNvPr id="38" name="Heart 11"/>
          <p:cNvSpPr/>
          <p:nvPr/>
        </p:nvSpPr>
        <p:spPr>
          <a:xfrm rot="14287302">
            <a:off x="3481579" y="4853894"/>
            <a:ext cx="441283" cy="338244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Isosceles Triangle 2"/>
          <p:cNvSpPr/>
          <p:nvPr/>
        </p:nvSpPr>
        <p:spPr>
          <a:xfrm rot="10299074">
            <a:off x="9461814" y="4847425"/>
            <a:ext cx="415731" cy="379285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Heart 11"/>
          <p:cNvSpPr/>
          <p:nvPr/>
        </p:nvSpPr>
        <p:spPr>
          <a:xfrm rot="14287302">
            <a:off x="7051759" y="4109956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Isosceles Triangle 2"/>
          <p:cNvSpPr/>
          <p:nvPr/>
        </p:nvSpPr>
        <p:spPr>
          <a:xfrm rot="10299074">
            <a:off x="8968696" y="5447487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484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">
        <p:fade/>
      </p:transition>
    </mc:Choice>
    <mc:Fallback xmlns="">
      <p:transition spd="med" advClick="0" advTm="1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33333E-6 L -0.28672 0.1138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36" y="569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1.11111E-6 L 0.04531 -0.08542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6" y="-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1" grpId="0" animBg="1"/>
      <p:bldP spid="42" grpId="0" animBg="1"/>
      <p:bldP spid="4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>
                <a:solidFill>
                  <a:srgbClr val="FFFFFF"/>
                </a:solidFill>
              </a:rPr>
              <a:t>Service Discovery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670527" y="2259239"/>
            <a:ext cx="2841610" cy="1131364"/>
          </a:xfrm>
          <a:prstGeom prst="roundRect">
            <a:avLst>
              <a:gd name="adj" fmla="val 0"/>
            </a:avLst>
          </a:prstGeom>
          <a:solidFill>
            <a:srgbClr val="FF4909"/>
          </a:solidFill>
          <a:ln w="69850">
            <a:solidFill>
              <a:srgbClr val="1F4E7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 Registry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2276033" y="2824922"/>
            <a:ext cx="2394494" cy="1793407"/>
            <a:chOff x="2276033" y="2824922"/>
            <a:chExt cx="2394494" cy="1793407"/>
          </a:xfrm>
          <a:solidFill>
            <a:srgbClr val="1F4E79"/>
          </a:solidFill>
        </p:grpSpPr>
        <p:cxnSp>
          <p:nvCxnSpPr>
            <p:cNvPr id="23" name="Curved Connector 22"/>
            <p:cNvCxnSpPr>
              <a:endCxn id="8" idx="1"/>
            </p:cNvCxnSpPr>
            <p:nvPr/>
          </p:nvCxnSpPr>
          <p:spPr>
            <a:xfrm rot="5400000" flipH="1" flipV="1">
              <a:off x="3063421" y="3011223"/>
              <a:ext cx="1793407" cy="1420805"/>
            </a:xfrm>
            <a:prstGeom prst="curvedConnector2">
              <a:avLst/>
            </a:prstGeom>
            <a:grpFill/>
            <a:ln w="50800">
              <a:solidFill>
                <a:srgbClr val="05CFFF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2276033" y="3499381"/>
              <a:ext cx="2332097" cy="4697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Publish </a:t>
              </a:r>
              <a:r>
                <a:rPr kumimoji="0" lang="sv-SE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”I am A”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@1.2.4.6:4040</a:t>
              </a:r>
              <a:endParaRPr kumimoji="0" lang="sv-SE" sz="1800" b="1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512137" y="2824921"/>
            <a:ext cx="1992085" cy="1793407"/>
            <a:chOff x="7512137" y="2824921"/>
            <a:chExt cx="1992085" cy="1793407"/>
          </a:xfrm>
          <a:solidFill>
            <a:srgbClr val="1F4E79"/>
          </a:solidFill>
        </p:grpSpPr>
        <p:cxnSp>
          <p:nvCxnSpPr>
            <p:cNvPr id="25" name="Curved Connector 24"/>
            <p:cNvCxnSpPr>
              <a:endCxn id="8" idx="3"/>
            </p:cNvCxnSpPr>
            <p:nvPr/>
          </p:nvCxnSpPr>
          <p:spPr>
            <a:xfrm rot="16200000" flipV="1">
              <a:off x="7325837" y="3011222"/>
              <a:ext cx="1793407" cy="1420805"/>
            </a:xfrm>
            <a:prstGeom prst="curvedConnector2">
              <a:avLst/>
            </a:prstGeom>
            <a:grpFill/>
            <a:ln w="50800">
              <a:solidFill>
                <a:srgbClr val="05CFFF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7512137" y="3494369"/>
              <a:ext cx="1992085" cy="4747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Publish </a:t>
              </a:r>
              <a:r>
                <a:rPr kumimoji="0" lang="sv-SE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”I am B”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@</a:t>
              </a:r>
              <a:r>
                <a:rPr kumimoji="0" lang="sv-SE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1.2.3.4:5000</a:t>
              </a:r>
              <a:endParaRPr kumimoji="0" lang="sv-SE" sz="1800" b="1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072949" y="4746338"/>
            <a:ext cx="1988717" cy="581463"/>
            <a:chOff x="2255363" y="4893279"/>
            <a:chExt cx="1988717" cy="581463"/>
          </a:xfrm>
        </p:grpSpPr>
        <p:sp>
          <p:nvSpPr>
            <p:cNvPr id="37" name="Rounded Rectangle 36"/>
            <p:cNvSpPr/>
            <p:nvPr/>
          </p:nvSpPr>
          <p:spPr>
            <a:xfrm>
              <a:off x="225536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Service A</a:t>
              </a:r>
            </a:p>
          </p:txBody>
        </p:sp>
        <p:sp>
          <p:nvSpPr>
            <p:cNvPr id="38" name="Heart 11"/>
            <p:cNvSpPr/>
            <p:nvPr/>
          </p:nvSpPr>
          <p:spPr>
            <a:xfrm rot="14287302">
              <a:off x="3663993" y="5000835"/>
              <a:ext cx="441283" cy="338244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127001" y="4746338"/>
            <a:ext cx="1988717" cy="581463"/>
            <a:chOff x="7938583" y="4893279"/>
            <a:chExt cx="1988717" cy="581463"/>
          </a:xfrm>
        </p:grpSpPr>
        <p:sp>
          <p:nvSpPr>
            <p:cNvPr id="40" name="Rounded Rectangle 39"/>
            <p:cNvSpPr/>
            <p:nvPr/>
          </p:nvSpPr>
          <p:spPr>
            <a:xfrm>
              <a:off x="793858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Service B</a:t>
              </a:r>
            </a:p>
          </p:txBody>
        </p:sp>
        <p:sp>
          <p:nvSpPr>
            <p:cNvPr id="41" name="Isosceles Triangle 2"/>
            <p:cNvSpPr/>
            <p:nvPr/>
          </p:nvSpPr>
          <p:spPr>
            <a:xfrm rot="10299074">
              <a:off x="9273396" y="4994366"/>
              <a:ext cx="415731" cy="379285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503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>
                <a:solidFill>
                  <a:srgbClr val="FFFFFF"/>
                </a:solidFill>
              </a:rPr>
              <a:t>Service Discovery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670527" y="2259239"/>
            <a:ext cx="2841610" cy="1131364"/>
          </a:xfrm>
          <a:prstGeom prst="roundRect">
            <a:avLst>
              <a:gd name="adj" fmla="val 0"/>
            </a:avLst>
          </a:prstGeom>
          <a:solidFill>
            <a:srgbClr val="FF4909"/>
          </a:solidFill>
          <a:ln w="69850">
            <a:solidFill>
              <a:srgbClr val="1F4E7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 Registry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2338430" y="2824922"/>
            <a:ext cx="2332097" cy="1793407"/>
            <a:chOff x="2338430" y="2824922"/>
            <a:chExt cx="2332097" cy="1793407"/>
          </a:xfrm>
          <a:solidFill>
            <a:srgbClr val="1F4E79"/>
          </a:solidFill>
        </p:grpSpPr>
        <p:cxnSp>
          <p:nvCxnSpPr>
            <p:cNvPr id="23" name="Curved Connector 22"/>
            <p:cNvCxnSpPr>
              <a:endCxn id="8" idx="1"/>
            </p:cNvCxnSpPr>
            <p:nvPr/>
          </p:nvCxnSpPr>
          <p:spPr>
            <a:xfrm rot="5400000" flipH="1" flipV="1">
              <a:off x="3063421" y="3011223"/>
              <a:ext cx="1793407" cy="1420805"/>
            </a:xfrm>
            <a:prstGeom prst="curvedConnector2">
              <a:avLst/>
            </a:prstGeom>
            <a:grpFill/>
            <a:ln w="50800">
              <a:solidFill>
                <a:srgbClr val="05CFFF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2338430" y="3587174"/>
              <a:ext cx="2332097" cy="2781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Lookup </a:t>
              </a:r>
              <a:r>
                <a:rPr kumimoji="0" lang="sv-SE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”Where is B?”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072949" y="4746338"/>
            <a:ext cx="1988717" cy="581463"/>
            <a:chOff x="2255363" y="4893279"/>
            <a:chExt cx="1988717" cy="581463"/>
          </a:xfrm>
        </p:grpSpPr>
        <p:sp>
          <p:nvSpPr>
            <p:cNvPr id="25" name="Rounded Rectangle 24"/>
            <p:cNvSpPr/>
            <p:nvPr/>
          </p:nvSpPr>
          <p:spPr>
            <a:xfrm>
              <a:off x="225536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Service A</a:t>
              </a:r>
            </a:p>
          </p:txBody>
        </p:sp>
        <p:sp>
          <p:nvSpPr>
            <p:cNvPr id="26" name="Heart 11"/>
            <p:cNvSpPr/>
            <p:nvPr/>
          </p:nvSpPr>
          <p:spPr>
            <a:xfrm rot="14287302">
              <a:off x="3663993" y="5000835"/>
              <a:ext cx="441283" cy="338244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127001" y="4746338"/>
            <a:ext cx="1988717" cy="581463"/>
            <a:chOff x="7938583" y="4893279"/>
            <a:chExt cx="1988717" cy="581463"/>
          </a:xfrm>
        </p:grpSpPr>
        <p:sp>
          <p:nvSpPr>
            <p:cNvPr id="29" name="Rounded Rectangle 28"/>
            <p:cNvSpPr/>
            <p:nvPr/>
          </p:nvSpPr>
          <p:spPr>
            <a:xfrm>
              <a:off x="793858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Service B</a:t>
              </a:r>
            </a:p>
          </p:txBody>
        </p:sp>
        <p:sp>
          <p:nvSpPr>
            <p:cNvPr id="31" name="Isosceles Triangle 2"/>
            <p:cNvSpPr/>
            <p:nvPr/>
          </p:nvSpPr>
          <p:spPr>
            <a:xfrm rot="10299074">
              <a:off x="9273396" y="4994366"/>
              <a:ext cx="415731" cy="379285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061667" y="3390602"/>
            <a:ext cx="3273049" cy="1646467"/>
            <a:chOff x="2195000" y="2153585"/>
            <a:chExt cx="3273049" cy="1646467"/>
          </a:xfrm>
          <a:solidFill>
            <a:srgbClr val="1F4E79"/>
          </a:solidFill>
        </p:grpSpPr>
        <p:cxnSp>
          <p:nvCxnSpPr>
            <p:cNvPr id="18" name="Curved Connector 17"/>
            <p:cNvCxnSpPr>
              <a:stCxn id="8" idx="2"/>
              <a:endCxn id="25" idx="3"/>
            </p:cNvCxnSpPr>
            <p:nvPr/>
          </p:nvCxnSpPr>
          <p:spPr>
            <a:xfrm rot="5400000">
              <a:off x="2386599" y="1961986"/>
              <a:ext cx="1646467" cy="2029666"/>
            </a:xfrm>
            <a:prstGeom prst="curvedConnector2">
              <a:avLst/>
            </a:prstGeom>
            <a:grpFill/>
            <a:ln w="50800">
              <a:solidFill>
                <a:srgbClr val="05CFFF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2525511" y="2915838"/>
              <a:ext cx="2942538" cy="2793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 is at address 1.2.3.4:5000</a:t>
              </a:r>
              <a:endParaRPr kumimoji="0" lang="sv-SE" sz="1800" b="1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52299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>
                <a:solidFill>
                  <a:srgbClr val="FFFFFF"/>
                </a:solidFill>
              </a:rPr>
              <a:t>Service Discovery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670527" y="2259239"/>
            <a:ext cx="2841610" cy="1131364"/>
          </a:xfrm>
          <a:prstGeom prst="roundRect">
            <a:avLst>
              <a:gd name="adj" fmla="val 0"/>
            </a:avLst>
          </a:prstGeom>
          <a:solidFill>
            <a:srgbClr val="FF4909"/>
          </a:solidFill>
          <a:ln w="69850">
            <a:solidFill>
              <a:srgbClr val="1F4E7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 Registry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4670527" y="4746338"/>
            <a:ext cx="2841610" cy="508546"/>
            <a:chOff x="4670527" y="4893281"/>
            <a:chExt cx="2841610" cy="508546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4670527" y="5184010"/>
              <a:ext cx="2841610" cy="0"/>
            </a:xfrm>
            <a:prstGeom prst="line">
              <a:avLst/>
            </a:prstGeom>
            <a:ln w="50800">
              <a:solidFill>
                <a:srgbClr val="05CFFF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5331492" y="4893281"/>
              <a:ext cx="1399865" cy="508546"/>
            </a:xfrm>
            <a:prstGeom prst="rect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Call</a:t>
              </a:r>
              <a:br>
                <a:rPr kumimoji="0" lang="sv-SE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sv-SE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1.2.3.4:5000</a:t>
              </a:r>
              <a:endParaRPr kumimoji="0" lang="sv-SE" sz="1800" b="1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072949" y="4746338"/>
            <a:ext cx="1988717" cy="581463"/>
            <a:chOff x="2255363" y="4893279"/>
            <a:chExt cx="1988717" cy="581463"/>
          </a:xfrm>
        </p:grpSpPr>
        <p:sp>
          <p:nvSpPr>
            <p:cNvPr id="25" name="Rounded Rectangle 24"/>
            <p:cNvSpPr/>
            <p:nvPr/>
          </p:nvSpPr>
          <p:spPr>
            <a:xfrm>
              <a:off x="225536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Service A</a:t>
              </a:r>
            </a:p>
          </p:txBody>
        </p:sp>
        <p:sp>
          <p:nvSpPr>
            <p:cNvPr id="26" name="Heart 11"/>
            <p:cNvSpPr/>
            <p:nvPr/>
          </p:nvSpPr>
          <p:spPr>
            <a:xfrm rot="14287302">
              <a:off x="3663993" y="5000835"/>
              <a:ext cx="441283" cy="338244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127001" y="4746338"/>
            <a:ext cx="1988717" cy="581463"/>
            <a:chOff x="7938583" y="4893279"/>
            <a:chExt cx="1988717" cy="581463"/>
          </a:xfrm>
        </p:grpSpPr>
        <p:sp>
          <p:nvSpPr>
            <p:cNvPr id="29" name="Rounded Rectangle 28"/>
            <p:cNvSpPr/>
            <p:nvPr/>
          </p:nvSpPr>
          <p:spPr>
            <a:xfrm>
              <a:off x="793858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Service B</a:t>
              </a:r>
            </a:p>
          </p:txBody>
        </p:sp>
        <p:sp>
          <p:nvSpPr>
            <p:cNvPr id="31" name="Isosceles Triangle 2"/>
            <p:cNvSpPr/>
            <p:nvPr/>
          </p:nvSpPr>
          <p:spPr>
            <a:xfrm rot="10299074">
              <a:off x="9273396" y="4994366"/>
              <a:ext cx="415731" cy="379285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6853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>
                <a:solidFill>
                  <a:srgbClr val="FFFFFF"/>
                </a:solidFill>
              </a:rPr>
              <a:t>Redundancy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072949" y="4746338"/>
            <a:ext cx="1988717" cy="581463"/>
            <a:chOff x="2255363" y="4893279"/>
            <a:chExt cx="1988717" cy="581463"/>
          </a:xfrm>
        </p:grpSpPr>
        <p:sp>
          <p:nvSpPr>
            <p:cNvPr id="22" name="Rounded Rectangle 21"/>
            <p:cNvSpPr/>
            <p:nvPr/>
          </p:nvSpPr>
          <p:spPr>
            <a:xfrm>
              <a:off x="225536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Service A3</a:t>
              </a:r>
            </a:p>
          </p:txBody>
        </p:sp>
        <p:sp>
          <p:nvSpPr>
            <p:cNvPr id="23" name="Heart 11"/>
            <p:cNvSpPr/>
            <p:nvPr/>
          </p:nvSpPr>
          <p:spPr>
            <a:xfrm rot="14287302">
              <a:off x="3663993" y="5000835"/>
              <a:ext cx="441283" cy="338244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072950" y="4018829"/>
            <a:ext cx="1988717" cy="581463"/>
            <a:chOff x="2255363" y="4893279"/>
            <a:chExt cx="1988717" cy="581463"/>
          </a:xfrm>
        </p:grpSpPr>
        <p:sp>
          <p:nvSpPr>
            <p:cNvPr id="25" name="Rounded Rectangle 24"/>
            <p:cNvSpPr/>
            <p:nvPr/>
          </p:nvSpPr>
          <p:spPr>
            <a:xfrm>
              <a:off x="225536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Service A2</a:t>
              </a:r>
            </a:p>
          </p:txBody>
        </p:sp>
        <p:sp>
          <p:nvSpPr>
            <p:cNvPr id="26" name="Heart 11"/>
            <p:cNvSpPr/>
            <p:nvPr/>
          </p:nvSpPr>
          <p:spPr>
            <a:xfrm rot="14287302">
              <a:off x="3663993" y="5000835"/>
              <a:ext cx="441283" cy="338244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072949" y="3287719"/>
            <a:ext cx="1988717" cy="581463"/>
            <a:chOff x="2255363" y="4893279"/>
            <a:chExt cx="1988717" cy="581463"/>
          </a:xfrm>
        </p:grpSpPr>
        <p:sp>
          <p:nvSpPr>
            <p:cNvPr id="28" name="Rounded Rectangle 27"/>
            <p:cNvSpPr/>
            <p:nvPr/>
          </p:nvSpPr>
          <p:spPr>
            <a:xfrm>
              <a:off x="225536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Service A1</a:t>
              </a:r>
            </a:p>
          </p:txBody>
        </p:sp>
        <p:sp>
          <p:nvSpPr>
            <p:cNvPr id="32" name="Heart 11"/>
            <p:cNvSpPr/>
            <p:nvPr/>
          </p:nvSpPr>
          <p:spPr>
            <a:xfrm rot="14287302">
              <a:off x="3663993" y="5000835"/>
              <a:ext cx="441283" cy="338244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127002" y="4018829"/>
            <a:ext cx="1988717" cy="581463"/>
            <a:chOff x="7938583" y="4893279"/>
            <a:chExt cx="1988717" cy="581463"/>
          </a:xfrm>
        </p:grpSpPr>
        <p:sp>
          <p:nvSpPr>
            <p:cNvPr id="34" name="Rounded Rectangle 33"/>
            <p:cNvSpPr/>
            <p:nvPr/>
          </p:nvSpPr>
          <p:spPr>
            <a:xfrm>
              <a:off x="793858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Service B2</a:t>
              </a:r>
            </a:p>
          </p:txBody>
        </p:sp>
        <p:sp>
          <p:nvSpPr>
            <p:cNvPr id="35" name="Isosceles Triangle 2"/>
            <p:cNvSpPr/>
            <p:nvPr/>
          </p:nvSpPr>
          <p:spPr>
            <a:xfrm rot="10299074">
              <a:off x="9273396" y="4994366"/>
              <a:ext cx="415731" cy="379285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127001" y="3287719"/>
            <a:ext cx="1988717" cy="581463"/>
            <a:chOff x="7938583" y="4893279"/>
            <a:chExt cx="1988717" cy="581463"/>
          </a:xfrm>
        </p:grpSpPr>
        <p:sp>
          <p:nvSpPr>
            <p:cNvPr id="37" name="Rounded Rectangle 36"/>
            <p:cNvSpPr/>
            <p:nvPr/>
          </p:nvSpPr>
          <p:spPr>
            <a:xfrm>
              <a:off x="793858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Service B1</a:t>
              </a:r>
            </a:p>
          </p:txBody>
        </p:sp>
        <p:sp>
          <p:nvSpPr>
            <p:cNvPr id="38" name="Isosceles Triangle 2"/>
            <p:cNvSpPr/>
            <p:nvPr/>
          </p:nvSpPr>
          <p:spPr>
            <a:xfrm rot="10299074">
              <a:off x="9273396" y="4994366"/>
              <a:ext cx="415731" cy="379285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127001" y="4746338"/>
            <a:ext cx="1988717" cy="581463"/>
            <a:chOff x="7938583" y="4893279"/>
            <a:chExt cx="1988717" cy="581463"/>
          </a:xfrm>
        </p:grpSpPr>
        <p:sp>
          <p:nvSpPr>
            <p:cNvPr id="40" name="Rounded Rectangle 39"/>
            <p:cNvSpPr/>
            <p:nvPr/>
          </p:nvSpPr>
          <p:spPr>
            <a:xfrm>
              <a:off x="793858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Service B3</a:t>
              </a:r>
            </a:p>
          </p:txBody>
        </p:sp>
        <p:sp>
          <p:nvSpPr>
            <p:cNvPr id="41" name="Isosceles Triangle 2"/>
            <p:cNvSpPr/>
            <p:nvPr/>
          </p:nvSpPr>
          <p:spPr>
            <a:xfrm rot="10299074">
              <a:off x="9273396" y="4994366"/>
              <a:ext cx="415731" cy="379285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43" name="Straight Connector 42"/>
          <p:cNvCxnSpPr>
            <a:stCxn id="28" idx="3"/>
          </p:cNvCxnSpPr>
          <p:nvPr/>
        </p:nvCxnSpPr>
        <p:spPr>
          <a:xfrm>
            <a:off x="4061666" y="3578451"/>
            <a:ext cx="1052483" cy="712861"/>
          </a:xfrm>
          <a:prstGeom prst="line">
            <a:avLst/>
          </a:prstGeom>
          <a:ln w="31750">
            <a:solidFill>
              <a:srgbClr val="05C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5" idx="3"/>
          </p:cNvCxnSpPr>
          <p:nvPr/>
        </p:nvCxnSpPr>
        <p:spPr>
          <a:xfrm flipV="1">
            <a:off x="4061667" y="4291312"/>
            <a:ext cx="1052482" cy="18249"/>
          </a:xfrm>
          <a:prstGeom prst="line">
            <a:avLst/>
          </a:prstGeom>
          <a:ln w="31750">
            <a:solidFill>
              <a:srgbClr val="05C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2" idx="3"/>
          </p:cNvCxnSpPr>
          <p:nvPr/>
        </p:nvCxnSpPr>
        <p:spPr>
          <a:xfrm flipV="1">
            <a:off x="4061666" y="4291312"/>
            <a:ext cx="1052483" cy="745758"/>
          </a:xfrm>
          <a:prstGeom prst="line">
            <a:avLst/>
          </a:prstGeom>
          <a:ln w="31750">
            <a:solidFill>
              <a:srgbClr val="05C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7" idx="1"/>
          </p:cNvCxnSpPr>
          <p:nvPr/>
        </p:nvCxnSpPr>
        <p:spPr>
          <a:xfrm flipH="1">
            <a:off x="7102866" y="3578451"/>
            <a:ext cx="1024135" cy="712861"/>
          </a:xfrm>
          <a:prstGeom prst="line">
            <a:avLst/>
          </a:prstGeom>
          <a:ln w="31750">
            <a:solidFill>
              <a:srgbClr val="05C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4" idx="1"/>
          </p:cNvCxnSpPr>
          <p:nvPr/>
        </p:nvCxnSpPr>
        <p:spPr>
          <a:xfrm flipH="1" flipV="1">
            <a:off x="7102866" y="4291312"/>
            <a:ext cx="1024136" cy="18249"/>
          </a:xfrm>
          <a:prstGeom prst="line">
            <a:avLst/>
          </a:prstGeom>
          <a:ln w="31750">
            <a:solidFill>
              <a:srgbClr val="05C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0" idx="1"/>
          </p:cNvCxnSpPr>
          <p:nvPr/>
        </p:nvCxnSpPr>
        <p:spPr>
          <a:xfrm flipH="1" flipV="1">
            <a:off x="7102866" y="4291312"/>
            <a:ext cx="1024135" cy="745758"/>
          </a:xfrm>
          <a:prstGeom prst="line">
            <a:avLst/>
          </a:prstGeom>
          <a:ln w="31750">
            <a:solidFill>
              <a:srgbClr val="05C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061665" y="2918908"/>
            <a:ext cx="91461" cy="2781300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8031963" y="2847471"/>
            <a:ext cx="91461" cy="2781300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4670527" y="3725630"/>
            <a:ext cx="2841610" cy="1131364"/>
          </a:xfrm>
          <a:prstGeom prst="roundRect">
            <a:avLst>
              <a:gd name="adj" fmla="val 0"/>
            </a:avLst>
          </a:prstGeom>
          <a:solidFill>
            <a:srgbClr val="FF4909"/>
          </a:solidFill>
          <a:ln w="69850">
            <a:solidFill>
              <a:srgbClr val="1F4E7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 Registry</a:t>
            </a:r>
          </a:p>
        </p:txBody>
      </p:sp>
    </p:spTree>
    <p:extLst>
      <p:ext uri="{BB962C8B-B14F-4D97-AF65-F5344CB8AC3E}">
        <p14:creationId xmlns:p14="http://schemas.microsoft.com/office/powerpoint/2010/main" val="1788986233"/>
      </p:ext>
    </p:extLst>
  </p:cSld>
  <p:clrMapOvr>
    <a:masterClrMapping/>
  </p:clrMapOvr>
  <p:transition spd="slow">
    <p:wipe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>
                <a:solidFill>
                  <a:srgbClr val="FFFFFF"/>
                </a:solidFill>
              </a:rPr>
              <a:t>Health Checks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670527" y="2259239"/>
            <a:ext cx="2841610" cy="1131364"/>
          </a:xfrm>
          <a:prstGeom prst="roundRect">
            <a:avLst>
              <a:gd name="adj" fmla="val 0"/>
            </a:avLst>
          </a:prstGeom>
          <a:solidFill>
            <a:srgbClr val="FF4909"/>
          </a:solidFill>
          <a:ln w="69850">
            <a:solidFill>
              <a:srgbClr val="1F4E7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 Registry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2338430" y="2824920"/>
            <a:ext cx="2332098" cy="1921417"/>
            <a:chOff x="2338430" y="2824920"/>
            <a:chExt cx="2332098" cy="1921417"/>
          </a:xfrm>
          <a:solidFill>
            <a:srgbClr val="1F4E79"/>
          </a:solidFill>
        </p:grpSpPr>
        <p:cxnSp>
          <p:nvCxnSpPr>
            <p:cNvPr id="23" name="Curved Connector 22"/>
            <p:cNvCxnSpPr>
              <a:stCxn id="8" idx="1"/>
              <a:endCxn id="25" idx="0"/>
            </p:cNvCxnSpPr>
            <p:nvPr/>
          </p:nvCxnSpPr>
          <p:spPr>
            <a:xfrm rot="10800000" flipV="1">
              <a:off x="3067309" y="2824920"/>
              <a:ext cx="1603219" cy="1921417"/>
            </a:xfrm>
            <a:prstGeom prst="curvedConnector2">
              <a:avLst/>
            </a:prstGeom>
            <a:grpFill/>
            <a:ln w="50800">
              <a:solidFill>
                <a:srgbClr val="05CFFF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2338430" y="3587174"/>
              <a:ext cx="2332097" cy="2781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Are you Alive?</a:t>
              </a:r>
              <a:endParaRPr kumimoji="0" lang="sv-SE" sz="1800" b="1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072949" y="4746338"/>
            <a:ext cx="1988717" cy="581463"/>
            <a:chOff x="2255363" y="4893279"/>
            <a:chExt cx="1988717" cy="581463"/>
          </a:xfrm>
        </p:grpSpPr>
        <p:sp>
          <p:nvSpPr>
            <p:cNvPr id="25" name="Rounded Rectangle 24"/>
            <p:cNvSpPr/>
            <p:nvPr/>
          </p:nvSpPr>
          <p:spPr>
            <a:xfrm>
              <a:off x="225536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Service A</a:t>
              </a:r>
            </a:p>
          </p:txBody>
        </p:sp>
        <p:sp>
          <p:nvSpPr>
            <p:cNvPr id="26" name="Heart 11"/>
            <p:cNvSpPr/>
            <p:nvPr/>
          </p:nvSpPr>
          <p:spPr>
            <a:xfrm rot="14287302">
              <a:off x="3663993" y="5000835"/>
              <a:ext cx="441283" cy="338244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127001" y="4746338"/>
            <a:ext cx="1988717" cy="581463"/>
            <a:chOff x="7938583" y="4893279"/>
            <a:chExt cx="1988717" cy="581463"/>
          </a:xfrm>
        </p:grpSpPr>
        <p:sp>
          <p:nvSpPr>
            <p:cNvPr id="29" name="Rounded Rectangle 28"/>
            <p:cNvSpPr/>
            <p:nvPr/>
          </p:nvSpPr>
          <p:spPr>
            <a:xfrm>
              <a:off x="793858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Service B</a:t>
              </a:r>
            </a:p>
          </p:txBody>
        </p:sp>
        <p:sp>
          <p:nvSpPr>
            <p:cNvPr id="31" name="Isosceles Triangle 2"/>
            <p:cNvSpPr/>
            <p:nvPr/>
          </p:nvSpPr>
          <p:spPr>
            <a:xfrm rot="10299074">
              <a:off x="9273396" y="4994366"/>
              <a:ext cx="415731" cy="379285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061666" y="3390603"/>
            <a:ext cx="2503788" cy="1646467"/>
            <a:chOff x="3909266" y="3238203"/>
            <a:chExt cx="2503788" cy="1646467"/>
          </a:xfrm>
          <a:solidFill>
            <a:srgbClr val="1F4E79"/>
          </a:solidFill>
        </p:grpSpPr>
        <p:cxnSp>
          <p:nvCxnSpPr>
            <p:cNvPr id="21" name="Curved Connector 20"/>
            <p:cNvCxnSpPr>
              <a:stCxn id="25" idx="3"/>
              <a:endCxn id="8" idx="2"/>
            </p:cNvCxnSpPr>
            <p:nvPr/>
          </p:nvCxnSpPr>
          <p:spPr>
            <a:xfrm flipV="1">
              <a:off x="3909266" y="3238203"/>
              <a:ext cx="2029666" cy="1646467"/>
            </a:xfrm>
            <a:prstGeom prst="curvedConnector2">
              <a:avLst/>
            </a:prstGeom>
            <a:grpFill/>
            <a:ln w="50800">
              <a:solidFill>
                <a:srgbClr val="05CFFF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4080957" y="4278649"/>
              <a:ext cx="2332097" cy="2781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Yes!</a:t>
              </a:r>
              <a:endParaRPr kumimoji="0" lang="sv-SE" sz="1800" b="1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16375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00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/>
          <p:cNvSpPr/>
          <p:nvPr/>
        </p:nvSpPr>
        <p:spPr>
          <a:xfrm>
            <a:off x="-148206" y="4486742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bg1">
                  <a:alpha val="0"/>
                </a:schemeClr>
              </a:gs>
              <a:gs pos="18000">
                <a:schemeClr val="bg1">
                  <a:alpha val="23000"/>
                </a:schemeClr>
              </a:gs>
            </a:gsLst>
            <a:path path="shap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FF413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>
                <a:latin typeface="Ravie" panose="04040805050809020602" pitchFamily="82" charset="0"/>
              </a:rPr>
              <a:t>The End</a:t>
            </a:r>
            <a:endParaRPr lang="sv-SE" sz="8000" b="1" dirty="0">
              <a:solidFill>
                <a:srgbClr val="B04242"/>
              </a:solidFill>
              <a:latin typeface="Ravie" panose="04040805050809020602" pitchFamily="8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063409" y="3324505"/>
            <a:ext cx="1410344" cy="1826152"/>
            <a:chOff x="5086213" y="3115017"/>
            <a:chExt cx="1410344" cy="1826152"/>
          </a:xfrm>
        </p:grpSpPr>
        <p:sp>
          <p:nvSpPr>
            <p:cNvPr id="22" name="Oval 191"/>
            <p:cNvSpPr/>
            <p:nvPr/>
          </p:nvSpPr>
          <p:spPr>
            <a:xfrm rot="19315235">
              <a:off x="6038419" y="3115017"/>
              <a:ext cx="306289" cy="250324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 rot="1744470">
              <a:off x="5989542" y="3272619"/>
              <a:ext cx="291139" cy="146719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3225449">
              <a:off x="6215163" y="4047701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 rot="8743542">
              <a:off x="5086213" y="4057369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 rot="1933843">
              <a:off x="5226653" y="3191708"/>
              <a:ext cx="293137" cy="207673"/>
            </a:xfrm>
            <a:prstGeom prst="ellipse">
              <a:avLst/>
            </a:pr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3"/>
            <p:cNvSpPr/>
            <p:nvPr/>
          </p:nvSpPr>
          <p:spPr>
            <a:xfrm rot="21147307">
              <a:off x="6044918" y="4353177"/>
              <a:ext cx="264128" cy="587992"/>
            </a:xfrm>
            <a:custGeom>
              <a:avLst/>
              <a:gdLst>
                <a:gd name="connsiteX0" fmla="*/ 0 w 366933"/>
                <a:gd name="connsiteY0" fmla="*/ 472799 h 945597"/>
                <a:gd name="connsiteX1" fmla="*/ 183467 w 366933"/>
                <a:gd name="connsiteY1" fmla="*/ 0 h 945597"/>
                <a:gd name="connsiteX2" fmla="*/ 366934 w 366933"/>
                <a:gd name="connsiteY2" fmla="*/ 472799 h 945597"/>
                <a:gd name="connsiteX3" fmla="*/ 183467 w 366933"/>
                <a:gd name="connsiteY3" fmla="*/ 945598 h 945597"/>
                <a:gd name="connsiteX4" fmla="*/ 0 w 366933"/>
                <a:gd name="connsiteY4" fmla="*/ 472799 h 945597"/>
                <a:gd name="connsiteX0" fmla="*/ 3837 w 370771"/>
                <a:gd name="connsiteY0" fmla="*/ 472799 h 971512"/>
                <a:gd name="connsiteX1" fmla="*/ 187304 w 370771"/>
                <a:gd name="connsiteY1" fmla="*/ 0 h 971512"/>
                <a:gd name="connsiteX2" fmla="*/ 370771 w 370771"/>
                <a:gd name="connsiteY2" fmla="*/ 472799 h 971512"/>
                <a:gd name="connsiteX3" fmla="*/ 187304 w 370771"/>
                <a:gd name="connsiteY3" fmla="*/ 945598 h 971512"/>
                <a:gd name="connsiteX4" fmla="*/ 72423 w 370771"/>
                <a:gd name="connsiteY4" fmla="*/ 863194 h 971512"/>
                <a:gd name="connsiteX5" fmla="*/ 3837 w 370771"/>
                <a:gd name="connsiteY5" fmla="*/ 472799 h 971512"/>
                <a:gd name="connsiteX0" fmla="*/ 3837 w 370771"/>
                <a:gd name="connsiteY0" fmla="*/ 472799 h 903251"/>
                <a:gd name="connsiteX1" fmla="*/ 187304 w 370771"/>
                <a:gd name="connsiteY1" fmla="*/ 0 h 903251"/>
                <a:gd name="connsiteX2" fmla="*/ 370771 w 370771"/>
                <a:gd name="connsiteY2" fmla="*/ 472799 h 903251"/>
                <a:gd name="connsiteX3" fmla="*/ 314825 w 370771"/>
                <a:gd name="connsiteY3" fmla="*/ 825991 h 903251"/>
                <a:gd name="connsiteX4" fmla="*/ 72423 w 370771"/>
                <a:gd name="connsiteY4" fmla="*/ 863194 h 903251"/>
                <a:gd name="connsiteX5" fmla="*/ 3837 w 370771"/>
                <a:gd name="connsiteY5" fmla="*/ 472799 h 903251"/>
                <a:gd name="connsiteX0" fmla="*/ 19627 w 386622"/>
                <a:gd name="connsiteY0" fmla="*/ 472799 h 883076"/>
                <a:gd name="connsiteX1" fmla="*/ 203094 w 386622"/>
                <a:gd name="connsiteY1" fmla="*/ 0 h 883076"/>
                <a:gd name="connsiteX2" fmla="*/ 386561 w 386622"/>
                <a:gd name="connsiteY2" fmla="*/ 472799 h 883076"/>
                <a:gd name="connsiteX3" fmla="*/ 330615 w 386622"/>
                <a:gd name="connsiteY3" fmla="*/ 825991 h 883076"/>
                <a:gd name="connsiteX4" fmla="*/ 25865 w 386622"/>
                <a:gd name="connsiteY4" fmla="*/ 834255 h 883076"/>
                <a:gd name="connsiteX5" fmla="*/ 19627 w 386622"/>
                <a:gd name="connsiteY5" fmla="*/ 472799 h 8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622" h="883076">
                  <a:moveTo>
                    <a:pt x="19627" y="472799"/>
                  </a:moveTo>
                  <a:cubicBezTo>
                    <a:pt x="49165" y="333757"/>
                    <a:pt x="101768" y="0"/>
                    <a:pt x="203094" y="0"/>
                  </a:cubicBezTo>
                  <a:cubicBezTo>
                    <a:pt x="304420" y="0"/>
                    <a:pt x="386561" y="211679"/>
                    <a:pt x="386561" y="472799"/>
                  </a:cubicBezTo>
                  <a:cubicBezTo>
                    <a:pt x="386561" y="733919"/>
                    <a:pt x="390731" y="765748"/>
                    <a:pt x="330615" y="825991"/>
                  </a:cubicBezTo>
                  <a:cubicBezTo>
                    <a:pt x="270499" y="886234"/>
                    <a:pt x="56443" y="913055"/>
                    <a:pt x="25865" y="834255"/>
                  </a:cubicBezTo>
                  <a:cubicBezTo>
                    <a:pt x="-4713" y="755455"/>
                    <a:pt x="-9911" y="611842"/>
                    <a:pt x="19627" y="47279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22"/>
            <p:cNvSpPr/>
            <p:nvPr/>
          </p:nvSpPr>
          <p:spPr>
            <a:xfrm rot="772141">
              <a:off x="5332324" y="4327037"/>
              <a:ext cx="242721" cy="581117"/>
            </a:xfrm>
            <a:custGeom>
              <a:avLst/>
              <a:gdLst>
                <a:gd name="connsiteX0" fmla="*/ 0 w 365582"/>
                <a:gd name="connsiteY0" fmla="*/ 472799 h 945597"/>
                <a:gd name="connsiteX1" fmla="*/ 182791 w 365582"/>
                <a:gd name="connsiteY1" fmla="*/ 0 h 945597"/>
                <a:gd name="connsiteX2" fmla="*/ 365582 w 365582"/>
                <a:gd name="connsiteY2" fmla="*/ 472799 h 945597"/>
                <a:gd name="connsiteX3" fmla="*/ 182791 w 365582"/>
                <a:gd name="connsiteY3" fmla="*/ 945598 h 945597"/>
                <a:gd name="connsiteX4" fmla="*/ 0 w 365582"/>
                <a:gd name="connsiteY4" fmla="*/ 472799 h 945597"/>
                <a:gd name="connsiteX0" fmla="*/ 2116 w 367698"/>
                <a:gd name="connsiteY0" fmla="*/ 472799 h 976739"/>
                <a:gd name="connsiteX1" fmla="*/ 184907 w 367698"/>
                <a:gd name="connsiteY1" fmla="*/ 0 h 976739"/>
                <a:gd name="connsiteX2" fmla="*/ 367698 w 367698"/>
                <a:gd name="connsiteY2" fmla="*/ 472799 h 976739"/>
                <a:gd name="connsiteX3" fmla="*/ 184907 w 367698"/>
                <a:gd name="connsiteY3" fmla="*/ 945598 h 976739"/>
                <a:gd name="connsiteX4" fmla="*/ 91471 w 367698"/>
                <a:gd name="connsiteY4" fmla="*/ 881288 h 976739"/>
                <a:gd name="connsiteX5" fmla="*/ 2116 w 367698"/>
                <a:gd name="connsiteY5" fmla="*/ 472799 h 976739"/>
                <a:gd name="connsiteX0" fmla="*/ 2116 w 370584"/>
                <a:gd name="connsiteY0" fmla="*/ 472799 h 921865"/>
                <a:gd name="connsiteX1" fmla="*/ 184907 w 370584"/>
                <a:gd name="connsiteY1" fmla="*/ 0 h 921865"/>
                <a:gd name="connsiteX2" fmla="*/ 367698 w 370584"/>
                <a:gd name="connsiteY2" fmla="*/ 472799 h 921865"/>
                <a:gd name="connsiteX3" fmla="*/ 338188 w 370584"/>
                <a:gd name="connsiteY3" fmla="*/ 843282 h 921865"/>
                <a:gd name="connsiteX4" fmla="*/ 91471 w 370584"/>
                <a:gd name="connsiteY4" fmla="*/ 881288 h 921865"/>
                <a:gd name="connsiteX5" fmla="*/ 2116 w 370584"/>
                <a:gd name="connsiteY5" fmla="*/ 472799 h 921865"/>
                <a:gd name="connsiteX0" fmla="*/ 7896 w 379056"/>
                <a:gd name="connsiteY0" fmla="*/ 472799 h 881699"/>
                <a:gd name="connsiteX1" fmla="*/ 190687 w 379056"/>
                <a:gd name="connsiteY1" fmla="*/ 0 h 881699"/>
                <a:gd name="connsiteX2" fmla="*/ 373478 w 379056"/>
                <a:gd name="connsiteY2" fmla="*/ 472799 h 881699"/>
                <a:gd name="connsiteX3" fmla="*/ 343968 w 379056"/>
                <a:gd name="connsiteY3" fmla="*/ 843282 h 881699"/>
                <a:gd name="connsiteX4" fmla="*/ 48833 w 379056"/>
                <a:gd name="connsiteY4" fmla="*/ 816640 h 881699"/>
                <a:gd name="connsiteX5" fmla="*/ 7896 w 379056"/>
                <a:gd name="connsiteY5" fmla="*/ 472799 h 881699"/>
                <a:gd name="connsiteX0" fmla="*/ 11284 w 364627"/>
                <a:gd name="connsiteY0" fmla="*/ 477141 h 881700"/>
                <a:gd name="connsiteX1" fmla="*/ 176258 w 364627"/>
                <a:gd name="connsiteY1" fmla="*/ 1 h 881700"/>
                <a:gd name="connsiteX2" fmla="*/ 359049 w 364627"/>
                <a:gd name="connsiteY2" fmla="*/ 472800 h 881700"/>
                <a:gd name="connsiteX3" fmla="*/ 329539 w 364627"/>
                <a:gd name="connsiteY3" fmla="*/ 843283 h 881700"/>
                <a:gd name="connsiteX4" fmla="*/ 34404 w 364627"/>
                <a:gd name="connsiteY4" fmla="*/ 816641 h 881700"/>
                <a:gd name="connsiteX5" fmla="*/ 11284 w 364627"/>
                <a:gd name="connsiteY5" fmla="*/ 477141 h 881700"/>
                <a:gd name="connsiteX0" fmla="*/ 3054 w 353934"/>
                <a:gd name="connsiteY0" fmla="*/ 477141 h 877106"/>
                <a:gd name="connsiteX1" fmla="*/ 168028 w 353934"/>
                <a:gd name="connsiteY1" fmla="*/ 1 h 877106"/>
                <a:gd name="connsiteX2" fmla="*/ 350819 w 353934"/>
                <a:gd name="connsiteY2" fmla="*/ 472800 h 877106"/>
                <a:gd name="connsiteX3" fmla="*/ 321309 w 353934"/>
                <a:gd name="connsiteY3" fmla="*/ 843283 h 877106"/>
                <a:gd name="connsiteX4" fmla="*/ 70146 w 353934"/>
                <a:gd name="connsiteY4" fmla="*/ 806595 h 877106"/>
                <a:gd name="connsiteX5" fmla="*/ 3054 w 353934"/>
                <a:gd name="connsiteY5" fmla="*/ 477141 h 877106"/>
                <a:gd name="connsiteX0" fmla="*/ 11203 w 364531"/>
                <a:gd name="connsiteY0" fmla="*/ 477141 h 872751"/>
                <a:gd name="connsiteX1" fmla="*/ 176177 w 364531"/>
                <a:gd name="connsiteY1" fmla="*/ 1 h 872751"/>
                <a:gd name="connsiteX2" fmla="*/ 358968 w 364531"/>
                <a:gd name="connsiteY2" fmla="*/ 472800 h 872751"/>
                <a:gd name="connsiteX3" fmla="*/ 329458 w 364531"/>
                <a:gd name="connsiteY3" fmla="*/ 843283 h 872751"/>
                <a:gd name="connsiteX4" fmla="*/ 34566 w 364531"/>
                <a:gd name="connsiteY4" fmla="*/ 795939 h 872751"/>
                <a:gd name="connsiteX5" fmla="*/ 11203 w 364531"/>
                <a:gd name="connsiteY5" fmla="*/ 477141 h 87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4531" h="872751">
                  <a:moveTo>
                    <a:pt x="11203" y="477141"/>
                  </a:moveTo>
                  <a:cubicBezTo>
                    <a:pt x="34805" y="344485"/>
                    <a:pt x="118216" y="724"/>
                    <a:pt x="176177" y="1"/>
                  </a:cubicBezTo>
                  <a:cubicBezTo>
                    <a:pt x="234138" y="-722"/>
                    <a:pt x="358968" y="211680"/>
                    <a:pt x="358968" y="472800"/>
                  </a:cubicBezTo>
                  <a:cubicBezTo>
                    <a:pt x="358968" y="733920"/>
                    <a:pt x="383525" y="789426"/>
                    <a:pt x="329458" y="843283"/>
                  </a:cubicBezTo>
                  <a:cubicBezTo>
                    <a:pt x="275391" y="897140"/>
                    <a:pt x="65031" y="874739"/>
                    <a:pt x="34566" y="795939"/>
                  </a:cubicBezTo>
                  <a:cubicBezTo>
                    <a:pt x="4101" y="717139"/>
                    <a:pt x="-12399" y="609797"/>
                    <a:pt x="11203" y="477141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ounded Rectangle 8"/>
            <p:cNvSpPr/>
            <p:nvPr/>
          </p:nvSpPr>
          <p:spPr>
            <a:xfrm rot="72546">
              <a:off x="5240059" y="3159728"/>
              <a:ext cx="1244569" cy="1722166"/>
            </a:xfrm>
            <a:custGeom>
              <a:avLst/>
              <a:gdLst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929975 w 3929975"/>
                <a:gd name="connsiteY4" fmla="*/ 4325564 h 6079787"/>
                <a:gd name="connsiteX5" fmla="*/ 2175752 w 3929975"/>
                <a:gd name="connsiteY5" fmla="*/ 6079787 h 6079787"/>
                <a:gd name="connsiteX6" fmla="*/ 1754223 w 3929975"/>
                <a:gd name="connsiteY6" fmla="*/ 6079787 h 6079787"/>
                <a:gd name="connsiteX7" fmla="*/ 0 w 3929975"/>
                <a:gd name="connsiteY7" fmla="*/ 4325564 h 6079787"/>
                <a:gd name="connsiteX8" fmla="*/ 0 w 3929975"/>
                <a:gd name="connsiteY8" fmla="*/ 1754223 h 6079787"/>
                <a:gd name="connsiteX0" fmla="*/ 0 w 3940058"/>
                <a:gd name="connsiteY0" fmla="*/ 1754223 h 6079787"/>
                <a:gd name="connsiteX1" fmla="*/ 1754223 w 3940058"/>
                <a:gd name="connsiteY1" fmla="*/ 0 h 6079787"/>
                <a:gd name="connsiteX2" fmla="*/ 2175752 w 3940058"/>
                <a:gd name="connsiteY2" fmla="*/ 0 h 6079787"/>
                <a:gd name="connsiteX3" fmla="*/ 3929975 w 3940058"/>
                <a:gd name="connsiteY3" fmla="*/ 1754223 h 6079787"/>
                <a:gd name="connsiteX4" fmla="*/ 3940058 w 3940058"/>
                <a:gd name="connsiteY4" fmla="*/ 2918059 h 6079787"/>
                <a:gd name="connsiteX5" fmla="*/ 3929975 w 3940058"/>
                <a:gd name="connsiteY5" fmla="*/ 4325564 h 6079787"/>
                <a:gd name="connsiteX6" fmla="*/ 2175752 w 3940058"/>
                <a:gd name="connsiteY6" fmla="*/ 6079787 h 6079787"/>
                <a:gd name="connsiteX7" fmla="*/ 1754223 w 3940058"/>
                <a:gd name="connsiteY7" fmla="*/ 6079787 h 6079787"/>
                <a:gd name="connsiteX8" fmla="*/ 0 w 3940058"/>
                <a:gd name="connsiteY8" fmla="*/ 4325564 h 6079787"/>
                <a:gd name="connsiteX9" fmla="*/ 0 w 3940058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15511 w 3945486"/>
                <a:gd name="connsiteY0" fmla="*/ 1754223 h 6079787"/>
                <a:gd name="connsiteX1" fmla="*/ 1769734 w 3945486"/>
                <a:gd name="connsiteY1" fmla="*/ 0 h 6079787"/>
                <a:gd name="connsiteX2" fmla="*/ 2239249 w 3945486"/>
                <a:gd name="connsiteY2" fmla="*/ 7940 h 6079787"/>
                <a:gd name="connsiteX3" fmla="*/ 3945486 w 3945486"/>
                <a:gd name="connsiteY3" fmla="*/ 1754223 h 6079787"/>
                <a:gd name="connsiteX4" fmla="*/ 3891634 w 3945486"/>
                <a:gd name="connsiteY4" fmla="*/ 2946921 h 6079787"/>
                <a:gd name="connsiteX5" fmla="*/ 3945486 w 3945486"/>
                <a:gd name="connsiteY5" fmla="*/ 4325564 h 6079787"/>
                <a:gd name="connsiteX6" fmla="*/ 2191263 w 3945486"/>
                <a:gd name="connsiteY6" fmla="*/ 6079787 h 6079787"/>
                <a:gd name="connsiteX7" fmla="*/ 1769734 w 3945486"/>
                <a:gd name="connsiteY7" fmla="*/ 6079787 h 6079787"/>
                <a:gd name="connsiteX8" fmla="*/ 15511 w 3945486"/>
                <a:gd name="connsiteY8" fmla="*/ 4325564 h 6079787"/>
                <a:gd name="connsiteX9" fmla="*/ 0 w 3945486"/>
                <a:gd name="connsiteY9" fmla="*/ 3003076 h 6079787"/>
                <a:gd name="connsiteX10" fmla="*/ 15511 w 3945486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794731 w 3929975"/>
                <a:gd name="connsiteY4" fmla="*/ 2850397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519"/>
                <a:gd name="connsiteY0" fmla="*/ 1754223 h 6079787"/>
                <a:gd name="connsiteX1" fmla="*/ 1754223 w 4076519"/>
                <a:gd name="connsiteY1" fmla="*/ 0 h 6079787"/>
                <a:gd name="connsiteX2" fmla="*/ 2223738 w 4076519"/>
                <a:gd name="connsiteY2" fmla="*/ 7940 h 6079787"/>
                <a:gd name="connsiteX3" fmla="*/ 3929975 w 4076519"/>
                <a:gd name="connsiteY3" fmla="*/ 1754223 h 6079787"/>
                <a:gd name="connsiteX4" fmla="*/ 3794731 w 4076519"/>
                <a:gd name="connsiteY4" fmla="*/ 2850397 h 6079787"/>
                <a:gd name="connsiteX5" fmla="*/ 4076099 w 4076519"/>
                <a:gd name="connsiteY5" fmla="*/ 4425994 h 6079787"/>
                <a:gd name="connsiteX6" fmla="*/ 2175752 w 4076519"/>
                <a:gd name="connsiteY6" fmla="*/ 6079787 h 6079787"/>
                <a:gd name="connsiteX7" fmla="*/ 1754223 w 4076519"/>
                <a:gd name="connsiteY7" fmla="*/ 6079787 h 6079787"/>
                <a:gd name="connsiteX8" fmla="*/ 0 w 4076519"/>
                <a:gd name="connsiteY8" fmla="*/ 4325564 h 6079787"/>
                <a:gd name="connsiteX9" fmla="*/ 42072 w 4076519"/>
                <a:gd name="connsiteY9" fmla="*/ 3012604 h 6079787"/>
                <a:gd name="connsiteX10" fmla="*/ 0 w 4076519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929975 w 4152914"/>
                <a:gd name="connsiteY3" fmla="*/ 1754223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125688 w 4152914"/>
                <a:gd name="connsiteY9" fmla="*/ 2801675 h 6079787"/>
                <a:gd name="connsiteX10" fmla="*/ 0 w 4152914"/>
                <a:gd name="connsiteY10" fmla="*/ 1754223 h 6079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52914" h="6079787">
                  <a:moveTo>
                    <a:pt x="0" y="1754223"/>
                  </a:moveTo>
                  <a:cubicBezTo>
                    <a:pt x="0" y="785392"/>
                    <a:pt x="785392" y="0"/>
                    <a:pt x="1754223" y="0"/>
                  </a:cubicBezTo>
                  <a:lnTo>
                    <a:pt x="2223738" y="7940"/>
                  </a:lnTo>
                  <a:cubicBezTo>
                    <a:pt x="3152508" y="142507"/>
                    <a:pt x="3898087" y="669097"/>
                    <a:pt x="3898087" y="1637928"/>
                  </a:cubicBezTo>
                  <a:cubicBezTo>
                    <a:pt x="3873972" y="2204176"/>
                    <a:pt x="3829183" y="2446241"/>
                    <a:pt x="3794731" y="2850397"/>
                  </a:cubicBezTo>
                  <a:cubicBezTo>
                    <a:pt x="3744287" y="3641737"/>
                    <a:pt x="4166667" y="4095142"/>
                    <a:pt x="4152568" y="4613832"/>
                  </a:cubicBezTo>
                  <a:cubicBezTo>
                    <a:pt x="4152568" y="5582663"/>
                    <a:pt x="3144583" y="6079787"/>
                    <a:pt x="2175752" y="6079787"/>
                  </a:cubicBezTo>
                  <a:lnTo>
                    <a:pt x="1754223" y="6079787"/>
                  </a:lnTo>
                  <a:cubicBezTo>
                    <a:pt x="785392" y="6079787"/>
                    <a:pt x="0" y="5294395"/>
                    <a:pt x="0" y="4325564"/>
                  </a:cubicBezTo>
                  <a:lnTo>
                    <a:pt x="125688" y="2801675"/>
                  </a:lnTo>
                  <a:cubicBezTo>
                    <a:pt x="111664" y="2382215"/>
                    <a:pt x="14024" y="2173683"/>
                    <a:pt x="0" y="1754223"/>
                  </a:cubicBez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Arc 29"/>
            <p:cNvSpPr/>
            <p:nvPr/>
          </p:nvSpPr>
          <p:spPr>
            <a:xfrm rot="10800000" flipH="1">
              <a:off x="5490119" y="3624210"/>
              <a:ext cx="694513" cy="437641"/>
            </a:xfrm>
            <a:prstGeom prst="arc">
              <a:avLst>
                <a:gd name="adj1" fmla="val 13030883"/>
                <a:gd name="adj2" fmla="val 19424908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Moon 30"/>
            <p:cNvSpPr/>
            <p:nvPr/>
          </p:nvSpPr>
          <p:spPr>
            <a:xfrm>
              <a:off x="5874191" y="4271860"/>
              <a:ext cx="207973" cy="409409"/>
            </a:xfrm>
            <a:prstGeom prst="moon">
              <a:avLst>
                <a:gd name="adj" fmla="val 35344"/>
              </a:avLst>
            </a:prstGeom>
            <a:solidFill>
              <a:srgbClr val="5B9BD5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Moon 31"/>
            <p:cNvSpPr/>
            <p:nvPr/>
          </p:nvSpPr>
          <p:spPr>
            <a:xfrm rot="10800000">
              <a:off x="5641653" y="4303769"/>
              <a:ext cx="207973" cy="401529"/>
            </a:xfrm>
            <a:prstGeom prst="moon">
              <a:avLst>
                <a:gd name="adj" fmla="val 33513"/>
              </a:avLst>
            </a:prstGeom>
            <a:solidFill>
              <a:srgbClr val="5B9BD5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Arc 32"/>
            <p:cNvSpPr/>
            <p:nvPr/>
          </p:nvSpPr>
          <p:spPr>
            <a:xfrm rot="4815555">
              <a:off x="5425002" y="4286186"/>
              <a:ext cx="417521" cy="437641"/>
            </a:xfrm>
            <a:prstGeom prst="arc">
              <a:avLst>
                <a:gd name="adj1" fmla="val 12088426"/>
                <a:gd name="adj2" fmla="val 20389589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Arc 33"/>
            <p:cNvSpPr/>
            <p:nvPr/>
          </p:nvSpPr>
          <p:spPr>
            <a:xfrm rot="15863994" flipH="1">
              <a:off x="5882082" y="4255455"/>
              <a:ext cx="417521" cy="437641"/>
            </a:xfrm>
            <a:prstGeom prst="arc">
              <a:avLst>
                <a:gd name="adj1" fmla="val 12088426"/>
                <a:gd name="adj2" fmla="val 20389589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36594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28282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2287277" y="1915852"/>
            <a:ext cx="3071622" cy="1094282"/>
          </a:xfrm>
          <a:prstGeom prst="ellipse">
            <a:avLst/>
          </a:prstGeom>
          <a:solidFill>
            <a:sysClr val="windowText" lastClr="000000">
              <a:alpha val="27000"/>
            </a:sysClr>
          </a:solidFill>
          <a:ln w="12700" cap="flat" cmpd="sng" algn="ctr">
            <a:noFill/>
            <a:prstDash val="solid"/>
            <a:miter lim="800000"/>
          </a:ln>
          <a:effectLst>
            <a:softEdge rad="31750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9753" y="4076206"/>
            <a:ext cx="12192000" cy="906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>
              <a:defRPr/>
            </a:pPr>
            <a:r>
              <a:rPr kumimoji="0" lang="sv-SE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</a:rPr>
              <a:t>Roger Johansson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244" y="4872092"/>
            <a:ext cx="52525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Proto.Actor Founder</a:t>
            </a:r>
            <a:br>
              <a:rPr kumimoji="0" lang="sv-SE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sv-SE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Twitter: @rogeralsing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</a:t>
            </a:r>
            <a:r>
              <a:rPr kumimoji="0" lang="sv-SE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sv-SE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rogeralsing</a:t>
            </a:r>
            <a:endParaRPr kumimoji="0" lang="sv-SE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Mail: roger.johansson@betsson.com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34980" y="5980087"/>
            <a:ext cx="525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Github.com/rogeralsing/presentations</a:t>
            </a:r>
          </a:p>
        </p:txBody>
      </p:sp>
      <p:sp>
        <p:nvSpPr>
          <p:cNvPr id="65" name="Rectangle 64"/>
          <p:cNvSpPr/>
          <p:nvPr/>
        </p:nvSpPr>
        <p:spPr>
          <a:xfrm>
            <a:off x="0" y="2695010"/>
            <a:ext cx="12192000" cy="732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>
              <a:defRPr/>
            </a:pPr>
            <a:r>
              <a:rPr lang="en-US" sz="1600" b="1" dirty="0"/>
              <a:t> </a:t>
            </a:r>
            <a:r>
              <a:rPr lang="en-US" sz="3200" b="1" dirty="0">
                <a:solidFill>
                  <a:schemeClr val="tx1"/>
                </a:solidFill>
                <a:latin typeface="Calibri" panose="020F0502020204030204"/>
              </a:rPr>
              <a:t>Platform-independent, resilient, and </a:t>
            </a:r>
            <a:r>
              <a:rPr lang="en-US" sz="3200" b="1" dirty="0" err="1">
                <a:solidFill>
                  <a:schemeClr val="tx1"/>
                </a:solidFill>
                <a:latin typeface="Calibri" panose="020F0502020204030204"/>
              </a:rPr>
              <a:t>stateful</a:t>
            </a:r>
            <a:r>
              <a:rPr lang="en-US" sz="3200" b="1" dirty="0">
                <a:solidFill>
                  <a:schemeClr val="tx1"/>
                </a:solidFill>
                <a:latin typeface="Calibri" panose="020F0502020204030204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Calibri" panose="020F0502020204030204"/>
              </a:rPr>
              <a:t>microservices</a:t>
            </a:r>
            <a:endParaRPr lang="en-US" sz="3200" b="1" dirty="0">
              <a:solidFill>
                <a:schemeClr val="tx1"/>
              </a:solidFill>
              <a:latin typeface="Calibri" panose="020F0502020204030204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642" y="470119"/>
            <a:ext cx="5214456" cy="202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623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28282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48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220" y="4245915"/>
            <a:ext cx="5214456" cy="2025804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009439"/>
            <a:ext cx="10515600" cy="2597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/>
              <a:t>Next Generation Actor Model:</a:t>
            </a:r>
          </a:p>
          <a:p>
            <a:r>
              <a:rPr lang="sv-SE" sz="2400" b="1" dirty="0"/>
              <a:t>Built on standards </a:t>
            </a:r>
            <a:r>
              <a:rPr lang="sv-SE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– Protobuf, HTTP/2 Streams, Consul</a:t>
            </a:r>
          </a:p>
          <a:p>
            <a:r>
              <a:rPr lang="sv-SE" sz="2400" b="1" dirty="0"/>
              <a:t>Platform independent </a:t>
            </a:r>
            <a:r>
              <a:rPr lang="sv-SE" sz="2400" dirty="0">
                <a:solidFill>
                  <a:srgbClr val="FFE699"/>
                </a:solidFill>
              </a:rPr>
              <a:t>– C#, Go, Python, Javascript, Kotlin</a:t>
            </a:r>
          </a:p>
          <a:p>
            <a:r>
              <a:rPr lang="sv-SE" sz="2400" b="1" dirty="0"/>
              <a:t>Actors and Virtual Actors </a:t>
            </a:r>
            <a:r>
              <a:rPr lang="sv-SE" sz="2400" dirty="0">
                <a:solidFill>
                  <a:srgbClr val="FFE699"/>
                </a:solidFill>
              </a:rPr>
              <a:t>– Akka, Microsoft Orleans</a:t>
            </a:r>
          </a:p>
          <a:p>
            <a:r>
              <a:rPr lang="sv-SE" sz="2400" b="1" dirty="0"/>
              <a:t>Ultra fast </a:t>
            </a:r>
            <a:r>
              <a:rPr lang="sv-SE" sz="2400" dirty="0">
                <a:solidFill>
                  <a:srgbClr val="FFE699"/>
                </a:solidFill>
              </a:rPr>
              <a:t>– 65 times faster than Akka.NET over network</a:t>
            </a:r>
            <a:r>
              <a:rPr lang="sv-SE" sz="2400" b="1" dirty="0">
                <a:solidFill>
                  <a:srgbClr val="FFE699"/>
                </a:solidFill>
              </a:rPr>
              <a:t> </a:t>
            </a:r>
            <a:endParaRPr lang="sv-SE" sz="2400" dirty="0">
              <a:solidFill>
                <a:srgbClr val="FFE699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277183"/>
            <a:ext cx="12192000" cy="732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>
              <a:defRPr/>
            </a:pPr>
            <a:r>
              <a:rPr lang="en-US" sz="3200" b="1" dirty="0">
                <a:solidFill>
                  <a:schemeClr val="tx1"/>
                </a:solidFill>
                <a:latin typeface="Calibri" panose="020F0502020204030204"/>
              </a:rPr>
              <a:t>What is </a:t>
            </a:r>
            <a:r>
              <a:rPr lang="en-US" sz="3200" b="1" dirty="0" err="1">
                <a:solidFill>
                  <a:schemeClr val="tx1"/>
                </a:solidFill>
                <a:latin typeface="Calibri" panose="020F0502020204030204"/>
              </a:rPr>
              <a:t>Proto.Actor</a:t>
            </a:r>
            <a:r>
              <a:rPr lang="en-US" sz="3200" b="1" dirty="0">
                <a:solidFill>
                  <a:schemeClr val="tx1"/>
                </a:solidFill>
                <a:latin typeface="Calibri" panose="020F0502020204030204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1911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28282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4800" b="1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220" y="4245915"/>
            <a:ext cx="5901439" cy="2017951"/>
          </a:xfrm>
          <a:prstGeom prst="rect">
            <a:avLst/>
          </a:prstGeom>
        </p:spPr>
      </p:pic>
      <p:sp>
        <p:nvSpPr>
          <p:cNvPr id="9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/>
              <a:t>Actor</a:t>
            </a:r>
            <a:r>
              <a:rPr lang="sv-SE" b="1" dirty="0"/>
              <a:t> </a:t>
            </a:r>
            <a:r>
              <a:rPr lang="sv-SE" b="1" dirty="0" err="1"/>
              <a:t>Model</a:t>
            </a:r>
            <a:endParaRPr lang="sv-SE" b="1" dirty="0"/>
          </a:p>
        </p:txBody>
      </p:sp>
      <p:sp>
        <p:nvSpPr>
          <p:cNvPr id="124" name="Content Placeholder 2"/>
          <p:cNvSpPr>
            <a:spLocks noGrp="1"/>
          </p:cNvSpPr>
          <p:nvPr>
            <p:ph idx="1"/>
          </p:nvPr>
        </p:nvSpPr>
        <p:spPr>
          <a:xfrm>
            <a:off x="838200" y="1607167"/>
            <a:ext cx="10515600" cy="2224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/>
              <a:t>Three axioms:</a:t>
            </a:r>
          </a:p>
          <a:p>
            <a:pPr marL="0" indent="0">
              <a:buNone/>
            </a:pPr>
            <a:r>
              <a:rPr lang="sv-SE" sz="2400" b="1" dirty="0" err="1"/>
              <a:t>Send</a:t>
            </a:r>
            <a:r>
              <a:rPr lang="sv-SE" sz="2400" dirty="0"/>
              <a:t> </a:t>
            </a:r>
            <a:r>
              <a:rPr lang="sv-SE" sz="2400" dirty="0">
                <a:solidFill>
                  <a:srgbClr val="FFE699"/>
                </a:solidFill>
              </a:rPr>
              <a:t>– an </a:t>
            </a:r>
            <a:r>
              <a:rPr lang="sv-SE" sz="2400" dirty="0" err="1">
                <a:solidFill>
                  <a:srgbClr val="FFE699"/>
                </a:solidFill>
              </a:rPr>
              <a:t>actor</a:t>
            </a:r>
            <a:r>
              <a:rPr lang="sv-SE" sz="2400" dirty="0">
                <a:solidFill>
                  <a:srgbClr val="FFE699"/>
                </a:solidFill>
              </a:rPr>
              <a:t> </a:t>
            </a:r>
            <a:r>
              <a:rPr lang="sv-SE" sz="2400" dirty="0" err="1">
                <a:solidFill>
                  <a:srgbClr val="FFE699"/>
                </a:solidFill>
              </a:rPr>
              <a:t>can</a:t>
            </a:r>
            <a:r>
              <a:rPr lang="sv-SE" sz="2400" dirty="0">
                <a:solidFill>
                  <a:srgbClr val="FFE699"/>
                </a:solidFill>
              </a:rPr>
              <a:t> </a:t>
            </a:r>
            <a:r>
              <a:rPr lang="sv-SE" sz="2400" dirty="0" err="1">
                <a:solidFill>
                  <a:srgbClr val="FFE699"/>
                </a:solidFill>
              </a:rPr>
              <a:t>send</a:t>
            </a:r>
            <a:r>
              <a:rPr lang="sv-SE" sz="2400" dirty="0">
                <a:solidFill>
                  <a:srgbClr val="FFE699"/>
                </a:solidFill>
              </a:rPr>
              <a:t> </a:t>
            </a:r>
            <a:r>
              <a:rPr lang="sv-SE" sz="2400" dirty="0" err="1">
                <a:solidFill>
                  <a:srgbClr val="FFE699"/>
                </a:solidFill>
              </a:rPr>
              <a:t>messages</a:t>
            </a:r>
            <a:r>
              <a:rPr lang="sv-SE" sz="2400" dirty="0">
                <a:solidFill>
                  <a:srgbClr val="FFE699"/>
                </a:solidFill>
              </a:rPr>
              <a:t> to </a:t>
            </a:r>
            <a:r>
              <a:rPr lang="sv-SE" sz="2400" dirty="0" err="1">
                <a:solidFill>
                  <a:srgbClr val="FFE699"/>
                </a:solidFill>
              </a:rPr>
              <a:t>other</a:t>
            </a:r>
            <a:r>
              <a:rPr lang="sv-SE" sz="2400" dirty="0">
                <a:solidFill>
                  <a:srgbClr val="FFE699"/>
                </a:solidFill>
              </a:rPr>
              <a:t> </a:t>
            </a:r>
            <a:r>
              <a:rPr lang="sv-SE" sz="2400" dirty="0" err="1">
                <a:solidFill>
                  <a:srgbClr val="FFE699"/>
                </a:solidFill>
              </a:rPr>
              <a:t>actors</a:t>
            </a:r>
            <a:endParaRPr lang="sv-SE" sz="2400" dirty="0">
              <a:solidFill>
                <a:srgbClr val="FFE699"/>
              </a:solidFill>
            </a:endParaRPr>
          </a:p>
          <a:p>
            <a:pPr marL="0" indent="0">
              <a:buNone/>
            </a:pPr>
            <a:r>
              <a:rPr lang="sv-SE" sz="2400" b="1" dirty="0" err="1"/>
              <a:t>Spawn</a:t>
            </a:r>
            <a:r>
              <a:rPr lang="sv-SE" sz="2400" dirty="0"/>
              <a:t> </a:t>
            </a:r>
            <a:r>
              <a:rPr lang="sv-SE" sz="2400" dirty="0">
                <a:solidFill>
                  <a:srgbClr val="FFE699"/>
                </a:solidFill>
              </a:rPr>
              <a:t>– an </a:t>
            </a:r>
            <a:r>
              <a:rPr lang="sv-SE" sz="2400" dirty="0" err="1">
                <a:solidFill>
                  <a:srgbClr val="FFE699"/>
                </a:solidFill>
              </a:rPr>
              <a:t>actor</a:t>
            </a:r>
            <a:r>
              <a:rPr lang="sv-SE" sz="2400" dirty="0">
                <a:solidFill>
                  <a:srgbClr val="FFE699"/>
                </a:solidFill>
              </a:rPr>
              <a:t> </a:t>
            </a:r>
            <a:r>
              <a:rPr lang="sv-SE" sz="2400" dirty="0" err="1">
                <a:solidFill>
                  <a:srgbClr val="FFE699"/>
                </a:solidFill>
              </a:rPr>
              <a:t>can</a:t>
            </a:r>
            <a:r>
              <a:rPr lang="sv-SE" sz="2400" dirty="0">
                <a:solidFill>
                  <a:srgbClr val="FFE699"/>
                </a:solidFill>
              </a:rPr>
              <a:t> </a:t>
            </a:r>
            <a:r>
              <a:rPr lang="sv-SE" sz="2400" dirty="0" err="1">
                <a:solidFill>
                  <a:srgbClr val="FFE699"/>
                </a:solidFill>
              </a:rPr>
              <a:t>spawn</a:t>
            </a:r>
            <a:r>
              <a:rPr lang="sv-SE" sz="2400" dirty="0">
                <a:solidFill>
                  <a:srgbClr val="FFE699"/>
                </a:solidFill>
              </a:rPr>
              <a:t> new </a:t>
            </a:r>
            <a:r>
              <a:rPr lang="sv-SE" sz="2400" dirty="0" err="1">
                <a:solidFill>
                  <a:srgbClr val="FFE699"/>
                </a:solidFill>
              </a:rPr>
              <a:t>actors</a:t>
            </a:r>
            <a:endParaRPr lang="sv-SE" sz="2400" dirty="0">
              <a:solidFill>
                <a:srgbClr val="FFE699"/>
              </a:solidFill>
            </a:endParaRPr>
          </a:p>
          <a:p>
            <a:pPr marL="0" indent="0">
              <a:buNone/>
            </a:pPr>
            <a:r>
              <a:rPr lang="sv-SE" sz="2400" b="1" dirty="0" err="1"/>
              <a:t>Become</a:t>
            </a:r>
            <a:r>
              <a:rPr lang="sv-SE" sz="2400" dirty="0"/>
              <a:t> </a:t>
            </a:r>
            <a:r>
              <a:rPr lang="sv-SE" sz="2400" dirty="0">
                <a:solidFill>
                  <a:srgbClr val="FFE699"/>
                </a:solidFill>
              </a:rPr>
              <a:t>– an </a:t>
            </a:r>
            <a:r>
              <a:rPr lang="sv-SE" sz="2400" dirty="0" err="1">
                <a:solidFill>
                  <a:srgbClr val="FFE699"/>
                </a:solidFill>
              </a:rPr>
              <a:t>actor</a:t>
            </a:r>
            <a:r>
              <a:rPr lang="sv-SE" sz="2400" dirty="0">
                <a:solidFill>
                  <a:srgbClr val="FFE699"/>
                </a:solidFill>
              </a:rPr>
              <a:t> </a:t>
            </a:r>
            <a:r>
              <a:rPr lang="sv-SE" sz="2400" dirty="0" err="1">
                <a:solidFill>
                  <a:srgbClr val="FFE699"/>
                </a:solidFill>
              </a:rPr>
              <a:t>can</a:t>
            </a:r>
            <a:r>
              <a:rPr lang="sv-SE" sz="2400" dirty="0">
                <a:solidFill>
                  <a:srgbClr val="FFE699"/>
                </a:solidFill>
              </a:rPr>
              <a:t> </a:t>
            </a:r>
            <a:r>
              <a:rPr lang="sv-SE" sz="2400" dirty="0" err="1">
                <a:solidFill>
                  <a:srgbClr val="FFE699"/>
                </a:solidFill>
              </a:rPr>
              <a:t>decide</a:t>
            </a:r>
            <a:r>
              <a:rPr lang="sv-SE" sz="2400" dirty="0">
                <a:solidFill>
                  <a:srgbClr val="FFE699"/>
                </a:solidFill>
              </a:rPr>
              <a:t> </a:t>
            </a:r>
            <a:r>
              <a:rPr lang="sv-SE" sz="2400" dirty="0" err="1">
                <a:solidFill>
                  <a:srgbClr val="FFE699"/>
                </a:solidFill>
              </a:rPr>
              <a:t>how</a:t>
            </a:r>
            <a:r>
              <a:rPr lang="sv-SE" sz="2400" dirty="0">
                <a:solidFill>
                  <a:srgbClr val="FFE699"/>
                </a:solidFill>
              </a:rPr>
              <a:t> to </a:t>
            </a:r>
            <a:r>
              <a:rPr lang="sv-SE" sz="2400" dirty="0" err="1">
                <a:solidFill>
                  <a:srgbClr val="FFE699"/>
                </a:solidFill>
              </a:rPr>
              <a:t>handle</a:t>
            </a:r>
            <a:r>
              <a:rPr lang="sv-SE" sz="2400" dirty="0">
                <a:solidFill>
                  <a:srgbClr val="FFE699"/>
                </a:solidFill>
              </a:rPr>
              <a:t> </a:t>
            </a:r>
            <a:r>
              <a:rPr lang="sv-SE" sz="2400" dirty="0" err="1">
                <a:solidFill>
                  <a:srgbClr val="FFE699"/>
                </a:solidFill>
              </a:rPr>
              <a:t>it’s</a:t>
            </a:r>
            <a:r>
              <a:rPr lang="sv-SE" sz="2400" dirty="0">
                <a:solidFill>
                  <a:srgbClr val="FFE699"/>
                </a:solidFill>
              </a:rPr>
              <a:t> </a:t>
            </a:r>
            <a:r>
              <a:rPr lang="sv-SE" sz="2400" dirty="0" err="1">
                <a:solidFill>
                  <a:srgbClr val="FFE699"/>
                </a:solidFill>
              </a:rPr>
              <a:t>next</a:t>
            </a:r>
            <a:r>
              <a:rPr lang="sv-SE" sz="2400" dirty="0">
                <a:solidFill>
                  <a:srgbClr val="FFE699"/>
                </a:solidFill>
              </a:rPr>
              <a:t> </a:t>
            </a:r>
            <a:r>
              <a:rPr lang="sv-SE" sz="2400" dirty="0" err="1">
                <a:solidFill>
                  <a:srgbClr val="FFE699"/>
                </a:solidFill>
              </a:rPr>
              <a:t>message</a:t>
            </a:r>
            <a:endParaRPr lang="sv-SE" sz="2400" dirty="0">
              <a:solidFill>
                <a:srgbClr val="FFE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1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28282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4800" b="1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220" y="4245915"/>
            <a:ext cx="5901439" cy="20179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200" y="1021579"/>
            <a:ext cx="10515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b="1" i="1" dirty="0">
                <a:solidFill>
                  <a:srgbClr val="FFE699"/>
                </a:solidFill>
              </a:rPr>
              <a:t>”An </a:t>
            </a:r>
            <a:r>
              <a:rPr lang="sv-SE" sz="2400" b="1" i="1" dirty="0" err="1">
                <a:solidFill>
                  <a:srgbClr val="FFE699"/>
                </a:solidFill>
              </a:rPr>
              <a:t>island</a:t>
            </a:r>
            <a:r>
              <a:rPr lang="sv-SE" sz="2400" b="1" i="1" dirty="0">
                <a:solidFill>
                  <a:srgbClr val="FFE699"/>
                </a:solidFill>
              </a:rPr>
              <a:t> </a:t>
            </a:r>
            <a:r>
              <a:rPr lang="sv-SE" sz="2400" b="1" i="1" dirty="0" err="1">
                <a:solidFill>
                  <a:srgbClr val="FFE699"/>
                </a:solidFill>
              </a:rPr>
              <a:t>of</a:t>
            </a:r>
            <a:r>
              <a:rPr lang="sv-SE" sz="2400" b="1" i="1" dirty="0">
                <a:solidFill>
                  <a:srgbClr val="FFE699"/>
                </a:solidFill>
              </a:rPr>
              <a:t> </a:t>
            </a:r>
            <a:r>
              <a:rPr lang="sv-SE" sz="2400" b="1" i="1" dirty="0" err="1">
                <a:solidFill>
                  <a:srgbClr val="FFE699"/>
                </a:solidFill>
              </a:rPr>
              <a:t>consistency</a:t>
            </a:r>
            <a:r>
              <a:rPr lang="sv-SE" sz="2400" b="1" i="1" dirty="0">
                <a:solidFill>
                  <a:srgbClr val="FFE699"/>
                </a:solidFill>
              </a:rPr>
              <a:t> in a </a:t>
            </a:r>
            <a:r>
              <a:rPr lang="sv-SE" sz="2400" b="1" i="1" dirty="0" err="1">
                <a:solidFill>
                  <a:srgbClr val="FFE699"/>
                </a:solidFill>
              </a:rPr>
              <a:t>sea</a:t>
            </a:r>
            <a:r>
              <a:rPr lang="sv-SE" sz="2400" b="1" i="1" dirty="0">
                <a:solidFill>
                  <a:srgbClr val="FFE699"/>
                </a:solidFill>
              </a:rPr>
              <a:t> </a:t>
            </a:r>
            <a:r>
              <a:rPr lang="sv-SE" sz="2400" b="1" i="1" dirty="0" err="1">
                <a:solidFill>
                  <a:srgbClr val="FFE699"/>
                </a:solidFill>
              </a:rPr>
              <a:t>of</a:t>
            </a:r>
            <a:r>
              <a:rPr lang="sv-SE" sz="2400" b="1" i="1" dirty="0">
                <a:solidFill>
                  <a:srgbClr val="FFE699"/>
                </a:solidFill>
              </a:rPr>
              <a:t> </a:t>
            </a:r>
            <a:r>
              <a:rPr lang="sv-SE" sz="2400" b="1" i="1" dirty="0" err="1">
                <a:solidFill>
                  <a:srgbClr val="FFE699"/>
                </a:solidFill>
              </a:rPr>
              <a:t>concurrency</a:t>
            </a:r>
            <a:r>
              <a:rPr lang="sv-SE" sz="2400" b="1" i="1" dirty="0">
                <a:solidFill>
                  <a:srgbClr val="FFE699"/>
                </a:solidFill>
              </a:rPr>
              <a:t>”</a:t>
            </a:r>
            <a:br>
              <a:rPr lang="sv-SE" sz="2400" b="1" i="1" dirty="0">
                <a:solidFill>
                  <a:srgbClr val="FFE699"/>
                </a:solidFill>
              </a:rPr>
            </a:br>
            <a:endParaRPr lang="sv-SE" sz="2400" b="1" i="1" dirty="0">
              <a:solidFill>
                <a:srgbClr val="FFE699"/>
              </a:solidFill>
            </a:endParaRPr>
          </a:p>
          <a:p>
            <a:pPr algn="ctr"/>
            <a:r>
              <a:rPr lang="sv-SE" sz="2400" b="1" i="1" dirty="0">
                <a:solidFill>
                  <a:srgbClr val="FFE699"/>
                </a:solidFill>
              </a:rPr>
              <a:t>”</a:t>
            </a:r>
            <a:r>
              <a:rPr lang="sv-SE" sz="2400" b="1" i="1" dirty="0" err="1">
                <a:solidFill>
                  <a:srgbClr val="FFE699"/>
                </a:solidFill>
              </a:rPr>
              <a:t>Shared</a:t>
            </a:r>
            <a:r>
              <a:rPr lang="sv-SE" sz="2400" b="1" i="1" dirty="0">
                <a:solidFill>
                  <a:srgbClr val="FFE699"/>
                </a:solidFill>
              </a:rPr>
              <a:t>  </a:t>
            </a:r>
            <a:r>
              <a:rPr lang="sv-SE" sz="2400" b="1" i="1" dirty="0" err="1">
                <a:solidFill>
                  <a:srgbClr val="FFE699"/>
                </a:solidFill>
              </a:rPr>
              <a:t>nothing</a:t>
            </a:r>
            <a:r>
              <a:rPr lang="sv-SE" sz="2400" b="1" i="1" dirty="0">
                <a:solidFill>
                  <a:srgbClr val="FFE699"/>
                </a:solidFill>
              </a:rPr>
              <a:t>”, ”Black box”</a:t>
            </a:r>
            <a:br>
              <a:rPr lang="sv-SE" sz="2400" b="1" i="1" dirty="0">
                <a:solidFill>
                  <a:srgbClr val="FFE699"/>
                </a:solidFill>
              </a:rPr>
            </a:br>
            <a:endParaRPr lang="sv-SE" sz="2400" b="1" i="1" dirty="0">
              <a:solidFill>
                <a:srgbClr val="FFE699"/>
              </a:solidFill>
            </a:endParaRPr>
          </a:p>
          <a:p>
            <a:pPr algn="ctr"/>
            <a:r>
              <a:rPr lang="sv-SE" sz="2400" b="1" i="1" dirty="0">
                <a:solidFill>
                  <a:srgbClr val="FFE699"/>
                </a:solidFill>
              </a:rPr>
              <a:t>”</a:t>
            </a:r>
            <a:r>
              <a:rPr lang="sv-SE" sz="2400" b="1" i="1" dirty="0" err="1">
                <a:solidFill>
                  <a:srgbClr val="FFE699"/>
                </a:solidFill>
              </a:rPr>
              <a:t>Location</a:t>
            </a:r>
            <a:r>
              <a:rPr lang="sv-SE" sz="2400" b="1" i="1" dirty="0">
                <a:solidFill>
                  <a:srgbClr val="FFE699"/>
                </a:solidFill>
              </a:rPr>
              <a:t> transparent”, ”</a:t>
            </a:r>
            <a:r>
              <a:rPr lang="sv-SE" sz="2400" b="1" i="1" dirty="0" err="1">
                <a:solidFill>
                  <a:srgbClr val="FFE699"/>
                </a:solidFill>
              </a:rPr>
              <a:t>Distributable</a:t>
            </a:r>
            <a:r>
              <a:rPr lang="sv-SE" sz="2400" b="1" i="1" dirty="0">
                <a:solidFill>
                  <a:srgbClr val="FFE699"/>
                </a:solidFill>
              </a:rPr>
              <a:t> by design”</a:t>
            </a:r>
          </a:p>
          <a:p>
            <a:pPr algn="ctr"/>
            <a:endParaRPr lang="sv-SE" b="1" dirty="0">
              <a:solidFill>
                <a:srgbClr val="FFE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83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Event thread"/>
          <p:cNvGrpSpPr/>
          <p:nvPr/>
        </p:nvGrpSpPr>
        <p:grpSpPr>
          <a:xfrm>
            <a:off x="920364" y="0"/>
            <a:ext cx="2804078" cy="6858000"/>
            <a:chOff x="935557" y="0"/>
            <a:chExt cx="2804078" cy="6858000"/>
          </a:xfrm>
        </p:grpSpPr>
        <p:grpSp>
          <p:nvGrpSpPr>
            <p:cNvPr id="2" name="Group 1"/>
            <p:cNvGrpSpPr/>
            <p:nvPr/>
          </p:nvGrpSpPr>
          <p:grpSpPr>
            <a:xfrm>
              <a:off x="935557" y="0"/>
              <a:ext cx="2804078" cy="6858000"/>
              <a:chOff x="935557" y="0"/>
              <a:chExt cx="2804078" cy="6858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938835" y="0"/>
                <a:ext cx="2800800" cy="685800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Down Arrow 4"/>
              <p:cNvSpPr/>
              <p:nvPr/>
            </p:nvSpPr>
            <p:spPr>
              <a:xfrm>
                <a:off x="935557" y="1047038"/>
                <a:ext cx="2801467" cy="4794318"/>
              </a:xfrm>
              <a:prstGeom prst="downArrow">
                <a:avLst>
                  <a:gd name="adj1" fmla="val 100000"/>
                  <a:gd name="adj2" fmla="val 44751"/>
                </a:avLst>
              </a:prstGeom>
              <a:solidFill>
                <a:srgbClr val="3F5E8B">
                  <a:alpha val="41000"/>
                </a:srgbClr>
              </a:solidFill>
              <a:ln w="1016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469907" y="1192479"/>
              <a:ext cx="1766959" cy="3077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sv-SE" sz="1400" b="1" dirty="0"/>
                <a:t>Event-driven </a:t>
              </a:r>
              <a:r>
                <a:rPr lang="sv-SE" sz="1400" b="1" dirty="0" err="1"/>
                <a:t>thread</a:t>
              </a:r>
              <a:endParaRPr lang="sv-SE" sz="1400" b="1" dirty="0"/>
            </a:p>
          </p:txBody>
        </p:sp>
      </p:grpSp>
      <p:grpSp>
        <p:nvGrpSpPr>
          <p:cNvPr id="54" name="ActorRef"/>
          <p:cNvGrpSpPr/>
          <p:nvPr/>
        </p:nvGrpSpPr>
        <p:grpSpPr>
          <a:xfrm>
            <a:off x="4490592" y="2079731"/>
            <a:ext cx="4738905" cy="493646"/>
            <a:chOff x="4490592" y="2053151"/>
            <a:chExt cx="4738905" cy="493646"/>
          </a:xfrm>
          <a:solidFill>
            <a:srgbClr val="FF493E"/>
          </a:solidFill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grpFill/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7464352" y="2053151"/>
              <a:ext cx="1397311" cy="493646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PID</a:t>
              </a:r>
            </a:p>
          </p:txBody>
        </p:sp>
      </p:grpSp>
      <p:grpSp>
        <p:nvGrpSpPr>
          <p:cNvPr id="52" name="Actor"/>
          <p:cNvGrpSpPr/>
          <p:nvPr/>
        </p:nvGrpSpPr>
        <p:grpSpPr>
          <a:xfrm>
            <a:off x="1374781" y="1645697"/>
            <a:ext cx="1881151" cy="3101553"/>
            <a:chOff x="1374781" y="1645697"/>
            <a:chExt cx="1881151" cy="3101553"/>
          </a:xfrm>
          <a:solidFill>
            <a:srgbClr val="282828"/>
          </a:solidFill>
        </p:grpSpPr>
        <p:sp>
          <p:nvSpPr>
            <p:cNvPr id="6" name="Rounded Rectangle 5"/>
            <p:cNvSpPr/>
            <p:nvPr/>
          </p:nvSpPr>
          <p:spPr>
            <a:xfrm>
              <a:off x="1374781" y="1695266"/>
              <a:ext cx="1877270" cy="3051984"/>
            </a:xfrm>
            <a:prstGeom prst="roundRect">
              <a:avLst>
                <a:gd name="adj" fmla="val 1958"/>
              </a:avLst>
            </a:prstGeom>
            <a:grpFill/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sv-SE" sz="1400" b="1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378662" y="1645697"/>
              <a:ext cx="1877270" cy="3051984"/>
            </a:xfrm>
            <a:prstGeom prst="roundRect">
              <a:avLst>
                <a:gd name="adj" fmla="val 1958"/>
              </a:avLst>
            </a:prstGeom>
            <a:grpFill/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sz="1400" b="1" dirty="0" err="1"/>
                <a:t>Actor</a:t>
              </a:r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</p:txBody>
        </p:sp>
      </p:grpSp>
      <p:sp>
        <p:nvSpPr>
          <p:cNvPr id="31" name="State"/>
          <p:cNvSpPr/>
          <p:nvPr/>
        </p:nvSpPr>
        <p:spPr>
          <a:xfrm>
            <a:off x="1468706" y="3195169"/>
            <a:ext cx="1697182" cy="1368726"/>
          </a:xfrm>
          <a:prstGeom prst="roundRect">
            <a:avLst>
              <a:gd name="adj" fmla="val 3271"/>
            </a:avLst>
          </a:prstGeom>
          <a:solidFill>
            <a:srgbClr val="FF493E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400" b="1" dirty="0"/>
              <a:t>State</a:t>
            </a:r>
          </a:p>
        </p:txBody>
      </p:sp>
      <p:sp>
        <p:nvSpPr>
          <p:cNvPr id="33" name="Supervisor"/>
          <p:cNvSpPr/>
          <p:nvPr/>
        </p:nvSpPr>
        <p:spPr>
          <a:xfrm>
            <a:off x="1520924" y="3618112"/>
            <a:ext cx="1589659" cy="404126"/>
          </a:xfrm>
          <a:prstGeom prst="roundRect">
            <a:avLst>
              <a:gd name="adj" fmla="val 6176"/>
            </a:avLst>
          </a:prstGeom>
          <a:solidFill>
            <a:srgbClr val="FF928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Supervision</a:t>
            </a:r>
            <a:endParaRPr lang="sv-SE" sz="1600" b="1" dirty="0"/>
          </a:p>
        </p:txBody>
      </p:sp>
      <p:sp>
        <p:nvSpPr>
          <p:cNvPr id="34" name="Children"/>
          <p:cNvSpPr/>
          <p:nvPr/>
        </p:nvSpPr>
        <p:spPr>
          <a:xfrm>
            <a:off x="1520923" y="4100412"/>
            <a:ext cx="1589659" cy="404126"/>
          </a:xfrm>
          <a:prstGeom prst="roundRect">
            <a:avLst>
              <a:gd name="adj" fmla="val 6176"/>
            </a:avLst>
          </a:prstGeom>
          <a:solidFill>
            <a:srgbClr val="FF928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Children</a:t>
            </a:r>
          </a:p>
        </p:txBody>
      </p:sp>
      <p:sp>
        <p:nvSpPr>
          <p:cNvPr id="38" name="Can 37"/>
          <p:cNvSpPr/>
          <p:nvPr/>
        </p:nvSpPr>
        <p:spPr>
          <a:xfrm rot="5400000">
            <a:off x="2659897" y="885917"/>
            <a:ext cx="493645" cy="2893316"/>
          </a:xfrm>
          <a:prstGeom prst="can">
            <a:avLst>
              <a:gd name="adj" fmla="val 45278"/>
            </a:avLst>
          </a:prstGeom>
          <a:solidFill>
            <a:srgbClr val="FF493E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3071847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408308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737024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67921" y="2216293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>
                <a:solidFill>
                  <a:schemeClr val="tx1"/>
                </a:solidFill>
              </a:rPr>
              <a:t>Mailbox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9384352" y="2178000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2" name="Behavior"/>
          <p:cNvSpPr/>
          <p:nvPr/>
        </p:nvSpPr>
        <p:spPr>
          <a:xfrm>
            <a:off x="1468706" y="2700734"/>
            <a:ext cx="1697182" cy="414197"/>
          </a:xfrm>
          <a:prstGeom prst="roundRect">
            <a:avLst>
              <a:gd name="adj" fmla="val 6176"/>
            </a:avLst>
          </a:prstGeom>
          <a:solidFill>
            <a:srgbClr val="FF493E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Behavior</a:t>
            </a:r>
            <a:endParaRPr lang="sv-SE" sz="14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2735917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493780" y="1732582"/>
            <a:ext cx="1506773" cy="840795"/>
            <a:chOff x="5493780" y="1732582"/>
            <a:chExt cx="1506773" cy="840795"/>
          </a:xfrm>
          <a:effectLst/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962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Transport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94159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85185E-6 C -0.03255 -1.85185E-6 -0.0789 0.00255 -0.09349 0.00255 C -0.09336 0.03796 -0.09375 0.05671 -0.09375 0.08681 " pathEditMode="relative" rAng="0" ptsTypes="AAA">
                                      <p:cBhvr>
                                        <p:cTn id="5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88" y="4329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85185E-6 L -0.02748 -3.33333E-6 " pathEditMode="fixed" rAng="0" ptsTypes="AA">
                                      <p:cBhvr>
                                        <p:cTn id="6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7" y="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85185E-6 L -0.0276 -3.33333E-6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95833E-6 -2.96296E-6 L -0.02734 -2.96296E-6 " pathEditMode="fixed" rAng="0" ptsTypes="AA">
                                      <p:cBhvr>
                                        <p:cTn id="7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0.00324 L -0.46328 -0.00023 " pathEditMode="fixed" rAng="0" ptsTypes="AA">
                                      <p:cBhvr>
                                        <p:cTn id="7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4" grpId="0" animBg="1"/>
      <p:bldP spid="38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37" grpId="0"/>
      <p:bldP spid="20" grpId="0" animBg="1"/>
      <p:bldP spid="20" grpId="2" animBg="1"/>
      <p:bldP spid="32" grpId="0" animBg="1"/>
      <p:bldP spid="39" grpId="0" animBg="1"/>
      <p:bldP spid="39" grpId="1" animBg="1"/>
      <p:bldP spid="39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28282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4800" b="1" dirty="0"/>
          </a:p>
        </p:txBody>
      </p:sp>
      <p:grpSp>
        <p:nvGrpSpPr>
          <p:cNvPr id="48" name="Group 47"/>
          <p:cNvGrpSpPr/>
          <p:nvPr/>
        </p:nvGrpSpPr>
        <p:grpSpPr>
          <a:xfrm>
            <a:off x="3449805" y="313324"/>
            <a:ext cx="5514854" cy="3207014"/>
            <a:chOff x="1670570" y="1481800"/>
            <a:chExt cx="8511834" cy="4949826"/>
          </a:xfrm>
        </p:grpSpPr>
        <p:grpSp>
          <p:nvGrpSpPr>
            <p:cNvPr id="50" name="Group 49"/>
            <p:cNvGrpSpPr/>
            <p:nvPr/>
          </p:nvGrpSpPr>
          <p:grpSpPr>
            <a:xfrm>
              <a:off x="1670570" y="4802285"/>
              <a:ext cx="1610726" cy="1629341"/>
              <a:chOff x="1627954" y="4762555"/>
              <a:chExt cx="1610726" cy="1629341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cxnSp>
          <p:nvCxnSpPr>
            <p:cNvPr id="51" name="Straight Connector 50"/>
            <p:cNvCxnSpPr>
              <a:stCxn id="79" idx="3"/>
              <a:endCxn id="73" idx="7"/>
            </p:cNvCxnSpPr>
            <p:nvPr/>
          </p:nvCxnSpPr>
          <p:spPr>
            <a:xfrm flipH="1">
              <a:off x="5000949" y="2333243"/>
              <a:ext cx="703529" cy="72937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73" idx="3"/>
              <a:endCxn id="72" idx="7"/>
            </p:cNvCxnSpPr>
            <p:nvPr/>
          </p:nvCxnSpPr>
          <p:spPr>
            <a:xfrm flipH="1">
              <a:off x="3944039" y="3767976"/>
              <a:ext cx="351551" cy="39307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72" idx="3"/>
              <a:endCxn id="80" idx="7"/>
            </p:cNvCxnSpPr>
            <p:nvPr/>
          </p:nvCxnSpPr>
          <p:spPr>
            <a:xfrm flipH="1">
              <a:off x="2831443" y="4866410"/>
              <a:ext cx="407237" cy="38807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73" idx="5"/>
              <a:endCxn id="71" idx="1"/>
            </p:cNvCxnSpPr>
            <p:nvPr/>
          </p:nvCxnSpPr>
          <p:spPr>
            <a:xfrm>
              <a:off x="5000949" y="3767976"/>
              <a:ext cx="377193" cy="409348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72" idx="5"/>
              <a:endCxn id="70" idx="1"/>
            </p:cNvCxnSpPr>
            <p:nvPr/>
          </p:nvCxnSpPr>
          <p:spPr>
            <a:xfrm>
              <a:off x="3944039" y="4866410"/>
              <a:ext cx="351551" cy="40750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74" idx="5"/>
              <a:endCxn id="75" idx="1"/>
            </p:cNvCxnSpPr>
            <p:nvPr/>
          </p:nvCxnSpPr>
          <p:spPr>
            <a:xfrm>
              <a:off x="7850672" y="3767975"/>
              <a:ext cx="400090" cy="4093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75" idx="3"/>
              <a:endCxn id="76" idx="7"/>
            </p:cNvCxnSpPr>
            <p:nvPr/>
          </p:nvCxnSpPr>
          <p:spPr>
            <a:xfrm flipH="1">
              <a:off x="7875923" y="4882683"/>
              <a:ext cx="374839" cy="38902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75" idx="4"/>
              <a:endCxn id="77" idx="0"/>
            </p:cNvCxnSpPr>
            <p:nvPr/>
          </p:nvCxnSpPr>
          <p:spPr>
            <a:xfrm>
              <a:off x="8603442" y="5028767"/>
              <a:ext cx="0" cy="9685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79" idx="5"/>
              <a:endCxn id="74" idx="1"/>
            </p:cNvCxnSpPr>
            <p:nvPr/>
          </p:nvCxnSpPr>
          <p:spPr>
            <a:xfrm>
              <a:off x="6409837" y="2333243"/>
              <a:ext cx="735476" cy="72937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75" idx="5"/>
              <a:endCxn id="78" idx="1"/>
            </p:cNvCxnSpPr>
            <p:nvPr/>
          </p:nvCxnSpPr>
          <p:spPr>
            <a:xfrm>
              <a:off x="8956121" y="4882683"/>
              <a:ext cx="374840" cy="39123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4149506" y="5127833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/c2</a:t>
              </a:r>
            </a:p>
          </p:txBody>
        </p:sp>
        <p:sp>
          <p:nvSpPr>
            <p:cNvPr id="71" name="Oval 70"/>
            <p:cNvSpPr/>
            <p:nvPr/>
          </p:nvSpPr>
          <p:spPr>
            <a:xfrm>
              <a:off x="5232058" y="4031240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/b2</a:t>
              </a:r>
            </a:p>
          </p:txBody>
        </p:sp>
        <p:sp>
          <p:nvSpPr>
            <p:cNvPr id="72" name="Oval 71"/>
            <p:cNvSpPr/>
            <p:nvPr/>
          </p:nvSpPr>
          <p:spPr>
            <a:xfrm>
              <a:off x="3092596" y="4014967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/b1</a:t>
              </a:r>
            </a:p>
          </p:txBody>
        </p:sp>
        <p:sp>
          <p:nvSpPr>
            <p:cNvPr id="73" name="Oval 72"/>
            <p:cNvSpPr/>
            <p:nvPr/>
          </p:nvSpPr>
          <p:spPr>
            <a:xfrm>
              <a:off x="4149506" y="2916533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/a1</a:t>
              </a:r>
            </a:p>
          </p:txBody>
        </p:sp>
        <p:sp>
          <p:nvSpPr>
            <p:cNvPr id="74" name="Oval 73"/>
            <p:cNvSpPr/>
            <p:nvPr/>
          </p:nvSpPr>
          <p:spPr>
            <a:xfrm>
              <a:off x="6999229" y="2916532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/a2</a:t>
              </a:r>
            </a:p>
          </p:txBody>
        </p:sp>
        <p:sp>
          <p:nvSpPr>
            <p:cNvPr id="75" name="Oval 74"/>
            <p:cNvSpPr/>
            <p:nvPr/>
          </p:nvSpPr>
          <p:spPr>
            <a:xfrm>
              <a:off x="8104678" y="403124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/b3</a:t>
              </a:r>
            </a:p>
          </p:txBody>
        </p:sp>
        <p:sp>
          <p:nvSpPr>
            <p:cNvPr id="76" name="Oval 75"/>
            <p:cNvSpPr/>
            <p:nvPr/>
          </p:nvSpPr>
          <p:spPr>
            <a:xfrm>
              <a:off x="7024480" y="5125623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/c3</a:t>
              </a:r>
            </a:p>
          </p:txBody>
        </p:sp>
        <p:sp>
          <p:nvSpPr>
            <p:cNvPr id="77" name="Oval 76"/>
            <p:cNvSpPr/>
            <p:nvPr/>
          </p:nvSpPr>
          <p:spPr>
            <a:xfrm>
              <a:off x="8104678" y="5125621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/c4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9184877" y="5127832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/c5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5558394" y="1481800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</a:t>
              </a:r>
            </a:p>
          </p:txBody>
        </p:sp>
        <p:sp>
          <p:nvSpPr>
            <p:cNvPr id="80" name="Oval 79"/>
            <p:cNvSpPr/>
            <p:nvPr/>
          </p:nvSpPr>
          <p:spPr>
            <a:xfrm>
              <a:off x="1980000" y="510840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/c1</a:t>
              </a:r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1977169" y="5108400"/>
              <a:ext cx="997527" cy="997527"/>
              <a:chOff x="1978560" y="5109171"/>
              <a:chExt cx="997527" cy="997527"/>
            </a:xfrm>
            <a:effectLst/>
          </p:grpSpPr>
          <p:sp>
            <p:nvSpPr>
              <p:cNvPr id="90" name="Oval 89"/>
              <p:cNvSpPr/>
              <p:nvPr/>
            </p:nvSpPr>
            <p:spPr>
              <a:xfrm>
                <a:off x="1978560" y="5109171"/>
                <a:ext cx="997527" cy="997527"/>
              </a:xfrm>
              <a:prstGeom prst="ellipse">
                <a:avLst/>
              </a:prstGeom>
              <a:solidFill>
                <a:srgbClr val="DB5151"/>
              </a:solidFill>
              <a:ln w="38100">
                <a:solidFill>
                  <a:srgbClr val="DB515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Cross 90"/>
              <p:cNvSpPr/>
              <p:nvPr/>
            </p:nvSpPr>
            <p:spPr>
              <a:xfrm rot="18807735">
                <a:off x="2200318" y="5366639"/>
                <a:ext cx="554010" cy="527433"/>
              </a:xfrm>
              <a:prstGeom prst="plus">
                <a:avLst>
                  <a:gd name="adj" fmla="val 37886"/>
                </a:avLst>
              </a:prstGeom>
              <a:solidFill>
                <a:srgbClr val="922E2E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/>
              </a:p>
            </p:txBody>
          </p:sp>
        </p:grpSp>
        <p:sp>
          <p:nvSpPr>
            <p:cNvPr id="86" name="b1 supervising"/>
            <p:cNvSpPr/>
            <p:nvPr/>
          </p:nvSpPr>
          <p:spPr>
            <a:xfrm>
              <a:off x="3092596" y="4014967"/>
              <a:ext cx="997527" cy="99752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68275">
              <a:solidFill>
                <a:schemeClr val="accent6">
                  <a:lumMod val="60000"/>
                  <a:lumOff val="40000"/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/b1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579782" y="4443574"/>
            <a:ext cx="9424224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300" b="1" spc="-1000" dirty="0">
                <a:ln w="15240">
                  <a:solidFill>
                    <a:srgbClr val="434343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Fault tolerance</a:t>
            </a:r>
          </a:p>
        </p:txBody>
      </p:sp>
      <p:sp>
        <p:nvSpPr>
          <p:cNvPr id="39" name="Freeform 38"/>
          <p:cNvSpPr/>
          <p:nvPr/>
        </p:nvSpPr>
        <p:spPr>
          <a:xfrm>
            <a:off x="1250718" y="4365932"/>
            <a:ext cx="806623" cy="683742"/>
          </a:xfrm>
          <a:custGeom>
            <a:avLst/>
            <a:gdLst>
              <a:gd name="connsiteX0" fmla="*/ 341871 w 806623"/>
              <a:gd name="connsiteY0" fmla="*/ 0 h 683742"/>
              <a:gd name="connsiteX1" fmla="*/ 676796 w 806623"/>
              <a:gd name="connsiteY1" fmla="*/ 272972 h 683742"/>
              <a:gd name="connsiteX2" fmla="*/ 679304 w 806623"/>
              <a:gd name="connsiteY2" fmla="*/ 297850 h 683742"/>
              <a:gd name="connsiteX3" fmla="*/ 683741 w 806623"/>
              <a:gd name="connsiteY3" fmla="*/ 296954 h 683742"/>
              <a:gd name="connsiteX4" fmla="*/ 806623 w 806623"/>
              <a:gd name="connsiteY4" fmla="*/ 419836 h 683742"/>
              <a:gd name="connsiteX5" fmla="*/ 683741 w 806623"/>
              <a:gd name="connsiteY5" fmla="*/ 542718 h 683742"/>
              <a:gd name="connsiteX6" fmla="*/ 635910 w 806623"/>
              <a:gd name="connsiteY6" fmla="*/ 533062 h 683742"/>
              <a:gd name="connsiteX7" fmla="*/ 628165 w 806623"/>
              <a:gd name="connsiteY7" fmla="*/ 527840 h 683742"/>
              <a:gd name="connsiteX8" fmla="*/ 625356 w 806623"/>
              <a:gd name="connsiteY8" fmla="*/ 533015 h 683742"/>
              <a:gd name="connsiteX9" fmla="*/ 341871 w 806623"/>
              <a:gd name="connsiteY9" fmla="*/ 683742 h 683742"/>
              <a:gd name="connsiteX10" fmla="*/ 0 w 806623"/>
              <a:gd name="connsiteY10" fmla="*/ 341871 h 683742"/>
              <a:gd name="connsiteX11" fmla="*/ 341871 w 806623"/>
              <a:gd name="connsiteY11" fmla="*/ 0 h 68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06623" h="683742">
                <a:moveTo>
                  <a:pt x="341871" y="0"/>
                </a:moveTo>
                <a:cubicBezTo>
                  <a:pt x="507080" y="0"/>
                  <a:pt x="644918" y="117187"/>
                  <a:pt x="676796" y="272972"/>
                </a:cubicBezTo>
                <a:lnTo>
                  <a:pt x="679304" y="297850"/>
                </a:lnTo>
                <a:lnTo>
                  <a:pt x="683741" y="296954"/>
                </a:lnTo>
                <a:cubicBezTo>
                  <a:pt x="751607" y="296954"/>
                  <a:pt x="806623" y="351970"/>
                  <a:pt x="806623" y="419836"/>
                </a:cubicBezTo>
                <a:cubicBezTo>
                  <a:pt x="806623" y="487702"/>
                  <a:pt x="751607" y="542718"/>
                  <a:pt x="683741" y="542718"/>
                </a:cubicBezTo>
                <a:cubicBezTo>
                  <a:pt x="666775" y="542718"/>
                  <a:pt x="650611" y="539280"/>
                  <a:pt x="635910" y="533062"/>
                </a:cubicBezTo>
                <a:lnTo>
                  <a:pt x="628165" y="527840"/>
                </a:lnTo>
                <a:lnTo>
                  <a:pt x="625356" y="533015"/>
                </a:lnTo>
                <a:cubicBezTo>
                  <a:pt x="563919" y="623953"/>
                  <a:pt x="459877" y="683742"/>
                  <a:pt x="341871" y="683742"/>
                </a:cubicBezTo>
                <a:cubicBezTo>
                  <a:pt x="153061" y="683742"/>
                  <a:pt x="0" y="530681"/>
                  <a:pt x="0" y="341871"/>
                </a:cubicBezTo>
                <a:cubicBezTo>
                  <a:pt x="0" y="153061"/>
                  <a:pt x="153061" y="0"/>
                  <a:pt x="341871" y="0"/>
                </a:cubicBezTo>
                <a:close/>
              </a:path>
            </a:pathLst>
          </a:custGeom>
          <a:solidFill>
            <a:srgbClr val="C00000"/>
          </a:solidFill>
          <a:ln w="25400">
            <a:solidFill>
              <a:schemeClr val="bg1"/>
            </a:solidFill>
          </a:ln>
          <a:effectLst>
            <a:innerShdw dist="38100" dir="18480000">
              <a:schemeClr val="tx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29" y="4267611"/>
            <a:ext cx="1767993" cy="185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2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6817885" y="4832134"/>
            <a:ext cx="3597566" cy="1629341"/>
            <a:chOff x="1627954" y="4762555"/>
            <a:chExt cx="1610726" cy="1629341"/>
          </a:xfrm>
        </p:grpSpPr>
        <p:sp>
          <p:nvSpPr>
            <p:cNvPr id="55" name="Oval 54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670570" y="4802285"/>
            <a:ext cx="1610726" cy="1629341"/>
            <a:chOff x="1627954" y="4762555"/>
            <a:chExt cx="1610726" cy="1629341"/>
          </a:xfrm>
        </p:grpSpPr>
        <p:sp>
          <p:nvSpPr>
            <p:cNvPr id="34" name="Oval 33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000949" y="2333243"/>
            <a:ext cx="703529" cy="7293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3944039" y="3767976"/>
            <a:ext cx="351551" cy="393075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831443" y="4866410"/>
            <a:ext cx="407237" cy="3880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000949" y="3767976"/>
            <a:ext cx="377193" cy="409348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3944039" y="4866410"/>
            <a:ext cx="351551" cy="407507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7850672" y="3767975"/>
            <a:ext cx="400090" cy="40934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7875923" y="4882683"/>
            <a:ext cx="374839" cy="38902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603442" y="5028767"/>
            <a:ext cx="0" cy="9685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409837" y="2333243"/>
            <a:ext cx="735476" cy="72937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8956121" y="4882683"/>
            <a:ext cx="374840" cy="39123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149506" y="51278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23205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149506" y="29165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6999229" y="29165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024480" y="512562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104678" y="5125621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184877" y="51278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sp>
        <p:nvSpPr>
          <p:cNvPr id="3" name="Oval 2"/>
          <p:cNvSpPr/>
          <p:nvPr/>
        </p:nvSpPr>
        <p:spPr>
          <a:xfrm>
            <a:off x="5558394" y="1481800"/>
            <a:ext cx="997527" cy="997527"/>
          </a:xfrm>
          <a:prstGeom prst="ellipse">
            <a:avLst/>
          </a:prstGeom>
          <a:solidFill>
            <a:srgbClr val="00B0F0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94819" y="922376"/>
            <a:ext cx="3796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err="1"/>
              <a:t>Error</a:t>
            </a:r>
            <a:r>
              <a:rPr lang="sv-SE" sz="4800" b="1" dirty="0"/>
              <a:t> </a:t>
            </a:r>
            <a:r>
              <a:rPr lang="sv-SE" sz="4800" b="1" dirty="0" err="1"/>
              <a:t>Kernel</a:t>
            </a:r>
            <a:endParaRPr lang="sv-SE" sz="4800" b="1" dirty="0"/>
          </a:p>
        </p:txBody>
      </p:sp>
      <p:sp>
        <p:nvSpPr>
          <p:cNvPr id="39" name="Oval 38"/>
          <p:cNvSpPr/>
          <p:nvPr/>
        </p:nvSpPr>
        <p:spPr>
          <a:xfrm>
            <a:off x="1980000" y="510840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/c1</a:t>
            </a:r>
          </a:p>
        </p:txBody>
      </p:sp>
      <p:sp>
        <p:nvSpPr>
          <p:cNvPr id="29" name="Oval Callout 28"/>
          <p:cNvSpPr/>
          <p:nvPr/>
        </p:nvSpPr>
        <p:spPr>
          <a:xfrm>
            <a:off x="574221" y="2878937"/>
            <a:ext cx="3017840" cy="646998"/>
          </a:xfrm>
          <a:prstGeom prst="wedgeEllipseCallout">
            <a:avLst>
              <a:gd name="adj1" fmla="val 29550"/>
              <a:gd name="adj2" fmla="val 82059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b="1" dirty="0" err="1">
                <a:solidFill>
                  <a:schemeClr val="bg1"/>
                </a:solidFill>
              </a:rPr>
              <a:t>OneForOne</a:t>
            </a:r>
            <a:r>
              <a:rPr lang="sv-SE" sz="1600" b="1" dirty="0">
                <a:solidFill>
                  <a:schemeClr val="bg1"/>
                </a:solidFill>
              </a:rPr>
              <a:t> supervisor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977169" y="5108400"/>
            <a:ext cx="997527" cy="997527"/>
            <a:chOff x="1978560" y="5109171"/>
            <a:chExt cx="997527" cy="997527"/>
          </a:xfrm>
          <a:effectLst/>
        </p:grpSpPr>
        <p:sp>
          <p:nvSpPr>
            <p:cNvPr id="44" name="Oval 43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DB5151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Cross 44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024479" y="5125621"/>
            <a:ext cx="997527" cy="997527"/>
            <a:chOff x="1978560" y="5109171"/>
            <a:chExt cx="997527" cy="997527"/>
          </a:xfrm>
          <a:effectLst/>
        </p:grpSpPr>
        <p:sp>
          <p:nvSpPr>
            <p:cNvPr id="48" name="Oval 47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DB5151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Cross 48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0" name="Oval Callout 49"/>
          <p:cNvSpPr/>
          <p:nvPr/>
        </p:nvSpPr>
        <p:spPr>
          <a:xfrm>
            <a:off x="8956121" y="2879236"/>
            <a:ext cx="2795271" cy="646998"/>
          </a:xfrm>
          <a:prstGeom prst="wedgeEllipseCallout">
            <a:avLst>
              <a:gd name="adj1" fmla="val -39637"/>
              <a:gd name="adj2" fmla="val 93091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b="1" dirty="0" err="1">
                <a:solidFill>
                  <a:schemeClr val="bg1"/>
                </a:solidFill>
              </a:rPr>
              <a:t>AllForOne</a:t>
            </a:r>
            <a:r>
              <a:rPr lang="sv-SE" sz="1600" b="1" dirty="0">
                <a:solidFill>
                  <a:schemeClr val="bg1"/>
                </a:solidFill>
              </a:rPr>
              <a:t> supervisor</a:t>
            </a:r>
          </a:p>
        </p:txBody>
      </p:sp>
      <p:sp>
        <p:nvSpPr>
          <p:cNvPr id="51" name="b1 supervising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</p:spTree>
    <p:extLst>
      <p:ext uri="{BB962C8B-B14F-4D97-AF65-F5344CB8AC3E}">
        <p14:creationId xmlns:p14="http://schemas.microsoft.com/office/powerpoint/2010/main" val="313625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4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637B9B"/>
          </a:solidFill>
          <a:ln w="190500">
            <a:solidFill>
              <a:srgbClr val="637B9B">
                <a:alpha val="46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Component</a:t>
            </a:r>
          </a:p>
        </p:txBody>
      </p:sp>
      <p:sp>
        <p:nvSpPr>
          <p:cNvPr id="30" name="Servicetekniker"/>
          <p:cNvSpPr/>
          <p:nvPr/>
        </p:nvSpPr>
        <p:spPr>
          <a:xfrm>
            <a:off x="6955299" y="854396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Consumer</a:t>
            </a:r>
            <a:r>
              <a:rPr lang="sv-SE" sz="1400" b="1" dirty="0"/>
              <a:t> 1</a:t>
            </a:r>
          </a:p>
        </p:txBody>
      </p:sp>
      <p:sp>
        <p:nvSpPr>
          <p:cNvPr id="31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Consumer</a:t>
            </a:r>
            <a:r>
              <a:rPr lang="sv-SE" sz="1400" b="1" dirty="0"/>
              <a:t> 2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605392" y="4284276"/>
            <a:ext cx="2168626" cy="11820"/>
          </a:xfrm>
          <a:prstGeom prst="straightConnector1">
            <a:avLst/>
          </a:prstGeom>
          <a:ln w="53975">
            <a:solidFill>
              <a:srgbClr val="47B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225842" y="2449574"/>
            <a:ext cx="0" cy="1428939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197920" y="2449574"/>
            <a:ext cx="0" cy="1428939"/>
          </a:xfrm>
          <a:prstGeom prst="straightConnector1">
            <a:avLst/>
          </a:prstGeom>
          <a:ln w="53975">
            <a:solidFill>
              <a:srgbClr val="47B97D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576209" y="5214966"/>
            <a:ext cx="2168626" cy="17482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Error"/>
          <p:cNvGrpSpPr/>
          <p:nvPr/>
        </p:nvGrpSpPr>
        <p:grpSpPr>
          <a:xfrm>
            <a:off x="5383271" y="4948015"/>
            <a:ext cx="562367" cy="568866"/>
            <a:chOff x="4665409" y="4631482"/>
            <a:chExt cx="1610726" cy="1629341"/>
          </a:xfrm>
        </p:grpSpPr>
        <p:grpSp>
          <p:nvGrpSpPr>
            <p:cNvPr id="46" name="Group 45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47" name="Cross 46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grpSp>
        <p:nvGrpSpPr>
          <p:cNvPr id="50" name="Error"/>
          <p:cNvGrpSpPr/>
          <p:nvPr/>
        </p:nvGrpSpPr>
        <p:grpSpPr>
          <a:xfrm>
            <a:off x="7944658" y="2879610"/>
            <a:ext cx="562367" cy="568866"/>
            <a:chOff x="4665409" y="4631482"/>
            <a:chExt cx="1610726" cy="1629341"/>
          </a:xfrm>
        </p:grpSpPr>
        <p:grpSp>
          <p:nvGrpSpPr>
            <p:cNvPr id="51" name="Group 50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52" name="Cross 51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</p:spTree>
    <p:extLst>
      <p:ext uri="{BB962C8B-B14F-4D97-AF65-F5344CB8AC3E}">
        <p14:creationId xmlns:p14="http://schemas.microsoft.com/office/powerpoint/2010/main" val="73311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3500" cap="rnd">
          <a:solidFill>
            <a:srgbClr val="50DE94"/>
          </a:solidFill>
          <a:round/>
          <a:headEnd w="sm" len="med"/>
          <a:tailEnd type="none" w="sm" len="sm"/>
        </a:ln>
        <a:effectLst/>
        <a:scene3d>
          <a:camera prst="orthographicFront"/>
          <a:lightRig rig="threePt" dir="t"/>
        </a:scene3d>
        <a:sp3d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3500" cap="rnd">
          <a:solidFill>
            <a:srgbClr val="50DE94"/>
          </a:solidFill>
          <a:round/>
          <a:headEnd w="sm" len="med"/>
          <a:tailEnd type="triangle" w="sm" len="sm"/>
        </a:ln>
        <a:effectLst/>
        <a:scene3d>
          <a:camera prst="orthographicFront"/>
          <a:lightRig rig="threePt" dir="t"/>
        </a:scene3d>
        <a:sp3d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3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44a0c100-6804-4ba7-b49b-e7ac250487c7" Revision="1" Stencil="System.MyShapes" StencilVersion="1.0"/>
</Control>
</file>

<file path=customXml/item2.xml><?xml version="1.0" encoding="utf-8"?>
<Control xmlns="http://schemas.microsoft.com/VisualStudio/2011/storyboarding/control">
  <Id Name="dc90df87-36f1-4586-bce0-8a0e230fa5e3" Revision="1" Stencil="System.MyShapes" StencilVersion="1.0"/>
</Control>
</file>

<file path=customXml/itemProps1.xml><?xml version="1.0" encoding="utf-8"?>
<ds:datastoreItem xmlns:ds="http://schemas.openxmlformats.org/officeDocument/2006/customXml" ds:itemID="{C628A903-7748-4EDB-A72A-3ECFEA25BB5E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DA122B6-4EED-4C79-89A6-6B2CCEF25CD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16283</TotalTime>
  <Words>552</Words>
  <Application>Microsoft Macintosh PowerPoint</Application>
  <PresentationFormat>Bredbild</PresentationFormat>
  <Paragraphs>163</Paragraphs>
  <Slides>27</Slides>
  <Notes>7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3</vt:i4>
      </vt:variant>
      <vt:variant>
        <vt:lpstr>Bildrubriker</vt:lpstr>
      </vt:variant>
      <vt:variant>
        <vt:i4>27</vt:i4>
      </vt:variant>
    </vt:vector>
  </HeadingPairs>
  <TitlesOfParts>
    <vt:vector size="35" baseType="lpstr">
      <vt:lpstr>Arial</vt:lpstr>
      <vt:lpstr>Arial Black</vt:lpstr>
      <vt:lpstr>Calibri</vt:lpstr>
      <vt:lpstr>Calibri Light</vt:lpstr>
      <vt:lpstr>Ravie</vt:lpstr>
      <vt:lpstr>Office Theme</vt:lpstr>
      <vt:lpstr>2_Office Theme</vt:lpstr>
      <vt:lpstr>1_Office Theme</vt:lpstr>
      <vt:lpstr>PowerPoint-presentation</vt:lpstr>
      <vt:lpstr>PowerPoint-presentation</vt:lpstr>
      <vt:lpstr>PowerPoint-presentation</vt:lpstr>
      <vt:lpstr>Actor Model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Moore’s Law</vt:lpstr>
      <vt:lpstr>PowerPoint-presentation</vt:lpstr>
      <vt:lpstr>PowerPoint-presentation</vt:lpstr>
      <vt:lpstr>PowerPoint-presentation</vt:lpstr>
      <vt:lpstr>Cluster</vt:lpstr>
      <vt:lpstr>Scaling Microservices</vt:lpstr>
      <vt:lpstr>Scaling Microservices</vt:lpstr>
      <vt:lpstr>Scaling Microservices</vt:lpstr>
      <vt:lpstr>Service Discovery</vt:lpstr>
      <vt:lpstr>Service Discovery</vt:lpstr>
      <vt:lpstr>Service Discovery</vt:lpstr>
      <vt:lpstr>Redundancy</vt:lpstr>
      <vt:lpstr>Health Checks</vt:lpstr>
      <vt:lpstr>The End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Skala upp och ut med Akka.NET</dc:title>
  <dc:creator>Microsoft account</dc:creator>
  <cp:lastModifiedBy>Roger Johansson</cp:lastModifiedBy>
  <cp:revision>1983</cp:revision>
  <dcterms:created xsi:type="dcterms:W3CDTF">2014-06-11T19:04:29Z</dcterms:created>
  <dcterms:modified xsi:type="dcterms:W3CDTF">2020-10-22T17:13:14Z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