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334" r:id="rId2"/>
    <p:sldId id="300" r:id="rId3"/>
    <p:sldId id="307" r:id="rId4"/>
    <p:sldId id="303" r:id="rId5"/>
    <p:sldId id="319" r:id="rId6"/>
    <p:sldId id="295" r:id="rId7"/>
    <p:sldId id="304" r:id="rId8"/>
    <p:sldId id="335" r:id="rId9"/>
    <p:sldId id="296" r:id="rId10"/>
    <p:sldId id="332" r:id="rId11"/>
    <p:sldId id="321" r:id="rId12"/>
    <p:sldId id="333" r:id="rId13"/>
    <p:sldId id="324" r:id="rId14"/>
    <p:sldId id="322" r:id="rId15"/>
    <p:sldId id="313" r:id="rId16"/>
    <p:sldId id="323" r:id="rId17"/>
    <p:sldId id="331" r:id="rId18"/>
    <p:sldId id="330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B3E"/>
    <a:srgbClr val="05CFFF"/>
    <a:srgbClr val="F16364"/>
    <a:srgbClr val="176C4C"/>
    <a:srgbClr val="3DB5BE"/>
    <a:srgbClr val="DD5893"/>
    <a:srgbClr val="236089"/>
    <a:srgbClr val="0E475F"/>
    <a:srgbClr val="384F5F"/>
    <a:srgbClr val="1D9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21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BCFE-A15E-4826-A1A9-85B6ADAEE4E9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3D060-EEDD-4A82-A1F5-9405439E6F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6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4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8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66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0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4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4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2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9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2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8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2016-10-19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13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consul.io/u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Service Discovery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urved Connector 80"/>
          <p:cNvCxnSpPr>
            <a:stCxn id="24" idx="2"/>
            <a:endCxn id="55" idx="0"/>
          </p:cNvCxnSpPr>
          <p:nvPr/>
        </p:nvCxnSpPr>
        <p:spPr>
          <a:xfrm rot="16200000" flipH="1">
            <a:off x="6584479" y="2673656"/>
            <a:ext cx="2763346" cy="3754150"/>
          </a:xfrm>
          <a:prstGeom prst="curvedConnector3">
            <a:avLst>
              <a:gd name="adj1" fmla="val 40349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4" idx="2"/>
            <a:endCxn id="60" idx="0"/>
          </p:cNvCxnSpPr>
          <p:nvPr/>
        </p:nvCxnSpPr>
        <p:spPr>
          <a:xfrm rot="5400000">
            <a:off x="2833546" y="2670439"/>
            <a:ext cx="2756912" cy="3754151"/>
          </a:xfrm>
          <a:prstGeom prst="curvedConnector3">
            <a:avLst>
              <a:gd name="adj1" fmla="val 40326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24" idx="2"/>
            <a:endCxn id="45" idx="0"/>
          </p:cNvCxnSpPr>
          <p:nvPr/>
        </p:nvCxnSpPr>
        <p:spPr>
          <a:xfrm rot="5400000">
            <a:off x="3768866" y="3612193"/>
            <a:ext cx="2763346" cy="1877076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4" idx="2"/>
            <a:endCxn id="50" idx="0"/>
          </p:cNvCxnSpPr>
          <p:nvPr/>
        </p:nvCxnSpPr>
        <p:spPr>
          <a:xfrm rot="16200000" flipH="1">
            <a:off x="5645941" y="3612193"/>
            <a:ext cx="2763346" cy="1877075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4" idx="2"/>
            <a:endCxn id="40" idx="0"/>
          </p:cNvCxnSpPr>
          <p:nvPr/>
        </p:nvCxnSpPr>
        <p:spPr>
          <a:xfrm rot="5400000">
            <a:off x="4710621" y="4547514"/>
            <a:ext cx="2756912" cy="1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397770" y="5925970"/>
            <a:ext cx="1382612" cy="550476"/>
            <a:chOff x="4670527" y="2259239"/>
            <a:chExt cx="2841610" cy="1131364"/>
          </a:xfrm>
        </p:grpSpPr>
        <p:sp>
          <p:nvSpPr>
            <p:cNvPr id="40" name="Rounded Rectangle 3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520695" y="5932404"/>
            <a:ext cx="1382612" cy="550476"/>
            <a:chOff x="4670527" y="2259239"/>
            <a:chExt cx="2841610" cy="1131364"/>
          </a:xfrm>
        </p:grpSpPr>
        <p:sp>
          <p:nvSpPr>
            <p:cNvPr id="45" name="Rounded Rectangle 4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7274846" y="5932404"/>
            <a:ext cx="1382612" cy="550476"/>
            <a:chOff x="4670527" y="2259239"/>
            <a:chExt cx="2841610" cy="1131364"/>
          </a:xfrm>
        </p:grpSpPr>
        <p:sp>
          <p:nvSpPr>
            <p:cNvPr id="50" name="Rounded Rectangle 4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9151921" y="5932404"/>
            <a:ext cx="1382612" cy="550476"/>
            <a:chOff x="4670527" y="2259239"/>
            <a:chExt cx="2841610" cy="1131364"/>
          </a:xfrm>
        </p:grpSpPr>
        <p:sp>
          <p:nvSpPr>
            <p:cNvPr id="55" name="Rounded Rectangle 5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643620" y="5925970"/>
            <a:ext cx="1382612" cy="550476"/>
            <a:chOff x="4670527" y="2259239"/>
            <a:chExt cx="2841610" cy="1131364"/>
          </a:xfrm>
        </p:grpSpPr>
        <p:sp>
          <p:nvSpPr>
            <p:cNvPr id="60" name="Rounded Rectangle 5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3595001" y="2196596"/>
            <a:ext cx="4988153" cy="2803534"/>
            <a:chOff x="3544773" y="2055813"/>
            <a:chExt cx="4988153" cy="2803534"/>
          </a:xfrm>
        </p:grpSpPr>
        <p:sp>
          <p:nvSpPr>
            <p:cNvPr id="75" name="Oval 74"/>
            <p:cNvSpPr/>
            <p:nvPr/>
          </p:nvSpPr>
          <p:spPr>
            <a:xfrm>
              <a:off x="3544773" y="2055813"/>
              <a:ext cx="4988153" cy="28035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47543" y="2477799"/>
              <a:ext cx="1382612" cy="550476"/>
              <a:chOff x="4670527" y="2259238"/>
              <a:chExt cx="2841610" cy="11313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70527" y="2259238"/>
                <a:ext cx="2841610" cy="1131363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4285321" y="3600754"/>
              <a:ext cx="1382612" cy="550476"/>
              <a:chOff x="4670527" y="2259239"/>
              <a:chExt cx="2841610" cy="1131364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412110" y="3600754"/>
              <a:ext cx="1382612" cy="550476"/>
              <a:chOff x="4670527" y="2259239"/>
              <a:chExt cx="2841610" cy="11313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cxnSp>
          <p:nvCxnSpPr>
            <p:cNvPr id="65" name="Straight Arrow Connector 64"/>
            <p:cNvCxnSpPr>
              <a:stCxn id="30" idx="3"/>
              <a:endCxn id="35" idx="1"/>
            </p:cNvCxnSpPr>
            <p:nvPr/>
          </p:nvCxnSpPr>
          <p:spPr>
            <a:xfrm>
              <a:off x="5667933" y="3875992"/>
              <a:ext cx="744177" cy="0"/>
            </a:xfrm>
            <a:prstGeom prst="straightConnector1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24" idx="1"/>
              <a:endCxn id="30" idx="0"/>
            </p:cNvCxnSpPr>
            <p:nvPr/>
          </p:nvCxnSpPr>
          <p:spPr>
            <a:xfrm rot="10800000" flipV="1">
              <a:off x="4976627" y="2753036"/>
              <a:ext cx="370916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24" idx="3"/>
              <a:endCxn id="35" idx="0"/>
            </p:cNvCxnSpPr>
            <p:nvPr/>
          </p:nvCxnSpPr>
          <p:spPr>
            <a:xfrm>
              <a:off x="6730155" y="2753037"/>
              <a:ext cx="373261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5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Consul enables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0220" y="2903666"/>
            <a:ext cx="5720744" cy="3117489"/>
          </a:xfrm>
        </p:spPr>
        <p:txBody>
          <a:bodyPr/>
          <a:lstStyle/>
          <a:p>
            <a:r>
              <a:rPr lang="sv-SE" dirty="0" smtClean="0">
                <a:solidFill>
                  <a:srgbClr val="FFFFFF"/>
                </a:solidFill>
              </a:rPr>
              <a:t>Scalability – Locate service instances</a:t>
            </a:r>
            <a:endParaRPr lang="sv-SE" dirty="0">
              <a:solidFill>
                <a:srgbClr val="FFFFFF"/>
              </a:solidFill>
            </a:endParaRPr>
          </a:p>
          <a:p>
            <a:r>
              <a:rPr lang="sv-SE" dirty="0" smtClean="0">
                <a:solidFill>
                  <a:srgbClr val="FFFFFF"/>
                </a:solidFill>
              </a:rPr>
              <a:t>Availability – Find healthy instances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Circuit Breaker’ish</a:t>
            </a:r>
            <a:endParaRPr lang="sv-SE" dirty="0">
              <a:solidFill>
                <a:srgbClr val="FFFFFF"/>
              </a:solidFill>
            </a:endParaRPr>
          </a:p>
          <a:p>
            <a:r>
              <a:rPr lang="sv-SE" dirty="0" smtClean="0">
                <a:solidFill>
                  <a:srgbClr val="FFFFFF"/>
                </a:solidFill>
              </a:rPr>
              <a:t>Distributed Configuration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Cross Data Center support</a:t>
            </a:r>
          </a:p>
          <a:p>
            <a:r>
              <a:rPr lang="sv-SE" smtClean="0">
                <a:solidFill>
                  <a:srgbClr val="FFFFFF"/>
                </a:solidFill>
              </a:rPr>
              <a:t>Network latency optimization</a:t>
            </a:r>
            <a:endParaRPr lang="sv-SE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Docker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8" name="Rectangle 7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13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4" name="Oval Callout 43"/>
          <p:cNvSpPr/>
          <p:nvPr/>
        </p:nvSpPr>
        <p:spPr>
          <a:xfrm>
            <a:off x="1648964" y="2761893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Isolating services from eachother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6" b="17694"/>
          <a:stretch/>
        </p:blipFill>
        <p:spPr>
          <a:xfrm>
            <a:off x="1524510" y="3493467"/>
            <a:ext cx="2223208" cy="1138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t="11768" r="8647" b="8354"/>
          <a:stretch/>
        </p:blipFill>
        <p:spPr>
          <a:xfrm>
            <a:off x="3933138" y="3103319"/>
            <a:ext cx="1996919" cy="1919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7" y="3027806"/>
            <a:ext cx="2070043" cy="207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79"/>
          <a:stretch/>
        </p:blipFill>
        <p:spPr>
          <a:xfrm>
            <a:off x="8370940" y="3085915"/>
            <a:ext cx="1942394" cy="19538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Cluster Schedulers</a:t>
            </a:r>
            <a:endParaRPr lang="sv-SE" sz="4400" b="1" dirty="0"/>
          </a:p>
        </p:txBody>
      </p:sp>
    </p:spTree>
    <p:extLst>
      <p:ext uri="{BB962C8B-B14F-4D97-AF65-F5344CB8AC3E}">
        <p14:creationId xmlns:p14="http://schemas.microsoft.com/office/powerpoint/2010/main" val="26853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/>
              <a:t>Cluster </a:t>
            </a:r>
            <a:r>
              <a:rPr lang="sv-SE" sz="4400" b="1" dirty="0" smtClean="0"/>
              <a:t>Schedulers</a:t>
            </a:r>
            <a:endParaRPr lang="sv-SE" sz="44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2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Customer Data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750" y="2664185"/>
            <a:ext cx="3179197" cy="3780158"/>
            <a:chOff x="4501023" y="2664185"/>
            <a:chExt cx="3179197" cy="3780158"/>
          </a:xfrm>
        </p:grpSpPr>
        <p:sp>
          <p:nvSpPr>
            <p:cNvPr id="14" name="Rectangle 13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1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20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84296" y="2664185"/>
            <a:ext cx="3179197" cy="3780158"/>
            <a:chOff x="4501023" y="2664185"/>
            <a:chExt cx="3179197" cy="3780158"/>
          </a:xfrm>
        </p:grpSpPr>
        <p:sp>
          <p:nvSpPr>
            <p:cNvPr id="26" name="Rectangle 2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3</a:t>
              </a:r>
              <a:endParaRPr lang="sv-SE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3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Isosceles Triangle 2"/>
          <p:cNvSpPr/>
          <p:nvPr/>
        </p:nvSpPr>
        <p:spPr>
          <a:xfrm rot="10299074">
            <a:off x="2945263" y="3728046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4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Tracing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openzipkin/zipkin-ui/master/zipkin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2094" cy="623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microservice architecture puts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e</a:t>
            </a:r>
            <a:r>
              <a:rPr lang="sv-SE" sz="2400" i="1" dirty="0" smtClean="0">
                <a:solidFill>
                  <a:srgbClr val="102B3E"/>
                </a:solidFill>
              </a:rPr>
              <a:t>ach element of functionality into a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s</a:t>
            </a:r>
            <a:r>
              <a:rPr lang="sv-SE" sz="2400" i="1" dirty="0" smtClean="0">
                <a:solidFill>
                  <a:srgbClr val="102B3E"/>
                </a:solidFill>
              </a:rPr>
              <a:t>eparate service… 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distributing these services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a</a:t>
            </a:r>
            <a:r>
              <a:rPr lang="sv-SE" sz="2400" i="1" dirty="0" smtClean="0">
                <a:solidFill>
                  <a:srgbClr val="102B3E"/>
                </a:solidFill>
              </a:rPr>
              <a:t>cross servers, replicating as needed</a:t>
            </a:r>
            <a:endParaRPr lang="sv-SE" sz="2400" i="1" dirty="0">
              <a:solidFill>
                <a:srgbClr val="102B3E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30646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Service Discovery</a:t>
            </a: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Where are you guys!?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I’m over here!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6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A”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587174"/>
              <a:ext cx="1992085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B”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900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Lookup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”Where is B?”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70527" y="4897970"/>
            <a:ext cx="2841610" cy="278194"/>
            <a:chOff x="4670527" y="5044913"/>
            <a:chExt cx="2841610" cy="27819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615084" y="5044913"/>
              <a:ext cx="952496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Call</a:t>
              </a:r>
              <a:endParaRPr lang="sv-SE" b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8738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A3</a:t>
              </a:r>
              <a:endParaRPr lang="sv-SE" dirty="0"/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A2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A1</a:t>
              </a:r>
              <a:endParaRPr lang="sv-SE" dirty="0"/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B2</a:t>
              </a:r>
              <a:endParaRPr lang="sv-SE" dirty="0"/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B1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B3</a:t>
              </a:r>
              <a:endParaRPr lang="sv-SE" dirty="0"/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4074004" y="3044280"/>
            <a:ext cx="40439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4400" b="1" dirty="0">
                <a:solidFill>
                  <a:srgbClr val="FFFFFF"/>
                </a:solidFill>
                <a:latin typeface="Calibri Light" panose="020F0302020204030204"/>
                <a:ea typeface="+mj-ea"/>
                <a:cs typeface="+mj-cs"/>
              </a:rPr>
              <a:t>Service Discovery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074004" y="3044280"/>
            <a:ext cx="40439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4400" b="1" dirty="0">
                <a:solidFill>
                  <a:srgbClr val="FFFFFF"/>
                </a:solidFill>
                <a:latin typeface="Calibri Light" panose="020F0302020204030204"/>
                <a:ea typeface="+mj-ea"/>
                <a:cs typeface="+mj-cs"/>
              </a:rPr>
              <a:t>Service Discovery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6248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Consul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905708" y="3701112"/>
            <a:ext cx="6380584" cy="81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b="1" dirty="0" smtClean="0">
                <a:solidFill>
                  <a:srgbClr val="102B3E"/>
                </a:solidFill>
              </a:rPr>
              <a:t>Demo</a:t>
            </a:r>
            <a:r>
              <a:rPr lang="sv-SE" dirty="0" smtClean="0">
                <a:solidFill>
                  <a:srgbClr val="102B3E"/>
                </a:solidFill>
              </a:rPr>
              <a:t> </a:t>
            </a:r>
            <a:r>
              <a:rPr lang="sv-SE" dirty="0" smtClean="0">
                <a:solidFill>
                  <a:srgbClr val="102B3E"/>
                </a:solidFill>
                <a:hlinkClick r:id="rId3"/>
              </a:rPr>
              <a:t>https</a:t>
            </a:r>
            <a:r>
              <a:rPr lang="sv-SE" dirty="0">
                <a:solidFill>
                  <a:srgbClr val="102B3E"/>
                </a:solidFill>
                <a:hlinkClick r:id="rId3"/>
              </a:rPr>
              <a:t>://demo.consul.io/ui</a:t>
            </a:r>
            <a:r>
              <a:rPr lang="sv-SE" dirty="0" smtClean="0">
                <a:solidFill>
                  <a:srgbClr val="102B3E"/>
                </a:solidFill>
                <a:hlinkClick r:id="rId3"/>
              </a:rPr>
              <a:t>/</a:t>
            </a:r>
            <a:endParaRPr lang="sv-SE" dirty="0" smtClean="0">
              <a:solidFill>
                <a:srgbClr val="102B3E"/>
              </a:solidFill>
            </a:endParaRPr>
          </a:p>
          <a:p>
            <a:pPr marL="0" indent="0" algn="ctr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183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Service Discovery</vt:lpstr>
      <vt:lpstr>Scaling Microservices</vt:lpstr>
      <vt:lpstr>Service Discovery</vt:lpstr>
      <vt:lpstr>Service Discovery</vt:lpstr>
      <vt:lpstr>Service Discovery</vt:lpstr>
      <vt:lpstr>Service Discovery</vt:lpstr>
      <vt:lpstr>Service Discovery</vt:lpstr>
      <vt:lpstr>Consul</vt:lpstr>
      <vt:lpstr>Consul</vt:lpstr>
      <vt:lpstr>Consul</vt:lpstr>
      <vt:lpstr>Consul enables</vt:lpstr>
      <vt:lpstr>Docker</vt:lpstr>
      <vt:lpstr>PowerPoint Presentation</vt:lpstr>
      <vt:lpstr>PowerPoint Presentation</vt:lpstr>
      <vt:lpstr>PowerPoint Presentation</vt:lpstr>
      <vt:lpstr>PowerPoint Presentation</vt:lpstr>
      <vt:lpstr>Tracing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Betsson</dc:title>
  <dc:creator>Roger Johansson</dc:creator>
  <cp:lastModifiedBy>Roger Johansson</cp:lastModifiedBy>
  <cp:revision>454</cp:revision>
  <dcterms:created xsi:type="dcterms:W3CDTF">2016-09-30T19:43:44Z</dcterms:created>
  <dcterms:modified xsi:type="dcterms:W3CDTF">2016-10-19T08:18:54Z</dcterms:modified>
</cp:coreProperties>
</file>