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48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422" r:id="rId36"/>
    <p:sldId id="495" r:id="rId37"/>
    <p:sldId id="472" r:id="rId38"/>
    <p:sldId id="480" r:id="rId39"/>
    <p:sldId id="479" r:id="rId40"/>
    <p:sldId id="424" r:id="rId41"/>
    <p:sldId id="437" r:id="rId42"/>
    <p:sldId id="355" r:id="rId43"/>
    <p:sldId id="441" r:id="rId44"/>
    <p:sldId id="445" r:id="rId45"/>
    <p:sldId id="489" r:id="rId46"/>
    <p:sldId id="506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493E"/>
    <a:srgbClr val="282828"/>
    <a:srgbClr val="FFC021"/>
    <a:srgbClr val="00B0F0"/>
    <a:srgbClr val="444474"/>
    <a:srgbClr val="262626"/>
    <a:srgbClr val="2F3133"/>
    <a:srgbClr val="BF2C78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 varScale="1">
        <p:scale>
          <a:sx n="69" d="100"/>
          <a:sy n="69" d="100"/>
        </p:scale>
        <p:origin x="50" y="209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13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Go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55" y="2320227"/>
            <a:ext cx="828813" cy="1313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5" y="240589"/>
            <a:ext cx="3372733" cy="13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grpSp>
        <p:nvGrpSpPr>
          <p:cNvPr id="207" name="Group 206"/>
          <p:cNvGrpSpPr/>
          <p:nvPr/>
        </p:nvGrpSpPr>
        <p:grpSpPr>
          <a:xfrm>
            <a:off x="5900357" y="113383"/>
            <a:ext cx="1813837" cy="2843364"/>
            <a:chOff x="4725602" y="2714514"/>
            <a:chExt cx="1813837" cy="2843364"/>
          </a:xfrm>
        </p:grpSpPr>
        <p:grpSp>
          <p:nvGrpSpPr>
            <p:cNvPr id="208" name="Group 207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9" name="Freeform 208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210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213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 214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217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Moon 219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Moon 220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240" name="Oval 239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235" name="Oval 234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6" name="Group 235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237" name="Freeform 236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237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7" name="Group 226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231" name="Freeform 230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233" name="Snip Diagonal Corner Rectangle 232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Snip Diagonal Corner Rectangle 233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8" name="Freeform 227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grpSp>
        <p:nvGrpSpPr>
          <p:cNvPr id="160" name="Group 159"/>
          <p:cNvGrpSpPr/>
          <p:nvPr/>
        </p:nvGrpSpPr>
        <p:grpSpPr>
          <a:xfrm>
            <a:off x="5900357" y="113383"/>
            <a:ext cx="1813837" cy="2843364"/>
            <a:chOff x="4725602" y="2714514"/>
            <a:chExt cx="1813837" cy="2843364"/>
          </a:xfrm>
        </p:grpSpPr>
        <p:grpSp>
          <p:nvGrpSpPr>
            <p:cNvPr id="161" name="Group 16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Isosceles Triangle 19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2" name="Freeform 16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6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Moon 17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Moon 17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193" name="Oval 19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188" name="Oval 18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184" name="Freeform 18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186" name="Snip Diagonal Corner Rectangle 18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Snip Diagonal Corner Rectangle 18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1" name="Freeform 18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 18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493646"/>
            <a:chOff x="4490592" y="2013665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innerShdw dist="50800" dir="5580000">
                <a:schemeClr val="tx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"/>
            <a:ext cx="12192000" cy="1497204"/>
          </a:xfrm>
          <a:prstGeom prst="roundRect">
            <a:avLst>
              <a:gd name="adj" fmla="val 0"/>
            </a:avLst>
          </a:prstGeom>
          <a:solidFill>
            <a:srgbClr val="1F4E79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Multiplex</a:t>
            </a:r>
            <a:r>
              <a:rPr lang="sv-SE" b="1" dirty="0"/>
              <a:t> </a:t>
            </a:r>
            <a:r>
              <a:rPr lang="sv-SE" b="1" dirty="0" err="1"/>
              <a:t>Scheduling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0" y="5261739"/>
            <a:ext cx="12192000" cy="1605988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78" y="2175769"/>
            <a:ext cx="10886044" cy="2600889"/>
            <a:chOff x="684352" y="2385945"/>
            <a:chExt cx="10886044" cy="2600889"/>
          </a:xfrm>
        </p:grpSpPr>
        <p:sp>
          <p:nvSpPr>
            <p:cNvPr id="19" name="Rounded Rectangle 18"/>
            <p:cNvSpPr/>
            <p:nvPr/>
          </p:nvSpPr>
          <p:spPr>
            <a:xfrm rot="16200000">
              <a:off x="-173855" y="3253406"/>
              <a:ext cx="2182849" cy="466435"/>
            </a:xfrm>
            <a:prstGeom prst="roundRect">
              <a:avLst/>
            </a:prstGeom>
            <a:solidFill>
              <a:srgbClr val="FF493E"/>
            </a:solidFill>
            <a:ln w="85725" cap="rnd">
              <a:solidFill>
                <a:srgbClr val="8C4A4A">
                  <a:alpha val="41000"/>
                </a:srgb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Thread</a:t>
              </a:r>
              <a:r>
                <a:rPr lang="sv-SE" b="1" dirty="0" smtClean="0"/>
                <a:t> Pool</a:t>
              </a:r>
              <a:endParaRPr lang="sv-SE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786" y="4356052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150786" y="345036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50787" y="253735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53276" y="2387876"/>
              <a:ext cx="86821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5493" y="2387876"/>
              <a:ext cx="842819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18973" y="2387876"/>
              <a:ext cx="868218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53275" y="3286978"/>
              <a:ext cx="1457035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9709" y="3291956"/>
              <a:ext cx="868218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53276" y="4206573"/>
              <a:ext cx="868218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53112" y="4206573"/>
              <a:ext cx="3110346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21871" y="3286978"/>
              <a:ext cx="187497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20035" y="2388288"/>
              <a:ext cx="1793416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0671" y="2395199"/>
              <a:ext cx="1259049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06745" y="3291956"/>
              <a:ext cx="1148157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2096" y="2385945"/>
              <a:ext cx="2179317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30164" y="4206573"/>
              <a:ext cx="2787994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144079" y="3286978"/>
              <a:ext cx="1637334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150785" y="4941115"/>
              <a:ext cx="10419609" cy="45719"/>
            </a:xfrm>
            <a:prstGeom prst="rightArrow">
              <a:avLst/>
            </a:prstGeom>
            <a:ln w="31750" cap="rnd">
              <a:solidFill>
                <a:schemeClr val="bg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68333" y="468130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Time</a:t>
              </a:r>
              <a:endParaRPr lang="sv-SE" sz="1100" b="1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/>
              <a:t>”An </a:t>
            </a:r>
            <a:r>
              <a:rPr lang="sv-SE" sz="2400" b="1" i="1" dirty="0" err="1"/>
              <a:t>island</a:t>
            </a:r>
            <a:r>
              <a:rPr lang="sv-SE" sz="2400" b="1" i="1" dirty="0"/>
              <a:t> </a:t>
            </a:r>
            <a:r>
              <a:rPr lang="sv-SE" sz="2400" b="1" i="1" dirty="0" err="1"/>
              <a:t>of</a:t>
            </a:r>
            <a:r>
              <a:rPr lang="sv-SE" sz="2400" b="1" i="1" dirty="0"/>
              <a:t> </a:t>
            </a:r>
            <a:r>
              <a:rPr lang="sv-SE" sz="2400" b="1" i="1" dirty="0" err="1" smtClean="0"/>
              <a:t>consistency</a:t>
            </a:r>
            <a:r>
              <a:rPr lang="sv-SE" sz="2400" b="1" i="1" dirty="0" smtClean="0"/>
              <a:t> in </a:t>
            </a:r>
            <a:r>
              <a:rPr lang="sv-SE" sz="2400" b="1" i="1" dirty="0"/>
              <a:t>a </a:t>
            </a:r>
            <a:r>
              <a:rPr lang="sv-SE" sz="2400" b="1" i="1" dirty="0" err="1"/>
              <a:t>sea</a:t>
            </a:r>
            <a:r>
              <a:rPr lang="sv-SE" sz="2400" b="1" i="1" dirty="0"/>
              <a:t> </a:t>
            </a:r>
            <a:r>
              <a:rPr lang="sv-SE" sz="2400" b="1" i="1" dirty="0" err="1"/>
              <a:t>of</a:t>
            </a:r>
            <a:r>
              <a:rPr lang="sv-SE" sz="2400" b="1" i="1" dirty="0"/>
              <a:t> </a:t>
            </a:r>
            <a:r>
              <a:rPr lang="sv-SE" sz="2400" b="1" i="1" dirty="0" err="1"/>
              <a:t>concurrency</a:t>
            </a:r>
            <a:r>
              <a:rPr lang="sv-SE" sz="2400" b="1" i="1" dirty="0" smtClean="0"/>
              <a:t>”</a:t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/>
              <a:t>”</a:t>
            </a:r>
            <a:r>
              <a:rPr lang="sv-SE" sz="2400" b="1" i="1" dirty="0" err="1"/>
              <a:t>Shared</a:t>
            </a:r>
            <a:r>
              <a:rPr lang="sv-SE" sz="2400" b="1" i="1" dirty="0"/>
              <a:t>  </a:t>
            </a:r>
            <a:r>
              <a:rPr lang="sv-SE" sz="2400" b="1" i="1" dirty="0" err="1"/>
              <a:t>nothing</a:t>
            </a:r>
            <a:r>
              <a:rPr lang="sv-SE" sz="2400" b="1" i="1" dirty="0"/>
              <a:t>”, ”Black box</a:t>
            </a:r>
            <a:r>
              <a:rPr lang="sv-SE" sz="2400" b="1" i="1" dirty="0" smtClean="0"/>
              <a:t>”</a:t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/>
              <a:t>”</a:t>
            </a:r>
            <a:r>
              <a:rPr lang="sv-SE" sz="2400" b="1" i="1" dirty="0" err="1"/>
              <a:t>Location</a:t>
            </a:r>
            <a:r>
              <a:rPr lang="sv-SE" sz="2400" b="1" i="1" dirty="0"/>
              <a:t> transparent”, ”</a:t>
            </a:r>
            <a:r>
              <a:rPr lang="sv-SE" sz="2400" b="1" i="1" dirty="0" err="1"/>
              <a:t>Distributable</a:t>
            </a:r>
            <a:r>
              <a:rPr lang="sv-SE" sz="2400" b="1" i="1" dirty="0"/>
              <a:t> by design”</a:t>
            </a:r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2037" y="2936562"/>
            <a:ext cx="1813837" cy="2843364"/>
            <a:chOff x="4725602" y="2714514"/>
            <a:chExt cx="1813837" cy="2843364"/>
          </a:xfrm>
        </p:grpSpPr>
        <p:grpSp>
          <p:nvGrpSpPr>
            <p:cNvPr id="31" name="Group 3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 3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Moon 4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Moon 4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63" name="Oval 6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58" name="Oval 5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60" name="Freeform 5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54" name="Freeform 5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56" name="Snip Diagonal Corner Rectangle 5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Snip Diagonal Corner Rectangle 5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" name="Freeform 5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Finite State Machines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15899</TotalTime>
  <Words>653</Words>
  <Application>Microsoft Office PowerPoint</Application>
  <PresentationFormat>Widescreen</PresentationFormat>
  <Paragraphs>299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1864</cp:revision>
  <dcterms:created xsi:type="dcterms:W3CDTF">2014-06-11T19:04:29Z</dcterms:created>
  <dcterms:modified xsi:type="dcterms:W3CDTF">2017-03-18T18:01:19Z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