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488" r:id="rId5"/>
    <p:sldMasterId id="2147484500" r:id="rId6"/>
  </p:sldMasterIdLst>
  <p:notesMasterIdLst>
    <p:notesMasterId r:id="rId64"/>
  </p:notesMasterIdLst>
  <p:sldIdLst>
    <p:sldId id="504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2" r:id="rId62"/>
    <p:sldId id="503" r:id="rId6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2"/>
            <p14:sldId id="503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22"/>
    <a:srgbClr val="6FC8F9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0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266" y="3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98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2017-02-18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49212" y="1065535"/>
            <a:ext cx="3625281" cy="1602288"/>
            <a:chOff x="4971971" y="885751"/>
            <a:chExt cx="4565357" cy="2017779"/>
          </a:xfrm>
        </p:grpSpPr>
        <p:sp>
          <p:nvSpPr>
            <p:cNvPr id="27" name="TextBox 2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3800" b="0" i="0" u="none" strike="noStrike" kern="1200" cap="none" spc="-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8934" y="2167117"/>
              <a:ext cx="1728394" cy="7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actor</a:t>
              </a:r>
              <a:endPara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0125" y="994598"/>
            <a:ext cx="1368735" cy="1551787"/>
            <a:chOff x="3434143" y="-99907"/>
            <a:chExt cx="1723664" cy="1954183"/>
          </a:xfrm>
        </p:grpSpPr>
        <p:sp>
          <p:nvSpPr>
            <p:cNvPr id="18" name="Freeform 17"/>
            <p:cNvSpPr/>
            <p:nvPr/>
          </p:nvSpPr>
          <p:spPr>
            <a:xfrm rot="5400000">
              <a:off x="3834995" y="-437414"/>
              <a:ext cx="923791" cy="159880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046063" y="643365"/>
              <a:ext cx="500590" cy="866371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9800000">
              <a:off x="426327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800000" flipH="1">
              <a:off x="382983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5400000">
              <a:off x="4107497" y="311835"/>
              <a:ext cx="375596" cy="65004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9000000">
              <a:off x="3944518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2600000" flipH="1">
              <a:off x="4269731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n</a:t>
            </a:r>
            <a:r>
              <a:rPr lang="sv-SE" dirty="0" smtClean="0">
                <a:solidFill>
                  <a:schemeClr val="tx1"/>
                </a:solidFill>
              </a:rPr>
              <a:t>et/http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Go routines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Channels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”actor”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”remote” package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”cluster”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9832" y="317014"/>
            <a:ext cx="3814932" cy="1308626"/>
            <a:chOff x="419691" y="283422"/>
            <a:chExt cx="5137216" cy="1762206"/>
          </a:xfrm>
        </p:grpSpPr>
        <p:grpSp>
          <p:nvGrpSpPr>
            <p:cNvPr id="90" name="Group 89"/>
            <p:cNvGrpSpPr/>
            <p:nvPr/>
          </p:nvGrpSpPr>
          <p:grpSpPr>
            <a:xfrm>
              <a:off x="2068778" y="354359"/>
              <a:ext cx="3488129" cy="1691269"/>
              <a:chOff x="4971971" y="885751"/>
              <a:chExt cx="4392640" cy="212983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95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v-SE" sz="13800" spc="-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37143" y="2023924"/>
                <a:ext cx="2327468" cy="99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32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actor</a:t>
                </a:r>
                <a:endParaRPr lang="sv-SE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19691" y="283422"/>
              <a:ext cx="1368735" cy="1551787"/>
              <a:chOff x="3434143" y="-99907"/>
              <a:chExt cx="1723664" cy="1954183"/>
            </a:xfrm>
          </p:grpSpPr>
          <p:sp>
            <p:nvSpPr>
              <p:cNvPr id="92" name="Freeform 9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6984206" y="2305226"/>
            <a:ext cx="924777" cy="1450770"/>
            <a:chOff x="5469450" y="271705"/>
            <a:chExt cx="1763085" cy="2765889"/>
          </a:xfrm>
        </p:grpSpPr>
        <p:sp>
          <p:nvSpPr>
            <p:cNvPr id="104" name="Freeform 103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05" name="Group 104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106" name="Freeform 105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0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2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79" name="Freeform 78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81" name="Freeform 80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5083480" y="242652"/>
            <a:ext cx="1763085" cy="2765889"/>
            <a:chOff x="5469450" y="271705"/>
            <a:chExt cx="1763085" cy="2765889"/>
          </a:xfrm>
        </p:grpSpPr>
        <p:sp>
          <p:nvSpPr>
            <p:cNvPr id="76" name="Freeform 75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77" name="Group 76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78" name="Freeform 77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1" name="Freeform 100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4" name="Oval 113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smtClean="0"/>
              <a:t>Facebook WhatsApp </a:t>
            </a:r>
            <a:r>
              <a:rPr lang="sv-SE" b="1" dirty="0"/>
              <a:t>(Erlang)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Azure Service Fabric alternative backend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smtClean="0"/>
              <a:t>Finite State Machines</a:t>
            </a:r>
          </a:p>
          <a:p>
            <a:r>
              <a:rPr lang="sv-SE" b="1" dirty="0" smtClean="0"/>
              <a:t>F# API</a:t>
            </a:r>
          </a:p>
          <a:p>
            <a:r>
              <a:rPr lang="sv-SE" b="1" dirty="0" smtClean="0"/>
              <a:t>Reactive Streams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Before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simulated Excel workbooks.</a:t>
            </a:r>
          </a:p>
          <a:p>
            <a:r>
              <a:rPr lang="sv-SE" sz="3200" b="1" dirty="0" smtClean="0">
                <a:latin typeface="+mj-lt"/>
              </a:rPr>
              <a:t>Aprox. </a:t>
            </a:r>
            <a:r>
              <a:rPr lang="sv-SE" sz="3200" b="1" dirty="0"/>
              <a:t>7000 Excel </a:t>
            </a:r>
            <a:r>
              <a:rPr lang="sv-SE" sz="3200" b="1" dirty="0" smtClean="0"/>
              <a:t>celles.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compatible formulas.</a:t>
            </a:r>
          </a:p>
          <a:p>
            <a:r>
              <a:rPr lang="sv-SE" sz="3200" b="1" dirty="0" smtClean="0">
                <a:latin typeface="+mj-lt"/>
              </a:rPr>
              <a:t>Single user per worksheet.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cells.</a:t>
            </a:r>
          </a:p>
          <a:p>
            <a:r>
              <a:rPr lang="sv-SE" sz="3200" b="1" dirty="0" smtClean="0">
                <a:latin typeface="+mj-lt"/>
              </a:rPr>
              <a:t>Multiuser, multiple users editing worksheets – google docs style.</a:t>
            </a:r>
          </a:p>
          <a:p>
            <a:r>
              <a:rPr lang="sv-SE" sz="3200" b="1" dirty="0" smtClean="0">
                <a:latin typeface="+mj-lt"/>
              </a:rPr>
              <a:t>Two devs rewrote the entire system in two weeks.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Before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Legacy system, written around 2000.</a:t>
            </a:r>
          </a:p>
          <a:p>
            <a:r>
              <a:rPr lang="sv-SE" sz="3200" b="1" dirty="0" smtClean="0">
                <a:latin typeface="+mj-lt"/>
              </a:rPr>
              <a:t>One customer per server, SPOF.</a:t>
            </a:r>
          </a:p>
          <a:p>
            <a:r>
              <a:rPr lang="sv-SE" sz="3200" b="1" dirty="0" smtClean="0">
                <a:latin typeface="+mj-lt"/>
              </a:rPr>
              <a:t>Huge amount of synchronization/locking code.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smaller codebase, code focuses on business logic, Akka.NET handles infrastructure.</a:t>
            </a:r>
          </a:p>
          <a:p>
            <a:r>
              <a:rPr lang="sv-SE" sz="3200" b="1" dirty="0" smtClean="0">
                <a:latin typeface="+mj-lt"/>
              </a:rPr>
              <a:t>High Availability - Failover with Akka.Cluster.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FAQ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Akka/NET vs. Project Orleans </a:t>
            </a:r>
          </a:p>
          <a:p>
            <a:pPr marL="0" indent="0">
              <a:buNone/>
            </a:pPr>
            <a:r>
              <a:rPr lang="sv-SE" b="1" dirty="0"/>
              <a:t>	</a:t>
            </a:r>
            <a:r>
              <a:rPr lang="sv-SE" dirty="0"/>
              <a:t> </a:t>
            </a:r>
            <a:r>
              <a:rPr lang="sv-SE" dirty="0" smtClean="0"/>
              <a:t>http://bit.ly/25KAuzC</a:t>
            </a:r>
            <a:br>
              <a:rPr lang="sv-SE" dirty="0" smtClean="0"/>
            </a:br>
            <a:endParaRPr lang="sv-SE" b="1" dirty="0"/>
          </a:p>
          <a:p>
            <a:pPr marL="0" indent="0">
              <a:buNone/>
            </a:pPr>
            <a:r>
              <a:rPr lang="sv-SE" b="1" dirty="0"/>
              <a:t>Akka/NET </a:t>
            </a:r>
            <a:r>
              <a:rPr lang="sv-SE" b="1" dirty="0" smtClean="0"/>
              <a:t>vs. Message Queues, e.g. NServiceBus</a:t>
            </a:r>
          </a:p>
          <a:p>
            <a:pPr marL="0" indent="0">
              <a:buNone/>
            </a:pPr>
            <a:r>
              <a:rPr lang="sv-SE" b="1" dirty="0"/>
              <a:t>	 </a:t>
            </a:r>
            <a:r>
              <a:rPr lang="sv-SE" dirty="0"/>
              <a:t>http://</a:t>
            </a:r>
            <a:r>
              <a:rPr lang="sv-SE" dirty="0" smtClean="0"/>
              <a:t>stackoverflow.com/a/13018198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sz="2000" b="1" dirty="0" smtClean="0"/>
              <a:t>OT, but how did you get the strange arrows and symbols in the code?</a:t>
            </a:r>
          </a:p>
          <a:p>
            <a:pPr marL="0" indent="0">
              <a:buNone/>
            </a:pPr>
            <a:r>
              <a:rPr lang="sv-SE" sz="2000" b="1" dirty="0"/>
              <a:t>	</a:t>
            </a:r>
            <a:r>
              <a:rPr lang="sv-SE" sz="2000" dirty="0"/>
              <a:t>https://github.com/tonsky/FiraCode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62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49212" y="1065535"/>
            <a:ext cx="3625281" cy="1602288"/>
            <a:chOff x="4971971" y="885751"/>
            <a:chExt cx="4565357" cy="2017779"/>
          </a:xfrm>
        </p:grpSpPr>
        <p:sp>
          <p:nvSpPr>
            <p:cNvPr id="27" name="TextBox 2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3800" b="0" i="0" u="none" strike="noStrike" kern="1200" cap="none" spc="-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8934" y="2167117"/>
              <a:ext cx="1728394" cy="7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actor</a:t>
              </a:r>
              <a:endPara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0125" y="994598"/>
            <a:ext cx="1368735" cy="1551787"/>
            <a:chOff x="3434143" y="-99907"/>
            <a:chExt cx="1723664" cy="1954183"/>
          </a:xfrm>
        </p:grpSpPr>
        <p:sp>
          <p:nvSpPr>
            <p:cNvPr id="18" name="Freeform 17"/>
            <p:cNvSpPr/>
            <p:nvPr/>
          </p:nvSpPr>
          <p:spPr>
            <a:xfrm rot="5400000">
              <a:off x="3834995" y="-437414"/>
              <a:ext cx="923791" cy="159880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046063" y="643365"/>
              <a:ext cx="500590" cy="866371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9800000">
              <a:off x="426327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800000" flipH="1">
              <a:off x="382983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5400000">
              <a:off x="4107497" y="311835"/>
              <a:ext cx="375596" cy="65004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9000000">
              <a:off x="3944518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2600000" flipH="1">
              <a:off x="4269731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15562</TotalTime>
  <Words>997</Words>
  <Application>Microsoft Office PowerPoint</Application>
  <PresentationFormat>Widescreen</PresentationFormat>
  <Paragraphs>407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Black</vt:lpstr>
      <vt:lpstr>Calibri</vt:lpstr>
      <vt:lpstr>Calibri Light</vt:lpstr>
      <vt:lpstr>Consolas</vt:lpstr>
      <vt:lpstr>Roboto</vt:lpstr>
      <vt:lpstr>Office Theme</vt:lpstr>
      <vt:lpstr>1_Office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FAQ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1737</cp:revision>
  <dcterms:created xsi:type="dcterms:W3CDTF">2014-06-11T19:04:29Z</dcterms:created>
  <dcterms:modified xsi:type="dcterms:W3CDTF">2017-02-18T18:15:30Z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