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5"/>
  </p:sldMasterIdLst>
  <p:notesMasterIdLst>
    <p:notesMasterId r:id="rId65"/>
  </p:notesMasterIdLst>
  <p:sldIdLst>
    <p:sldId id="488" r:id="rId6"/>
    <p:sldId id="474" r:id="rId7"/>
    <p:sldId id="449" r:id="rId8"/>
    <p:sldId id="453" r:id="rId9"/>
    <p:sldId id="458" r:id="rId10"/>
    <p:sldId id="476" r:id="rId11"/>
    <p:sldId id="382" r:id="rId12"/>
    <p:sldId id="456" r:id="rId13"/>
    <p:sldId id="475" r:id="rId14"/>
    <p:sldId id="461" r:id="rId15"/>
    <p:sldId id="481" r:id="rId16"/>
    <p:sldId id="468" r:id="rId17"/>
    <p:sldId id="463" r:id="rId18"/>
    <p:sldId id="464" r:id="rId19"/>
    <p:sldId id="465" r:id="rId20"/>
    <p:sldId id="466" r:id="rId21"/>
    <p:sldId id="477" r:id="rId22"/>
    <p:sldId id="390" r:id="rId23"/>
    <p:sldId id="381" r:id="rId24"/>
    <p:sldId id="484" r:id="rId25"/>
    <p:sldId id="396" r:id="rId26"/>
    <p:sldId id="399" r:id="rId27"/>
    <p:sldId id="400" r:id="rId28"/>
    <p:sldId id="401" r:id="rId29"/>
    <p:sldId id="402" r:id="rId30"/>
    <p:sldId id="407" r:id="rId31"/>
    <p:sldId id="403" r:id="rId32"/>
    <p:sldId id="485" r:id="rId33"/>
    <p:sldId id="404" r:id="rId34"/>
    <p:sldId id="405" r:id="rId35"/>
    <p:sldId id="406" r:id="rId36"/>
    <p:sldId id="409" r:id="rId37"/>
    <p:sldId id="486" r:id="rId38"/>
    <p:sldId id="411" r:id="rId39"/>
    <p:sldId id="412" r:id="rId40"/>
    <p:sldId id="413" r:id="rId41"/>
    <p:sldId id="415" r:id="rId42"/>
    <p:sldId id="414" r:id="rId43"/>
    <p:sldId id="416" r:id="rId44"/>
    <p:sldId id="417" r:id="rId45"/>
    <p:sldId id="418" r:id="rId46"/>
    <p:sldId id="419" r:id="rId47"/>
    <p:sldId id="422" r:id="rId48"/>
    <p:sldId id="472" r:id="rId49"/>
    <p:sldId id="480" r:id="rId50"/>
    <p:sldId id="479" r:id="rId51"/>
    <p:sldId id="424" r:id="rId52"/>
    <p:sldId id="437" r:id="rId53"/>
    <p:sldId id="355" r:id="rId54"/>
    <p:sldId id="441" r:id="rId55"/>
    <p:sldId id="444" r:id="rId56"/>
    <p:sldId id="420" r:id="rId57"/>
    <p:sldId id="421" r:id="rId58"/>
    <p:sldId id="445" r:id="rId59"/>
    <p:sldId id="489" r:id="rId60"/>
    <p:sldId id="487" r:id="rId61"/>
    <p:sldId id="490" r:id="rId62"/>
    <p:sldId id="448" r:id="rId63"/>
    <p:sldId id="385" r:id="rId6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488"/>
            <p14:sldId id="474"/>
          </p14:sldIdLst>
        </p14:section>
        <p14:section name="Scale up and out" id="{307DBCE6-4D40-47B6-A174-75894B34C3F2}">
          <p14:sldIdLst>
            <p14:sldId id="449"/>
            <p14:sldId id="453"/>
            <p14:sldId id="458"/>
            <p14:sldId id="476"/>
            <p14:sldId id="382"/>
            <p14:sldId id="456"/>
            <p14:sldId id="475"/>
            <p14:sldId id="461"/>
            <p14:sldId id="481"/>
            <p14:sldId id="468"/>
            <p14:sldId id="463"/>
            <p14:sldId id="464"/>
            <p14:sldId id="465"/>
            <p14:sldId id="466"/>
            <p14:sldId id="477"/>
          </p14:sldIdLst>
        </p14:section>
        <p14:section name="Actor Model" id="{EEAE6BED-8263-47E4-86C7-7A1F7A938589}">
          <p14:sldIdLst>
            <p14:sldId id="390"/>
            <p14:sldId id="381"/>
            <p14:sldId id="484"/>
            <p14:sldId id="396"/>
            <p14:sldId id="399"/>
            <p14:sldId id="400"/>
            <p14:sldId id="401"/>
            <p14:sldId id="402"/>
          </p14:sldIdLst>
        </p14:section>
        <p14:section name="Akka.Actor" id="{5718D987-D45B-491C-92C9-68A0F28A087A}">
          <p14:sldIdLst>
            <p14:sldId id="407"/>
            <p14:sldId id="403"/>
            <p14:sldId id="485"/>
          </p14:sldIdLst>
        </p14:section>
        <p14:section name="Akka.Remote" id="{C76322DD-898C-42D2-912A-1CC3F5EA9E60}">
          <p14:sldIdLst>
            <p14:sldId id="404"/>
            <p14:sldId id="405"/>
            <p14:sldId id="406"/>
            <p14:sldId id="409"/>
          </p14:sldIdLst>
        </p14:section>
        <p14:section name="Routing" id="{F9AEF9BA-142B-48D8-B667-9BF719E4721C}">
          <p14:sldIdLst>
            <p14:sldId id="486"/>
            <p14:sldId id="411"/>
            <p14:sldId id="412"/>
            <p14:sldId id="413"/>
            <p14:sldId id="415"/>
            <p14:sldId id="414"/>
            <p14:sldId id="416"/>
            <p14:sldId id="417"/>
            <p14:sldId id="418"/>
            <p14:sldId id="419"/>
          </p14:sldIdLst>
        </p14:section>
        <p14:section name="Fault handling" id="{5F01528B-050A-4246-9AC6-A873B25C41F9}">
          <p14:sldIdLst>
            <p14:sldId id="422"/>
            <p14:sldId id="472"/>
            <p14:sldId id="480"/>
            <p14:sldId id="479"/>
            <p14:sldId id="424"/>
            <p14:sldId id="437"/>
            <p14:sldId id="355"/>
            <p14:sldId id="441"/>
            <p14:sldId id="444"/>
          </p14:sldIdLst>
        </p14:section>
        <p14:section name="Become" id="{79C3EBA3-0CD2-4188-B4B3-6156DCEA625E}">
          <p14:sldIdLst>
            <p14:sldId id="420"/>
            <p14:sldId id="421"/>
          </p14:sldIdLst>
        </p14:section>
        <p14:section name="Other features" id="{9101867D-1192-401A-845B-7F7573A755FD}">
          <p14:sldIdLst>
            <p14:sldId id="445"/>
          </p14:sldIdLst>
        </p14:section>
        <p14:section name="End" id="{FBBC86C7-49BC-474A-BC50-DE3F35C37856}">
          <p14:sldIdLst>
            <p14:sldId id="489"/>
            <p14:sldId id="487"/>
            <p14:sldId id="490"/>
            <p14:sldId id="448"/>
            <p14:sldId id="385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5970"/>
    <a:srgbClr val="EA8600"/>
    <a:srgbClr val="FF9201"/>
    <a:srgbClr val="333F50"/>
    <a:srgbClr val="323B48"/>
    <a:srgbClr val="2E2E2E"/>
    <a:srgbClr val="E95959"/>
    <a:srgbClr val="4D73B1"/>
    <a:srgbClr val="5972A5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140" autoAdjust="0"/>
    <p:restoredTop sz="90104" autoAdjust="0"/>
  </p:normalViewPr>
  <p:slideViewPr>
    <p:cSldViewPr snapToGrid="0">
      <p:cViewPr varScale="1">
        <p:scale>
          <a:sx n="70" d="100"/>
          <a:sy n="70" d="100"/>
        </p:scale>
        <p:origin x="66" y="840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6cc895179c80c0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6cc895179c80c0/Documents/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v-SE" dirty="0" smtClean="0"/>
              <a:t>MHZ and </a:t>
            </a:r>
            <a:r>
              <a:rPr lang="sv-SE" dirty="0" err="1"/>
              <a:t>Cores</a:t>
            </a:r>
            <a:r>
              <a:rPr lang="sv-SE" dirty="0"/>
              <a:t> per </a:t>
            </a:r>
            <a:r>
              <a:rPr lang="sv-SE" dirty="0" err="1" smtClean="0"/>
              <a:t>year</a:t>
            </a:r>
            <a:endParaRPr lang="sv-S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Mhz</c:v>
                </c:pt>
              </c:strCache>
            </c:strRef>
          </c:tx>
          <c:spPr>
            <a:ln w="34925" cap="rnd">
              <a:solidFill>
                <a:srgbClr val="43BFF7"/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43BFF7"/>
                </a:solidFill>
                <a:round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1000</c:v>
                </c:pt>
                <c:pt idx="5">
                  <c:v>1800</c:v>
                </c:pt>
                <c:pt idx="6">
                  <c:v>2530</c:v>
                </c:pt>
                <c:pt idx="7">
                  <c:v>3200</c:v>
                </c:pt>
                <c:pt idx="8">
                  <c:v>3600</c:v>
                </c:pt>
                <c:pt idx="9">
                  <c:v>2200</c:v>
                </c:pt>
                <c:pt idx="10">
                  <c:v>2930</c:v>
                </c:pt>
                <c:pt idx="11">
                  <c:v>3000</c:v>
                </c:pt>
                <c:pt idx="12">
                  <c:v>3200</c:v>
                </c:pt>
                <c:pt idx="13">
                  <c:v>3330</c:v>
                </c:pt>
                <c:pt idx="14">
                  <c:v>3330</c:v>
                </c:pt>
                <c:pt idx="15">
                  <c:v>3150</c:v>
                </c:pt>
                <c:pt idx="16">
                  <c:v>3200</c:v>
                </c:pt>
                <c:pt idx="17">
                  <c:v>3150</c:v>
                </c:pt>
                <c:pt idx="18">
                  <c:v>3150</c:v>
                </c:pt>
                <c:pt idx="19">
                  <c:v>3150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408871104"/>
        <c:axId val="408871888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Cores</c:v>
                </c:pt>
              </c:strCache>
            </c:strRef>
          </c:tx>
          <c:spPr>
            <a:ln w="34925" cap="rnd">
              <a:solidFill>
                <a:srgbClr val="DB5151"/>
              </a:solidFill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DB5151"/>
                </a:solidFill>
                <a:rou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16</c:v>
                </c:pt>
                <c:pt idx="16">
                  <c:v>16</c:v>
                </c:pt>
                <c:pt idx="17">
                  <c:v>32</c:v>
                </c:pt>
                <c:pt idx="18">
                  <c:v>32</c:v>
                </c:pt>
                <c:pt idx="19">
                  <c:v>64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408868752"/>
        <c:axId val="408868360"/>
      </c:scatterChart>
      <c:valAx>
        <c:axId val="408871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408871888"/>
        <c:crosses val="autoZero"/>
        <c:crossBetween val="midCat"/>
        <c:majorUnit val="1"/>
      </c:valAx>
      <c:valAx>
        <c:axId val="40887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408871104"/>
        <c:crosses val="autoZero"/>
        <c:crossBetween val="midCat"/>
      </c:valAx>
      <c:valAx>
        <c:axId val="40886836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408868752"/>
        <c:crosses val="max"/>
        <c:crossBetween val="midCat"/>
      </c:valAx>
      <c:valAx>
        <c:axId val="408868752"/>
        <c:scaling>
          <c:orientation val="minMax"/>
          <c:max val="2016"/>
          <c:min val="1994"/>
        </c:scaling>
        <c:delete val="1"/>
        <c:axPos val="b"/>
        <c:numFmt formatCode="General" sourceLinked="1"/>
        <c:majorTickMark val="none"/>
        <c:minorTickMark val="none"/>
        <c:tickLblPos val="nextTo"/>
        <c:crossAx val="4088683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rgbClr val="3F3F3F"/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v-SE" dirty="0" smtClean="0"/>
              <a:t>MHZ and </a:t>
            </a:r>
            <a:r>
              <a:rPr lang="sv-SE" dirty="0" err="1"/>
              <a:t>Cores</a:t>
            </a:r>
            <a:r>
              <a:rPr lang="sv-SE" dirty="0"/>
              <a:t> per </a:t>
            </a:r>
            <a:r>
              <a:rPr lang="sv-SE" dirty="0" err="1" smtClean="0"/>
              <a:t>year</a:t>
            </a:r>
            <a:endParaRPr lang="sv-S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Mhz</c:v>
                </c:pt>
              </c:strCache>
            </c:strRef>
          </c:tx>
          <c:spPr>
            <a:ln w="34925" cap="rnd">
              <a:solidFill>
                <a:srgbClr val="43BFF7"/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43BFF7"/>
                </a:solidFill>
                <a:round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1000</c:v>
                </c:pt>
                <c:pt idx="5">
                  <c:v>1800</c:v>
                </c:pt>
                <c:pt idx="6">
                  <c:v>2530</c:v>
                </c:pt>
                <c:pt idx="7">
                  <c:v>3200</c:v>
                </c:pt>
                <c:pt idx="8">
                  <c:v>3600</c:v>
                </c:pt>
                <c:pt idx="9">
                  <c:v>2200</c:v>
                </c:pt>
                <c:pt idx="10">
                  <c:v>2930</c:v>
                </c:pt>
                <c:pt idx="11">
                  <c:v>3000</c:v>
                </c:pt>
                <c:pt idx="12">
                  <c:v>3200</c:v>
                </c:pt>
                <c:pt idx="13">
                  <c:v>3330</c:v>
                </c:pt>
                <c:pt idx="14">
                  <c:v>3330</c:v>
                </c:pt>
                <c:pt idx="15">
                  <c:v>3150</c:v>
                </c:pt>
                <c:pt idx="16">
                  <c:v>3200</c:v>
                </c:pt>
                <c:pt idx="17">
                  <c:v>3150</c:v>
                </c:pt>
                <c:pt idx="18">
                  <c:v>3150</c:v>
                </c:pt>
                <c:pt idx="19">
                  <c:v>3150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35592104"/>
        <c:axId val="335592496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Cores</c:v>
                </c:pt>
              </c:strCache>
            </c:strRef>
          </c:tx>
          <c:spPr>
            <a:ln w="34925" cap="rnd">
              <a:solidFill>
                <a:srgbClr val="DB5151"/>
              </a:solidFill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DB5151"/>
                </a:solidFill>
                <a:rou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16</c:v>
                </c:pt>
                <c:pt idx="16">
                  <c:v>16</c:v>
                </c:pt>
                <c:pt idx="17">
                  <c:v>32</c:v>
                </c:pt>
                <c:pt idx="18">
                  <c:v>32</c:v>
                </c:pt>
                <c:pt idx="19">
                  <c:v>64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35590144"/>
        <c:axId val="335589752"/>
      </c:scatterChart>
      <c:valAx>
        <c:axId val="335592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35592496"/>
        <c:crosses val="autoZero"/>
        <c:crossBetween val="midCat"/>
        <c:majorUnit val="1"/>
      </c:valAx>
      <c:valAx>
        <c:axId val="33559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35592104"/>
        <c:crosses val="autoZero"/>
        <c:crossBetween val="midCat"/>
      </c:valAx>
      <c:valAx>
        <c:axId val="335589752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35590144"/>
        <c:crosses val="max"/>
        <c:crossBetween val="midCat"/>
      </c:valAx>
      <c:valAx>
        <c:axId val="335590144"/>
        <c:scaling>
          <c:orientation val="minMax"/>
          <c:max val="2016"/>
          <c:min val="1994"/>
        </c:scaling>
        <c:delete val="1"/>
        <c:axPos val="b"/>
        <c:numFmt formatCode="General" sourceLinked="1"/>
        <c:majorTickMark val="none"/>
        <c:minorTickMark val="none"/>
        <c:tickLblPos val="nextTo"/>
        <c:crossAx val="3355897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rgbClr val="3F3F3F"/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5914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085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3030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1746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737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4079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710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4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0281" y="641555"/>
            <a:ext cx="98010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9600" b="1" dirty="0" smtClean="0">
                <a:latin typeface="+mj-lt"/>
              </a:rPr>
              <a:t>Roger </a:t>
            </a:r>
            <a:r>
              <a:rPr lang="sv-SE" sz="9600" b="1" dirty="0" smtClean="0">
                <a:latin typeface="+mj-lt"/>
              </a:rPr>
              <a:t>Johansson</a:t>
            </a:r>
            <a:endParaRPr lang="sv-SE" sz="96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7611" y="2402284"/>
            <a:ext cx="752641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smtClean="0"/>
              <a:t>Akka.NET Co-</a:t>
            </a:r>
            <a:r>
              <a:rPr lang="sv-SE" sz="4000" b="1" dirty="0" err="1" smtClean="0"/>
              <a:t>Founder</a:t>
            </a:r>
            <a:r>
              <a:rPr lang="sv-SE" sz="1600" b="1" dirty="0"/>
              <a:t/>
            </a:r>
            <a:br>
              <a:rPr lang="sv-SE" sz="1600" b="1" dirty="0"/>
            </a:br>
            <a:r>
              <a:rPr lang="sv-SE" sz="1600" b="1" dirty="0" smtClean="0"/>
              <a:t/>
            </a:r>
            <a:br>
              <a:rPr lang="sv-SE" sz="1600" b="1" dirty="0" smtClean="0"/>
            </a:br>
            <a:r>
              <a:rPr lang="sv-SE" sz="4000" b="1" dirty="0" smtClean="0"/>
              <a:t>Twitter</a:t>
            </a:r>
            <a:r>
              <a:rPr lang="sv-SE" sz="4000" b="1" dirty="0" smtClean="0"/>
              <a:t>: </a:t>
            </a:r>
            <a:r>
              <a:rPr lang="sv-SE" sz="4000" b="1" dirty="0"/>
              <a:t>@</a:t>
            </a:r>
            <a:r>
              <a:rPr lang="sv-SE" sz="4000" b="1" dirty="0" err="1"/>
              <a:t>rogeralsing</a:t>
            </a:r>
            <a:endParaRPr lang="sv-SE" sz="4000" b="1" dirty="0"/>
          </a:p>
          <a:p>
            <a:r>
              <a:rPr lang="sv-SE" sz="4000" b="1" dirty="0" err="1" smtClean="0"/>
              <a:t>Github</a:t>
            </a:r>
            <a:r>
              <a:rPr lang="sv-SE" sz="4000" b="1" dirty="0" smtClean="0"/>
              <a:t>: </a:t>
            </a:r>
            <a:r>
              <a:rPr lang="sv-SE" sz="4000" b="1" dirty="0" err="1" smtClean="0"/>
              <a:t>rogeralsing</a:t>
            </a:r>
            <a:endParaRPr lang="sv-SE" sz="4000" b="1" dirty="0" smtClean="0"/>
          </a:p>
          <a:p>
            <a:r>
              <a:rPr lang="sv-SE" sz="4000" b="1" dirty="0" smtClean="0"/>
              <a:t>Mail</a:t>
            </a:r>
            <a:r>
              <a:rPr lang="sv-SE" sz="4000" b="1" dirty="0" smtClean="0"/>
              <a:t>: roger.alsing@nethouse.se</a:t>
            </a:r>
            <a:endParaRPr lang="sv-SE" sz="1600" b="1" dirty="0" smtClean="0"/>
          </a:p>
          <a:p>
            <a:endParaRPr lang="sv-SE" sz="1600" b="1" dirty="0" smtClean="0">
              <a:latin typeface="+mj-lt"/>
            </a:endParaRPr>
          </a:p>
          <a:p>
            <a:r>
              <a:rPr lang="sv-SE" sz="7200" b="1" dirty="0" smtClean="0">
                <a:latin typeface="+mj-lt"/>
              </a:rPr>
              <a:t>akka.nethouse.se</a:t>
            </a:r>
            <a:endParaRPr lang="sv-SE" sz="7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527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654562" y="581081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Multithreading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Multithreaded</a:t>
            </a:r>
            <a:r>
              <a:rPr lang="sv-SE" sz="1600" b="1" dirty="0" smtClean="0"/>
              <a:t> systems </a:t>
            </a:r>
            <a:r>
              <a:rPr lang="sv-SE" sz="1600" b="1" dirty="0" err="1" smtClean="0"/>
              <a:t>let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us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utilize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more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than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one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/>
            </a:r>
            <a:br>
              <a:rPr lang="sv-SE" sz="1600" b="1" dirty="0" smtClean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910414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Multithreading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Flertrådade</a:t>
            </a:r>
            <a:r>
              <a:rPr lang="sv-SE" sz="1600" b="1" dirty="0" smtClean="0"/>
              <a:t> system låter oss nyttja fler än en kärna samtidigt</a:t>
            </a:r>
            <a:br>
              <a:rPr lang="sv-SE" sz="1600" b="1" dirty="0" smtClean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Request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chemeClr val="tx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Scale</a:t>
            </a:r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out</a:t>
            </a:r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/>
            </a:r>
            <a:b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When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one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CPU is no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longer</a:t>
            </a:r>
            <a:r>
              <a:rPr lang="sv-SE" sz="1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enough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3134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2" name="Group 141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4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4" name="Rounded Rectangle 14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52" name="Group 151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53" name="Group 152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60" name="Octagon 15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64" name="Group 16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2" name="Freeform 19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3" name="Octagon 19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238" name="Rectangle 237"/>
          <p:cNvSpPr/>
          <p:nvPr/>
        </p:nvSpPr>
        <p:spPr>
          <a:xfrm>
            <a:off x="0" y="1901954"/>
            <a:ext cx="12192000" cy="1929750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36349" y="922376"/>
            <a:ext cx="900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Classic .NET </a:t>
            </a:r>
            <a:r>
              <a:rPr lang="sv-SE" sz="48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technologies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110" name="Straight Connector 109"/>
            <p:cNvCxnSpPr>
              <a:stCxn id="180" idx="2"/>
              <a:endCxn id="179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78" idx="2"/>
              <a:endCxn id="177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78" idx="2"/>
              <a:endCxn id="176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85" idx="4"/>
              <a:endCxn id="178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77" idx="2"/>
              <a:endCxn id="189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77" idx="3"/>
              <a:endCxn id="175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80" idx="4"/>
              <a:endCxn id="181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80" idx="5"/>
              <a:endCxn id="182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5" idx="5"/>
              <a:endCxn id="179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0" idx="6"/>
              <a:endCxn id="183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0" name="Oval 17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4" name="Straight Connector 183"/>
            <p:cNvCxnSpPr>
              <a:stCxn id="188" idx="2"/>
              <a:endCxn id="185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6" name="Straight Connector 185"/>
            <p:cNvCxnSpPr>
              <a:stCxn id="188" idx="7"/>
              <a:endCxn id="187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9" name="Oval 188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36" name="Rounded Rectangle 235"/>
          <p:cNvSpPr/>
          <p:nvPr/>
        </p:nvSpPr>
        <p:spPr>
          <a:xfrm>
            <a:off x="7946746" y="1908394"/>
            <a:ext cx="2819641" cy="1933320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 </a:t>
            </a: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03204" y="2667026"/>
            <a:ext cx="1706723" cy="831721"/>
            <a:chOff x="8463051" y="3047300"/>
            <a:chExt cx="1706723" cy="831721"/>
          </a:xfrm>
        </p:grpSpPr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93174">
              <a:off x="8463051" y="3068074"/>
              <a:ext cx="918691" cy="706413"/>
            </a:xfrm>
            <a:prstGeom prst="rect">
              <a:avLst/>
            </a:prstGeom>
          </p:spPr>
        </p:pic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9025" flipH="1">
              <a:off x="9088120" y="3047300"/>
              <a:ext cx="1081654" cy="831721"/>
            </a:xfrm>
            <a:prstGeom prst="rect">
              <a:avLst/>
            </a:prstGeom>
          </p:spPr>
        </p:pic>
      </p:grpSp>
      <p:sp>
        <p:nvSpPr>
          <p:cNvPr id="235" name="Rounded Rectangle 234"/>
          <p:cNvSpPr/>
          <p:nvPr/>
        </p:nvSpPr>
        <p:spPr>
          <a:xfrm>
            <a:off x="4589049" y="1911746"/>
            <a:ext cx="2819641" cy="1929751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WCF</a:t>
            </a:r>
            <a:r>
              <a:rPr lang="sv-SE" dirty="0">
                <a:solidFill>
                  <a:schemeClr val="tx1"/>
                </a:solidFill>
              </a:rPr>
              <a:t/>
            </a:r>
            <a:br>
              <a:rPr lang="sv-SE" dirty="0">
                <a:solidFill>
                  <a:schemeClr val="tx1"/>
                </a:solidFill>
              </a:rPr>
            </a:br>
            <a:r>
              <a:rPr lang="sv-SE" dirty="0" smtClean="0">
                <a:solidFill>
                  <a:schemeClr val="tx1"/>
                </a:solidFill>
              </a:rPr>
              <a:t>Web API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MSMQ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1231352" y="1902035"/>
            <a:ext cx="2819641" cy="1940091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err="1">
                <a:solidFill>
                  <a:schemeClr val="tx1"/>
                </a:solidFill>
              </a:rPr>
              <a:t>Parallel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Linq</a:t>
            </a:r>
            <a:r>
              <a:rPr lang="sv-SE" dirty="0">
                <a:solidFill>
                  <a:schemeClr val="tx1"/>
                </a:solidFill>
              </a:rPr>
              <a:t/>
            </a:r>
            <a:br>
              <a:rPr lang="sv-SE" dirty="0">
                <a:solidFill>
                  <a:schemeClr val="tx1"/>
                </a:solidFill>
              </a:rPr>
            </a:br>
            <a:r>
              <a:rPr lang="sv-SE" dirty="0">
                <a:solidFill>
                  <a:schemeClr val="tx1"/>
                </a:solidFill>
              </a:rPr>
              <a:t>TPL – </a:t>
            </a:r>
            <a:r>
              <a:rPr lang="sv-SE" dirty="0" err="1">
                <a:solidFill>
                  <a:schemeClr val="tx1"/>
                </a:solidFill>
              </a:rPr>
              <a:t>async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await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 err="1" smtClean="0">
                <a:solidFill>
                  <a:schemeClr val="tx1"/>
                </a:solidFill>
              </a:rPr>
              <a:t>Threads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94820" y="2440540"/>
            <a:ext cx="9748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b="1" dirty="0" err="1" smtClean="0"/>
              <a:t>Complex</a:t>
            </a:r>
            <a:r>
              <a:rPr lang="sv-SE" sz="4400" b="1" dirty="0" smtClean="0"/>
              <a:t>, </a:t>
            </a:r>
            <a:r>
              <a:rPr lang="sv-SE" sz="4400" b="1" dirty="0" err="1" smtClean="0"/>
              <a:t>Slow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Annoying</a:t>
            </a:r>
            <a:endParaRPr lang="sv-SE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194209278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36" grpId="1" animBg="1"/>
      <p:bldP spid="235" grpId="0" animBg="1"/>
      <p:bldP spid="235" grpId="1" animBg="1"/>
      <p:bldP spid="231" grpId="0" animBg="1"/>
      <p:bldP spid="231" grpId="1" animBg="1"/>
      <p:bldP spid="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/>
          <p:cNvSpPr/>
          <p:nvPr/>
        </p:nvSpPr>
        <p:spPr>
          <a:xfrm>
            <a:off x="0" y="1827114"/>
            <a:ext cx="12192000" cy="2004590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08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30357" y="922376"/>
            <a:ext cx="4987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akka.net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14" name="Rounded Rectangle 213"/>
          <p:cNvSpPr/>
          <p:nvPr/>
        </p:nvSpPr>
        <p:spPr>
          <a:xfrm>
            <a:off x="1193589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>
                <a:solidFill>
                  <a:schemeClr val="tx1"/>
                </a:solidFill>
              </a:rPr>
              <a:t>Akka.Actor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6060" y="1942340"/>
            <a:ext cx="778945" cy="778945"/>
            <a:chOff x="266060" y="1942340"/>
            <a:chExt cx="778945" cy="778945"/>
          </a:xfrm>
        </p:grpSpPr>
        <p:sp>
          <p:nvSpPr>
            <p:cNvPr id="2" name="Oval 1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Oval 13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7368793" y="1926079"/>
            <a:ext cx="758064" cy="1838666"/>
          </a:xfrm>
          <a:prstGeom prst="rect">
            <a:avLst/>
          </a:prstGeom>
        </p:spPr>
      </p:pic>
      <p:sp>
        <p:nvSpPr>
          <p:cNvPr id="215" name="Rounded Rectangle 214"/>
          <p:cNvSpPr/>
          <p:nvPr/>
        </p:nvSpPr>
        <p:spPr>
          <a:xfrm>
            <a:off x="4551286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>
                <a:solidFill>
                  <a:schemeClr val="tx1"/>
                </a:solidFill>
              </a:rPr>
              <a:t>Akka.Remote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7908983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err="1"/>
              <a:t>Akka.Cluster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38" name="Group 1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4" name="Freeform 1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5" name="Octagon 1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84" name="Group 18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1" name="Octagon 19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94" name="Group 193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95" name="Group 19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201" name="Freeform 20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02" name="Octagon 20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97" name="Rounded Rectangle 196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200" name="Rounded Rectangle 19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206" name="Straight Connector 205"/>
            <p:cNvCxnSpPr>
              <a:stCxn id="225" idx="2"/>
              <a:endCxn id="22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223" idx="2"/>
              <a:endCxn id="22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23" idx="2"/>
              <a:endCxn id="22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230" idx="4"/>
              <a:endCxn id="22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22" idx="2"/>
              <a:endCxn id="23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22" idx="3"/>
              <a:endCxn id="22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25" idx="4"/>
              <a:endCxn id="22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25" idx="5"/>
              <a:endCxn id="22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30" idx="5"/>
              <a:endCxn id="22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25" idx="6"/>
              <a:endCxn id="22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29" name="Straight Connector 228"/>
            <p:cNvCxnSpPr>
              <a:stCxn id="233" idx="2"/>
              <a:endCxn id="23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31" name="Straight Connector 230"/>
            <p:cNvCxnSpPr>
              <a:stCxn id="233" idx="7"/>
              <a:endCxn id="23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6" y="896634"/>
            <a:ext cx="1281734" cy="65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15" grpId="0" animBg="1"/>
      <p:bldP spid="2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67" name="Freeform 166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65" name="Freeform 64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52" name="Group 51"/>
          <p:cNvGrpSpPr/>
          <p:nvPr>
            <p:custDataLst>
              <p:custData r:id="rId1"/>
            </p:custDataLst>
          </p:nvPr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53" name="Oval 52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56" name="Picture 55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5980962" y="-1314"/>
            <a:ext cx="1100407" cy="2669011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55" name="Group 5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2" name="Freeform 6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3" name="Octagon 6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68" name="Group 6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75" name="Freeform 7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6" name="Octagon 7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1" name="Straight Connector 90"/>
            <p:cNvCxnSpPr>
              <a:stCxn id="110" idx="2"/>
              <a:endCxn id="107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06" idx="2"/>
              <a:endCxn id="105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06" idx="2"/>
              <a:endCxn id="104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16" idx="4"/>
              <a:endCxn id="106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05" idx="2"/>
              <a:endCxn id="12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05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10" idx="4"/>
              <a:endCxn id="112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10" idx="5"/>
              <a:endCxn id="113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16" idx="5"/>
              <a:endCxn id="107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10" idx="6"/>
              <a:endCxn id="114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5" name="Straight Connector 114"/>
            <p:cNvCxnSpPr>
              <a:stCxn id="123" idx="2"/>
              <a:endCxn id="116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1" name="Straight Connector 120"/>
            <p:cNvCxnSpPr>
              <a:stCxn id="123" idx="7"/>
              <a:endCxn id="12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92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02" name="Freeform 101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8" name="Group 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2" name="Octagon 5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56" name="Group 55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Octagon 6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59" name="Straight Connector 58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2" name="Freeform 41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43" name="Group 42"/>
          <p:cNvGrpSpPr/>
          <p:nvPr/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44" name="Oval 43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214">
            <a:off x="5980962" y="-1314"/>
            <a:ext cx="1100407" cy="266901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</p:spTree>
    <p:extLst>
      <p:ext uri="{BB962C8B-B14F-4D97-AF65-F5344CB8AC3E}">
        <p14:creationId xmlns:p14="http://schemas.microsoft.com/office/powerpoint/2010/main" val="16044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A8E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329215" y="1891345"/>
            <a:ext cx="1235325" cy="25349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4564540" y="1891345"/>
            <a:ext cx="410181" cy="75894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86" idx="2"/>
            <a:endCxn id="85" idx="6"/>
          </p:cNvCxnSpPr>
          <p:nvPr/>
        </p:nvCxnSpPr>
        <p:spPr>
          <a:xfrm flipH="1">
            <a:off x="6494397" y="4827955"/>
            <a:ext cx="2315824" cy="73383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4" idx="2"/>
            <a:endCxn id="83" idx="6"/>
          </p:cNvCxnSpPr>
          <p:nvPr/>
        </p:nvCxnSpPr>
        <p:spPr>
          <a:xfrm flipH="1" flipV="1">
            <a:off x="3114983" y="4824906"/>
            <a:ext cx="2336325" cy="73161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84" idx="2"/>
            <a:endCxn id="82" idx="6"/>
          </p:cNvCxnSpPr>
          <p:nvPr/>
        </p:nvCxnSpPr>
        <p:spPr>
          <a:xfrm flipH="1">
            <a:off x="3106672" y="5556524"/>
            <a:ext cx="2344636" cy="1321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91" idx="4"/>
            <a:endCxn id="84" idx="0"/>
          </p:cNvCxnSpPr>
          <p:nvPr/>
        </p:nvCxnSpPr>
        <p:spPr>
          <a:xfrm>
            <a:off x="5593508" y="4971258"/>
            <a:ext cx="0" cy="443066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83" idx="2"/>
            <a:endCxn id="95" idx="6"/>
          </p:cNvCxnSpPr>
          <p:nvPr/>
        </p:nvCxnSpPr>
        <p:spPr>
          <a:xfrm flipH="1">
            <a:off x="2378027" y="4824906"/>
            <a:ext cx="452556" cy="19056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83" idx="3"/>
            <a:endCxn id="81" idx="7"/>
          </p:cNvCxnSpPr>
          <p:nvPr/>
        </p:nvCxnSpPr>
        <p:spPr>
          <a:xfrm flipH="1">
            <a:off x="2338223" y="4925457"/>
            <a:ext cx="534009" cy="530516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86" idx="4"/>
            <a:endCxn id="87" idx="0"/>
          </p:cNvCxnSpPr>
          <p:nvPr/>
        </p:nvCxnSpPr>
        <p:spPr>
          <a:xfrm flipH="1">
            <a:off x="8938543" y="4970155"/>
            <a:ext cx="13878" cy="44943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86" idx="5"/>
            <a:endCxn id="88" idx="1"/>
          </p:cNvCxnSpPr>
          <p:nvPr/>
        </p:nvCxnSpPr>
        <p:spPr>
          <a:xfrm>
            <a:off x="9052972" y="4928506"/>
            <a:ext cx="536698" cy="52746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91" idx="5"/>
            <a:endCxn id="85" idx="1"/>
          </p:cNvCxnSpPr>
          <p:nvPr/>
        </p:nvCxnSpPr>
        <p:spPr>
          <a:xfrm>
            <a:off x="5694059" y="4929609"/>
            <a:ext cx="557587" cy="53163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86" idx="6"/>
            <a:endCxn id="89" idx="2"/>
          </p:cNvCxnSpPr>
          <p:nvPr/>
        </p:nvCxnSpPr>
        <p:spPr>
          <a:xfrm>
            <a:off x="9094621" y="4827955"/>
            <a:ext cx="453400" cy="11646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095472" y="5414324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2" name="Oval 81"/>
          <p:cNvSpPr/>
          <p:nvPr/>
        </p:nvSpPr>
        <p:spPr>
          <a:xfrm>
            <a:off x="2822272" y="5427538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3" name="Oval 82"/>
          <p:cNvSpPr/>
          <p:nvPr/>
        </p:nvSpPr>
        <p:spPr>
          <a:xfrm>
            <a:off x="2830583" y="4682706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4" name="Oval 83"/>
          <p:cNvSpPr/>
          <p:nvPr/>
        </p:nvSpPr>
        <p:spPr>
          <a:xfrm>
            <a:off x="5451308" y="5414324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5" name="Oval 84"/>
          <p:cNvSpPr/>
          <p:nvPr/>
        </p:nvSpPr>
        <p:spPr>
          <a:xfrm>
            <a:off x="6209997" y="5419592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6" name="Oval 85"/>
          <p:cNvSpPr/>
          <p:nvPr/>
        </p:nvSpPr>
        <p:spPr>
          <a:xfrm>
            <a:off x="8810221" y="4685755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7" name="Oval 86"/>
          <p:cNvSpPr/>
          <p:nvPr/>
        </p:nvSpPr>
        <p:spPr>
          <a:xfrm>
            <a:off x="8796343" y="5419592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8" name="Oval 87"/>
          <p:cNvSpPr/>
          <p:nvPr/>
        </p:nvSpPr>
        <p:spPr>
          <a:xfrm>
            <a:off x="9548021" y="5414324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9" name="Oval 88"/>
          <p:cNvSpPr/>
          <p:nvPr/>
        </p:nvSpPr>
        <p:spPr>
          <a:xfrm>
            <a:off x="9548021" y="4697401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cxnSp>
        <p:nvCxnSpPr>
          <p:cNvPr id="90" name="Straight Connector 89"/>
          <p:cNvCxnSpPr>
            <a:stCxn id="94" idx="2"/>
            <a:endCxn id="91" idx="6"/>
          </p:cNvCxnSpPr>
          <p:nvPr/>
        </p:nvCxnSpPr>
        <p:spPr>
          <a:xfrm flipH="1" flipV="1">
            <a:off x="5735708" y="4829058"/>
            <a:ext cx="733181" cy="24233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94" idx="7"/>
            <a:endCxn id="93" idx="3"/>
          </p:cNvCxnSpPr>
          <p:nvPr/>
        </p:nvCxnSpPr>
        <p:spPr>
          <a:xfrm flipV="1">
            <a:off x="6711640" y="4444174"/>
            <a:ext cx="437392" cy="52666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7107383" y="4201423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5" name="Oval 94"/>
          <p:cNvSpPr/>
          <p:nvPr/>
        </p:nvSpPr>
        <p:spPr>
          <a:xfrm>
            <a:off x="2093627" y="4701762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4974721" y="2609750"/>
            <a:ext cx="610855" cy="221820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94" idx="0"/>
          </p:cNvCxnSpPr>
          <p:nvPr/>
        </p:nvCxnSpPr>
        <p:spPr>
          <a:xfrm flipV="1">
            <a:off x="6611089" y="2674550"/>
            <a:ext cx="638494" cy="225464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6468889" y="4929193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1" name="Oval 90"/>
          <p:cNvSpPr/>
          <p:nvPr/>
        </p:nvSpPr>
        <p:spPr>
          <a:xfrm>
            <a:off x="5451308" y="4686858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48" name="Oval 47"/>
          <p:cNvSpPr/>
          <p:nvPr/>
        </p:nvSpPr>
        <p:spPr>
          <a:xfrm>
            <a:off x="2670268" y="4521877"/>
            <a:ext cx="610609" cy="61060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49" name="Oval 48"/>
          <p:cNvSpPr/>
          <p:nvPr/>
        </p:nvSpPr>
        <p:spPr>
          <a:xfrm>
            <a:off x="8647117" y="4519601"/>
            <a:ext cx="610609" cy="61060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52" name="Oval 51"/>
          <p:cNvSpPr/>
          <p:nvPr/>
        </p:nvSpPr>
        <p:spPr>
          <a:xfrm>
            <a:off x="4422340" y="1749145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4464377" y="2096161"/>
            <a:ext cx="1027178" cy="1027178"/>
            <a:chOff x="6965144" y="888947"/>
            <a:chExt cx="1027178" cy="1027178"/>
          </a:xfrm>
        </p:grpSpPr>
        <p:sp>
          <p:nvSpPr>
            <p:cNvPr id="50" name="Oval 49"/>
            <p:cNvSpPr/>
            <p:nvPr/>
          </p:nvSpPr>
          <p:spPr>
            <a:xfrm>
              <a:off x="6965144" y="888947"/>
              <a:ext cx="1027178" cy="1027178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068" y="1087802"/>
              <a:ext cx="405329" cy="629468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2555270" y="4309117"/>
            <a:ext cx="1036128" cy="1036128"/>
            <a:chOff x="1126760" y="1874940"/>
            <a:chExt cx="1036128" cy="1036128"/>
          </a:xfrm>
        </p:grpSpPr>
        <p:sp>
          <p:nvSpPr>
            <p:cNvPr id="47" name="Oval 46"/>
            <p:cNvSpPr/>
            <p:nvPr/>
          </p:nvSpPr>
          <p:spPr>
            <a:xfrm>
              <a:off x="1126760" y="1874940"/>
              <a:ext cx="1036128" cy="1036128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4820" y="2033545"/>
              <a:ext cx="460007" cy="700143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6734446" y="2175745"/>
            <a:ext cx="1036128" cy="1036128"/>
            <a:chOff x="2540144" y="1922946"/>
            <a:chExt cx="1036128" cy="1036128"/>
          </a:xfrm>
        </p:grpSpPr>
        <p:sp>
          <p:nvSpPr>
            <p:cNvPr id="55" name="Oval 54"/>
            <p:cNvSpPr/>
            <p:nvPr/>
          </p:nvSpPr>
          <p:spPr>
            <a:xfrm>
              <a:off x="2540144" y="1922946"/>
              <a:ext cx="1036128" cy="1036128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grpSp>
          <p:nvGrpSpPr>
            <p:cNvPr id="15" name="Group 14"/>
            <p:cNvGrpSpPr/>
            <p:nvPr/>
          </p:nvGrpSpPr>
          <p:grpSpPr>
            <a:xfrm flipH="1">
              <a:off x="2728186" y="2154227"/>
              <a:ext cx="660044" cy="586445"/>
              <a:chOff x="1140368" y="935171"/>
              <a:chExt cx="2744639" cy="2438597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254868" y="1054813"/>
                <a:ext cx="2539975" cy="16293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0368" y="935171"/>
                <a:ext cx="2744639" cy="2438597"/>
              </a:xfrm>
              <a:prstGeom prst="rect">
                <a:avLst/>
              </a:prstGeom>
            </p:spPr>
          </p:pic>
        </p:grpSp>
      </p:grpSp>
      <p:grpSp>
        <p:nvGrpSpPr>
          <p:cNvPr id="20" name="Group 19"/>
          <p:cNvGrpSpPr/>
          <p:nvPr/>
        </p:nvGrpSpPr>
        <p:grpSpPr>
          <a:xfrm>
            <a:off x="8461618" y="4299729"/>
            <a:ext cx="1036128" cy="1036128"/>
            <a:chOff x="8434357" y="1937354"/>
            <a:chExt cx="1036128" cy="1036128"/>
          </a:xfrm>
        </p:grpSpPr>
        <p:sp>
          <p:nvSpPr>
            <p:cNvPr id="66" name="Oval 65"/>
            <p:cNvSpPr/>
            <p:nvPr/>
          </p:nvSpPr>
          <p:spPr>
            <a:xfrm>
              <a:off x="8434357" y="1937354"/>
              <a:ext cx="1036128" cy="1036128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609200" y="2123448"/>
              <a:ext cx="686442" cy="585524"/>
              <a:chOff x="7695295" y="2402332"/>
              <a:chExt cx="1339182" cy="1142300"/>
            </a:xfrm>
          </p:grpSpPr>
          <p:sp>
            <p:nvSpPr>
              <p:cNvPr id="18" name="Trapezoid 17"/>
              <p:cNvSpPr/>
              <p:nvPr/>
            </p:nvSpPr>
            <p:spPr>
              <a:xfrm>
                <a:off x="7695295" y="3169400"/>
                <a:ext cx="1339181" cy="375232"/>
              </a:xfrm>
              <a:prstGeom prst="trapezoid">
                <a:avLst>
                  <a:gd name="adj" fmla="val 5169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95296" y="2402332"/>
                <a:ext cx="1339181" cy="1142300"/>
              </a:xfrm>
              <a:prstGeom prst="rect">
                <a:avLst/>
              </a:prstGeom>
            </p:spPr>
          </p:pic>
        </p:grp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32" y="1882660"/>
            <a:ext cx="524366" cy="52436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12" y="4085187"/>
            <a:ext cx="524366" cy="52436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743" y="5321773"/>
            <a:ext cx="524366" cy="524366"/>
          </a:xfrm>
          <a:prstGeom prst="rect">
            <a:avLst/>
          </a:prstGeom>
        </p:spPr>
      </p:pic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Internet </a:t>
            </a:r>
            <a:r>
              <a:rPr lang="sv-SE" b="1" dirty="0" err="1" smtClean="0"/>
              <a:t>of</a:t>
            </a:r>
            <a:r>
              <a:rPr lang="sv-SE" b="1" dirty="0" smtClean="0"/>
              <a:t> </a:t>
            </a:r>
            <a:r>
              <a:rPr lang="sv-SE" b="1" dirty="0" err="1" smtClean="0"/>
              <a:t>Things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71006231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07167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messages</a:t>
            </a:r>
            <a:r>
              <a:rPr lang="sv-SE" sz="2400" dirty="0" smtClean="0"/>
              <a:t> to </a:t>
            </a:r>
            <a:r>
              <a:rPr lang="sv-SE" sz="2400" dirty="0" err="1" smtClean="0"/>
              <a:t>other</a:t>
            </a:r>
            <a:r>
              <a:rPr lang="sv-SE" sz="2400" dirty="0" smtClean="0"/>
              <a:t>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create</a:t>
            </a:r>
            <a:r>
              <a:rPr lang="sv-SE" sz="2400" dirty="0" smtClean="0"/>
              <a:t> new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decide</a:t>
            </a:r>
            <a:r>
              <a:rPr lang="sv-SE" sz="2400" dirty="0" smtClean="0"/>
              <a:t> </a:t>
            </a:r>
            <a:r>
              <a:rPr lang="sv-SE" sz="2400" dirty="0" err="1" smtClean="0"/>
              <a:t>how</a:t>
            </a:r>
            <a:r>
              <a:rPr lang="sv-SE" sz="2400" dirty="0" smtClean="0"/>
              <a:t> to </a:t>
            </a:r>
            <a:r>
              <a:rPr lang="sv-SE" sz="2400" dirty="0" err="1" smtClean="0"/>
              <a:t>handle</a:t>
            </a:r>
            <a:r>
              <a:rPr lang="sv-SE" sz="2400" dirty="0" smtClean="0"/>
              <a:t> </a:t>
            </a:r>
            <a:r>
              <a:rPr lang="sv-SE" sz="2400" dirty="0" err="1" smtClean="0"/>
              <a:t>it’s</a:t>
            </a:r>
            <a:r>
              <a:rPr lang="sv-SE" sz="2400" dirty="0" smtClean="0"/>
              <a:t> </a:t>
            </a:r>
            <a:r>
              <a:rPr lang="sv-SE" sz="2400" dirty="0" err="1" smtClean="0"/>
              <a:t>next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</a:t>
            </a:r>
            <a:endParaRPr lang="sv-SE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4091012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”An </a:t>
            </a:r>
            <a:r>
              <a:rPr lang="sv-SE" sz="2400" b="1" i="1" dirty="0" err="1">
                <a:solidFill>
                  <a:srgbClr val="DB5151"/>
                </a:solidFill>
              </a:rPr>
              <a:t>island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sanity</a:t>
            </a:r>
            <a:r>
              <a:rPr lang="sv-SE" sz="2400" b="1" i="1" dirty="0">
                <a:solidFill>
                  <a:srgbClr val="DB5151"/>
                </a:solidFill>
              </a:rPr>
              <a:t> in a </a:t>
            </a:r>
            <a:r>
              <a:rPr lang="sv-SE" sz="2400" b="1" i="1" dirty="0" err="1">
                <a:solidFill>
                  <a:srgbClr val="DB5151"/>
                </a:solidFill>
              </a:rPr>
              <a:t>sea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of</a:t>
            </a:r>
            <a:r>
              <a:rPr lang="sv-SE" sz="2400" b="1" i="1" dirty="0">
                <a:solidFill>
                  <a:srgbClr val="DB5151"/>
                </a:solidFill>
              </a:rPr>
              <a:t> </a:t>
            </a:r>
            <a:r>
              <a:rPr lang="sv-SE" sz="2400" b="1" i="1" dirty="0" err="1">
                <a:solidFill>
                  <a:srgbClr val="DB5151"/>
                </a:solidFill>
              </a:rPr>
              <a:t>concurrency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Shared</a:t>
            </a:r>
            <a:r>
              <a:rPr lang="sv-SE" sz="2400" b="1" i="1" dirty="0">
                <a:solidFill>
                  <a:srgbClr val="DB5151"/>
                </a:solidFill>
              </a:rPr>
              <a:t>  </a:t>
            </a:r>
            <a:r>
              <a:rPr lang="sv-SE" sz="2400" b="1" i="1" dirty="0" err="1">
                <a:solidFill>
                  <a:srgbClr val="DB5151"/>
                </a:solidFill>
              </a:rPr>
              <a:t>nothing</a:t>
            </a:r>
            <a:r>
              <a:rPr lang="sv-SE" sz="2400" b="1" i="1" dirty="0">
                <a:solidFill>
                  <a:srgbClr val="DB5151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DB5151"/>
                </a:solidFill>
              </a:rPr>
              <a:t>”</a:t>
            </a:r>
            <a:br>
              <a:rPr lang="sv-SE" sz="2400" b="1" i="1" dirty="0" smtClean="0">
                <a:solidFill>
                  <a:srgbClr val="DB5151"/>
                </a:solidFill>
              </a:rPr>
            </a:br>
            <a:endParaRPr lang="sv-SE" sz="2400" b="1" i="1" dirty="0">
              <a:solidFill>
                <a:srgbClr val="DB5151"/>
              </a:solidFill>
            </a:endParaRPr>
          </a:p>
          <a:p>
            <a:pPr algn="ctr"/>
            <a:r>
              <a:rPr lang="sv-SE" sz="2400" b="1" i="1" dirty="0">
                <a:solidFill>
                  <a:srgbClr val="DB5151"/>
                </a:solidFill>
              </a:rPr>
              <a:t>”</a:t>
            </a:r>
            <a:r>
              <a:rPr lang="sv-SE" sz="2400" b="1" i="1" dirty="0" err="1">
                <a:solidFill>
                  <a:srgbClr val="DB5151"/>
                </a:solidFill>
              </a:rPr>
              <a:t>Location</a:t>
            </a:r>
            <a:r>
              <a:rPr lang="sv-SE" sz="2400" b="1" i="1" dirty="0">
                <a:solidFill>
                  <a:srgbClr val="DB5151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DB5151"/>
                </a:solidFill>
              </a:rPr>
              <a:t>Distributable</a:t>
            </a:r>
            <a:r>
              <a:rPr lang="sv-SE" sz="2400" b="1" i="1" dirty="0">
                <a:solidFill>
                  <a:srgbClr val="DB5151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DB515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7" y="5635939"/>
            <a:ext cx="1244125" cy="90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487155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OOP</a:t>
            </a:r>
            <a:endParaRPr lang="sv-SE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6224116" y="148715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Actor</a:t>
            </a:r>
            <a:r>
              <a:rPr lang="sv-SE" sz="2800" b="1" dirty="0"/>
              <a:t> </a:t>
            </a:r>
            <a:r>
              <a:rPr lang="sv-SE" sz="2800" b="1" dirty="0" err="1"/>
              <a:t>Model</a:t>
            </a:r>
            <a:endParaRPr lang="sv-SE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838200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Behavior</a:t>
            </a:r>
            <a:endParaRPr lang="sv-SE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838200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838200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method</a:t>
            </a:r>
            <a:r>
              <a:rPr lang="sv-SE" sz="2800" b="1" dirty="0" smtClean="0"/>
              <a:t> calls</a:t>
            </a:r>
            <a:endParaRPr lang="sv-SE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6224116" y="241245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Behavior</a:t>
            </a:r>
            <a:endParaRPr lang="sv-SE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6224116" y="3337764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6224116" y="4255129"/>
            <a:ext cx="5385916" cy="925305"/>
          </a:xfrm>
          <a:prstGeom prst="rect">
            <a:avLst/>
          </a:prstGeom>
          <a:solidFill>
            <a:srgbClr val="43BFF7"/>
          </a:solidFill>
          <a:ln>
            <a:solidFill>
              <a:srgbClr val="A2DFF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Asynchronous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message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passing</a:t>
            </a:r>
            <a:endParaRPr lang="sv-SE" sz="28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OOP </a:t>
            </a:r>
            <a:r>
              <a:rPr lang="sv-SE" dirty="0" smtClean="0"/>
              <a:t>vs.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Why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Actors</a:t>
            </a:r>
            <a:r>
              <a:rPr lang="sv-SE" sz="2800" b="1" dirty="0" smtClean="0"/>
              <a:t>??  The </a:t>
            </a:r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model</a:t>
            </a:r>
            <a:r>
              <a:rPr lang="sv-SE" sz="2800" b="1" dirty="0" smtClean="0"/>
              <a:t> has </a:t>
            </a:r>
            <a:r>
              <a:rPr lang="sv-SE" sz="2800" b="1" dirty="0" err="1" smtClean="0"/>
              <a:t>worked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nicely</a:t>
            </a:r>
            <a:r>
              <a:rPr lang="sv-SE" sz="2800" b="1" dirty="0" smtClean="0"/>
              <a:t> for 60 </a:t>
            </a:r>
            <a:r>
              <a:rPr lang="sv-SE" sz="2800" b="1" dirty="0" err="1" smtClean="0"/>
              <a:t>years</a:t>
            </a:r>
            <a:r>
              <a:rPr lang="sv-SE" sz="2800" b="1" dirty="0" smtClean="0"/>
              <a:t>!?</a:t>
            </a:r>
            <a:endParaRPr lang="sv-SE" sz="2800" b="1" dirty="0"/>
          </a:p>
        </p:txBody>
      </p:sp>
    </p:spTree>
    <p:extLst>
      <p:ext uri="{BB962C8B-B14F-4D97-AF65-F5344CB8AC3E}">
        <p14:creationId xmlns:p14="http://schemas.microsoft.com/office/powerpoint/2010/main" val="32230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9249" y="904792"/>
            <a:ext cx="49776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9600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akka.net</a:t>
            </a:r>
            <a:endParaRPr lang="sv-SE" sz="9600" b="1" dirty="0">
              <a:solidFill>
                <a:schemeClr val="bg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765" y="933667"/>
            <a:ext cx="2291484" cy="117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0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97204"/>
            <a:ext cx="12192000" cy="536079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err="1" smtClean="0"/>
              <a:t>Moore’s</a:t>
            </a:r>
            <a:r>
              <a:rPr lang="sv-SE" b="1" dirty="0" smtClean="0"/>
              <a:t> </a:t>
            </a:r>
            <a:r>
              <a:rPr lang="sv-SE" b="1" dirty="0" err="1" smtClean="0"/>
              <a:t>Law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0" y="5284269"/>
            <a:ext cx="12192000" cy="1573731"/>
          </a:xfrm>
          <a:prstGeom prst="rect">
            <a:avLst/>
          </a:prstGeom>
          <a:solidFill>
            <a:srgbClr val="43BFF7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b="1" dirty="0" err="1" smtClean="0">
                <a:solidFill>
                  <a:schemeClr val="tx1"/>
                </a:solidFill>
              </a:rPr>
              <a:t>We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can</a:t>
            </a:r>
            <a:r>
              <a:rPr lang="sv-SE" sz="2800" b="1" dirty="0" smtClean="0">
                <a:solidFill>
                  <a:schemeClr val="tx1"/>
                </a:solidFill>
              </a:rPr>
              <a:t> no </a:t>
            </a:r>
            <a:r>
              <a:rPr lang="sv-SE" sz="2800" b="1" dirty="0" err="1" smtClean="0">
                <a:solidFill>
                  <a:schemeClr val="tx1"/>
                </a:solidFill>
              </a:rPr>
              <a:t>longer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build</a:t>
            </a:r>
            <a:r>
              <a:rPr lang="sv-SE" sz="2800" b="1" dirty="0" smtClean="0">
                <a:solidFill>
                  <a:schemeClr val="tx1"/>
                </a:solidFill>
              </a:rPr>
              <a:t> faster processors</a:t>
            </a:r>
            <a:br>
              <a:rPr lang="sv-SE" sz="2800" b="1" dirty="0" smtClean="0">
                <a:solidFill>
                  <a:schemeClr val="tx1"/>
                </a:solidFill>
              </a:rPr>
            </a:br>
            <a:r>
              <a:rPr lang="sv-SE" sz="1600" b="1" dirty="0" err="1" smtClean="0">
                <a:solidFill>
                  <a:schemeClr val="tx1"/>
                </a:solidFill>
              </a:rPr>
              <a:t>Instead</a:t>
            </a:r>
            <a:r>
              <a:rPr lang="sv-SE" sz="1600" b="1" dirty="0" smtClean="0">
                <a:solidFill>
                  <a:schemeClr val="tx1"/>
                </a:solidFill>
              </a:rPr>
              <a:t>, </a:t>
            </a:r>
            <a:r>
              <a:rPr lang="sv-SE" sz="1600" b="1" dirty="0" err="1" smtClean="0">
                <a:solidFill>
                  <a:schemeClr val="tx1"/>
                </a:solidFill>
              </a:rPr>
              <a:t>we</a:t>
            </a:r>
            <a:r>
              <a:rPr lang="sv-SE" sz="1600" b="1" dirty="0" smtClean="0">
                <a:solidFill>
                  <a:schemeClr val="tx1"/>
                </a:solidFill>
              </a:rPr>
              <a:t> stack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dirty="0" err="1" smtClean="0">
                <a:solidFill>
                  <a:schemeClr val="tx1"/>
                </a:solidFill>
              </a:rPr>
              <a:t>next</a:t>
            </a:r>
            <a:r>
              <a:rPr lang="sv-SE" sz="1600" b="1" dirty="0" smtClean="0">
                <a:solidFill>
                  <a:schemeClr val="tx1"/>
                </a:solidFill>
              </a:rPr>
              <a:t> to </a:t>
            </a:r>
            <a:r>
              <a:rPr lang="sv-SE" sz="1600" b="1" dirty="0" err="1" smtClean="0">
                <a:solidFill>
                  <a:schemeClr val="tx1"/>
                </a:solidFill>
              </a:rPr>
              <a:t>eachother</a:t>
            </a:r>
            <a:r>
              <a:rPr lang="sv-SE" sz="1600" b="1" dirty="0" smtClean="0">
                <a:solidFill>
                  <a:schemeClr val="tx1"/>
                </a:solidFill>
              </a:rPr>
              <a:t> and call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”</a:t>
            </a:r>
            <a:r>
              <a:rPr lang="sv-SE" sz="1600" b="1" dirty="0" err="1" smtClean="0">
                <a:solidFill>
                  <a:schemeClr val="tx1"/>
                </a:solidFill>
              </a:rPr>
              <a:t>cores</a:t>
            </a:r>
            <a:r>
              <a:rPr lang="sv-SE" sz="1600" b="1" dirty="0" smtClean="0">
                <a:solidFill>
                  <a:schemeClr val="tx1"/>
                </a:solidFill>
              </a:rPr>
              <a:t>”</a:t>
            </a:r>
            <a:endParaRPr lang="sv-SE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/>
          </p:nvPr>
        </p:nvGraphicFramePr>
        <p:xfrm>
          <a:off x="0" y="1497204"/>
          <a:ext cx="12191999" cy="37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162675" y="1994170"/>
            <a:ext cx="5714797" cy="270429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4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arth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95" y="30960"/>
            <a:ext cx="6988256" cy="679607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08291" y="-1"/>
            <a:ext cx="10769191" cy="6858000"/>
          </a:xfrm>
          <a:prstGeom prst="rect">
            <a:avLst/>
          </a:prstGeom>
          <a:solidFill>
            <a:srgbClr val="43BFF7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15A7E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533132"/>
            <a:chOff x="4490592" y="2013665"/>
            <a:chExt cx="4738905" cy="5331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ctorRef"/>
            <p:cNvGrpSpPr/>
            <p:nvPr/>
          </p:nvGrpSpPr>
          <p:grpSpPr>
            <a:xfrm>
              <a:off x="7488981" y="2013665"/>
              <a:ext cx="1397312" cy="533132"/>
              <a:chOff x="7481963" y="2061647"/>
              <a:chExt cx="1397312" cy="53313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481963" y="2101133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481964" y="2061647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</p:grp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7789" y="1693096"/>
            <a:ext cx="1512764" cy="880281"/>
            <a:chOff x="5487789" y="1693096"/>
            <a:chExt cx="1512764" cy="880281"/>
          </a:xfrm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87789" y="1693096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 rot="16200000">
            <a:off x="-173855" y="3253406"/>
            <a:ext cx="2182849" cy="466435"/>
          </a:xfrm>
          <a:prstGeom prst="roundRect">
            <a:avLst/>
          </a:prstGeom>
          <a:solidFill>
            <a:srgbClr val="E95959"/>
          </a:solidFill>
          <a:ln w="85725" cap="rnd">
            <a:solidFill>
              <a:srgbClr val="8C4A4A">
                <a:alpha val="41000"/>
              </a:srgb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Thread</a:t>
            </a:r>
            <a:r>
              <a:rPr lang="sv-SE" b="1" dirty="0" smtClean="0"/>
              <a:t> Pool</a:t>
            </a:r>
            <a:endParaRPr lang="sv-SE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Actor</a:t>
            </a:r>
            <a:r>
              <a:rPr lang="sv-SE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Model</a:t>
            </a:r>
            <a:endParaRPr lang="sv-SE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150786" y="4356052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/>
          <p:cNvSpPr/>
          <p:nvPr/>
        </p:nvSpPr>
        <p:spPr>
          <a:xfrm>
            <a:off x="1150786" y="345036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150787" y="253735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11"/>
          <p:cNvSpPr/>
          <p:nvPr/>
        </p:nvSpPr>
        <p:spPr>
          <a:xfrm>
            <a:off x="1453276" y="2387876"/>
            <a:ext cx="86821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35493" y="2387876"/>
            <a:ext cx="842819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18973" y="2387876"/>
            <a:ext cx="868218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53275" y="3286978"/>
            <a:ext cx="1457035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89709" y="3291956"/>
            <a:ext cx="868218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53276" y="4206573"/>
            <a:ext cx="868218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53112" y="4206573"/>
            <a:ext cx="3110346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221871" y="3286978"/>
            <a:ext cx="187497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Cheaper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than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threads</a:t>
            </a:r>
            <a:r>
              <a:rPr lang="sv-SE" sz="2800" b="1" dirty="0" smtClean="0"/>
              <a:t>, not the same </a:t>
            </a:r>
            <a:r>
              <a:rPr lang="sv-SE" sz="2800" b="1" dirty="0" err="1" smtClean="0"/>
              <a:t>context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switching</a:t>
            </a:r>
            <a:endParaRPr lang="sv-SE" sz="28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4820035" y="2388288"/>
            <a:ext cx="1793416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140671" y="2395199"/>
            <a:ext cx="1259049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506745" y="3291956"/>
            <a:ext cx="1148157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602096" y="2385945"/>
            <a:ext cx="2179317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930164" y="4206573"/>
            <a:ext cx="2787994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9144079" y="3286978"/>
            <a:ext cx="1637334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1150785" y="4941115"/>
            <a:ext cx="10419609" cy="45719"/>
          </a:xfrm>
          <a:prstGeom prst="rightArrow">
            <a:avLst/>
          </a:prstGeom>
          <a:ln w="31750" cap="rnd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ounded Rectangle 29"/>
          <p:cNvSpPr/>
          <p:nvPr/>
        </p:nvSpPr>
        <p:spPr>
          <a:xfrm>
            <a:off x="1304008" y="1905400"/>
            <a:ext cx="309564" cy="3282067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3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068333" y="4681308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 err="1" smtClean="0"/>
              <a:t>Time</a:t>
            </a:r>
            <a:endParaRPr lang="sv-SE" sz="1100" dirty="0"/>
          </a:p>
        </p:txBody>
      </p:sp>
    </p:spTree>
    <p:extLst>
      <p:ext uri="{BB962C8B-B14F-4D97-AF65-F5344CB8AC3E}">
        <p14:creationId xmlns:p14="http://schemas.microsoft.com/office/powerpoint/2010/main" val="41264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78659 3.7037E-7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Footprint</a:t>
            </a:r>
            <a:r>
              <a:rPr lang="sv-SE" b="1" dirty="0" smtClean="0"/>
              <a:t>?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77054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An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only</a:t>
            </a:r>
            <a:r>
              <a:rPr lang="sv-SE" b="1" dirty="0" smtClean="0"/>
              <a:t> </a:t>
            </a:r>
            <a:r>
              <a:rPr lang="sv-SE" b="1" dirty="0" err="1" smtClean="0"/>
              <a:t>consumes</a:t>
            </a:r>
            <a:r>
              <a:rPr lang="sv-SE" b="1" dirty="0" smtClean="0"/>
              <a:t> CPU-</a:t>
            </a:r>
            <a:r>
              <a:rPr lang="sv-SE" b="1" dirty="0" err="1" smtClean="0"/>
              <a:t>time</a:t>
            </a:r>
            <a:r>
              <a:rPr lang="sv-SE" b="1" dirty="0" smtClean="0"/>
              <a:t> </a:t>
            </a:r>
            <a:r>
              <a:rPr lang="sv-SE" b="1" dirty="0" err="1" smtClean="0"/>
              <a:t>when</a:t>
            </a:r>
            <a:r>
              <a:rPr lang="sv-SE" b="1" dirty="0" smtClean="0"/>
              <a:t> it is </a:t>
            </a:r>
            <a:r>
              <a:rPr lang="sv-SE" b="1" dirty="0" err="1" smtClean="0"/>
              <a:t>processing</a:t>
            </a:r>
            <a:r>
              <a:rPr lang="sv-SE" b="1" dirty="0" smtClean="0"/>
              <a:t> a </a:t>
            </a:r>
            <a:r>
              <a:rPr lang="sv-SE" b="1" dirty="0" err="1" smtClean="0"/>
              <a:t>message</a:t>
            </a:r>
            <a:r>
              <a:rPr lang="sv-SE" b="1" dirty="0" smtClean="0"/>
              <a:t>, just like an </a:t>
            </a:r>
            <a:r>
              <a:rPr lang="sv-SE" b="1" dirty="0" err="1" smtClean="0"/>
              <a:t>object</a:t>
            </a:r>
            <a:r>
              <a:rPr lang="sv-SE" b="1" dirty="0" smtClean="0"/>
              <a:t> </a:t>
            </a:r>
            <a:r>
              <a:rPr lang="sv-SE" b="1" dirty="0" err="1" smtClean="0"/>
              <a:t>only</a:t>
            </a:r>
            <a:r>
              <a:rPr lang="sv-SE" b="1" dirty="0" smtClean="0"/>
              <a:t> </a:t>
            </a:r>
            <a:r>
              <a:rPr lang="sv-SE" b="1" dirty="0" err="1" smtClean="0"/>
              <a:t>consume</a:t>
            </a:r>
            <a:r>
              <a:rPr lang="sv-SE" b="1" dirty="0" smtClean="0"/>
              <a:t> CPU-</a:t>
            </a:r>
            <a:r>
              <a:rPr lang="sv-SE" b="1" dirty="0" err="1" smtClean="0"/>
              <a:t>time</a:t>
            </a:r>
            <a:r>
              <a:rPr lang="sv-SE" b="1" dirty="0" smtClean="0"/>
              <a:t> </a:t>
            </a:r>
            <a:r>
              <a:rPr lang="sv-SE" b="1" dirty="0" err="1" smtClean="0"/>
              <a:t>when</a:t>
            </a:r>
            <a:r>
              <a:rPr lang="sv-SE" b="1" dirty="0" smtClean="0"/>
              <a:t> it is </a:t>
            </a:r>
            <a:r>
              <a:rPr lang="sv-SE" b="1" dirty="0" err="1" smtClean="0"/>
              <a:t>executing</a:t>
            </a:r>
            <a:r>
              <a:rPr lang="sv-SE" b="1" dirty="0" smtClean="0"/>
              <a:t> a </a:t>
            </a:r>
            <a:r>
              <a:rPr lang="sv-SE" b="1" dirty="0" err="1" smtClean="0"/>
              <a:t>method</a:t>
            </a:r>
            <a:r>
              <a:rPr lang="sv-SE" b="1" dirty="0" smtClean="0"/>
              <a:t>.</a:t>
            </a:r>
          </a:p>
          <a:p>
            <a:pPr marL="0" indent="0">
              <a:buNone/>
            </a:pP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Memory</a:t>
            </a:r>
            <a:r>
              <a:rPr lang="sv-SE" b="1" dirty="0" smtClean="0"/>
              <a:t> </a:t>
            </a:r>
            <a:r>
              <a:rPr lang="sv-SE" b="1" dirty="0" err="1" smtClean="0"/>
              <a:t>footprint</a:t>
            </a:r>
            <a:r>
              <a:rPr lang="sv-SE" b="1" dirty="0" smtClean="0"/>
              <a:t> </a:t>
            </a:r>
            <a:r>
              <a:rPr lang="sv-SE" b="1" dirty="0" err="1" smtClean="0"/>
              <a:t>varies</a:t>
            </a:r>
            <a:r>
              <a:rPr lang="sv-SE" b="1" dirty="0" smtClean="0"/>
              <a:t> </a:t>
            </a:r>
            <a:r>
              <a:rPr lang="sv-SE" b="1" dirty="0" err="1" smtClean="0"/>
              <a:t>between</a:t>
            </a:r>
            <a:r>
              <a:rPr lang="sv-SE" b="1" dirty="0" smtClean="0"/>
              <a:t> implementations, </a:t>
            </a:r>
            <a:r>
              <a:rPr lang="sv-SE" b="1" dirty="0" err="1" smtClean="0"/>
              <a:t>but</a:t>
            </a:r>
            <a:r>
              <a:rPr lang="sv-SE" b="1" dirty="0" smtClean="0"/>
              <a:t> </a:t>
            </a:r>
            <a:r>
              <a:rPr lang="sv-SE" b="1" dirty="0" err="1" smtClean="0"/>
              <a:t>actors</a:t>
            </a:r>
            <a:r>
              <a:rPr lang="sv-SE" b="1" dirty="0" smtClean="0"/>
              <a:t> </a:t>
            </a:r>
            <a:r>
              <a:rPr lang="sv-SE" b="1" dirty="0" err="1" smtClean="0"/>
              <a:t>are</a:t>
            </a:r>
            <a:r>
              <a:rPr lang="sv-SE" b="1" dirty="0" smtClean="0"/>
              <a:t> in general </a:t>
            </a:r>
            <a:r>
              <a:rPr lang="sv-SE" b="1" dirty="0" err="1" smtClean="0"/>
              <a:t>very</a:t>
            </a:r>
            <a:r>
              <a:rPr lang="sv-SE" b="1" dirty="0" smtClean="0"/>
              <a:t> </a:t>
            </a:r>
            <a:r>
              <a:rPr lang="sv-SE" b="1" dirty="0" err="1" smtClean="0"/>
              <a:t>cheap</a:t>
            </a:r>
            <a:r>
              <a:rPr lang="sv-SE" b="1" dirty="0"/>
              <a:t>.</a:t>
            </a:r>
            <a:r>
              <a:rPr lang="sv-SE" b="1" dirty="0" smtClean="0"/>
              <a:t/>
            </a:r>
            <a:br>
              <a:rPr lang="sv-SE" b="1" dirty="0" smtClean="0"/>
            </a:b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Ca 2.5 mil </a:t>
            </a:r>
            <a:r>
              <a:rPr lang="sv-SE" b="1" dirty="0" err="1" smtClean="0"/>
              <a:t>actors</a:t>
            </a:r>
            <a:r>
              <a:rPr lang="sv-SE" b="1" dirty="0" smtClean="0"/>
              <a:t> per gigabyte on JVM.</a:t>
            </a: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(Not </a:t>
            </a:r>
            <a:r>
              <a:rPr lang="sv-SE" b="1" dirty="0" err="1" smtClean="0"/>
              <a:t>quite</a:t>
            </a:r>
            <a:r>
              <a:rPr lang="sv-SE" b="1" dirty="0" smtClean="0"/>
              <a:t> </a:t>
            </a:r>
            <a:r>
              <a:rPr lang="sv-SE" b="1" dirty="0" err="1" smtClean="0"/>
              <a:t>there</a:t>
            </a:r>
            <a:r>
              <a:rPr lang="sv-SE" b="1" dirty="0" smtClean="0"/>
              <a:t> </a:t>
            </a:r>
            <a:r>
              <a:rPr lang="sv-SE" b="1" dirty="0" err="1" smtClean="0"/>
              <a:t>yet</a:t>
            </a:r>
            <a:r>
              <a:rPr lang="sv-SE" b="1" dirty="0" smtClean="0"/>
              <a:t> on the .NET </a:t>
            </a:r>
            <a:r>
              <a:rPr lang="sv-SE" b="1" dirty="0" err="1" smtClean="0"/>
              <a:t>side</a:t>
            </a:r>
            <a:r>
              <a:rPr lang="sv-SE" b="1" dirty="0" smtClean="0"/>
              <a:t> </a:t>
            </a:r>
            <a:r>
              <a:rPr lang="sv-SE" b="1" dirty="0" err="1" smtClean="0"/>
              <a:t>of</a:t>
            </a:r>
            <a:r>
              <a:rPr lang="sv-SE" b="1" dirty="0" smtClean="0"/>
              <a:t> </a:t>
            </a:r>
            <a:r>
              <a:rPr lang="sv-SE" b="1" dirty="0" err="1" smtClean="0"/>
              <a:t>things</a:t>
            </a:r>
            <a:r>
              <a:rPr lang="sv-SE" b="1" dirty="0" smtClean="0"/>
              <a:t>)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06399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err="1" smtClean="0"/>
              <a:t>What</a:t>
            </a:r>
            <a:r>
              <a:rPr lang="sv-SE" b="1" dirty="0" smtClean="0"/>
              <a:t> </a:t>
            </a:r>
            <a:r>
              <a:rPr lang="sv-SE" b="1" dirty="0" err="1" smtClean="0"/>
              <a:t>can</a:t>
            </a:r>
            <a:r>
              <a:rPr lang="sv-SE" b="1" dirty="0" smtClean="0"/>
              <a:t> a </a:t>
            </a:r>
            <a:r>
              <a:rPr lang="sv-SE" b="1" dirty="0" err="1" smtClean="0"/>
              <a:t>good</a:t>
            </a:r>
            <a:r>
              <a:rPr lang="sv-SE" b="1" dirty="0" smtClean="0"/>
              <a:t> </a:t>
            </a:r>
            <a:r>
              <a:rPr lang="sv-SE" b="1" dirty="0" err="1" smtClean="0"/>
              <a:t>use</a:t>
            </a:r>
            <a:r>
              <a:rPr lang="sv-SE" b="1" dirty="0"/>
              <a:t> </a:t>
            </a:r>
            <a:r>
              <a:rPr lang="sv-SE" b="1" dirty="0" err="1" smtClean="0"/>
              <a:t>case</a:t>
            </a:r>
            <a:r>
              <a:rPr lang="sv-SE" b="1" dirty="0" smtClean="0"/>
              <a:t> for </a:t>
            </a:r>
            <a:r>
              <a:rPr lang="sv-SE" b="1" dirty="0" err="1" smtClean="0"/>
              <a:t>actors</a:t>
            </a:r>
            <a:r>
              <a:rPr lang="sv-SE" b="1" dirty="0" smtClean="0"/>
              <a:t>?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Alternative to </a:t>
            </a:r>
            <a:r>
              <a:rPr lang="sv-SE" b="1" dirty="0" err="1" smtClean="0"/>
              <a:t>threading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As an </a:t>
            </a:r>
            <a:r>
              <a:rPr lang="sv-SE" b="1" dirty="0" err="1" smtClean="0"/>
              <a:t>object</a:t>
            </a:r>
            <a:r>
              <a:rPr lang="sv-SE" b="1" dirty="0" smtClean="0"/>
              <a:t> or </a:t>
            </a:r>
            <a:r>
              <a:rPr lang="sv-SE" b="1" dirty="0" err="1" smtClean="0"/>
              <a:t>component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As a service or </a:t>
            </a:r>
            <a:r>
              <a:rPr lang="sv-SE" b="1" dirty="0" err="1" smtClean="0"/>
              <a:t>singleton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Message</a:t>
            </a:r>
            <a:r>
              <a:rPr lang="sv-SE" b="1" dirty="0" smtClean="0"/>
              <a:t> </a:t>
            </a:r>
            <a:r>
              <a:rPr lang="sv-SE" b="1" dirty="0" err="1" smtClean="0"/>
              <a:t>routing</a:t>
            </a:r>
            <a:r>
              <a:rPr lang="sv-SE" b="1" dirty="0" smtClean="0"/>
              <a:t>, </a:t>
            </a:r>
            <a:r>
              <a:rPr lang="sv-SE" b="1" dirty="0" err="1" smtClean="0"/>
              <a:t>e.g</a:t>
            </a:r>
            <a:r>
              <a:rPr lang="sv-SE" b="1" dirty="0" smtClean="0"/>
              <a:t>. round </a:t>
            </a:r>
            <a:r>
              <a:rPr lang="sv-SE" b="1" dirty="0" err="1" smtClean="0"/>
              <a:t>robin</a:t>
            </a:r>
            <a:r>
              <a:rPr lang="sv-SE" b="1" dirty="0" smtClean="0"/>
              <a:t> or </a:t>
            </a:r>
            <a:r>
              <a:rPr lang="sv-SE" b="1" dirty="0" err="1" smtClean="0"/>
              <a:t>consistent</a:t>
            </a:r>
            <a:r>
              <a:rPr lang="sv-SE" b="1" dirty="0" smtClean="0"/>
              <a:t> </a:t>
            </a:r>
            <a:r>
              <a:rPr lang="sv-SE" b="1" dirty="0" err="1" smtClean="0"/>
              <a:t>hash</a:t>
            </a:r>
            <a:r>
              <a:rPr lang="sv-SE" b="1" dirty="0" smtClean="0"/>
              <a:t>.</a:t>
            </a:r>
          </a:p>
          <a:p>
            <a:pPr marL="0" indent="0">
              <a:buNone/>
            </a:pPr>
            <a:r>
              <a:rPr lang="sv-SE" b="1" dirty="0" err="1" smtClean="0"/>
              <a:t>Entity</a:t>
            </a:r>
            <a:r>
              <a:rPr lang="sv-SE" b="1" dirty="0" smtClean="0"/>
              <a:t> or </a:t>
            </a:r>
            <a:r>
              <a:rPr lang="sv-SE" b="1" dirty="0" err="1" smtClean="0"/>
              <a:t>aggregate</a:t>
            </a:r>
            <a:r>
              <a:rPr lang="sv-SE" b="1" dirty="0" smtClean="0"/>
              <a:t> </a:t>
            </a:r>
            <a:r>
              <a:rPr lang="sv-SE" b="1" dirty="0" err="1" smtClean="0"/>
              <a:t>root</a:t>
            </a:r>
            <a:r>
              <a:rPr lang="sv-SE" b="1" dirty="0" smtClean="0"/>
              <a:t> </a:t>
            </a:r>
            <a:r>
              <a:rPr lang="sv-SE" b="1" dirty="0" err="1" smtClean="0"/>
              <a:t>a´la</a:t>
            </a:r>
            <a:r>
              <a:rPr lang="sv-SE" b="1" dirty="0" smtClean="0"/>
              <a:t> CQRS / </a:t>
            </a:r>
            <a:r>
              <a:rPr lang="sv-SE" b="1" dirty="0" err="1" smtClean="0"/>
              <a:t>Domain</a:t>
            </a:r>
            <a:r>
              <a:rPr lang="sv-SE" b="1" dirty="0" smtClean="0"/>
              <a:t> driven design</a:t>
            </a:r>
          </a:p>
          <a:p>
            <a:pPr marL="0" indent="0">
              <a:buNone/>
            </a:pPr>
            <a:r>
              <a:rPr lang="sv-SE" b="1" dirty="0" smtClean="0"/>
              <a:t>State </a:t>
            </a:r>
            <a:r>
              <a:rPr lang="sv-SE" b="1" dirty="0" err="1" smtClean="0"/>
              <a:t>machines</a:t>
            </a:r>
            <a:endParaRPr lang="sv-SE" b="1" dirty="0" smtClean="0"/>
          </a:p>
        </p:txBody>
      </p:sp>
    </p:spTree>
    <p:extLst>
      <p:ext uri="{BB962C8B-B14F-4D97-AF65-F5344CB8AC3E}">
        <p14:creationId xmlns:p14="http://schemas.microsoft.com/office/powerpoint/2010/main" val="140944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Products </a:t>
            </a:r>
            <a:r>
              <a:rPr lang="sv-SE" b="1" dirty="0" err="1" smtClean="0"/>
              <a:t>basered</a:t>
            </a:r>
            <a:r>
              <a:rPr lang="sv-SE" b="1" dirty="0" smtClean="0"/>
              <a:t> on the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r>
              <a:rPr lang="sv-SE" b="1" dirty="0" smtClean="0"/>
              <a:t>:</a:t>
            </a:r>
          </a:p>
          <a:p>
            <a:pPr marL="0" indent="0">
              <a:buNone/>
            </a:pPr>
            <a:r>
              <a:rPr lang="sv-SE" b="1" dirty="0" err="1" smtClean="0"/>
              <a:t>Erlang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Facebook </a:t>
            </a:r>
            <a:r>
              <a:rPr lang="sv-SE" b="1" dirty="0" err="1" smtClean="0"/>
              <a:t>WhatsApp</a:t>
            </a:r>
            <a:r>
              <a:rPr lang="sv-SE" b="1" dirty="0" smtClean="0"/>
              <a:t> </a:t>
            </a:r>
            <a:r>
              <a:rPr lang="sv-SE" b="1" dirty="0"/>
              <a:t>(</a:t>
            </a:r>
            <a:r>
              <a:rPr lang="sv-SE" b="1" dirty="0" err="1"/>
              <a:t>Erlang</a:t>
            </a:r>
            <a:r>
              <a:rPr lang="sv-SE" b="1" dirty="0"/>
              <a:t>)</a:t>
            </a:r>
          </a:p>
          <a:p>
            <a:pPr marL="0" indent="0">
              <a:buNone/>
            </a:pPr>
            <a:r>
              <a:rPr lang="sv-SE" b="1" dirty="0" err="1" smtClean="0"/>
              <a:t>RabbitMQ</a:t>
            </a:r>
            <a:r>
              <a:rPr lang="sv-SE" b="1" dirty="0" smtClean="0"/>
              <a:t> (</a:t>
            </a:r>
            <a:r>
              <a:rPr lang="sv-SE" b="1" dirty="0" err="1" smtClean="0"/>
              <a:t>Erlang</a:t>
            </a:r>
            <a:r>
              <a:rPr lang="sv-SE" b="1" dirty="0" smtClean="0"/>
              <a:t>)</a:t>
            </a:r>
          </a:p>
          <a:p>
            <a:pPr marL="0" indent="0">
              <a:buNone/>
            </a:pPr>
            <a:r>
              <a:rPr lang="sv-SE" b="1" dirty="0" err="1" smtClean="0"/>
              <a:t>CouchDB</a:t>
            </a:r>
            <a:r>
              <a:rPr lang="sv-SE" b="1" dirty="0" smtClean="0"/>
              <a:t> (</a:t>
            </a:r>
            <a:r>
              <a:rPr lang="sv-SE" b="1" dirty="0" err="1" smtClean="0"/>
              <a:t>Erlang</a:t>
            </a:r>
            <a:r>
              <a:rPr lang="sv-SE" b="1" dirty="0" smtClean="0"/>
              <a:t>)</a:t>
            </a:r>
          </a:p>
          <a:p>
            <a:pPr marL="0" indent="0">
              <a:buNone/>
            </a:pPr>
            <a:r>
              <a:rPr lang="sv-SE" b="1" dirty="0" smtClean="0"/>
              <a:t>LinkedIn.com (JVM Akka)</a:t>
            </a:r>
          </a:p>
          <a:p>
            <a:pPr marL="0" indent="0">
              <a:buNone/>
            </a:pPr>
            <a:r>
              <a:rPr lang="sv-SE" b="1" dirty="0" smtClean="0"/>
              <a:t>Walmart.com </a:t>
            </a:r>
            <a:r>
              <a:rPr lang="sv-SE" b="1" dirty="0"/>
              <a:t>(JVM Akka</a:t>
            </a:r>
            <a:r>
              <a:rPr lang="sv-SE" b="1" dirty="0" smtClean="0"/>
              <a:t>)</a:t>
            </a: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Azure</a:t>
            </a:r>
            <a:r>
              <a:rPr lang="sv-SE" b="1" dirty="0" smtClean="0"/>
              <a:t> Service </a:t>
            </a:r>
            <a:r>
              <a:rPr lang="sv-SE" b="1" dirty="0" err="1" smtClean="0"/>
              <a:t>Fabric</a:t>
            </a:r>
            <a:r>
              <a:rPr lang="sv-SE" b="1" dirty="0" smtClean="0"/>
              <a:t> alternative </a:t>
            </a:r>
            <a:r>
              <a:rPr lang="sv-SE" b="1" dirty="0" err="1" smtClean="0"/>
              <a:t>backend</a:t>
            </a:r>
            <a:r>
              <a:rPr lang="sv-SE" b="1" dirty="0" smtClean="0"/>
              <a:t> (Akka.NET)</a:t>
            </a:r>
            <a:endParaRPr lang="sv-SE" b="1" dirty="0" smtClean="0"/>
          </a:p>
        </p:txBody>
      </p:sp>
    </p:spTree>
    <p:extLst>
      <p:ext uri="{BB962C8B-B14F-4D97-AF65-F5344CB8AC3E}">
        <p14:creationId xmlns:p14="http://schemas.microsoft.com/office/powerpoint/2010/main" val="329471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Akka.Actor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Create</a:t>
            </a:r>
            <a:r>
              <a:rPr lang="sv-SE" b="1" dirty="0" smtClean="0"/>
              <a:t>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dirty="0" err="1" smtClean="0"/>
              <a:t>first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ActorSystem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ReceiveActor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smtClean="0"/>
              <a:t>Props</a:t>
            </a:r>
          </a:p>
          <a:p>
            <a:pPr marL="0" indent="0">
              <a:buNone/>
            </a:pPr>
            <a:r>
              <a:rPr lang="sv-SE" b="1" dirty="0" err="1" smtClean="0"/>
              <a:t>ActorRef</a:t>
            </a:r>
            <a:endParaRPr lang="sv-SE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789455" y="3698812"/>
            <a:ext cx="2613089" cy="2613088"/>
            <a:chOff x="1299223" y="3898196"/>
            <a:chExt cx="2613089" cy="2613088"/>
          </a:xfrm>
        </p:grpSpPr>
        <p:grpSp>
          <p:nvGrpSpPr>
            <p:cNvPr id="14" name="Group 13"/>
            <p:cNvGrpSpPr/>
            <p:nvPr/>
          </p:nvGrpSpPr>
          <p:grpSpPr>
            <a:xfrm>
              <a:off x="1299223" y="3898196"/>
              <a:ext cx="2613089" cy="2613088"/>
              <a:chOff x="4662738" y="3954548"/>
              <a:chExt cx="2613089" cy="261308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662738" y="3954548"/>
                <a:ext cx="2613089" cy="2613088"/>
                <a:chOff x="2500643" y="316321"/>
                <a:chExt cx="2613089" cy="2613088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2500643" y="316321"/>
                  <a:ext cx="2613089" cy="2613088"/>
                </a:xfrm>
                <a:custGeom>
                  <a:avLst/>
                  <a:gdLst>
                    <a:gd name="connsiteX0" fmla="*/ 675551 w 2613089"/>
                    <a:gd name="connsiteY0" fmla="*/ 2336863 h 2613088"/>
                    <a:gd name="connsiteX1" fmla="*/ 927753 w 2613089"/>
                    <a:gd name="connsiteY1" fmla="*/ 2336863 h 2613088"/>
                    <a:gd name="connsiteX2" fmla="*/ 801652 w 2613089"/>
                    <a:gd name="connsiteY2" fmla="*/ 2613088 h 2613088"/>
                    <a:gd name="connsiteX3" fmla="*/ 1012145 w 2613089"/>
                    <a:gd name="connsiteY3" fmla="*/ 2336862 h 2613088"/>
                    <a:gd name="connsiteX4" fmla="*/ 1264347 w 2613089"/>
                    <a:gd name="connsiteY4" fmla="*/ 2336862 h 2613088"/>
                    <a:gd name="connsiteX5" fmla="*/ 1138246 w 2613089"/>
                    <a:gd name="connsiteY5" fmla="*/ 2613087 h 2613088"/>
                    <a:gd name="connsiteX6" fmla="*/ 1685333 w 2613089"/>
                    <a:gd name="connsiteY6" fmla="*/ 2336861 h 2613088"/>
                    <a:gd name="connsiteX7" fmla="*/ 1937535 w 2613089"/>
                    <a:gd name="connsiteY7" fmla="*/ 2336861 h 2613088"/>
                    <a:gd name="connsiteX8" fmla="*/ 1811434 w 2613089"/>
                    <a:gd name="connsiteY8" fmla="*/ 2613086 h 2613088"/>
                    <a:gd name="connsiteX9" fmla="*/ 1348739 w 2613089"/>
                    <a:gd name="connsiteY9" fmla="*/ 2336860 h 2613088"/>
                    <a:gd name="connsiteX10" fmla="*/ 1600941 w 2613089"/>
                    <a:gd name="connsiteY10" fmla="*/ 2336860 h 2613088"/>
                    <a:gd name="connsiteX11" fmla="*/ 1474840 w 2613089"/>
                    <a:gd name="connsiteY11" fmla="*/ 2613085 h 2613088"/>
                    <a:gd name="connsiteX12" fmla="*/ 2336864 w 2613089"/>
                    <a:gd name="connsiteY12" fmla="*/ 1685332 h 2613088"/>
                    <a:gd name="connsiteX13" fmla="*/ 2613089 w 2613089"/>
                    <a:gd name="connsiteY13" fmla="*/ 1811433 h 2613088"/>
                    <a:gd name="connsiteX14" fmla="*/ 2336864 w 2613089"/>
                    <a:gd name="connsiteY14" fmla="*/ 1937534 h 2613088"/>
                    <a:gd name="connsiteX15" fmla="*/ 276227 w 2613089"/>
                    <a:gd name="connsiteY15" fmla="*/ 1685332 h 2613088"/>
                    <a:gd name="connsiteX16" fmla="*/ 276227 w 2613089"/>
                    <a:gd name="connsiteY16" fmla="*/ 1937534 h 2613088"/>
                    <a:gd name="connsiteX17" fmla="*/ 2 w 2613089"/>
                    <a:gd name="connsiteY17" fmla="*/ 1811433 h 2613088"/>
                    <a:gd name="connsiteX18" fmla="*/ 2336863 w 2613089"/>
                    <a:gd name="connsiteY18" fmla="*/ 1348738 h 2613088"/>
                    <a:gd name="connsiteX19" fmla="*/ 2613088 w 2613089"/>
                    <a:gd name="connsiteY19" fmla="*/ 1474839 h 2613088"/>
                    <a:gd name="connsiteX20" fmla="*/ 2336863 w 2613089"/>
                    <a:gd name="connsiteY20" fmla="*/ 1600940 h 2613088"/>
                    <a:gd name="connsiteX21" fmla="*/ 276228 w 2613089"/>
                    <a:gd name="connsiteY21" fmla="*/ 1348738 h 2613088"/>
                    <a:gd name="connsiteX22" fmla="*/ 276228 w 2613089"/>
                    <a:gd name="connsiteY22" fmla="*/ 1600940 h 2613088"/>
                    <a:gd name="connsiteX23" fmla="*/ 3 w 2613089"/>
                    <a:gd name="connsiteY23" fmla="*/ 1474839 h 2613088"/>
                    <a:gd name="connsiteX24" fmla="*/ 2336861 w 2613089"/>
                    <a:gd name="connsiteY24" fmla="*/ 1012144 h 2613088"/>
                    <a:gd name="connsiteX25" fmla="*/ 2613086 w 2613089"/>
                    <a:gd name="connsiteY25" fmla="*/ 1138245 h 2613088"/>
                    <a:gd name="connsiteX26" fmla="*/ 2336861 w 2613089"/>
                    <a:gd name="connsiteY26" fmla="*/ 1264346 h 2613088"/>
                    <a:gd name="connsiteX27" fmla="*/ 276226 w 2613089"/>
                    <a:gd name="connsiteY27" fmla="*/ 1012144 h 2613088"/>
                    <a:gd name="connsiteX28" fmla="*/ 276226 w 2613089"/>
                    <a:gd name="connsiteY28" fmla="*/ 1264346 h 2613088"/>
                    <a:gd name="connsiteX29" fmla="*/ 1 w 2613089"/>
                    <a:gd name="connsiteY29" fmla="*/ 1138245 h 2613088"/>
                    <a:gd name="connsiteX30" fmla="*/ 2336862 w 2613089"/>
                    <a:gd name="connsiteY30" fmla="*/ 675550 h 2613088"/>
                    <a:gd name="connsiteX31" fmla="*/ 2613087 w 2613089"/>
                    <a:gd name="connsiteY31" fmla="*/ 801651 h 2613088"/>
                    <a:gd name="connsiteX32" fmla="*/ 2336862 w 2613089"/>
                    <a:gd name="connsiteY32" fmla="*/ 927752 h 2613088"/>
                    <a:gd name="connsiteX33" fmla="*/ 276225 w 2613089"/>
                    <a:gd name="connsiteY33" fmla="*/ 675550 h 2613088"/>
                    <a:gd name="connsiteX34" fmla="*/ 276225 w 2613089"/>
                    <a:gd name="connsiteY34" fmla="*/ 927752 h 2613088"/>
                    <a:gd name="connsiteX35" fmla="*/ 0 w 2613089"/>
                    <a:gd name="connsiteY35" fmla="*/ 801651 h 2613088"/>
                    <a:gd name="connsiteX36" fmla="*/ 1138246 w 2613089"/>
                    <a:gd name="connsiteY36" fmla="*/ 3 h 2613088"/>
                    <a:gd name="connsiteX37" fmla="*/ 1264347 w 2613089"/>
                    <a:gd name="connsiteY37" fmla="*/ 276229 h 2613088"/>
                    <a:gd name="connsiteX38" fmla="*/ 1012145 w 2613089"/>
                    <a:gd name="connsiteY38" fmla="*/ 276229 h 2613088"/>
                    <a:gd name="connsiteX39" fmla="*/ 801652 w 2613089"/>
                    <a:gd name="connsiteY39" fmla="*/ 2 h 2613088"/>
                    <a:gd name="connsiteX40" fmla="*/ 927753 w 2613089"/>
                    <a:gd name="connsiteY40" fmla="*/ 276227 h 2613088"/>
                    <a:gd name="connsiteX41" fmla="*/ 675551 w 2613089"/>
                    <a:gd name="connsiteY41" fmla="*/ 276227 h 2613088"/>
                    <a:gd name="connsiteX42" fmla="*/ 1474840 w 2613089"/>
                    <a:gd name="connsiteY42" fmla="*/ 1 h 2613088"/>
                    <a:gd name="connsiteX43" fmla="*/ 1600941 w 2613089"/>
                    <a:gd name="connsiteY43" fmla="*/ 276227 h 2613088"/>
                    <a:gd name="connsiteX44" fmla="*/ 1348739 w 2613089"/>
                    <a:gd name="connsiteY44" fmla="*/ 276227 h 2613088"/>
                    <a:gd name="connsiteX45" fmla="*/ 1811434 w 2613089"/>
                    <a:gd name="connsiteY45" fmla="*/ 0 h 2613088"/>
                    <a:gd name="connsiteX46" fmla="*/ 1937535 w 2613089"/>
                    <a:gd name="connsiteY46" fmla="*/ 276226 h 2613088"/>
                    <a:gd name="connsiteX47" fmla="*/ 1685333 w 2613089"/>
                    <a:gd name="connsiteY47" fmla="*/ 276226 h 2613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13089" h="2613088">
                      <a:moveTo>
                        <a:pt x="675551" y="2336863"/>
                      </a:moveTo>
                      <a:lnTo>
                        <a:pt x="927753" y="2336863"/>
                      </a:lnTo>
                      <a:lnTo>
                        <a:pt x="801652" y="2613088"/>
                      </a:lnTo>
                      <a:close/>
                      <a:moveTo>
                        <a:pt x="1012145" y="2336862"/>
                      </a:moveTo>
                      <a:lnTo>
                        <a:pt x="1264347" y="2336862"/>
                      </a:lnTo>
                      <a:lnTo>
                        <a:pt x="1138246" y="2613087"/>
                      </a:lnTo>
                      <a:close/>
                      <a:moveTo>
                        <a:pt x="1685333" y="2336861"/>
                      </a:moveTo>
                      <a:lnTo>
                        <a:pt x="1937535" y="2336861"/>
                      </a:lnTo>
                      <a:lnTo>
                        <a:pt x="1811434" y="2613086"/>
                      </a:lnTo>
                      <a:close/>
                      <a:moveTo>
                        <a:pt x="1348739" y="2336860"/>
                      </a:moveTo>
                      <a:lnTo>
                        <a:pt x="1600941" y="2336860"/>
                      </a:lnTo>
                      <a:lnTo>
                        <a:pt x="1474840" y="2613085"/>
                      </a:lnTo>
                      <a:close/>
                      <a:moveTo>
                        <a:pt x="2336864" y="1685332"/>
                      </a:moveTo>
                      <a:lnTo>
                        <a:pt x="2613089" y="1811433"/>
                      </a:lnTo>
                      <a:lnTo>
                        <a:pt x="2336864" y="1937534"/>
                      </a:lnTo>
                      <a:close/>
                      <a:moveTo>
                        <a:pt x="276227" y="1685332"/>
                      </a:moveTo>
                      <a:lnTo>
                        <a:pt x="276227" y="1937534"/>
                      </a:lnTo>
                      <a:lnTo>
                        <a:pt x="2" y="1811433"/>
                      </a:lnTo>
                      <a:close/>
                      <a:moveTo>
                        <a:pt x="2336863" y="1348738"/>
                      </a:moveTo>
                      <a:lnTo>
                        <a:pt x="2613088" y="1474839"/>
                      </a:lnTo>
                      <a:lnTo>
                        <a:pt x="2336863" y="1600940"/>
                      </a:lnTo>
                      <a:close/>
                      <a:moveTo>
                        <a:pt x="276228" y="1348738"/>
                      </a:moveTo>
                      <a:lnTo>
                        <a:pt x="276228" y="1600940"/>
                      </a:lnTo>
                      <a:lnTo>
                        <a:pt x="3" y="1474839"/>
                      </a:lnTo>
                      <a:close/>
                      <a:moveTo>
                        <a:pt x="2336861" y="1012144"/>
                      </a:moveTo>
                      <a:lnTo>
                        <a:pt x="2613086" y="1138245"/>
                      </a:lnTo>
                      <a:lnTo>
                        <a:pt x="2336861" y="1264346"/>
                      </a:lnTo>
                      <a:close/>
                      <a:moveTo>
                        <a:pt x="276226" y="1012144"/>
                      </a:moveTo>
                      <a:lnTo>
                        <a:pt x="276226" y="1264346"/>
                      </a:lnTo>
                      <a:lnTo>
                        <a:pt x="1" y="1138245"/>
                      </a:lnTo>
                      <a:close/>
                      <a:moveTo>
                        <a:pt x="2336862" y="675550"/>
                      </a:moveTo>
                      <a:lnTo>
                        <a:pt x="2613087" y="801651"/>
                      </a:lnTo>
                      <a:lnTo>
                        <a:pt x="2336862" y="927752"/>
                      </a:lnTo>
                      <a:close/>
                      <a:moveTo>
                        <a:pt x="276225" y="675550"/>
                      </a:moveTo>
                      <a:lnTo>
                        <a:pt x="276225" y="927752"/>
                      </a:lnTo>
                      <a:lnTo>
                        <a:pt x="0" y="801651"/>
                      </a:lnTo>
                      <a:close/>
                      <a:moveTo>
                        <a:pt x="1138246" y="3"/>
                      </a:moveTo>
                      <a:lnTo>
                        <a:pt x="1264347" y="276229"/>
                      </a:lnTo>
                      <a:lnTo>
                        <a:pt x="1012145" y="276229"/>
                      </a:lnTo>
                      <a:close/>
                      <a:moveTo>
                        <a:pt x="801652" y="2"/>
                      </a:moveTo>
                      <a:lnTo>
                        <a:pt x="927753" y="276227"/>
                      </a:lnTo>
                      <a:lnTo>
                        <a:pt x="675551" y="276227"/>
                      </a:lnTo>
                      <a:close/>
                      <a:moveTo>
                        <a:pt x="1474840" y="1"/>
                      </a:moveTo>
                      <a:lnTo>
                        <a:pt x="1600941" y="276227"/>
                      </a:lnTo>
                      <a:lnTo>
                        <a:pt x="1348739" y="276227"/>
                      </a:lnTo>
                      <a:close/>
                      <a:moveTo>
                        <a:pt x="1811434" y="0"/>
                      </a:moveTo>
                      <a:lnTo>
                        <a:pt x="1937535" y="276226"/>
                      </a:lnTo>
                      <a:lnTo>
                        <a:pt x="1685333" y="276226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Octagon 21"/>
                <p:cNvSpPr/>
                <p:nvPr/>
              </p:nvSpPr>
              <p:spPr>
                <a:xfrm>
                  <a:off x="2763606" y="590106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rgbClr val="2E2E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Octagon 16"/>
                <p:cNvSpPr/>
                <p:nvPr/>
              </p:nvSpPr>
              <p:spPr>
                <a:xfrm>
                  <a:off x="3005254" y="590106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005254" y="799252"/>
                  <a:ext cx="178213" cy="178213"/>
                </a:xfrm>
                <a:prstGeom prst="ellipse">
                  <a:avLst/>
                </a:pr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256455" y="4551259"/>
                <a:ext cx="1416559" cy="1417223"/>
                <a:chOff x="1753933" y="2029826"/>
                <a:chExt cx="1416559" cy="1417223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1753933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2495550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753933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2495550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60" name="Oval 59"/>
            <p:cNvSpPr/>
            <p:nvPr/>
          </p:nvSpPr>
          <p:spPr>
            <a:xfrm>
              <a:off x="2088211" y="4690344"/>
              <a:ext cx="284400" cy="2844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15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Akka.Remote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78" name="Straight Connector 77"/>
            <p:cNvCxnSpPr>
              <a:stCxn id="93" idx="2"/>
              <a:endCxn id="9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1" idx="2"/>
              <a:endCxn id="9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1" idx="2"/>
              <a:endCxn id="8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8" idx="4"/>
              <a:endCxn id="9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0" idx="2"/>
              <a:endCxn id="10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0" idx="3"/>
              <a:endCxn id="8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3" idx="4"/>
              <a:endCxn id="9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3" idx="5"/>
              <a:endCxn id="9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8" idx="5"/>
              <a:endCxn id="9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3" idx="6"/>
              <a:endCxn id="9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7" name="Straight Connector 96"/>
            <p:cNvCxnSpPr>
              <a:stCxn id="101" idx="2"/>
              <a:endCxn id="9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9" name="Straight Connector 98"/>
            <p:cNvCxnSpPr>
              <a:stCxn id="101" idx="7"/>
              <a:endCxn id="10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951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94819" y="922376"/>
            <a:ext cx="5761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b="1" dirty="0" smtClean="0"/>
              <a:t>Classic .NET system</a:t>
            </a:r>
            <a:endParaRPr lang="sv-SE" sz="36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360663" y="338189"/>
            <a:ext cx="8181665" cy="5931044"/>
            <a:chOff x="2000739" y="338189"/>
            <a:chExt cx="8181665" cy="5931044"/>
          </a:xfrm>
        </p:grpSpPr>
        <p:cxnSp>
          <p:nvCxnSpPr>
            <p:cNvPr id="53" name="Straight Connector 52"/>
            <p:cNvCxnSpPr>
              <a:stCxn id="73" idx="3"/>
              <a:endCxn id="66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6" idx="3"/>
              <a:endCxn id="65" idx="7"/>
            </p:cNvCxnSpPr>
            <p:nvPr/>
          </p:nvCxnSpPr>
          <p:spPr>
            <a:xfrm flipH="1">
              <a:off x="3849709" y="3767976"/>
              <a:ext cx="445881" cy="411830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5" idx="3"/>
              <a:endCxn id="78" idx="7"/>
            </p:cNvCxnSpPr>
            <p:nvPr/>
          </p:nvCxnSpPr>
          <p:spPr>
            <a:xfrm flipH="1">
              <a:off x="2852182" y="4885165"/>
              <a:ext cx="292168" cy="520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66" idx="5"/>
              <a:endCxn id="64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5" idx="5"/>
              <a:endCxn id="63" idx="1"/>
            </p:cNvCxnSpPr>
            <p:nvPr/>
          </p:nvCxnSpPr>
          <p:spPr>
            <a:xfrm>
              <a:off x="3849709" y="4885165"/>
              <a:ext cx="292168" cy="53262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67" idx="5"/>
              <a:endCxn id="68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8" idx="3"/>
              <a:endCxn id="69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68" idx="4"/>
              <a:endCxn id="70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73" idx="5"/>
              <a:endCxn id="67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8" idx="5"/>
              <a:endCxn id="71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3995793" y="5271706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2998266" y="403372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 smtClean="0"/>
                <a:t>EF</a:t>
              </a:r>
              <a:endParaRPr lang="sv-SE" sz="1200" b="1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 smtClean="0"/>
                <a:t>DAO</a:t>
              </a:r>
              <a:endParaRPr lang="sv-SE" sz="1200" b="1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cxnSp>
          <p:nvCxnSpPr>
            <p:cNvPr id="72" name="Straight Connector 71"/>
            <p:cNvCxnSpPr>
              <a:stCxn id="76" idx="3"/>
              <a:endCxn id="73" idx="7"/>
            </p:cNvCxnSpPr>
            <p:nvPr/>
          </p:nvCxnSpPr>
          <p:spPr>
            <a:xfrm flipH="1">
              <a:off x="6409837" y="1189632"/>
              <a:ext cx="408048" cy="43825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 smtClean="0"/>
                <a:t>BLL</a:t>
              </a:r>
              <a:endParaRPr lang="sv-SE" sz="1200" b="1" dirty="0"/>
            </a:p>
          </p:txBody>
        </p:sp>
        <p:cxnSp>
          <p:nvCxnSpPr>
            <p:cNvPr id="74" name="Straight Connector 73"/>
            <p:cNvCxnSpPr>
              <a:stCxn id="76" idx="5"/>
              <a:endCxn id="75" idx="1"/>
            </p:cNvCxnSpPr>
            <p:nvPr/>
          </p:nvCxnSpPr>
          <p:spPr>
            <a:xfrm>
              <a:off x="7523244" y="1189632"/>
              <a:ext cx="408048" cy="43825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7785208" y="14818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671801" y="338189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 smtClean="0"/>
                <a:t>Service</a:t>
              </a:r>
              <a:endParaRPr lang="sv-SE" sz="1200" b="1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2000739" y="525923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 smtClean="0"/>
                <a:t>Entitet</a:t>
              </a:r>
              <a:endParaRPr lang="sv-SE" sz="12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94820" y="1792985"/>
            <a:ext cx="1497526" cy="724230"/>
            <a:chOff x="236379" y="3269379"/>
            <a:chExt cx="2273532" cy="1099521"/>
          </a:xfrm>
        </p:grpSpPr>
        <p:sp>
          <p:nvSpPr>
            <p:cNvPr id="79" name="Oval 78"/>
            <p:cNvSpPr/>
            <p:nvPr/>
          </p:nvSpPr>
          <p:spPr>
            <a:xfrm>
              <a:off x="954461" y="3269379"/>
              <a:ext cx="678983" cy="678983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6379" y="3948362"/>
              <a:ext cx="2273532" cy="420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200" dirty="0" smtClean="0"/>
                <a:t>Component/</a:t>
              </a:r>
              <a:r>
                <a:rPr lang="sv-SE" sz="1200" dirty="0" err="1" smtClean="0"/>
                <a:t>Object</a:t>
              </a:r>
              <a:endParaRPr lang="sv-S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486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8088518" y="2054648"/>
            <a:ext cx="2613089" cy="2613088"/>
            <a:chOff x="4662738" y="3954548"/>
            <a:chExt cx="2613089" cy="2613088"/>
          </a:xfrm>
        </p:grpSpPr>
        <p:grpSp>
          <p:nvGrpSpPr>
            <p:cNvPr id="27" name="Group 26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39" name="Freeform 3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0" name="Octagon 3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4747878" y="2054648"/>
            <a:ext cx="2613089" cy="2613088"/>
            <a:chOff x="4662738" y="3954548"/>
            <a:chExt cx="2613089" cy="2613088"/>
          </a:xfrm>
        </p:grpSpPr>
        <p:grpSp>
          <p:nvGrpSpPr>
            <p:cNvPr id="44" name="Group 4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3" name="Octagon 5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1372965" y="2054648"/>
            <a:ext cx="2613089" cy="2613088"/>
            <a:chOff x="4662738" y="3954548"/>
            <a:chExt cx="2613089" cy="2613088"/>
          </a:xfrm>
        </p:grpSpPr>
        <p:grpSp>
          <p:nvGrpSpPr>
            <p:cNvPr id="57" name="Group 56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Octagon 6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1</a:t>
            </a:r>
            <a:endParaRPr lang="sv-SE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2</a:t>
            </a:r>
            <a:endParaRPr lang="sv-SE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System 3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41994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9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Build</a:t>
            </a:r>
            <a:r>
              <a:rPr lang="sv-SE" b="1" dirty="0" smtClean="0"/>
              <a:t> a </a:t>
            </a:r>
            <a:r>
              <a:rPr lang="sv-SE" b="1" dirty="0" err="1" smtClean="0"/>
              <a:t>chat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596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RemoteActorRefProvider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ActorSelection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29" name="Group 2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4" name="Octagon 4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8" name="Group 4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" name="Octagon 5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59" name="Group 5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Octagon 6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0" name="Straight Connector 69"/>
            <p:cNvCxnSpPr>
              <a:stCxn id="85" idx="2"/>
              <a:endCxn id="8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3" idx="2"/>
              <a:endCxn id="8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3" idx="2"/>
              <a:endCxn id="8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0" idx="4"/>
              <a:endCxn id="8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2" idx="2"/>
              <a:endCxn id="9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2" idx="3"/>
              <a:endCxn id="8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5" idx="4"/>
              <a:endCxn id="8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5" idx="5"/>
              <a:endCxn id="8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90" idx="5"/>
              <a:endCxn id="8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5" idx="6"/>
              <a:endCxn id="8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3" idx="2"/>
              <a:endCxn id="9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1" name="Straight Connector 90"/>
            <p:cNvCxnSpPr>
              <a:stCxn id="93" idx="7"/>
              <a:endCxn id="9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225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9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Remote</a:t>
            </a:r>
            <a:r>
              <a:rPr lang="sv-SE" b="1" dirty="0" smtClean="0"/>
              <a:t> </a:t>
            </a:r>
            <a:r>
              <a:rPr lang="sv-SE" b="1" dirty="0" err="1" smtClean="0"/>
              <a:t>Deployment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596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Deployment</a:t>
            </a:r>
            <a:r>
              <a:rPr lang="sv-SE" b="1" dirty="0" smtClean="0"/>
              <a:t> </a:t>
            </a:r>
            <a:r>
              <a:rPr lang="sv-SE" b="1" dirty="0" err="1" smtClean="0"/>
              <a:t>configuration</a:t>
            </a:r>
            <a:endParaRPr lang="sv-SE" b="1" dirty="0" smtClean="0"/>
          </a:p>
          <a:p>
            <a:pPr marL="0" indent="0">
              <a:buNone/>
            </a:pPr>
            <a:r>
              <a:rPr lang="sv-SE" b="1" dirty="0" err="1" smtClean="0"/>
              <a:t>RemoteDaemon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</p:txBody>
      </p:sp>
      <p:grpSp>
        <p:nvGrpSpPr>
          <p:cNvPr id="30" name="Group 2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1" name="Group 3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4" name="Freeform 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5" name="Octagon 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9" name="Group 4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5" name="Freeform 5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6" name="Octagon 5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1" name="Straight Connector 70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Freeform 2"/>
          <p:cNvSpPr/>
          <p:nvPr/>
        </p:nvSpPr>
        <p:spPr>
          <a:xfrm>
            <a:off x="6302629" y="3312408"/>
            <a:ext cx="2394971" cy="1335922"/>
          </a:xfrm>
          <a:custGeom>
            <a:avLst/>
            <a:gdLst>
              <a:gd name="connsiteX0" fmla="*/ 0 w 2454442"/>
              <a:gd name="connsiteY0" fmla="*/ 0 h 1287379"/>
              <a:gd name="connsiteX1" fmla="*/ 1624263 w 2454442"/>
              <a:gd name="connsiteY1" fmla="*/ 264695 h 1287379"/>
              <a:gd name="connsiteX2" fmla="*/ 2454442 w 2454442"/>
              <a:gd name="connsiteY2" fmla="*/ 1287379 h 1287379"/>
              <a:gd name="connsiteX0" fmla="*/ 0 w 2454442"/>
              <a:gd name="connsiteY0" fmla="*/ 0 h 1287379"/>
              <a:gd name="connsiteX1" fmla="*/ 1402316 w 2454442"/>
              <a:gd name="connsiteY1" fmla="*/ 369045 h 1287379"/>
              <a:gd name="connsiteX2" fmla="*/ 2454442 w 2454442"/>
              <a:gd name="connsiteY2" fmla="*/ 1287379 h 128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442" h="1287379">
                <a:moveTo>
                  <a:pt x="0" y="0"/>
                </a:moveTo>
                <a:cubicBezTo>
                  <a:pt x="607594" y="25066"/>
                  <a:pt x="993242" y="154482"/>
                  <a:pt x="1402316" y="369045"/>
                </a:cubicBezTo>
                <a:cubicBezTo>
                  <a:pt x="1811390" y="583608"/>
                  <a:pt x="2314074" y="1100890"/>
                  <a:pt x="2454442" y="1287379"/>
                </a:cubicBezTo>
              </a:path>
            </a:pathLst>
          </a:custGeom>
          <a:ln w="63500" cap="rnd">
            <a:solidFill>
              <a:srgbClr val="50DE94"/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Freeform 17"/>
          <p:cNvSpPr/>
          <p:nvPr/>
        </p:nvSpPr>
        <p:spPr>
          <a:xfrm>
            <a:off x="3872374" y="3312408"/>
            <a:ext cx="1816768" cy="866274"/>
          </a:xfrm>
          <a:custGeom>
            <a:avLst/>
            <a:gdLst>
              <a:gd name="connsiteX0" fmla="*/ 1708484 w 1708484"/>
              <a:gd name="connsiteY0" fmla="*/ 0 h 577516"/>
              <a:gd name="connsiteX1" fmla="*/ 601579 w 1708484"/>
              <a:gd name="connsiteY1" fmla="*/ 144379 h 577516"/>
              <a:gd name="connsiteX2" fmla="*/ 0 w 1708484"/>
              <a:gd name="connsiteY2" fmla="*/ 577516 h 577516"/>
              <a:gd name="connsiteX0" fmla="*/ 1708484 w 1708484"/>
              <a:gd name="connsiteY0" fmla="*/ 0 h 577516"/>
              <a:gd name="connsiteX1" fmla="*/ 866273 w 1708484"/>
              <a:gd name="connsiteY1" fmla="*/ 96252 h 577516"/>
              <a:gd name="connsiteX2" fmla="*/ 0 w 1708484"/>
              <a:gd name="connsiteY2" fmla="*/ 577516 h 577516"/>
              <a:gd name="connsiteX0" fmla="*/ 1708484 w 1708484"/>
              <a:gd name="connsiteY0" fmla="*/ 0 h 577516"/>
              <a:gd name="connsiteX1" fmla="*/ 830179 w 1708484"/>
              <a:gd name="connsiteY1" fmla="*/ 180473 h 577516"/>
              <a:gd name="connsiteX2" fmla="*/ 0 w 1708484"/>
              <a:gd name="connsiteY2" fmla="*/ 577516 h 577516"/>
              <a:gd name="connsiteX0" fmla="*/ 1816768 w 1816768"/>
              <a:gd name="connsiteY0" fmla="*/ 0 h 866274"/>
              <a:gd name="connsiteX1" fmla="*/ 938463 w 1816768"/>
              <a:gd name="connsiteY1" fmla="*/ 180473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  <a:gd name="connsiteX0" fmla="*/ 1816768 w 1816768"/>
              <a:gd name="connsiteY0" fmla="*/ 0 h 866274"/>
              <a:gd name="connsiteX1" fmla="*/ 902369 w 1816768"/>
              <a:gd name="connsiteY1" fmla="*/ 228600 h 866274"/>
              <a:gd name="connsiteX2" fmla="*/ 0 w 1816768"/>
              <a:gd name="connsiteY2" fmla="*/ 866274 h 86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6768" h="866274">
                <a:moveTo>
                  <a:pt x="1816768" y="0"/>
                </a:moveTo>
                <a:cubicBezTo>
                  <a:pt x="1405689" y="24063"/>
                  <a:pt x="1229227" y="84221"/>
                  <a:pt x="902369" y="228600"/>
                </a:cubicBezTo>
                <a:cubicBezTo>
                  <a:pt x="575511" y="372979"/>
                  <a:pt x="158416" y="697832"/>
                  <a:pt x="0" y="866274"/>
                </a:cubicBezTo>
              </a:path>
            </a:pathLst>
          </a:custGeom>
          <a:ln w="63500" cap="rnd">
            <a:solidFill>
              <a:srgbClr val="50DE94"/>
            </a:solidFill>
            <a:prstDash val="sysDash"/>
            <a:round/>
            <a:headEnd w="sm" len="med"/>
            <a:tailEnd type="triangle" w="lg" len="lg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205438" y="3106494"/>
            <a:ext cx="405335" cy="405335"/>
          </a:xfrm>
          <a:prstGeom prst="ellipse">
            <a:avLst/>
          </a:prstGeom>
          <a:solidFill>
            <a:srgbClr val="099BDD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34" name="Oval 33"/>
          <p:cNvSpPr/>
          <p:nvPr/>
        </p:nvSpPr>
        <p:spPr>
          <a:xfrm>
            <a:off x="5952823" y="3022172"/>
            <a:ext cx="505231" cy="505231"/>
          </a:xfrm>
          <a:prstGeom prst="ellipse">
            <a:avLst/>
          </a:prstGeom>
          <a:solidFill>
            <a:srgbClr val="099BDD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8" name="Oval 27"/>
          <p:cNvSpPr/>
          <p:nvPr/>
        </p:nvSpPr>
        <p:spPr>
          <a:xfrm>
            <a:off x="5672350" y="2987045"/>
            <a:ext cx="630279" cy="630279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35581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err="1" smtClean="0"/>
              <a:t>Akka.Routing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v-SE" b="1" dirty="0" smtClean="0"/>
              <a:t>A router </a:t>
            </a:r>
            <a:r>
              <a:rPr lang="sv-SE" b="1" dirty="0" err="1" smtClean="0"/>
              <a:t>delegates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other</a:t>
            </a:r>
            <a:r>
              <a:rPr lang="sv-SE" b="1" dirty="0" smtClean="0"/>
              <a:t> ”</a:t>
            </a:r>
            <a:r>
              <a:rPr lang="sv-SE" b="1" dirty="0" err="1" smtClean="0"/>
              <a:t>routee</a:t>
            </a:r>
            <a:r>
              <a:rPr lang="sv-SE" b="1" dirty="0" smtClean="0"/>
              <a:t>” </a:t>
            </a:r>
            <a:r>
              <a:rPr lang="sv-SE" b="1" dirty="0" err="1" smtClean="0"/>
              <a:t>actors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  <a:p>
            <a:pPr marL="0" indent="0">
              <a:buNone/>
            </a:pPr>
            <a:r>
              <a:rPr lang="sv-SE" b="1" dirty="0"/>
              <a:t>Group routers, Pool </a:t>
            </a:r>
            <a:r>
              <a:rPr lang="sv-SE" b="1" dirty="0" smtClean="0"/>
              <a:t>routers</a:t>
            </a:r>
          </a:p>
          <a:p>
            <a:pPr marL="0" indent="0">
              <a:buNone/>
            </a:pPr>
            <a:endParaRPr lang="sv-SE" b="1" dirty="0"/>
          </a:p>
          <a:p>
            <a:r>
              <a:rPr lang="sv-SE" b="1" dirty="0" err="1" smtClean="0"/>
              <a:t>BroadcastRouter</a:t>
            </a:r>
            <a:endParaRPr lang="sv-SE" b="1" dirty="0" smtClean="0"/>
          </a:p>
          <a:p>
            <a:r>
              <a:rPr lang="sv-SE" b="1" dirty="0" err="1" smtClean="0"/>
              <a:t>RoundRobinRouter</a:t>
            </a:r>
            <a:endParaRPr lang="sv-SE" b="1" dirty="0" smtClean="0"/>
          </a:p>
          <a:p>
            <a:r>
              <a:rPr lang="sv-SE" b="1" dirty="0" err="1" smtClean="0"/>
              <a:t>ConsistentHashRouter</a:t>
            </a:r>
            <a:endParaRPr lang="sv-SE" b="1" dirty="0" smtClean="0"/>
          </a:p>
          <a:p>
            <a:r>
              <a:rPr lang="sv-SE" b="1" dirty="0" err="1" smtClean="0"/>
              <a:t>ScatterGatherFirstCompletedRouter</a:t>
            </a:r>
            <a:endParaRPr lang="sv-SE" b="1" dirty="0" smtClean="0"/>
          </a:p>
          <a:p>
            <a:r>
              <a:rPr lang="sv-SE" b="1" dirty="0" err="1" smtClean="0"/>
              <a:t>SmallestMailboxRouter</a:t>
            </a:r>
            <a:endParaRPr lang="sv-SE" b="1" dirty="0" smtClean="0"/>
          </a:p>
          <a:p>
            <a:r>
              <a:rPr lang="sv-SE" b="1" dirty="0" err="1" smtClean="0"/>
              <a:t>TailChoppingRouter</a:t>
            </a:r>
            <a:endParaRPr lang="sv-SE" b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Routers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5135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BroadcastRouter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262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20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8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15163" y="3248905"/>
            <a:ext cx="1000895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97726" y="244488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497726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97726" y="3657605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2158409" y="2036511"/>
            <a:ext cx="2492319" cy="658817"/>
          </a:xfrm>
          <a:prstGeom prst="wedgeEllipseCallout">
            <a:avLst>
              <a:gd name="adj1" fmla="val 14672"/>
              <a:gd name="adj2" fmla="val 71455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Notifies</a:t>
            </a:r>
            <a:r>
              <a:rPr lang="sv-SE" sz="1600" dirty="0">
                <a:solidFill>
                  <a:schemeClr val="bg1"/>
                </a:solidFill>
              </a:rPr>
              <a:t> all ”</a:t>
            </a:r>
            <a:r>
              <a:rPr lang="sv-SE" sz="1600" dirty="0" err="1">
                <a:solidFill>
                  <a:schemeClr val="bg1"/>
                </a:solidFill>
              </a:rPr>
              <a:t>routees</a:t>
            </a:r>
            <a:r>
              <a:rPr lang="sv-SE" sz="1600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RoundRobinRouter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8839822" y="2591931"/>
            <a:ext cx="1749520" cy="607669"/>
          </a:xfrm>
          <a:prstGeom prst="wedgeEllipseCallout">
            <a:avLst>
              <a:gd name="adj1" fmla="val -60782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8839822" y="3524030"/>
            <a:ext cx="1749520" cy="607669"/>
          </a:xfrm>
          <a:prstGeom prst="wedgeEllipseCallout">
            <a:avLst>
              <a:gd name="adj1" fmla="val -62140"/>
              <a:gd name="adj2" fmla="val -3030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.. Or down!</a:t>
            </a:r>
          </a:p>
        </p:txBody>
      </p:sp>
    </p:spTree>
    <p:extLst>
      <p:ext uri="{BB962C8B-B14F-4D97-AF65-F5344CB8AC3E}">
        <p14:creationId xmlns:p14="http://schemas.microsoft.com/office/powerpoint/2010/main" val="19515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054763" y="3311705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070174" y="4678126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054763" y="1931268"/>
            <a:ext cx="5338619" cy="1281712"/>
          </a:xfrm>
          <a:prstGeom prst="roundRect">
            <a:avLst/>
          </a:prstGeom>
          <a:solidFill>
            <a:srgbClr val="485970">
              <a:alpha val="50000"/>
            </a:srgb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RoundRobinRouter</a:t>
            </a:r>
            <a:endParaRPr lang="sv-SE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169888" y="377360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cxnSp>
        <p:nvCxnSpPr>
          <p:cNvPr id="12" name="Elbow Connector 11"/>
          <p:cNvCxnSpPr>
            <a:stCxn id="8" idx="3"/>
            <a:endCxn id="11" idx="1"/>
          </p:cNvCxnSpPr>
          <p:nvPr/>
        </p:nvCxnSpPr>
        <p:spPr>
          <a:xfrm>
            <a:off x="3152738" y="3947850"/>
            <a:ext cx="1163897" cy="1364989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3"/>
            <a:endCxn id="9" idx="1"/>
          </p:cNvCxnSpPr>
          <p:nvPr/>
        </p:nvCxnSpPr>
        <p:spPr>
          <a:xfrm flipV="1">
            <a:off x="3152738" y="2574745"/>
            <a:ext cx="1163897" cy="1373105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10" idx="1"/>
          </p:cNvCxnSpPr>
          <p:nvPr/>
        </p:nvCxnSpPr>
        <p:spPr>
          <a:xfrm>
            <a:off x="3152737" y="3947849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71549" y="3952953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144571" y="1986998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144572" y="2403629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144571" y="2813996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20" name="Elbow Connector 19"/>
          <p:cNvCxnSpPr>
            <a:stCxn id="16" idx="3"/>
            <a:endCxn id="19" idx="1"/>
          </p:cNvCxnSpPr>
          <p:nvPr/>
        </p:nvCxnSpPr>
        <p:spPr>
          <a:xfrm>
            <a:off x="6980674" y="2572772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6" idx="3"/>
            <a:endCxn id="17" idx="1"/>
          </p:cNvCxnSpPr>
          <p:nvPr/>
        </p:nvCxnSpPr>
        <p:spPr>
          <a:xfrm flipV="1">
            <a:off x="6980674" y="2161245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8" idx="1"/>
          </p:cNvCxnSpPr>
          <p:nvPr/>
        </p:nvCxnSpPr>
        <p:spPr>
          <a:xfrm>
            <a:off x="6980673" y="2572771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99485" y="2577875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147959" y="336010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147960" y="3776734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147959" y="4187101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28" name="Elbow Connector 27"/>
          <p:cNvCxnSpPr>
            <a:stCxn id="24" idx="3"/>
            <a:endCxn id="27" idx="1"/>
          </p:cNvCxnSpPr>
          <p:nvPr/>
        </p:nvCxnSpPr>
        <p:spPr>
          <a:xfrm>
            <a:off x="6984062" y="3945877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3"/>
            <a:endCxn id="25" idx="1"/>
          </p:cNvCxnSpPr>
          <p:nvPr/>
        </p:nvCxnSpPr>
        <p:spPr>
          <a:xfrm flipV="1">
            <a:off x="6984062" y="3534350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6" idx="1"/>
          </p:cNvCxnSpPr>
          <p:nvPr/>
        </p:nvCxnSpPr>
        <p:spPr>
          <a:xfrm>
            <a:off x="6984061" y="3945876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02873" y="3950980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144571" y="4727065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144572" y="5143696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144571" y="5554063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36" name="Elbow Connector 35"/>
          <p:cNvCxnSpPr>
            <a:stCxn id="32" idx="3"/>
            <a:endCxn id="35" idx="1"/>
          </p:cNvCxnSpPr>
          <p:nvPr/>
        </p:nvCxnSpPr>
        <p:spPr>
          <a:xfrm>
            <a:off x="6980674" y="5312839"/>
            <a:ext cx="1163897" cy="41547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  <a:endCxn id="33" idx="1"/>
          </p:cNvCxnSpPr>
          <p:nvPr/>
        </p:nvCxnSpPr>
        <p:spPr>
          <a:xfrm flipV="1">
            <a:off x="6980674" y="4901312"/>
            <a:ext cx="1163897" cy="411527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3"/>
            <a:endCxn id="34" idx="1"/>
          </p:cNvCxnSpPr>
          <p:nvPr/>
        </p:nvCxnSpPr>
        <p:spPr>
          <a:xfrm>
            <a:off x="6980673" y="5312838"/>
            <a:ext cx="1163899" cy="510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99485" y="5317942"/>
            <a:ext cx="698339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Callout 39"/>
          <p:cNvSpPr/>
          <p:nvPr/>
        </p:nvSpPr>
        <p:spPr>
          <a:xfrm>
            <a:off x="10002793" y="2310236"/>
            <a:ext cx="1633683" cy="607669"/>
          </a:xfrm>
          <a:prstGeom prst="wedgeEllipseCallout">
            <a:avLst>
              <a:gd name="adj1" fmla="val -63263"/>
              <a:gd name="adj2" fmla="val 182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1" name="Oval Callout 40"/>
          <p:cNvSpPr/>
          <p:nvPr/>
        </p:nvSpPr>
        <p:spPr>
          <a:xfrm>
            <a:off x="1577241" y="2337083"/>
            <a:ext cx="1575495" cy="607669"/>
          </a:xfrm>
          <a:prstGeom prst="wedgeEllipseCallout">
            <a:avLst>
              <a:gd name="adj1" fmla="val 61545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out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16635" y="2400498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316636" y="3778707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16635" y="5138592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Remote3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997824" y="2398525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001212" y="3771630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997824" y="5138592"/>
            <a:ext cx="982850" cy="348493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4447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cxnSp>
        <p:nvCxnSpPr>
          <p:cNvPr id="5" name="Elbow Connector 4"/>
          <p:cNvCxnSpPr>
            <a:stCxn id="17" idx="3"/>
            <a:endCxn id="20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3"/>
            <a:endCxn id="18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  <a:endCxn id="19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51005" y="3248905"/>
            <a:ext cx="2165053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05452" y="306148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M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62701" y="305991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0477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M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940477" y="305483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Y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940477" y="365916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X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919950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A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77199" y="305327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X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6772" y="24464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bg1"/>
                </a:solidFill>
              </a:rPr>
              <a:t>A</a:t>
            </a:r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5353665" y="4342271"/>
            <a:ext cx="2792261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Affinity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between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hash</a:t>
            </a:r>
            <a:r>
              <a:rPr lang="sv-SE" sz="1600" dirty="0">
                <a:solidFill>
                  <a:schemeClr val="bg1"/>
                </a:solidFill>
              </a:rPr>
              <a:t> index and </a:t>
            </a:r>
            <a:r>
              <a:rPr lang="sv-SE" sz="1600" dirty="0" err="1">
                <a:solidFill>
                  <a:schemeClr val="bg1"/>
                </a:solidFill>
              </a:rPr>
              <a:t>routee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58279" y="3207152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1505136" y="3207152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2651993" y="3221173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05033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789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5033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Betalning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05033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51890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123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1890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Stoppa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51890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8747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OCR:456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698747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Skapa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98747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98850" y="3221173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5604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123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45604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Skapa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845604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117044" y="350995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12095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>
            <p:custDataLst>
              <p:custData r:id="rId1"/>
            </p:custDataLst>
          </p:nvPr>
        </p:nvGrpSpPr>
        <p:grpSpPr>
          <a:xfrm>
            <a:off x="4561831" y="1266370"/>
            <a:ext cx="2814900" cy="5381164"/>
            <a:chOff x="4551141" y="1101828"/>
            <a:chExt cx="2814900" cy="5381164"/>
          </a:xfrm>
        </p:grpSpPr>
        <p:sp>
          <p:nvSpPr>
            <p:cNvPr id="18" name="Octagon 17"/>
            <p:cNvSpPr/>
            <p:nvPr/>
          </p:nvSpPr>
          <p:spPr>
            <a:xfrm>
              <a:off x="4551141" y="1101828"/>
              <a:ext cx="2814899" cy="5381164"/>
            </a:xfrm>
            <a:prstGeom prst="octagon">
              <a:avLst>
                <a:gd name="adj" fmla="val 5708"/>
              </a:avLst>
            </a:prstGeom>
            <a:solidFill>
              <a:srgbClr val="29292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3773" y="4440731"/>
              <a:ext cx="11430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b="1" dirty="0" smtClean="0"/>
                <a:t>Server</a:t>
              </a:r>
              <a:endParaRPr lang="sv-SE" b="1" dirty="0"/>
            </a:p>
          </p:txBody>
        </p:sp>
        <p:sp>
          <p:nvSpPr>
            <p:cNvPr id="20" name="Octagon 14"/>
            <p:cNvSpPr/>
            <p:nvPr/>
          </p:nvSpPr>
          <p:spPr>
            <a:xfrm>
              <a:off x="4711816" y="1101828"/>
              <a:ext cx="2654225" cy="5381164"/>
            </a:xfrm>
            <a:custGeom>
              <a:avLst/>
              <a:gdLst>
                <a:gd name="connsiteX0" fmla="*/ 0 w 2814899"/>
                <a:gd name="connsiteY0" fmla="*/ 160674 h 5381164"/>
                <a:gd name="connsiteX1" fmla="*/ 160674 w 2814899"/>
                <a:gd name="connsiteY1" fmla="*/ 0 h 5381164"/>
                <a:gd name="connsiteX2" fmla="*/ 2654225 w 2814899"/>
                <a:gd name="connsiteY2" fmla="*/ 0 h 5381164"/>
                <a:gd name="connsiteX3" fmla="*/ 2814899 w 2814899"/>
                <a:gd name="connsiteY3" fmla="*/ 160674 h 5381164"/>
                <a:gd name="connsiteX4" fmla="*/ 2814899 w 2814899"/>
                <a:gd name="connsiteY4" fmla="*/ 5220490 h 5381164"/>
                <a:gd name="connsiteX5" fmla="*/ 2654225 w 2814899"/>
                <a:gd name="connsiteY5" fmla="*/ 5381164 h 5381164"/>
                <a:gd name="connsiteX6" fmla="*/ 160674 w 2814899"/>
                <a:gd name="connsiteY6" fmla="*/ 5381164 h 5381164"/>
                <a:gd name="connsiteX7" fmla="*/ 0 w 2814899"/>
                <a:gd name="connsiteY7" fmla="*/ 5220490 h 5381164"/>
                <a:gd name="connsiteX8" fmla="*/ 0 w 2814899"/>
                <a:gd name="connsiteY8" fmla="*/ 160674 h 5381164"/>
                <a:gd name="connsiteX0" fmla="*/ 0 w 2814899"/>
                <a:gd name="connsiteY0" fmla="*/ 164330 h 5384820"/>
                <a:gd name="connsiteX1" fmla="*/ 160674 w 2814899"/>
                <a:gd name="connsiteY1" fmla="*/ 3656 h 5384820"/>
                <a:gd name="connsiteX2" fmla="*/ 1335039 w 2814899"/>
                <a:gd name="connsiteY2" fmla="*/ 0 h 5384820"/>
                <a:gd name="connsiteX3" fmla="*/ 2654225 w 2814899"/>
                <a:gd name="connsiteY3" fmla="*/ 3656 h 5384820"/>
                <a:gd name="connsiteX4" fmla="*/ 2814899 w 2814899"/>
                <a:gd name="connsiteY4" fmla="*/ 164330 h 5384820"/>
                <a:gd name="connsiteX5" fmla="*/ 2814899 w 2814899"/>
                <a:gd name="connsiteY5" fmla="*/ 5224146 h 5384820"/>
                <a:gd name="connsiteX6" fmla="*/ 2654225 w 2814899"/>
                <a:gd name="connsiteY6" fmla="*/ 5384820 h 5384820"/>
                <a:gd name="connsiteX7" fmla="*/ 160674 w 2814899"/>
                <a:gd name="connsiteY7" fmla="*/ 5384820 h 5384820"/>
                <a:gd name="connsiteX8" fmla="*/ 0 w 2814899"/>
                <a:gd name="connsiteY8" fmla="*/ 5224146 h 5384820"/>
                <a:gd name="connsiteX9" fmla="*/ 0 w 2814899"/>
                <a:gd name="connsiteY9" fmla="*/ 164330 h 5384820"/>
                <a:gd name="connsiteX0" fmla="*/ 0 w 2814899"/>
                <a:gd name="connsiteY0" fmla="*/ 164330 h 5384820"/>
                <a:gd name="connsiteX1" fmla="*/ 1335039 w 2814899"/>
                <a:gd name="connsiteY1" fmla="*/ 0 h 5384820"/>
                <a:gd name="connsiteX2" fmla="*/ 2654225 w 2814899"/>
                <a:gd name="connsiteY2" fmla="*/ 3656 h 5384820"/>
                <a:gd name="connsiteX3" fmla="*/ 2814899 w 2814899"/>
                <a:gd name="connsiteY3" fmla="*/ 164330 h 5384820"/>
                <a:gd name="connsiteX4" fmla="*/ 2814899 w 2814899"/>
                <a:gd name="connsiteY4" fmla="*/ 5224146 h 5384820"/>
                <a:gd name="connsiteX5" fmla="*/ 2654225 w 2814899"/>
                <a:gd name="connsiteY5" fmla="*/ 5384820 h 5384820"/>
                <a:gd name="connsiteX6" fmla="*/ 160674 w 2814899"/>
                <a:gd name="connsiteY6" fmla="*/ 5384820 h 5384820"/>
                <a:gd name="connsiteX7" fmla="*/ 0 w 2814899"/>
                <a:gd name="connsiteY7" fmla="*/ 5224146 h 5384820"/>
                <a:gd name="connsiteX8" fmla="*/ 0 w 2814899"/>
                <a:gd name="connsiteY8" fmla="*/ 164330 h 5384820"/>
                <a:gd name="connsiteX0" fmla="*/ 0 w 2814899"/>
                <a:gd name="connsiteY0" fmla="*/ 160674 h 5381164"/>
                <a:gd name="connsiteX1" fmla="*/ 2654225 w 2814899"/>
                <a:gd name="connsiteY1" fmla="*/ 0 h 5381164"/>
                <a:gd name="connsiteX2" fmla="*/ 2814899 w 2814899"/>
                <a:gd name="connsiteY2" fmla="*/ 160674 h 5381164"/>
                <a:gd name="connsiteX3" fmla="*/ 2814899 w 2814899"/>
                <a:gd name="connsiteY3" fmla="*/ 5220490 h 5381164"/>
                <a:gd name="connsiteX4" fmla="*/ 2654225 w 2814899"/>
                <a:gd name="connsiteY4" fmla="*/ 5381164 h 5381164"/>
                <a:gd name="connsiteX5" fmla="*/ 160674 w 2814899"/>
                <a:gd name="connsiteY5" fmla="*/ 5381164 h 5381164"/>
                <a:gd name="connsiteX6" fmla="*/ 0 w 2814899"/>
                <a:gd name="connsiteY6" fmla="*/ 5220490 h 5381164"/>
                <a:gd name="connsiteX7" fmla="*/ 0 w 2814899"/>
                <a:gd name="connsiteY7" fmla="*/ 160674 h 5381164"/>
                <a:gd name="connsiteX0" fmla="*/ 0 w 2814899"/>
                <a:gd name="connsiteY0" fmla="*/ 5220490 h 5381164"/>
                <a:gd name="connsiteX1" fmla="*/ 2654225 w 2814899"/>
                <a:gd name="connsiteY1" fmla="*/ 0 h 5381164"/>
                <a:gd name="connsiteX2" fmla="*/ 2814899 w 2814899"/>
                <a:gd name="connsiteY2" fmla="*/ 160674 h 5381164"/>
                <a:gd name="connsiteX3" fmla="*/ 2814899 w 2814899"/>
                <a:gd name="connsiteY3" fmla="*/ 5220490 h 5381164"/>
                <a:gd name="connsiteX4" fmla="*/ 2654225 w 2814899"/>
                <a:gd name="connsiteY4" fmla="*/ 5381164 h 5381164"/>
                <a:gd name="connsiteX5" fmla="*/ 160674 w 2814899"/>
                <a:gd name="connsiteY5" fmla="*/ 5381164 h 5381164"/>
                <a:gd name="connsiteX6" fmla="*/ 0 w 2814899"/>
                <a:gd name="connsiteY6" fmla="*/ 5220490 h 5381164"/>
                <a:gd name="connsiteX0" fmla="*/ 0 w 2654225"/>
                <a:gd name="connsiteY0" fmla="*/ 5381164 h 5381164"/>
                <a:gd name="connsiteX1" fmla="*/ 2493551 w 2654225"/>
                <a:gd name="connsiteY1" fmla="*/ 0 h 5381164"/>
                <a:gd name="connsiteX2" fmla="*/ 2654225 w 2654225"/>
                <a:gd name="connsiteY2" fmla="*/ 160674 h 5381164"/>
                <a:gd name="connsiteX3" fmla="*/ 2654225 w 2654225"/>
                <a:gd name="connsiteY3" fmla="*/ 5220490 h 5381164"/>
                <a:gd name="connsiteX4" fmla="*/ 2493551 w 2654225"/>
                <a:gd name="connsiteY4" fmla="*/ 5381164 h 5381164"/>
                <a:gd name="connsiteX5" fmla="*/ 0 w 2654225"/>
                <a:gd name="connsiteY5" fmla="*/ 5381164 h 538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4225" h="5381164">
                  <a:moveTo>
                    <a:pt x="0" y="5381164"/>
                  </a:moveTo>
                  <a:lnTo>
                    <a:pt x="2493551" y="0"/>
                  </a:lnTo>
                  <a:lnTo>
                    <a:pt x="2654225" y="160674"/>
                  </a:lnTo>
                  <a:lnTo>
                    <a:pt x="2654225" y="5220490"/>
                  </a:lnTo>
                  <a:lnTo>
                    <a:pt x="2493551" y="5381164"/>
                  </a:lnTo>
                  <a:lnTo>
                    <a:pt x="0" y="5381164"/>
                  </a:lnTo>
                  <a:close/>
                </a:path>
              </a:pathLst>
            </a:cu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896471" y="1743598"/>
              <a:ext cx="2126756" cy="4409423"/>
              <a:chOff x="1567014" y="2095750"/>
              <a:chExt cx="1300011" cy="2695325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568551" y="2095750"/>
                <a:ext cx="1298474" cy="258050"/>
              </a:xfrm>
              <a:prstGeom prst="roundRect">
                <a:avLst/>
              </a:prstGeom>
              <a:solidFill>
                <a:srgbClr val="637B9B">
                  <a:alpha val="23000"/>
                </a:srgb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084438" y="4524375"/>
                <a:ext cx="266700" cy="266700"/>
              </a:xfrm>
              <a:prstGeom prst="ellipse">
                <a:avLst/>
              </a:prstGeom>
              <a:solidFill>
                <a:srgbClr val="43BFF7">
                  <a:alpha val="96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1568551" y="2524750"/>
                <a:ext cx="1298474" cy="258050"/>
              </a:xfrm>
              <a:prstGeom prst="roundRect">
                <a:avLst/>
              </a:prstGeom>
              <a:solidFill>
                <a:srgbClr val="637B9B">
                  <a:alpha val="23000"/>
                </a:srgb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1568551" y="2953750"/>
                <a:ext cx="1298474" cy="258050"/>
              </a:xfrm>
              <a:prstGeom prst="roundRect">
                <a:avLst/>
              </a:prstGeom>
              <a:solidFill>
                <a:srgbClr val="637B9B">
                  <a:alpha val="23000"/>
                </a:srgb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1567014" y="3382750"/>
                <a:ext cx="1298474" cy="258050"/>
              </a:xfrm>
              <a:prstGeom prst="roundRect">
                <a:avLst/>
              </a:prstGeom>
              <a:solidFill>
                <a:srgbClr val="637B9B">
                  <a:alpha val="23000"/>
                </a:srgb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567014" y="4311750"/>
                <a:ext cx="1298474" cy="84600"/>
              </a:xfrm>
              <a:prstGeom prst="roundRect">
                <a:avLst/>
              </a:prstGeom>
              <a:solidFill>
                <a:srgbClr val="637B9B">
                  <a:alpha val="21000"/>
                </a:srgb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1567014" y="4139550"/>
                <a:ext cx="1298474" cy="84600"/>
              </a:xfrm>
              <a:prstGeom prst="roundRect">
                <a:avLst/>
              </a:prstGeom>
              <a:solidFill>
                <a:srgbClr val="637B9B">
                  <a:alpha val="21000"/>
                </a:srgb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9909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273775" y="2476589"/>
            <a:ext cx="618093" cy="2654354"/>
            <a:chOff x="9454230" y="2476589"/>
            <a:chExt cx="437638" cy="2654354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9454230" y="2476589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9454230" y="3744514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9455312" y="5123628"/>
              <a:ext cx="436556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>
            <a:off x="4798291" y="3773720"/>
            <a:ext cx="3399539" cy="10394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>
            <a:off x="4798291" y="3773720"/>
            <a:ext cx="3391304" cy="1286674"/>
          </a:xfrm>
          <a:prstGeom prst="bentConnector3">
            <a:avLst>
              <a:gd name="adj1" fmla="val 3463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8355149" y="4569368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4" name="Rounded Rectangle 53"/>
          <p:cNvSpPr/>
          <p:nvPr/>
        </p:nvSpPr>
        <p:spPr>
          <a:xfrm>
            <a:off x="8355833" y="3235195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3" name="Rounded Rectangle 52"/>
          <p:cNvSpPr/>
          <p:nvPr/>
        </p:nvSpPr>
        <p:spPr>
          <a:xfrm>
            <a:off x="8355149" y="1929334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7189040" y="1931358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8393293" y="2020271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123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393293" y="2362032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Skapa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393292" y="271401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237807" y="2020492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123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237807" y="2362253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Stoppa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237807" y="2714435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393292" y="3320489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OCR:456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393292" y="3662250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Skapa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8385952" y="4015948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395458" y="4664280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789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8395458" y="5006041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Betalning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8393292" y="5343954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991883" y="223416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991883" y="350037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991882" y="4872175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48" name="Elbow Connector 47"/>
          <p:cNvCxnSpPr/>
          <p:nvPr/>
        </p:nvCxnSpPr>
        <p:spPr>
          <a:xfrm flipV="1">
            <a:off x="4798291" y="2483904"/>
            <a:ext cx="2274085" cy="1289816"/>
          </a:xfrm>
          <a:prstGeom prst="bentConnector3">
            <a:avLst>
              <a:gd name="adj1" fmla="val 51244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Callout 49"/>
          <p:cNvSpPr/>
          <p:nvPr/>
        </p:nvSpPr>
        <p:spPr>
          <a:xfrm>
            <a:off x="4424517" y="1478686"/>
            <a:ext cx="2168912" cy="767467"/>
          </a:xfrm>
          <a:prstGeom prst="wedgeEllipseCallout">
            <a:avLst>
              <a:gd name="adj1" fmla="val 59426"/>
              <a:gd name="adj2" fmla="val 1830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chemeClr val="bg1"/>
                </a:solidFill>
              </a:rPr>
              <a:t>Prevents</a:t>
            </a:r>
            <a:r>
              <a:rPr lang="sv-SE" sz="1600" dirty="0" smtClean="0">
                <a:solidFill>
                  <a:schemeClr val="bg1"/>
                </a:solidFill>
              </a:rPr>
              <a:t> race </a:t>
            </a:r>
            <a:r>
              <a:rPr lang="sv-SE" sz="1600" dirty="0" err="1" smtClean="0">
                <a:solidFill>
                  <a:schemeClr val="bg1"/>
                </a:solidFill>
              </a:rPr>
              <a:t>conditions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17044" y="350995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  <p:sp>
        <p:nvSpPr>
          <p:cNvPr id="24" name="Snip Single Corner Rectangle 23"/>
          <p:cNvSpPr/>
          <p:nvPr/>
        </p:nvSpPr>
        <p:spPr>
          <a:xfrm>
            <a:off x="358279" y="3207152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3" name="Snip Single Corner Rectangle 22"/>
          <p:cNvSpPr/>
          <p:nvPr/>
        </p:nvSpPr>
        <p:spPr>
          <a:xfrm>
            <a:off x="1505136" y="3207152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22" name="Snip Single Corner Rectangle 21"/>
          <p:cNvSpPr/>
          <p:nvPr/>
        </p:nvSpPr>
        <p:spPr>
          <a:xfrm>
            <a:off x="2651993" y="3221173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05033" y="329606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789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5033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Betalning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05033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51890" y="3296066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123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1890" y="363782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Stoppa</a:t>
            </a:r>
            <a:endParaRPr lang="sv-SE" sz="11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51890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8747" y="331008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OCR:456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698747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Skapa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98747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" name="Snip Single Corner Rectangle 16"/>
          <p:cNvSpPr/>
          <p:nvPr/>
        </p:nvSpPr>
        <p:spPr>
          <a:xfrm>
            <a:off x="3798850" y="3221173"/>
            <a:ext cx="951212" cy="1105092"/>
          </a:xfrm>
          <a:prstGeom prst="roundRect">
            <a:avLst/>
          </a:prstGeom>
          <a:solidFill>
            <a:schemeClr val="tx1"/>
          </a:solidFill>
          <a:ln w="13652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45604" y="3310086"/>
            <a:ext cx="857704" cy="2717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OCR: 123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45604" y="3651847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Skapa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845604" y="3989056"/>
            <a:ext cx="857704" cy="271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084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92890" y="23962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92889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92888" y="359868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Routee3</a:t>
            </a:r>
          </a:p>
        </p:txBody>
      </p:sp>
      <p:cxnSp>
        <p:nvCxnSpPr>
          <p:cNvPr id="8" name="Elbow Connector 7"/>
          <p:cNvCxnSpPr>
            <a:stCxn id="4" idx="3"/>
            <a:endCxn id="7" idx="1"/>
          </p:cNvCxnSpPr>
          <p:nvPr/>
        </p:nvCxnSpPr>
        <p:spPr>
          <a:xfrm>
            <a:off x="4924729" y="3241590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3"/>
            <a:endCxn id="5" idx="1"/>
          </p:cNvCxnSpPr>
          <p:nvPr/>
        </p:nvCxnSpPr>
        <p:spPr>
          <a:xfrm flipV="1">
            <a:off x="4924729" y="2646027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4924729" y="3241590"/>
            <a:ext cx="1668160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47596" y="3128833"/>
            <a:ext cx="1368462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20189" y="294872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672621" y="2425955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672622" y="3047441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672622" y="365040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38925" y="299916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Sender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147596" y="3407659"/>
            <a:ext cx="1368462" cy="0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409940" y="3186826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9" name="Oval Callout 18"/>
          <p:cNvSpPr/>
          <p:nvPr/>
        </p:nvSpPr>
        <p:spPr>
          <a:xfrm>
            <a:off x="840665" y="4010620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Similar</a:t>
            </a:r>
            <a:r>
              <a:rPr lang="sv-SE" sz="1600" dirty="0">
                <a:solidFill>
                  <a:schemeClr val="bg1"/>
                </a:solidFill>
              </a:rPr>
              <a:t> to broadcast, forwards the </a:t>
            </a:r>
            <a:r>
              <a:rPr lang="sv-SE" sz="1600" dirty="0" err="1">
                <a:solidFill>
                  <a:schemeClr val="bg1"/>
                </a:solidFill>
              </a:rPr>
              <a:t>first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reply</a:t>
            </a:r>
            <a:r>
              <a:rPr lang="sv-SE" sz="1600" dirty="0">
                <a:solidFill>
                  <a:schemeClr val="bg1"/>
                </a:solidFill>
              </a:rPr>
              <a:t> to the original </a:t>
            </a:r>
            <a:r>
              <a:rPr lang="sv-SE" sz="1600" dirty="0" err="1">
                <a:solidFill>
                  <a:schemeClr val="bg1"/>
                </a:solidFill>
              </a:rPr>
              <a:t>sender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ScatterGatherFirstCompletedRouter</a:t>
            </a:r>
            <a:endParaRPr lang="sv-SE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516058" y="299185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84020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Use</a:t>
            </a:r>
            <a:r>
              <a:rPr lang="sv-SE" b="1" dirty="0" smtClean="0"/>
              <a:t> routers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err="1" smtClean="0"/>
              <a:t>RoundRobin</a:t>
            </a: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Deployment</a:t>
            </a:r>
            <a:r>
              <a:rPr lang="sv-SE" b="1" dirty="0" smtClean="0"/>
              <a:t> </a:t>
            </a:r>
            <a:r>
              <a:rPr lang="sv-SE" b="1" dirty="0" err="1" smtClean="0"/>
              <a:t>configuration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888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2020" y="-102637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54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Error</a:t>
            </a:r>
            <a:r>
              <a:rPr lang="sv-SE" sz="54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handling in Java, C# and C</a:t>
            </a:r>
            <a:endParaRPr lang="sv-SE" sz="5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09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25842" y="244957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197920" y="244957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46" name="Group 45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47" name="Cross 46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50" name="Error"/>
          <p:cNvGrpSpPr/>
          <p:nvPr/>
        </p:nvGrpSpPr>
        <p:grpSpPr>
          <a:xfrm>
            <a:off x="7944658" y="287961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83629" y="240385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6524" y="240385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Error"/>
          <p:cNvGrpSpPr/>
          <p:nvPr/>
        </p:nvGrpSpPr>
        <p:grpSpPr>
          <a:xfrm>
            <a:off x="3902445" y="283389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24" name="Group 23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5" name="Cross 24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Vendor</a:t>
            </a:r>
            <a:r>
              <a:rPr lang="sv-SE" sz="1400" b="1" dirty="0" smtClean="0"/>
              <a:t> </a:t>
            </a:r>
            <a:r>
              <a:rPr lang="sv-SE" sz="1400" b="1" dirty="0" err="1" smtClean="0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  <p:grpSp>
        <p:nvGrpSpPr>
          <p:cNvPr id="24" name="Error"/>
          <p:cNvGrpSpPr/>
          <p:nvPr/>
        </p:nvGrpSpPr>
        <p:grpSpPr>
          <a:xfrm>
            <a:off x="5101169" y="4158678"/>
            <a:ext cx="1259463" cy="1274018"/>
            <a:chOff x="4665409" y="4631482"/>
            <a:chExt cx="1610726" cy="1629341"/>
          </a:xfrm>
        </p:grpSpPr>
        <p:grpSp>
          <p:nvGrpSpPr>
            <p:cNvPr id="25" name="Group 24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25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3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12192000" cy="29450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Supervision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err="1" smtClean="0"/>
              <a:t>Every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is </a:t>
            </a:r>
            <a:r>
              <a:rPr lang="sv-SE" b="1" dirty="0" err="1" smtClean="0"/>
              <a:t>being</a:t>
            </a:r>
            <a:r>
              <a:rPr lang="sv-SE" b="1" dirty="0" smtClean="0"/>
              <a:t> </a:t>
            </a:r>
            <a:r>
              <a:rPr lang="sv-SE" b="1" dirty="0" err="1" smtClean="0"/>
              <a:t>supervised</a:t>
            </a:r>
            <a:r>
              <a:rPr lang="sv-SE" b="1" dirty="0" smtClean="0"/>
              <a:t> by </a:t>
            </a:r>
            <a:r>
              <a:rPr lang="sv-SE" b="1" dirty="0" err="1" smtClean="0"/>
              <a:t>another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</a:t>
            </a:r>
            <a:r>
              <a:rPr lang="sv-SE" b="1" dirty="0" err="1" smtClean="0"/>
              <a:t>dictates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</a:t>
            </a:r>
            <a:r>
              <a:rPr lang="sv-SE" b="1" dirty="0" err="1" smtClean="0"/>
              <a:t>failures</a:t>
            </a:r>
            <a:r>
              <a:rPr lang="sv-SE" b="1" dirty="0" smtClean="0"/>
              <a:t> </a:t>
            </a:r>
            <a:r>
              <a:rPr lang="sv-SE" b="1" dirty="0" err="1" smtClean="0"/>
              <a:t>should</a:t>
            </a:r>
            <a:r>
              <a:rPr lang="sv-SE" b="1" dirty="0" smtClean="0"/>
              <a:t> be handled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A supervisor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to:</a:t>
            </a:r>
          </a:p>
          <a:p>
            <a:r>
              <a:rPr lang="sv-SE" b="1" dirty="0" smtClean="0"/>
              <a:t>Force a </a:t>
            </a:r>
            <a:r>
              <a:rPr lang="sv-SE" b="1" dirty="0" err="1" smtClean="0"/>
              <a:t>restart</a:t>
            </a:r>
            <a:endParaRPr lang="sv-SE" b="1" dirty="0" smtClean="0"/>
          </a:p>
          <a:p>
            <a:r>
              <a:rPr lang="sv-SE" b="1" dirty="0" err="1" smtClean="0"/>
              <a:t>Terminate</a:t>
            </a:r>
            <a:endParaRPr lang="sv-SE" b="1" dirty="0" smtClean="0"/>
          </a:p>
          <a:p>
            <a:r>
              <a:rPr lang="sv-SE" b="1" dirty="0" err="1" smtClean="0"/>
              <a:t>Ignore</a:t>
            </a:r>
            <a:r>
              <a:rPr lang="sv-SE" b="1" dirty="0" smtClean="0"/>
              <a:t> and </a:t>
            </a:r>
            <a:r>
              <a:rPr lang="sv-SE" b="1" dirty="0" err="1" smtClean="0"/>
              <a:t>resume</a:t>
            </a:r>
            <a:endParaRPr lang="sv-SE" b="1" dirty="0" smtClean="0"/>
          </a:p>
          <a:p>
            <a:r>
              <a:rPr lang="sv-SE" b="1" dirty="0" err="1" smtClean="0"/>
              <a:t>Escalate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to </a:t>
            </a:r>
            <a:r>
              <a:rPr lang="sv-SE" b="1" dirty="0" err="1" smtClean="0"/>
              <a:t>it’s</a:t>
            </a:r>
            <a:r>
              <a:rPr lang="sv-SE" b="1" dirty="0" smtClean="0"/>
              <a:t> </a:t>
            </a:r>
            <a:r>
              <a:rPr lang="sv-SE" b="1" dirty="0" err="1" smtClean="0"/>
              <a:t>own</a:t>
            </a:r>
            <a:r>
              <a:rPr lang="sv-SE" b="1" dirty="0" smtClean="0"/>
              <a:t> supervisor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9256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9" idx="0"/>
          </p:cNvCxnSpPr>
          <p:nvPr/>
        </p:nvCxnSpPr>
        <p:spPr>
          <a:xfrm>
            <a:off x="8283971" y="2479327"/>
            <a:ext cx="0" cy="46088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 smtClean="0"/>
              <a:t>User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49" name="Isosceles Triangle 48"/>
          <p:cNvSpPr/>
          <p:nvPr/>
        </p:nvSpPr>
        <p:spPr>
          <a:xfrm>
            <a:off x="7381181" y="2940211"/>
            <a:ext cx="1805579" cy="1667883"/>
          </a:xfrm>
          <a:prstGeom prst="triangle">
            <a:avLst/>
          </a:prstGeom>
          <a:solidFill>
            <a:srgbClr val="43BFF7"/>
          </a:soli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smtClean="0"/>
              <a:t>System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867273" y="1795897"/>
            <a:ext cx="195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”System 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3926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16840" y="651974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</a:t>
            </a:r>
            <a:r>
              <a:rPr lang="sv-SE" i="1" dirty="0" err="1" smtClean="0">
                <a:solidFill>
                  <a:schemeClr val="tx1">
                    <a:lumMod val="85000"/>
                  </a:schemeClr>
                </a:solidFill>
              </a:rPr>
              <a:t>Root</a:t>
            </a:r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 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62738" y="3956952"/>
            <a:ext cx="2613089" cy="2613088"/>
            <a:chOff x="4662738" y="3956952"/>
            <a:chExt cx="2613089" cy="2613088"/>
          </a:xfrm>
        </p:grpSpPr>
        <p:sp>
          <p:nvSpPr>
            <p:cNvPr id="50" name="Freeform 49"/>
            <p:cNvSpPr/>
            <p:nvPr/>
          </p:nvSpPr>
          <p:spPr>
            <a:xfrm>
              <a:off x="4662738" y="3956952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" name="Octagon 1"/>
            <p:cNvSpPr/>
            <p:nvPr/>
          </p:nvSpPr>
          <p:spPr>
            <a:xfrm>
              <a:off x="4925701" y="4230737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167349" y="4439883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24288" y="5000665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b="1" dirty="0" smtClean="0"/>
                <a:t>CPU</a:t>
              </a:r>
              <a:endParaRPr lang="sv-SE" b="1" dirty="0"/>
            </a:p>
          </p:txBody>
        </p:sp>
        <p:sp>
          <p:nvSpPr>
            <p:cNvPr id="17" name="Octagon 16"/>
            <p:cNvSpPr/>
            <p:nvPr/>
          </p:nvSpPr>
          <p:spPr>
            <a:xfrm>
              <a:off x="5167349" y="4230737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3879262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>
                <a:solidFill>
                  <a:schemeClr val="bg1"/>
                </a:solidFill>
              </a:rPr>
              <a:t>OneForOne</a:t>
            </a:r>
            <a:r>
              <a:rPr lang="sv-SE" sz="1600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AllForOne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400" dirty="0">
                <a:solidFill>
                  <a:schemeClr val="bg1"/>
                </a:solidFill>
              </a:rPr>
              <a:t>supervisor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37" y="213272"/>
            <a:ext cx="6883079" cy="657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Become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i="1" dirty="0" err="1" smtClean="0"/>
              <a:t>Become</a:t>
            </a:r>
            <a:r>
              <a:rPr lang="sv-SE" b="1" dirty="0" smtClean="0"/>
              <a:t> or </a:t>
            </a:r>
            <a:r>
              <a:rPr lang="sv-SE" b="1" i="1" dirty="0" err="1" smtClean="0"/>
              <a:t>hotswap</a:t>
            </a:r>
            <a:r>
              <a:rPr lang="sv-SE" b="1" dirty="0" smtClean="0"/>
              <a:t> </a:t>
            </a:r>
            <a:r>
              <a:rPr lang="sv-SE" b="1" dirty="0" err="1" smtClean="0"/>
              <a:t>means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an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it </a:t>
            </a:r>
            <a:r>
              <a:rPr lang="sv-SE" b="1" dirty="0" err="1" smtClean="0"/>
              <a:t>should</a:t>
            </a:r>
            <a:r>
              <a:rPr lang="sv-SE" b="1" dirty="0" smtClean="0"/>
              <a:t> process the </a:t>
            </a:r>
            <a:r>
              <a:rPr lang="sv-SE" b="1" dirty="0" err="1" smtClean="0"/>
              <a:t>next</a:t>
            </a:r>
            <a:r>
              <a:rPr lang="sv-SE" b="1" dirty="0" smtClean="0"/>
              <a:t> </a:t>
            </a:r>
            <a:r>
              <a:rPr lang="sv-SE" b="1" dirty="0" err="1" smtClean="0"/>
              <a:t>incoming</a:t>
            </a:r>
            <a:r>
              <a:rPr lang="sv-SE" b="1" dirty="0" smtClean="0"/>
              <a:t> </a:t>
            </a:r>
            <a:r>
              <a:rPr lang="sv-SE" b="1" dirty="0" err="1" smtClean="0"/>
              <a:t>message</a:t>
            </a:r>
            <a:r>
              <a:rPr lang="sv-SE" b="1" dirty="0" smtClean="0"/>
              <a:t>.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In Akka.NET </a:t>
            </a:r>
            <a:r>
              <a:rPr lang="sv-SE" b="1" dirty="0" err="1" smtClean="0"/>
              <a:t>this</a:t>
            </a:r>
            <a:r>
              <a:rPr lang="sv-SE" b="1" dirty="0" smtClean="0"/>
              <a:t> is handled by the .</a:t>
            </a:r>
            <a:r>
              <a:rPr lang="sv-SE" b="1" i="1" dirty="0" err="1" smtClean="0"/>
              <a:t>Become</a:t>
            </a:r>
            <a:r>
              <a:rPr lang="sv-SE" b="1" dirty="0" smtClean="0"/>
              <a:t> and </a:t>
            </a:r>
            <a:r>
              <a:rPr lang="sv-SE" b="1" i="1" dirty="0" smtClean="0"/>
              <a:t>.</a:t>
            </a:r>
            <a:r>
              <a:rPr lang="sv-SE" b="1" i="1" dirty="0" err="1" smtClean="0"/>
              <a:t>Unbecome</a:t>
            </a:r>
            <a:r>
              <a:rPr lang="sv-SE" b="1" i="1" dirty="0" smtClean="0"/>
              <a:t> </a:t>
            </a:r>
            <a:r>
              <a:rPr lang="sv-SE" b="1" dirty="0" err="1" smtClean="0"/>
              <a:t>methods</a:t>
            </a:r>
            <a:r>
              <a:rPr lang="sv-SE" b="1" dirty="0" smtClean="0"/>
              <a:t>.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err="1" smtClean="0"/>
              <a:t>Very</a:t>
            </a:r>
            <a:r>
              <a:rPr lang="sv-SE" b="1" dirty="0" smtClean="0"/>
              <a:t> </a:t>
            </a:r>
            <a:r>
              <a:rPr lang="sv-SE" b="1" dirty="0" err="1" smtClean="0"/>
              <a:t>useful</a:t>
            </a:r>
            <a:r>
              <a:rPr lang="sv-SE" b="1" dirty="0" smtClean="0"/>
              <a:t> for </a:t>
            </a:r>
            <a:r>
              <a:rPr lang="sv-SE" b="1" dirty="0" err="1" smtClean="0"/>
              <a:t>creating</a:t>
            </a:r>
            <a:r>
              <a:rPr lang="sv-SE" b="1" dirty="0" smtClean="0"/>
              <a:t> </a:t>
            </a:r>
            <a:r>
              <a:rPr lang="sv-SE" b="1" dirty="0" err="1" smtClean="0"/>
              <a:t>state</a:t>
            </a:r>
            <a:r>
              <a:rPr lang="sv-SE" b="1" dirty="0" smtClean="0"/>
              <a:t> </a:t>
            </a:r>
            <a:r>
              <a:rPr lang="sv-SE" b="1" dirty="0" err="1" smtClean="0"/>
              <a:t>machines</a:t>
            </a:r>
            <a:endParaRPr lang="sv-SE" b="1" dirty="0" smtClean="0"/>
          </a:p>
        </p:txBody>
      </p:sp>
    </p:spTree>
    <p:extLst>
      <p:ext uri="{BB962C8B-B14F-4D97-AF65-F5344CB8AC3E}">
        <p14:creationId xmlns:p14="http://schemas.microsoft.com/office/powerpoint/2010/main" val="29244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" y="234479"/>
            <a:ext cx="7241458" cy="6358827"/>
          </a:xfrm>
          <a:prstGeom prst="roundRect">
            <a:avLst>
              <a:gd name="adj" fmla="val 3889"/>
            </a:avLst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8379" y="360947"/>
            <a:ext cx="10515600" cy="6497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Alive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…//</a:t>
            </a:r>
            <a:r>
              <a:rPr lang="sv-SE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sv-SE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endParaRPr lang="sv-SE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this.hitpoints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0)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this.Become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Dead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v-S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Dead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sv-S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Resurrect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&gt;(_ =&gt; {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sz="2400" dirty="0" err="1" smtClean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this.hitpoints</a:t>
            </a:r>
            <a:r>
              <a:rPr lang="sv-SE" sz="2400" dirty="0" smtClean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this.maxHitpoints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this.Become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Alive</a:t>
            </a:r>
            <a:r>
              <a:rPr lang="sv-SE" sz="24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endParaRPr lang="sv-S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25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Other</a:t>
            </a:r>
            <a:r>
              <a:rPr lang="sv-SE" b="1" dirty="0" smtClean="0"/>
              <a:t> features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v-SE" b="1" dirty="0" smtClean="0"/>
              <a:t>Cluster</a:t>
            </a:r>
            <a:endParaRPr lang="sv-SE" b="1" dirty="0"/>
          </a:p>
          <a:p>
            <a:r>
              <a:rPr lang="sv-SE" b="1" dirty="0" smtClean="0"/>
              <a:t>Cluster </a:t>
            </a:r>
            <a:r>
              <a:rPr lang="sv-SE" b="1" dirty="0" err="1" smtClean="0"/>
              <a:t>Sharding</a:t>
            </a:r>
            <a:endParaRPr lang="sv-SE" b="1" dirty="0" smtClean="0"/>
          </a:p>
          <a:p>
            <a:r>
              <a:rPr lang="sv-SE" b="1" dirty="0" err="1" smtClean="0"/>
              <a:t>Dependency</a:t>
            </a:r>
            <a:r>
              <a:rPr lang="sv-SE" b="1" dirty="0" smtClean="0"/>
              <a:t> </a:t>
            </a:r>
            <a:r>
              <a:rPr lang="sv-SE" b="1" dirty="0" err="1" smtClean="0"/>
              <a:t>Injection</a:t>
            </a:r>
            <a:endParaRPr lang="sv-SE" b="1" dirty="0" smtClean="0"/>
          </a:p>
          <a:p>
            <a:r>
              <a:rPr lang="sv-SE" b="1" dirty="0" err="1" smtClean="0"/>
              <a:t>Persistence</a:t>
            </a:r>
            <a:endParaRPr lang="sv-SE" b="1" dirty="0" smtClean="0"/>
          </a:p>
          <a:p>
            <a:r>
              <a:rPr lang="sv-SE" b="1" dirty="0" err="1" smtClean="0"/>
              <a:t>Finite</a:t>
            </a:r>
            <a:r>
              <a:rPr lang="sv-SE" b="1" dirty="0" smtClean="0"/>
              <a:t> State Machines</a:t>
            </a:r>
          </a:p>
          <a:p>
            <a:r>
              <a:rPr lang="sv-SE" b="1" dirty="0" smtClean="0"/>
              <a:t>F# API</a:t>
            </a:r>
          </a:p>
          <a:p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4364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Q &amp; A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DB5151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235280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Akka.NET vs. Akka</a:t>
            </a:r>
            <a:endParaRPr lang="sv-SE" b="1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38200" y="27002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b="1" dirty="0" smtClean="0"/>
              <a:t>Akka.NET vs. Project Orleans</a:t>
            </a:r>
            <a:endParaRPr lang="sv-SE" b="1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838200" y="41652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b="1" dirty="0" smtClean="0"/>
              <a:t>Akka.* vs. </a:t>
            </a:r>
            <a:r>
              <a:rPr lang="sv-SE" b="1" dirty="0" err="1" smtClean="0"/>
              <a:t>Erlang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32335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227973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0281" y="641555"/>
            <a:ext cx="98010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9600" b="1" dirty="0" smtClean="0">
                <a:latin typeface="+mj-lt"/>
              </a:rPr>
              <a:t>Roger </a:t>
            </a:r>
            <a:r>
              <a:rPr lang="sv-SE" sz="9600" b="1" dirty="0" smtClean="0">
                <a:latin typeface="+mj-lt"/>
              </a:rPr>
              <a:t>Johansson</a:t>
            </a:r>
            <a:endParaRPr lang="sv-SE" sz="96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7611" y="2402284"/>
            <a:ext cx="752641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smtClean="0"/>
              <a:t>Akka.NET Co-</a:t>
            </a:r>
            <a:r>
              <a:rPr lang="sv-SE" sz="4000" b="1" dirty="0" err="1" smtClean="0"/>
              <a:t>Founder</a:t>
            </a:r>
            <a:r>
              <a:rPr lang="sv-SE" sz="1600" b="1" dirty="0"/>
              <a:t/>
            </a:r>
            <a:br>
              <a:rPr lang="sv-SE" sz="1600" b="1" dirty="0"/>
            </a:br>
            <a:r>
              <a:rPr lang="sv-SE" sz="1600" b="1" dirty="0" smtClean="0"/>
              <a:t/>
            </a:r>
            <a:br>
              <a:rPr lang="sv-SE" sz="1600" b="1" dirty="0" smtClean="0"/>
            </a:br>
            <a:r>
              <a:rPr lang="sv-SE" sz="4000" b="1" dirty="0" smtClean="0"/>
              <a:t>Twitter</a:t>
            </a:r>
            <a:r>
              <a:rPr lang="sv-SE" sz="4000" b="1" dirty="0" smtClean="0"/>
              <a:t>: </a:t>
            </a:r>
            <a:r>
              <a:rPr lang="sv-SE" sz="4000" b="1" dirty="0"/>
              <a:t>@</a:t>
            </a:r>
            <a:r>
              <a:rPr lang="sv-SE" sz="4000" b="1" dirty="0" err="1"/>
              <a:t>rogeralsing</a:t>
            </a:r>
            <a:endParaRPr lang="sv-SE" sz="4000" b="1" dirty="0"/>
          </a:p>
          <a:p>
            <a:r>
              <a:rPr lang="sv-SE" sz="4000" b="1" dirty="0" err="1" smtClean="0"/>
              <a:t>Github</a:t>
            </a:r>
            <a:r>
              <a:rPr lang="sv-SE" sz="4000" b="1" dirty="0" smtClean="0"/>
              <a:t>: </a:t>
            </a:r>
            <a:r>
              <a:rPr lang="sv-SE" sz="4000" b="1" dirty="0" err="1" smtClean="0"/>
              <a:t>rogeralsing</a:t>
            </a:r>
            <a:endParaRPr lang="sv-SE" sz="4000" b="1" dirty="0" smtClean="0"/>
          </a:p>
          <a:p>
            <a:r>
              <a:rPr lang="sv-SE" sz="4000" b="1" dirty="0" smtClean="0"/>
              <a:t>Mail</a:t>
            </a:r>
            <a:r>
              <a:rPr lang="sv-SE" sz="4000" b="1" dirty="0" smtClean="0"/>
              <a:t>: roger.alsing@nethouse.se</a:t>
            </a:r>
            <a:endParaRPr lang="sv-SE" sz="1600" b="1" dirty="0" smtClean="0"/>
          </a:p>
          <a:p>
            <a:endParaRPr lang="sv-SE" sz="1600" b="1" dirty="0" smtClean="0">
              <a:latin typeface="+mj-lt"/>
            </a:endParaRPr>
          </a:p>
          <a:p>
            <a:r>
              <a:rPr lang="sv-SE" sz="7200" b="1" dirty="0" smtClean="0">
                <a:latin typeface="+mj-lt"/>
              </a:rPr>
              <a:t>akka.nethouse.se</a:t>
            </a:r>
            <a:endParaRPr lang="sv-SE" sz="7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68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The End</a:t>
            </a:r>
            <a:endParaRPr lang="sv-SE" sz="8000" b="1" dirty="0"/>
          </a:p>
        </p:txBody>
      </p:sp>
    </p:spTree>
    <p:extLst>
      <p:ext uri="{BB962C8B-B14F-4D97-AF65-F5344CB8AC3E}">
        <p14:creationId xmlns:p14="http://schemas.microsoft.com/office/powerpoint/2010/main" val="41480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61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What</a:t>
            </a:r>
            <a:r>
              <a:rPr lang="sv-SE" b="1" dirty="0" smtClean="0"/>
              <a:t> </a:t>
            </a:r>
            <a:r>
              <a:rPr lang="sv-SE" b="1" dirty="0" err="1" smtClean="0"/>
              <a:t>are</a:t>
            </a:r>
            <a:r>
              <a:rPr lang="sv-SE" b="1" dirty="0" smtClean="0"/>
              <a:t> </a:t>
            </a:r>
            <a:r>
              <a:rPr lang="sv-SE" b="1" i="1" dirty="0" smtClean="0"/>
              <a:t>”Race </a:t>
            </a:r>
            <a:r>
              <a:rPr lang="sv-SE" b="1" i="1" dirty="0" err="1" smtClean="0"/>
              <a:t>Conditions</a:t>
            </a:r>
            <a:r>
              <a:rPr lang="sv-SE" b="1" i="1" dirty="0" smtClean="0"/>
              <a:t>”</a:t>
            </a:r>
            <a:r>
              <a:rPr lang="sv-SE" b="1" dirty="0" smtClean="0"/>
              <a:t>?</a:t>
            </a:r>
            <a:endParaRPr lang="sv-SE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340364" y="4365914"/>
            <a:ext cx="40134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rgbClr val="43BFF7"/>
                </a:solidFill>
              </a:rPr>
              <a:t>Knock </a:t>
            </a:r>
            <a:r>
              <a:rPr lang="en-US" sz="4400" b="1" i="1" dirty="0" err="1" smtClean="0">
                <a:solidFill>
                  <a:srgbClr val="43BFF7"/>
                </a:solidFill>
              </a:rPr>
              <a:t>knock</a:t>
            </a:r>
            <a:r>
              <a:rPr lang="en-US" sz="4400" b="1" i="1" dirty="0" smtClean="0">
                <a:solidFill>
                  <a:srgbClr val="43BFF7"/>
                </a:solidFill>
              </a:rPr>
              <a:t>!</a:t>
            </a:r>
          </a:p>
          <a:p>
            <a:r>
              <a:rPr lang="en-US" sz="4400" b="1" i="1" dirty="0" smtClean="0">
                <a:solidFill>
                  <a:srgbClr val="43BFF7"/>
                </a:solidFill>
              </a:rPr>
              <a:t>Race </a:t>
            </a:r>
            <a:r>
              <a:rPr lang="en-US" sz="4400" b="1" i="1" dirty="0">
                <a:solidFill>
                  <a:srgbClr val="43BFF7"/>
                </a:solidFill>
              </a:rPr>
              <a:t>condition </a:t>
            </a:r>
            <a:endParaRPr lang="en-US" sz="4400" b="1" i="1" dirty="0" smtClean="0">
              <a:solidFill>
                <a:srgbClr val="43BFF7"/>
              </a:solidFill>
            </a:endParaRPr>
          </a:p>
          <a:p>
            <a:r>
              <a:rPr lang="en-US" sz="4400" b="1" i="1" dirty="0" smtClean="0">
                <a:solidFill>
                  <a:srgbClr val="43BFF7"/>
                </a:solidFill>
              </a:rPr>
              <a:t>Who's </a:t>
            </a:r>
            <a:r>
              <a:rPr lang="en-US" sz="4400" b="1" i="1" dirty="0">
                <a:solidFill>
                  <a:srgbClr val="43BFF7"/>
                </a:solidFill>
              </a:rPr>
              <a:t>there?</a:t>
            </a:r>
            <a:endParaRPr lang="sv-SE" sz="4400" b="1" i="1" dirty="0">
              <a:solidFill>
                <a:srgbClr val="43BFF7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0914" y="2033640"/>
            <a:ext cx="6444818" cy="2337192"/>
          </a:xfrm>
          <a:prstGeom prst="roundRect">
            <a:avLst>
              <a:gd name="adj" fmla="val 3889"/>
            </a:avLst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rgbClr val="43BFF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B51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account.Balance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DB51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amount</a:t>
            </a:r>
            <a:r>
              <a:rPr lang="en-US" sz="2800" dirty="0">
                <a:solidFill>
                  <a:srgbClr val="DB51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account</a:t>
            </a:r>
            <a:r>
              <a:rPr lang="en-US" sz="2800" dirty="0" err="1" smtClean="0">
                <a:solidFill>
                  <a:srgbClr val="DB51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Withdraw</a:t>
            </a:r>
            <a:r>
              <a:rPr lang="en-US" sz="2800" dirty="0" smtClean="0">
                <a:solidFill>
                  <a:srgbClr val="DB51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amount</a:t>
            </a:r>
            <a:r>
              <a:rPr lang="en-US" sz="2800" dirty="0">
                <a:solidFill>
                  <a:srgbClr val="DB51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v-SE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-780101" y="1570038"/>
            <a:ext cx="241300" cy="2413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DB515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-840874" y="1566826"/>
            <a:ext cx="241300" cy="2413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5732" y="2033640"/>
            <a:ext cx="3944678" cy="2337192"/>
          </a:xfrm>
          <a:prstGeom prst="rect">
            <a:avLst/>
          </a:prstGeom>
          <a:solidFill>
            <a:srgbClr val="506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 err="1" smtClean="0"/>
              <a:t>Account.Balance</a:t>
            </a:r>
            <a:r>
              <a:rPr lang="sv-SE" dirty="0" smtClean="0"/>
              <a:t>: 	1000</a:t>
            </a:r>
            <a:br>
              <a:rPr lang="sv-SE" dirty="0" smtClean="0"/>
            </a:br>
            <a:r>
              <a:rPr lang="sv-SE" dirty="0" err="1" smtClean="0">
                <a:solidFill>
                  <a:schemeClr val="tx1"/>
                </a:solidFill>
              </a:rPr>
              <a:t>Thread</a:t>
            </a:r>
            <a:r>
              <a:rPr lang="sv-SE" dirty="0" smtClean="0">
                <a:solidFill>
                  <a:schemeClr val="tx1"/>
                </a:solidFill>
              </a:rPr>
              <a:t> 1 </a:t>
            </a:r>
            <a:r>
              <a:rPr lang="sv-SE" dirty="0" err="1" smtClean="0">
                <a:solidFill>
                  <a:schemeClr val="tx1"/>
                </a:solidFill>
              </a:rPr>
              <a:t>amount</a:t>
            </a:r>
            <a:r>
              <a:rPr lang="sv-SE" dirty="0" smtClean="0">
                <a:solidFill>
                  <a:schemeClr val="tx1"/>
                </a:solidFill>
              </a:rPr>
              <a:t>: </a:t>
            </a:r>
            <a:r>
              <a:rPr lang="sv-SE" dirty="0" smtClean="0">
                <a:solidFill>
                  <a:srgbClr val="43BFF7"/>
                </a:solidFill>
              </a:rPr>
              <a:t>	700</a:t>
            </a:r>
          </a:p>
          <a:p>
            <a:r>
              <a:rPr lang="sv-SE" dirty="0" err="1" smtClean="0">
                <a:solidFill>
                  <a:schemeClr val="tx1"/>
                </a:solidFill>
              </a:rPr>
              <a:t>Thread</a:t>
            </a:r>
            <a:r>
              <a:rPr lang="sv-SE" dirty="0" smtClean="0">
                <a:solidFill>
                  <a:schemeClr val="tx1"/>
                </a:solidFill>
              </a:rPr>
              <a:t> 2 </a:t>
            </a:r>
            <a:r>
              <a:rPr lang="sv-SE" dirty="0" err="1" smtClean="0">
                <a:solidFill>
                  <a:schemeClr val="tx1"/>
                </a:solidFill>
              </a:rPr>
              <a:t>amount</a:t>
            </a:r>
            <a:r>
              <a:rPr lang="sv-SE" dirty="0" smtClean="0">
                <a:solidFill>
                  <a:schemeClr val="tx1"/>
                </a:solidFill>
              </a:rPr>
              <a:t>:	</a:t>
            </a:r>
            <a:r>
              <a:rPr lang="sv-SE" dirty="0" smtClean="0">
                <a:solidFill>
                  <a:srgbClr val="DB5151"/>
                </a:solidFill>
              </a:rPr>
              <a:t>	800</a:t>
            </a:r>
            <a:endParaRPr lang="sv-SE" dirty="0">
              <a:solidFill>
                <a:srgbClr val="DB515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55732" y="2028722"/>
            <a:ext cx="3944678" cy="2337192"/>
          </a:xfrm>
          <a:prstGeom prst="rect">
            <a:avLst/>
          </a:prstGeom>
          <a:solidFill>
            <a:srgbClr val="506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 err="1" smtClean="0"/>
              <a:t>Account.Balance</a:t>
            </a:r>
            <a:r>
              <a:rPr lang="sv-SE" dirty="0" smtClean="0"/>
              <a:t>: 	200</a:t>
            </a:r>
          </a:p>
          <a:p>
            <a:r>
              <a:rPr lang="sv-SE" dirty="0" err="1" smtClean="0">
                <a:solidFill>
                  <a:schemeClr val="tx1"/>
                </a:solidFill>
              </a:rPr>
              <a:t>Thread</a:t>
            </a:r>
            <a:r>
              <a:rPr lang="sv-SE" dirty="0" smtClean="0">
                <a:solidFill>
                  <a:schemeClr val="tx1"/>
                </a:solidFill>
              </a:rPr>
              <a:t> 1 </a:t>
            </a:r>
            <a:r>
              <a:rPr lang="sv-SE" dirty="0" err="1" smtClean="0">
                <a:solidFill>
                  <a:schemeClr val="tx1"/>
                </a:solidFill>
              </a:rPr>
              <a:t>amount</a:t>
            </a:r>
            <a:r>
              <a:rPr lang="sv-SE" dirty="0" smtClean="0">
                <a:solidFill>
                  <a:schemeClr val="tx1"/>
                </a:solidFill>
              </a:rPr>
              <a:t>: </a:t>
            </a:r>
            <a:r>
              <a:rPr lang="sv-SE" dirty="0" smtClean="0">
                <a:solidFill>
                  <a:srgbClr val="43BFF7"/>
                </a:solidFill>
              </a:rPr>
              <a:t>	700</a:t>
            </a:r>
          </a:p>
          <a:p>
            <a:r>
              <a:rPr lang="sv-SE" dirty="0" err="1" smtClean="0">
                <a:solidFill>
                  <a:schemeClr val="tx1"/>
                </a:solidFill>
              </a:rPr>
              <a:t>Thread</a:t>
            </a:r>
            <a:r>
              <a:rPr lang="sv-SE" dirty="0" smtClean="0">
                <a:solidFill>
                  <a:schemeClr val="tx1"/>
                </a:solidFill>
              </a:rPr>
              <a:t> 2 </a:t>
            </a:r>
            <a:r>
              <a:rPr lang="sv-SE" dirty="0" err="1" smtClean="0">
                <a:solidFill>
                  <a:schemeClr val="tx1"/>
                </a:solidFill>
              </a:rPr>
              <a:t>amount</a:t>
            </a:r>
            <a:r>
              <a:rPr lang="sv-SE" dirty="0" smtClean="0">
                <a:solidFill>
                  <a:schemeClr val="tx1"/>
                </a:solidFill>
              </a:rPr>
              <a:t>:	</a:t>
            </a:r>
            <a:r>
              <a:rPr lang="sv-SE" dirty="0" smtClean="0">
                <a:solidFill>
                  <a:srgbClr val="DB5151"/>
                </a:solidFill>
              </a:rPr>
              <a:t>	800</a:t>
            </a:r>
            <a:endParaRPr lang="sv-SE" dirty="0">
              <a:solidFill>
                <a:srgbClr val="DB515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55732" y="2032948"/>
            <a:ext cx="3944678" cy="2337192"/>
          </a:xfrm>
          <a:prstGeom prst="rect">
            <a:avLst/>
          </a:prstGeom>
          <a:solidFill>
            <a:srgbClr val="506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 err="1" smtClean="0"/>
              <a:t>Account.Balance</a:t>
            </a:r>
            <a:r>
              <a:rPr lang="sv-SE" dirty="0" smtClean="0"/>
              <a:t>: 	-500 !?</a:t>
            </a:r>
          </a:p>
          <a:p>
            <a:r>
              <a:rPr lang="sv-SE" dirty="0" err="1" smtClean="0">
                <a:solidFill>
                  <a:schemeClr val="tx1"/>
                </a:solidFill>
              </a:rPr>
              <a:t>Thread</a:t>
            </a:r>
            <a:r>
              <a:rPr lang="sv-SE" dirty="0" smtClean="0">
                <a:solidFill>
                  <a:schemeClr val="tx1"/>
                </a:solidFill>
              </a:rPr>
              <a:t> 1 </a:t>
            </a:r>
            <a:r>
              <a:rPr lang="sv-SE" dirty="0" err="1" smtClean="0">
                <a:solidFill>
                  <a:schemeClr val="tx1"/>
                </a:solidFill>
              </a:rPr>
              <a:t>amount</a:t>
            </a:r>
            <a:r>
              <a:rPr lang="sv-SE" dirty="0" smtClean="0">
                <a:solidFill>
                  <a:schemeClr val="tx1"/>
                </a:solidFill>
              </a:rPr>
              <a:t>: </a:t>
            </a:r>
            <a:r>
              <a:rPr lang="sv-SE" dirty="0" smtClean="0">
                <a:solidFill>
                  <a:srgbClr val="43BFF7"/>
                </a:solidFill>
              </a:rPr>
              <a:t>	700</a:t>
            </a:r>
          </a:p>
          <a:p>
            <a:r>
              <a:rPr lang="sv-SE" dirty="0" err="1" smtClean="0">
                <a:solidFill>
                  <a:schemeClr val="tx1"/>
                </a:solidFill>
              </a:rPr>
              <a:t>Thread</a:t>
            </a:r>
            <a:r>
              <a:rPr lang="sv-SE" dirty="0" smtClean="0">
                <a:solidFill>
                  <a:schemeClr val="tx1"/>
                </a:solidFill>
              </a:rPr>
              <a:t> 2 </a:t>
            </a:r>
            <a:r>
              <a:rPr lang="sv-SE" dirty="0" err="1" smtClean="0">
                <a:solidFill>
                  <a:schemeClr val="tx1"/>
                </a:solidFill>
              </a:rPr>
              <a:t>amount</a:t>
            </a:r>
            <a:r>
              <a:rPr lang="sv-SE" dirty="0" smtClean="0">
                <a:solidFill>
                  <a:schemeClr val="tx1"/>
                </a:solidFill>
              </a:rPr>
              <a:t>:	</a:t>
            </a:r>
            <a:r>
              <a:rPr lang="sv-SE" dirty="0" smtClean="0">
                <a:solidFill>
                  <a:srgbClr val="DB5151"/>
                </a:solidFill>
              </a:rPr>
              <a:t>	800</a:t>
            </a:r>
            <a:endParaRPr lang="sv-SE" dirty="0">
              <a:solidFill>
                <a:srgbClr val="DB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08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28 0.09583 L 0.59714 0.095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3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12 0.09491 L 0.61015 0.09491 " pathEditMode="relative" rAng="0" ptsTypes="AA">
                                      <p:cBhvr>
                                        <p:cTn id="8" dur="2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7 0.22407 L 0.51967 0.2192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92" y="-25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7369 0.22408 L 0.53828 0.21875 " pathEditMode="relative" rAng="0" ptsTypes="AA">
                                      <p:cBhvr>
                                        <p:cTn id="14" dur="1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29" y="-27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rocessor"/>
          <p:cNvGrpSpPr/>
          <p:nvPr/>
        </p:nvGrpSpPr>
        <p:grpSpPr>
          <a:xfrm>
            <a:off x="4662738" y="3954548"/>
            <a:ext cx="2613089" cy="2613088"/>
            <a:chOff x="4662738" y="3954548"/>
            <a:chExt cx="2613089" cy="2613088"/>
          </a:xfrm>
        </p:grpSpPr>
        <p:grpSp>
          <p:nvGrpSpPr>
            <p:cNvPr id="10" name="Group 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8" name="Octagon 1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6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97204"/>
            <a:ext cx="12192000" cy="536079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err="1" smtClean="0"/>
              <a:t>Moore’s</a:t>
            </a:r>
            <a:r>
              <a:rPr lang="sv-SE" b="1" dirty="0" smtClean="0"/>
              <a:t> </a:t>
            </a:r>
            <a:r>
              <a:rPr lang="sv-SE" b="1" dirty="0" err="1" smtClean="0"/>
              <a:t>Law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0" y="5284269"/>
            <a:ext cx="12192000" cy="1573731"/>
          </a:xfrm>
          <a:prstGeom prst="rect">
            <a:avLst/>
          </a:prstGeom>
          <a:solidFill>
            <a:srgbClr val="43BFF7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b="1" dirty="0" err="1" smtClean="0">
                <a:solidFill>
                  <a:schemeClr val="tx1"/>
                </a:solidFill>
              </a:rPr>
              <a:t>We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can</a:t>
            </a:r>
            <a:r>
              <a:rPr lang="sv-SE" sz="2800" b="1" dirty="0" smtClean="0">
                <a:solidFill>
                  <a:schemeClr val="tx1"/>
                </a:solidFill>
              </a:rPr>
              <a:t> no </a:t>
            </a:r>
            <a:r>
              <a:rPr lang="sv-SE" sz="2800" b="1" dirty="0" err="1" smtClean="0">
                <a:solidFill>
                  <a:schemeClr val="tx1"/>
                </a:solidFill>
              </a:rPr>
              <a:t>longer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build</a:t>
            </a:r>
            <a:r>
              <a:rPr lang="sv-SE" sz="2800" b="1" dirty="0" smtClean="0">
                <a:solidFill>
                  <a:schemeClr val="tx1"/>
                </a:solidFill>
              </a:rPr>
              <a:t> faster processors</a:t>
            </a:r>
            <a:br>
              <a:rPr lang="sv-SE" sz="2800" b="1" dirty="0" smtClean="0">
                <a:solidFill>
                  <a:schemeClr val="tx1"/>
                </a:solidFill>
              </a:rPr>
            </a:br>
            <a:r>
              <a:rPr lang="sv-SE" sz="1600" b="1" dirty="0" err="1" smtClean="0">
                <a:solidFill>
                  <a:schemeClr val="tx1"/>
                </a:solidFill>
              </a:rPr>
              <a:t>Instead</a:t>
            </a:r>
            <a:r>
              <a:rPr lang="sv-SE" sz="1600" b="1" dirty="0" smtClean="0">
                <a:solidFill>
                  <a:schemeClr val="tx1"/>
                </a:solidFill>
              </a:rPr>
              <a:t>, </a:t>
            </a:r>
            <a:r>
              <a:rPr lang="sv-SE" sz="1600" b="1" dirty="0" err="1" smtClean="0">
                <a:solidFill>
                  <a:schemeClr val="tx1"/>
                </a:solidFill>
              </a:rPr>
              <a:t>we</a:t>
            </a:r>
            <a:r>
              <a:rPr lang="sv-SE" sz="1600" b="1" dirty="0" smtClean="0">
                <a:solidFill>
                  <a:schemeClr val="tx1"/>
                </a:solidFill>
              </a:rPr>
              <a:t> stack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dirty="0" err="1" smtClean="0">
                <a:solidFill>
                  <a:schemeClr val="tx1"/>
                </a:solidFill>
              </a:rPr>
              <a:t>next</a:t>
            </a:r>
            <a:r>
              <a:rPr lang="sv-SE" sz="1600" b="1" dirty="0" smtClean="0">
                <a:solidFill>
                  <a:schemeClr val="tx1"/>
                </a:solidFill>
              </a:rPr>
              <a:t> to </a:t>
            </a:r>
            <a:r>
              <a:rPr lang="sv-SE" sz="1600" b="1" dirty="0" err="1" smtClean="0">
                <a:solidFill>
                  <a:schemeClr val="tx1"/>
                </a:solidFill>
              </a:rPr>
              <a:t>eachother</a:t>
            </a:r>
            <a:r>
              <a:rPr lang="sv-SE" sz="1600" b="1" dirty="0" smtClean="0">
                <a:solidFill>
                  <a:schemeClr val="tx1"/>
                </a:solidFill>
              </a:rPr>
              <a:t> and call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”</a:t>
            </a:r>
            <a:r>
              <a:rPr lang="sv-SE" sz="1600" b="1" dirty="0" err="1" smtClean="0">
                <a:solidFill>
                  <a:schemeClr val="tx1"/>
                </a:solidFill>
              </a:rPr>
              <a:t>cores</a:t>
            </a:r>
            <a:r>
              <a:rPr lang="sv-SE" sz="1600" b="1" dirty="0" smtClean="0">
                <a:solidFill>
                  <a:schemeClr val="tx1"/>
                </a:solidFill>
              </a:rPr>
              <a:t>”</a:t>
            </a:r>
            <a:endParaRPr lang="sv-SE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9198755"/>
              </p:ext>
            </p:extLst>
          </p:nvPr>
        </p:nvGraphicFramePr>
        <p:xfrm>
          <a:off x="0" y="1497204"/>
          <a:ext cx="12191999" cy="37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162675" y="1994170"/>
            <a:ext cx="5714797" cy="270429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495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662738" y="3954548"/>
            <a:ext cx="2613089" cy="2613088"/>
            <a:chOff x="2500643" y="316321"/>
            <a:chExt cx="2613089" cy="2613088"/>
          </a:xfrm>
        </p:grpSpPr>
        <p:sp>
          <p:nvSpPr>
            <p:cNvPr id="43" name="Freeform 42"/>
            <p:cNvSpPr/>
            <p:nvPr/>
          </p:nvSpPr>
          <p:spPr>
            <a:xfrm>
              <a:off x="2500643" y="316321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4" name="Octagon 43"/>
            <p:cNvSpPr/>
            <p:nvPr/>
          </p:nvSpPr>
          <p:spPr>
            <a:xfrm>
              <a:off x="2763606" y="590106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ctagon 16"/>
            <p:cNvSpPr/>
            <p:nvPr/>
          </p:nvSpPr>
          <p:spPr>
            <a:xfrm>
              <a:off x="3005254" y="590106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45"/>
            <p:cNvSpPr/>
            <p:nvPr/>
          </p:nvSpPr>
          <p:spPr>
            <a:xfrm>
              <a:off x="3005254" y="799252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690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The service </a:t>
            </a:r>
            <a:r>
              <a:rPr lang="sv-SE" sz="1600" dirty="0" err="1">
                <a:solidFill>
                  <a:schemeClr val="bg1"/>
                </a:solidFill>
              </a:rPr>
              <a:t>request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will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run</a:t>
            </a:r>
            <a:r>
              <a:rPr lang="sv-SE" sz="1600" dirty="0">
                <a:solidFill>
                  <a:schemeClr val="bg1"/>
                </a:solidFill>
              </a:rPr>
              <a:t> on a </a:t>
            </a:r>
            <a:r>
              <a:rPr lang="sv-SE" sz="1600" dirty="0" err="1">
                <a:solidFill>
                  <a:schemeClr val="bg1"/>
                </a:solidFill>
              </a:rPr>
              <a:t>single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core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87" name="Octagon 86"/>
            <p:cNvSpPr/>
            <p:nvPr/>
          </p:nvSpPr>
          <p:spPr>
            <a:xfrm>
              <a:off x="4924886" y="4228331"/>
              <a:ext cx="352664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ctagon 16"/>
            <p:cNvSpPr/>
            <p:nvPr/>
          </p:nvSpPr>
          <p:spPr>
            <a:xfrm>
              <a:off x="5177858" y="4228330"/>
              <a:ext cx="3273670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  <a:gd name="connsiteX0" fmla="*/ 0 w 2973922"/>
                <a:gd name="connsiteY0" fmla="*/ 2053349 h 2063077"/>
                <a:gd name="connsiteX1" fmla="*/ 2732274 w 2973922"/>
                <a:gd name="connsiteY1" fmla="*/ 0 h 2063077"/>
                <a:gd name="connsiteX2" fmla="*/ 2973922 w 2973922"/>
                <a:gd name="connsiteY2" fmla="*/ 241648 h 2063077"/>
                <a:gd name="connsiteX3" fmla="*/ 2973922 w 2973922"/>
                <a:gd name="connsiteY3" fmla="*/ 1821429 h 2063077"/>
                <a:gd name="connsiteX4" fmla="*/ 2732274 w 2973922"/>
                <a:gd name="connsiteY4" fmla="*/ 2063077 h 2063077"/>
                <a:gd name="connsiteX5" fmla="*/ 0 w 2973922"/>
                <a:gd name="connsiteY5" fmla="*/ 2053349 h 2063077"/>
                <a:gd name="connsiteX0" fmla="*/ 0 w 3187930"/>
                <a:gd name="connsiteY0" fmla="*/ 2053349 h 2063077"/>
                <a:gd name="connsiteX1" fmla="*/ 2946282 w 3187930"/>
                <a:gd name="connsiteY1" fmla="*/ 0 h 2063077"/>
                <a:gd name="connsiteX2" fmla="*/ 3187930 w 3187930"/>
                <a:gd name="connsiteY2" fmla="*/ 241648 h 2063077"/>
                <a:gd name="connsiteX3" fmla="*/ 3187930 w 3187930"/>
                <a:gd name="connsiteY3" fmla="*/ 1821429 h 2063077"/>
                <a:gd name="connsiteX4" fmla="*/ 2946282 w 3187930"/>
                <a:gd name="connsiteY4" fmla="*/ 2063077 h 2063077"/>
                <a:gd name="connsiteX5" fmla="*/ 0 w 3187930"/>
                <a:gd name="connsiteY5" fmla="*/ 2053349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7930" h="2063077">
                  <a:moveTo>
                    <a:pt x="0" y="2053349"/>
                  </a:moveTo>
                  <a:lnTo>
                    <a:pt x="2946282" y="0"/>
                  </a:lnTo>
                  <a:lnTo>
                    <a:pt x="3187930" y="241648"/>
                  </a:lnTo>
                  <a:lnTo>
                    <a:pt x="3187930" y="1821429"/>
                  </a:lnTo>
                  <a:lnTo>
                    <a:pt x="2946282" y="2063077"/>
                  </a:lnTo>
                  <a:lnTo>
                    <a:pt x="0" y="2053349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252360" y="4551255"/>
              <a:ext cx="2896147" cy="1417223"/>
              <a:chOff x="5330569" y="4501987"/>
              <a:chExt cx="2896147" cy="1417223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6072186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5330569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6072186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7551774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6810157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7551774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6810157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grpSp>
            <p:nvGrpSpPr>
              <p:cNvPr id="95" name="ServiceSmall"/>
              <p:cNvGrpSpPr/>
              <p:nvPr/>
            </p:nvGrpSpPr>
            <p:grpSpPr>
              <a:xfrm>
                <a:off x="5335829" y="4501987"/>
                <a:ext cx="674942" cy="675274"/>
                <a:chOff x="5256455" y="4551259"/>
                <a:chExt cx="674942" cy="675274"/>
              </a:xfrm>
            </p:grpSpPr>
            <p:sp>
              <p:nvSpPr>
                <p:cNvPr id="96" name="Rounded Rectangle 95"/>
                <p:cNvSpPr/>
                <p:nvPr/>
              </p:nvSpPr>
              <p:spPr>
                <a:xfrm>
                  <a:off x="5256455" y="4551259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grpSp>
              <p:nvGrpSpPr>
                <p:cNvPr id="97" name="Group 96"/>
                <p:cNvGrpSpPr/>
                <p:nvPr/>
              </p:nvGrpSpPr>
              <p:grpSpPr>
                <a:xfrm>
                  <a:off x="5285997" y="4671638"/>
                  <a:ext cx="615857" cy="434515"/>
                  <a:chOff x="5282369" y="4601302"/>
                  <a:chExt cx="615857" cy="434515"/>
                </a:xfrm>
              </p:grpSpPr>
              <p:cxnSp>
                <p:nvCxnSpPr>
                  <p:cNvPr id="98" name="Straight Connector 97"/>
                  <p:cNvCxnSpPr>
                    <a:stCxn id="118" idx="3"/>
                    <a:endCxn id="111" idx="7"/>
                  </p:cNvCxnSpPr>
                  <p:nvPr/>
                </p:nvCxnSpPr>
                <p:spPr>
                  <a:xfrm flipH="1">
                    <a:off x="5509189" y="4751096"/>
                    <a:ext cx="52823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9" name="Straight Connector 98"/>
                  <p:cNvCxnSpPr>
                    <a:stCxn id="111" idx="3"/>
                    <a:endCxn id="110" idx="7"/>
                  </p:cNvCxnSpPr>
                  <p:nvPr/>
                </p:nvCxnSpPr>
                <p:spPr>
                  <a:xfrm flipH="1">
                    <a:off x="5429834" y="4858819"/>
                    <a:ext cx="26395" cy="2951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0" name="Straight Connector 99"/>
                  <p:cNvCxnSpPr>
                    <a:stCxn id="110" idx="3"/>
                    <a:endCxn id="122" idx="7"/>
                  </p:cNvCxnSpPr>
                  <p:nvPr/>
                </p:nvCxnSpPr>
                <p:spPr>
                  <a:xfrm flipH="1">
                    <a:off x="5346297" y="4941292"/>
                    <a:ext cx="30576" cy="2913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1" name="Straight Connector 100"/>
                  <p:cNvCxnSpPr>
                    <a:stCxn id="111" idx="5"/>
                    <a:endCxn id="109" idx="1"/>
                  </p:cNvCxnSpPr>
                  <p:nvPr/>
                </p:nvCxnSpPr>
                <p:spPr>
                  <a:xfrm>
                    <a:off x="5509189" y="4858819"/>
                    <a:ext cx="28321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2" name="Straight Connector 101"/>
                  <p:cNvCxnSpPr>
                    <a:stCxn id="110" idx="5"/>
                    <a:endCxn id="108" idx="1"/>
                  </p:cNvCxnSpPr>
                  <p:nvPr/>
                </p:nvCxnSpPr>
                <p:spPr>
                  <a:xfrm>
                    <a:off x="5429834" y="4941292"/>
                    <a:ext cx="26395" cy="30597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3" name="Straight Connector 102"/>
                  <p:cNvCxnSpPr>
                    <a:stCxn id="112" idx="5"/>
                    <a:endCxn id="113" idx="1"/>
                  </p:cNvCxnSpPr>
                  <p:nvPr/>
                </p:nvCxnSpPr>
                <p:spPr>
                  <a:xfrm>
                    <a:off x="5723154" y="4858819"/>
                    <a:ext cx="30040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4" name="Straight Connector 103"/>
                  <p:cNvCxnSpPr>
                    <a:stCxn id="113" idx="3"/>
                    <a:endCxn id="114" idx="7"/>
                  </p:cNvCxnSpPr>
                  <p:nvPr/>
                </p:nvCxnSpPr>
                <p:spPr>
                  <a:xfrm flipH="1">
                    <a:off x="5725050" y="4942514"/>
                    <a:ext cx="28144" cy="29209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5" name="Straight Connector 104"/>
                  <p:cNvCxnSpPr>
                    <a:stCxn id="113" idx="4"/>
                    <a:endCxn id="115" idx="0"/>
                  </p:cNvCxnSpPr>
                  <p:nvPr/>
                </p:nvCxnSpPr>
                <p:spPr>
                  <a:xfrm>
                    <a:off x="5779674" y="4953482"/>
                    <a:ext cx="0" cy="7272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6" name="Straight Connector 105"/>
                  <p:cNvCxnSpPr>
                    <a:stCxn id="118" idx="5"/>
                    <a:endCxn id="112" idx="1"/>
                  </p:cNvCxnSpPr>
                  <p:nvPr/>
                </p:nvCxnSpPr>
                <p:spPr>
                  <a:xfrm>
                    <a:off x="5614972" y="4751096"/>
                    <a:ext cx="55221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7" name="Straight Connector 106"/>
                  <p:cNvCxnSpPr>
                    <a:stCxn id="113" idx="5"/>
                    <a:endCxn id="116" idx="1"/>
                  </p:cNvCxnSpPr>
                  <p:nvPr/>
                </p:nvCxnSpPr>
                <p:spPr>
                  <a:xfrm>
                    <a:off x="5806154" y="4942514"/>
                    <a:ext cx="28144" cy="2937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08" name="Oval 107"/>
                  <p:cNvSpPr/>
                  <p:nvPr/>
                </p:nvSpPr>
                <p:spPr>
                  <a:xfrm>
                    <a:off x="5445261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5526542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5365905" y="487736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5445261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5659225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5742225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5661121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5742225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5823329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7" name="Straight Connector 116"/>
                  <p:cNvCxnSpPr>
                    <a:stCxn id="121" idx="3"/>
                    <a:endCxn id="118" idx="7"/>
                  </p:cNvCxnSpPr>
                  <p:nvPr/>
                </p:nvCxnSpPr>
                <p:spPr>
                  <a:xfrm flipH="1">
                    <a:off x="5614972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18" name="Oval 117"/>
                  <p:cNvSpPr/>
                  <p:nvPr/>
                </p:nvSpPr>
                <p:spPr>
                  <a:xfrm>
                    <a:off x="5551044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9" name="Straight Connector 118"/>
                  <p:cNvCxnSpPr>
                    <a:stCxn id="121" idx="5"/>
                    <a:endCxn id="120" idx="1"/>
                  </p:cNvCxnSpPr>
                  <p:nvPr/>
                </p:nvCxnSpPr>
                <p:spPr>
                  <a:xfrm>
                    <a:off x="5698570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0" name="Oval 119"/>
                  <p:cNvSpPr/>
                  <p:nvPr/>
                </p:nvSpPr>
                <p:spPr>
                  <a:xfrm>
                    <a:off x="5718239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5634641" y="4601302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5282369" y="4959461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</p:grp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48" y="749220"/>
            <a:ext cx="4319569" cy="5380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3" name="Oval Callout 122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301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chemeClr val="bg1"/>
                </a:solidFill>
              </a:rPr>
              <a:t>Buying</a:t>
            </a:r>
            <a:r>
              <a:rPr lang="sv-SE" sz="1600" dirty="0" smtClean="0">
                <a:solidFill>
                  <a:schemeClr val="bg1"/>
                </a:solidFill>
              </a:rPr>
              <a:t> a </a:t>
            </a:r>
            <a:r>
              <a:rPr lang="sv-SE" sz="1600" dirty="0" err="1" smtClean="0">
                <a:solidFill>
                  <a:schemeClr val="bg1"/>
                </a:solidFill>
              </a:rPr>
              <a:t>larger</a:t>
            </a:r>
            <a:r>
              <a:rPr lang="sv-SE" sz="1600" dirty="0" smtClean="0">
                <a:solidFill>
                  <a:schemeClr val="bg1"/>
                </a:solidFill>
              </a:rPr>
              <a:t> CPU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not </a:t>
            </a:r>
            <a:r>
              <a:rPr lang="sv-SE" sz="1600" dirty="0" err="1" smtClean="0">
                <a:solidFill>
                  <a:schemeClr val="bg1"/>
                </a:solidFill>
              </a:rPr>
              <a:t>change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this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6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kka Roboto">
      <a:majorFont>
        <a:latin typeface="Roboto Bk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2.xml><?xml version="1.0" encoding="utf-8"?>
<Control xmlns="http://schemas.microsoft.com/VisualStudio/2011/storyboarding/control">
  <Id Name="66df76d4-9b9e-4100-b685-2f6eefea5213" Revision="1" Stencil="System.MyShapes" StencilVersion="1.0"/>
</Control>
</file>

<file path=customXml/item3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4.xml><?xml version="1.0" encoding="utf-8"?>
<Control xmlns="http://schemas.microsoft.com/VisualStudio/2011/storyboarding/control">
  <Id Name="ebb6be0b-4b18-43cc-8d52-b13a20e6381b" Revision="1" Stencil="System.MyShapes" StencilVersion="1.0"/>
</Control>
</file>

<file path=customXml/itemProps1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95C9D5F-FA99-4DFD-840B-598D6C111D8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F537250-0E63-4A6E-B985-CE5407D4E0D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13666</TotalTime>
  <Words>979</Words>
  <Application>Microsoft Office PowerPoint</Application>
  <PresentationFormat>Widescreen</PresentationFormat>
  <Paragraphs>414</Paragraphs>
  <Slides>59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Consolas</vt:lpstr>
      <vt:lpstr>Roboto</vt:lpstr>
      <vt:lpstr>Roboto Bk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Moore’s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Internet of Things</vt:lpstr>
      <vt:lpstr>Actor Model</vt:lpstr>
      <vt:lpstr>OOP vs. Actor Model</vt:lpstr>
      <vt:lpstr>Moore’s Law</vt:lpstr>
      <vt:lpstr>PowerPoint Presentation</vt:lpstr>
      <vt:lpstr>Actor Model</vt:lpstr>
      <vt:lpstr>Footprint?</vt:lpstr>
      <vt:lpstr>Actor Model</vt:lpstr>
      <vt:lpstr>Actor Model</vt:lpstr>
      <vt:lpstr>Akka.Actor</vt:lpstr>
      <vt:lpstr>Demo – Create your first actor</vt:lpstr>
      <vt:lpstr>Akka.Remote</vt:lpstr>
      <vt:lpstr>PowerPoint Presentation</vt:lpstr>
      <vt:lpstr>PowerPoint Presentation</vt:lpstr>
      <vt:lpstr>Demo – Build a chat</vt:lpstr>
      <vt:lpstr>Demo – Remote Deployment</vt:lpstr>
      <vt:lpstr>Akka.Routing</vt:lpstr>
      <vt:lpstr>Routers</vt:lpstr>
      <vt:lpstr>BroadcastRouter</vt:lpstr>
      <vt:lpstr>RoundRobinRouter</vt:lpstr>
      <vt:lpstr>RoundRobinRouter</vt:lpstr>
      <vt:lpstr>ConsistentHashRouter</vt:lpstr>
      <vt:lpstr>ConsistentHashRouter</vt:lpstr>
      <vt:lpstr>ConsistentHashRouter</vt:lpstr>
      <vt:lpstr>ScatterGatherFirstCompletedRouter</vt:lpstr>
      <vt:lpstr>Demo – Use routers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Supervision</vt:lpstr>
      <vt:lpstr>PowerPoint Presentation</vt:lpstr>
      <vt:lpstr>PowerPoint Presentation</vt:lpstr>
      <vt:lpstr>PowerPoint Presentation</vt:lpstr>
      <vt:lpstr>Become</vt:lpstr>
      <vt:lpstr>PowerPoint Presentation</vt:lpstr>
      <vt:lpstr>Other features</vt:lpstr>
      <vt:lpstr>Q &amp; A</vt:lpstr>
      <vt:lpstr>Akka.NET vs. Akka</vt:lpstr>
      <vt:lpstr>PowerPoint Presentation</vt:lpstr>
      <vt:lpstr>The End</vt:lpstr>
      <vt:lpstr>What are ”Race Conditions”?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Alsing</cp:lastModifiedBy>
  <cp:revision>1611</cp:revision>
  <dcterms:created xsi:type="dcterms:W3CDTF">2014-06-11T19:04:29Z</dcterms:created>
  <dcterms:modified xsi:type="dcterms:W3CDTF">2015-05-28T03:42:10Z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