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5"/>
  </p:sldMasterIdLst>
  <p:notesMasterIdLst>
    <p:notesMasterId r:id="rId66"/>
  </p:notesMasterIdLst>
  <p:sldIdLst>
    <p:sldId id="488" r:id="rId6"/>
    <p:sldId id="474" r:id="rId7"/>
    <p:sldId id="449" r:id="rId8"/>
    <p:sldId id="453" r:id="rId9"/>
    <p:sldId id="458" r:id="rId10"/>
    <p:sldId id="476" r:id="rId11"/>
    <p:sldId id="382" r:id="rId12"/>
    <p:sldId id="456" r:id="rId13"/>
    <p:sldId id="475" r:id="rId14"/>
    <p:sldId id="461" r:id="rId15"/>
    <p:sldId id="481" r:id="rId16"/>
    <p:sldId id="468" r:id="rId17"/>
    <p:sldId id="463" r:id="rId18"/>
    <p:sldId id="464" r:id="rId19"/>
    <p:sldId id="465" r:id="rId20"/>
    <p:sldId id="466" r:id="rId21"/>
    <p:sldId id="390" r:id="rId22"/>
    <p:sldId id="381" r:id="rId23"/>
    <p:sldId id="484" r:id="rId24"/>
    <p:sldId id="396" r:id="rId25"/>
    <p:sldId id="399" r:id="rId26"/>
    <p:sldId id="400" r:id="rId27"/>
    <p:sldId id="401" r:id="rId28"/>
    <p:sldId id="402" r:id="rId29"/>
    <p:sldId id="407" r:id="rId30"/>
    <p:sldId id="403" r:id="rId31"/>
    <p:sldId id="485" r:id="rId32"/>
    <p:sldId id="404" r:id="rId33"/>
    <p:sldId id="405" r:id="rId34"/>
    <p:sldId id="406" r:id="rId35"/>
    <p:sldId id="409" r:id="rId36"/>
    <p:sldId id="486" r:id="rId37"/>
    <p:sldId id="411" r:id="rId38"/>
    <p:sldId id="412" r:id="rId39"/>
    <p:sldId id="413" r:id="rId40"/>
    <p:sldId id="415" r:id="rId41"/>
    <p:sldId id="414" r:id="rId42"/>
    <p:sldId id="416" r:id="rId43"/>
    <p:sldId id="417" r:id="rId44"/>
    <p:sldId id="418" r:id="rId45"/>
    <p:sldId id="419" r:id="rId46"/>
    <p:sldId id="422" r:id="rId47"/>
    <p:sldId id="472" r:id="rId48"/>
    <p:sldId id="480" r:id="rId49"/>
    <p:sldId id="479" r:id="rId50"/>
    <p:sldId id="424" r:id="rId51"/>
    <p:sldId id="437" r:id="rId52"/>
    <p:sldId id="355" r:id="rId53"/>
    <p:sldId id="441" r:id="rId54"/>
    <p:sldId id="444" r:id="rId55"/>
    <p:sldId id="420" r:id="rId56"/>
    <p:sldId id="421" r:id="rId57"/>
    <p:sldId id="445" r:id="rId58"/>
    <p:sldId id="491" r:id="rId59"/>
    <p:sldId id="492" r:id="rId60"/>
    <p:sldId id="493" r:id="rId61"/>
    <p:sldId id="494" r:id="rId62"/>
    <p:sldId id="489" r:id="rId63"/>
    <p:sldId id="490" r:id="rId64"/>
    <p:sldId id="448" r:id="rId6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488"/>
            <p14:sldId id="474"/>
          </p14:sldIdLst>
        </p14:section>
        <p14:section name="Scale up and out" id="{307DBCE6-4D40-47B6-A174-75894B34C3F2}">
          <p14:sldIdLst>
            <p14:sldId id="449"/>
            <p14:sldId id="453"/>
            <p14:sldId id="458"/>
            <p14:sldId id="476"/>
            <p14:sldId id="382"/>
            <p14:sldId id="456"/>
            <p14:sldId id="475"/>
            <p14:sldId id="461"/>
            <p14:sldId id="481"/>
            <p14:sldId id="468"/>
            <p14:sldId id="463"/>
            <p14:sldId id="464"/>
            <p14:sldId id="465"/>
            <p14:sldId id="466"/>
          </p14:sldIdLst>
        </p14:section>
        <p14:section name="Actor Model" id="{EEAE6BED-8263-47E4-86C7-7A1F7A938589}">
          <p14:sldIdLst>
            <p14:sldId id="390"/>
            <p14:sldId id="381"/>
            <p14:sldId id="484"/>
            <p14:sldId id="396"/>
            <p14:sldId id="399"/>
            <p14:sldId id="400"/>
            <p14:sldId id="401"/>
            <p14:sldId id="402"/>
          </p14:sldIdLst>
        </p14:section>
        <p14:section name="Akka.Actor" id="{5718D987-D45B-491C-92C9-68A0F28A087A}">
          <p14:sldIdLst>
            <p14:sldId id="407"/>
            <p14:sldId id="403"/>
            <p14:sldId id="485"/>
          </p14:sldIdLst>
        </p14:section>
        <p14:section name="Akka.Remote" id="{C76322DD-898C-42D2-912A-1CC3F5EA9E60}">
          <p14:sldIdLst>
            <p14:sldId id="404"/>
            <p14:sldId id="405"/>
            <p14:sldId id="406"/>
            <p14:sldId id="409"/>
          </p14:sldIdLst>
        </p14:section>
        <p14:section name="Routing" id="{F9AEF9BA-142B-48D8-B667-9BF719E4721C}">
          <p14:sldIdLst>
            <p14:sldId id="486"/>
            <p14:sldId id="411"/>
            <p14:sldId id="412"/>
            <p14:sldId id="413"/>
            <p14:sldId id="415"/>
            <p14:sldId id="414"/>
            <p14:sldId id="416"/>
            <p14:sldId id="417"/>
            <p14:sldId id="418"/>
            <p14:sldId id="419"/>
          </p14:sldIdLst>
        </p14:section>
        <p14:section name="Fault handling" id="{5F01528B-050A-4246-9AC6-A873B25C41F9}">
          <p14:sldIdLst>
            <p14:sldId id="422"/>
            <p14:sldId id="472"/>
            <p14:sldId id="480"/>
            <p14:sldId id="479"/>
            <p14:sldId id="424"/>
            <p14:sldId id="437"/>
            <p14:sldId id="355"/>
            <p14:sldId id="441"/>
            <p14:sldId id="444"/>
          </p14:sldIdLst>
        </p14:section>
        <p14:section name="Become" id="{79C3EBA3-0CD2-4188-B4B3-6156DCEA625E}">
          <p14:sldIdLst>
            <p14:sldId id="420"/>
            <p14:sldId id="421"/>
          </p14:sldIdLst>
        </p14:section>
        <p14:section name="Other features" id="{9101867D-1192-401A-845B-7F7573A755FD}">
          <p14:sldIdLst>
            <p14:sldId id="445"/>
          </p14:sldIdLst>
        </p14:section>
        <p14:section name="End" id="{FBBC86C7-49BC-474A-BC50-DE3F35C37856}">
          <p14:sldIdLst>
            <p14:sldId id="491"/>
            <p14:sldId id="492"/>
            <p14:sldId id="493"/>
            <p14:sldId id="494"/>
            <p14:sldId id="489"/>
            <p14:sldId id="490"/>
            <p14:sldId id="448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C22"/>
    <a:srgbClr val="485970"/>
    <a:srgbClr val="EA8600"/>
    <a:srgbClr val="FF9201"/>
    <a:srgbClr val="333F50"/>
    <a:srgbClr val="323B48"/>
    <a:srgbClr val="2E2E2E"/>
    <a:srgbClr val="E95959"/>
    <a:srgbClr val="4D73B1"/>
    <a:srgbClr val="597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140" autoAdjust="0"/>
    <p:restoredTop sz="90104" autoAdjust="0"/>
  </p:normalViewPr>
  <p:slideViewPr>
    <p:cSldViewPr snapToGrid="0">
      <p:cViewPr varScale="1">
        <p:scale>
          <a:sx n="103" d="100"/>
          <a:sy n="103" d="100"/>
        </p:scale>
        <p:origin x="138" y="144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76cc895179c80c0/Documents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76cc895179c80c0/Documents/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sv-SE" dirty="0" smtClean="0"/>
              <a:t>MHZ and </a:t>
            </a:r>
            <a:r>
              <a:rPr lang="sv-SE" dirty="0" err="1"/>
              <a:t>Cores</a:t>
            </a:r>
            <a:r>
              <a:rPr lang="sv-SE" dirty="0"/>
              <a:t> per </a:t>
            </a:r>
            <a:r>
              <a:rPr lang="sv-SE" dirty="0" err="1" smtClean="0"/>
              <a:t>year</a:t>
            </a:r>
            <a:endParaRPr lang="sv-S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Mhz</c:v>
                </c:pt>
              </c:strCache>
            </c:strRef>
          </c:tx>
          <c:spPr>
            <a:ln w="34925" cap="rnd">
              <a:solidFill>
                <a:srgbClr val="43BFF7"/>
              </a:solidFill>
              <a:rou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43BFF7"/>
                </a:solidFill>
                <a:round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1000</c:v>
                </c:pt>
                <c:pt idx="5">
                  <c:v>1800</c:v>
                </c:pt>
                <c:pt idx="6">
                  <c:v>2530</c:v>
                </c:pt>
                <c:pt idx="7">
                  <c:v>3200</c:v>
                </c:pt>
                <c:pt idx="8">
                  <c:v>3600</c:v>
                </c:pt>
                <c:pt idx="9">
                  <c:v>2200</c:v>
                </c:pt>
                <c:pt idx="10">
                  <c:v>2930</c:v>
                </c:pt>
                <c:pt idx="11">
                  <c:v>3000</c:v>
                </c:pt>
                <c:pt idx="12">
                  <c:v>3200</c:v>
                </c:pt>
                <c:pt idx="13">
                  <c:v>3330</c:v>
                </c:pt>
                <c:pt idx="14">
                  <c:v>3330</c:v>
                </c:pt>
                <c:pt idx="15">
                  <c:v>3150</c:v>
                </c:pt>
                <c:pt idx="16">
                  <c:v>3200</c:v>
                </c:pt>
                <c:pt idx="17">
                  <c:v>3150</c:v>
                </c:pt>
                <c:pt idx="18">
                  <c:v>3150</c:v>
                </c:pt>
                <c:pt idx="19">
                  <c:v>3150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24248008"/>
        <c:axId val="324250752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Cores</c:v>
                </c:pt>
              </c:strCache>
            </c:strRef>
          </c:tx>
          <c:spPr>
            <a:ln w="34925" cap="rnd">
              <a:solidFill>
                <a:srgbClr val="DB5151"/>
              </a:solidFill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DB5151"/>
                </a:solidFill>
                <a:rou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4</c:v>
                </c:pt>
                <c:pt idx="12">
                  <c:v>4</c:v>
                </c:pt>
                <c:pt idx="13">
                  <c:v>8</c:v>
                </c:pt>
                <c:pt idx="14">
                  <c:v>8</c:v>
                </c:pt>
                <c:pt idx="15">
                  <c:v>16</c:v>
                </c:pt>
                <c:pt idx="16">
                  <c:v>16</c:v>
                </c:pt>
                <c:pt idx="17">
                  <c:v>32</c:v>
                </c:pt>
                <c:pt idx="18">
                  <c:v>32</c:v>
                </c:pt>
                <c:pt idx="19">
                  <c:v>64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24249576"/>
        <c:axId val="324253496"/>
      </c:scatterChart>
      <c:valAx>
        <c:axId val="324248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24250752"/>
        <c:crosses val="autoZero"/>
        <c:crossBetween val="midCat"/>
        <c:majorUnit val="1"/>
      </c:valAx>
      <c:valAx>
        <c:axId val="324250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24248008"/>
        <c:crosses val="autoZero"/>
        <c:crossBetween val="midCat"/>
      </c:valAx>
      <c:valAx>
        <c:axId val="324253496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24249576"/>
        <c:crosses val="max"/>
        <c:crossBetween val="midCat"/>
      </c:valAx>
      <c:valAx>
        <c:axId val="324249576"/>
        <c:scaling>
          <c:orientation val="minMax"/>
          <c:max val="2016"/>
          <c:min val="1994"/>
        </c:scaling>
        <c:delete val="1"/>
        <c:axPos val="b"/>
        <c:numFmt formatCode="General" sourceLinked="1"/>
        <c:majorTickMark val="none"/>
        <c:minorTickMark val="none"/>
        <c:tickLblPos val="nextTo"/>
        <c:crossAx val="3242534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solidFill>
      <a:srgbClr val="3F3F3F"/>
    </a:solidFill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sv-SE" dirty="0" smtClean="0"/>
              <a:t>MHZ and </a:t>
            </a:r>
            <a:r>
              <a:rPr lang="sv-SE" dirty="0" err="1"/>
              <a:t>Cores</a:t>
            </a:r>
            <a:r>
              <a:rPr lang="sv-SE" dirty="0"/>
              <a:t> per </a:t>
            </a:r>
            <a:r>
              <a:rPr lang="sv-SE" dirty="0" err="1" smtClean="0"/>
              <a:t>year</a:t>
            </a:r>
            <a:endParaRPr lang="sv-S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Mhz</c:v>
                </c:pt>
              </c:strCache>
            </c:strRef>
          </c:tx>
          <c:spPr>
            <a:ln w="34925" cap="rnd">
              <a:solidFill>
                <a:srgbClr val="43BFF7"/>
              </a:solidFill>
              <a:rou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43BFF7"/>
                </a:solidFill>
                <a:round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1000</c:v>
                </c:pt>
                <c:pt idx="5">
                  <c:v>1800</c:v>
                </c:pt>
                <c:pt idx="6">
                  <c:v>2530</c:v>
                </c:pt>
                <c:pt idx="7">
                  <c:v>3200</c:v>
                </c:pt>
                <c:pt idx="8">
                  <c:v>3600</c:v>
                </c:pt>
                <c:pt idx="9">
                  <c:v>2200</c:v>
                </c:pt>
                <c:pt idx="10">
                  <c:v>2930</c:v>
                </c:pt>
                <c:pt idx="11">
                  <c:v>3000</c:v>
                </c:pt>
                <c:pt idx="12">
                  <c:v>3200</c:v>
                </c:pt>
                <c:pt idx="13">
                  <c:v>3330</c:v>
                </c:pt>
                <c:pt idx="14">
                  <c:v>3330</c:v>
                </c:pt>
                <c:pt idx="15">
                  <c:v>3150</c:v>
                </c:pt>
                <c:pt idx="16">
                  <c:v>3200</c:v>
                </c:pt>
                <c:pt idx="17">
                  <c:v>3150</c:v>
                </c:pt>
                <c:pt idx="18">
                  <c:v>3150</c:v>
                </c:pt>
                <c:pt idx="19">
                  <c:v>3150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24249968"/>
        <c:axId val="324248400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Cores</c:v>
                </c:pt>
              </c:strCache>
            </c:strRef>
          </c:tx>
          <c:spPr>
            <a:ln w="34925" cap="rnd">
              <a:solidFill>
                <a:srgbClr val="DB5151"/>
              </a:solidFill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DB5151"/>
                </a:solidFill>
                <a:rou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4</c:v>
                </c:pt>
                <c:pt idx="12">
                  <c:v>4</c:v>
                </c:pt>
                <c:pt idx="13">
                  <c:v>8</c:v>
                </c:pt>
                <c:pt idx="14">
                  <c:v>8</c:v>
                </c:pt>
                <c:pt idx="15">
                  <c:v>16</c:v>
                </c:pt>
                <c:pt idx="16">
                  <c:v>16</c:v>
                </c:pt>
                <c:pt idx="17">
                  <c:v>32</c:v>
                </c:pt>
                <c:pt idx="18">
                  <c:v>32</c:v>
                </c:pt>
                <c:pt idx="19">
                  <c:v>64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24250360"/>
        <c:axId val="324249184"/>
      </c:scatterChart>
      <c:valAx>
        <c:axId val="324249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24248400"/>
        <c:crosses val="autoZero"/>
        <c:crossBetween val="midCat"/>
        <c:majorUnit val="1"/>
      </c:valAx>
      <c:valAx>
        <c:axId val="32424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24249968"/>
        <c:crosses val="autoZero"/>
        <c:crossBetween val="midCat"/>
      </c:valAx>
      <c:valAx>
        <c:axId val="32424918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24250360"/>
        <c:crosses val="max"/>
        <c:crossBetween val="midCat"/>
      </c:valAx>
      <c:valAx>
        <c:axId val="324250360"/>
        <c:scaling>
          <c:orientation val="minMax"/>
          <c:max val="2016"/>
          <c:min val="1994"/>
        </c:scaling>
        <c:delete val="1"/>
        <c:axPos val="b"/>
        <c:numFmt formatCode="General" sourceLinked="1"/>
        <c:majorTickMark val="none"/>
        <c:minorTickMark val="none"/>
        <c:tickLblPos val="nextTo"/>
        <c:crossAx val="3242491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solidFill>
      <a:srgbClr val="3F3F3F"/>
    </a:solidFill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2015-11-02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5914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085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3030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1746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8737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4710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2015-11-02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2015-11-02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2015-11-02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2015-11-02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2015-11-02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2015-11-02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2015-11-02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2015-11-02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2015-11-02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2015-11-02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2015-11-02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2015-11-02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3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0281" y="641555"/>
            <a:ext cx="98010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9600" b="1" dirty="0" smtClean="0">
                <a:latin typeface="+mj-lt"/>
              </a:rPr>
              <a:t>Roger Johansson</a:t>
            </a:r>
            <a:endParaRPr lang="sv-SE" sz="96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7611" y="2402284"/>
            <a:ext cx="752641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smtClean="0"/>
              <a:t>Akka.NET Co-</a:t>
            </a:r>
            <a:r>
              <a:rPr lang="sv-SE" sz="4000" b="1" dirty="0" err="1" smtClean="0"/>
              <a:t>Founder</a:t>
            </a:r>
            <a:r>
              <a:rPr lang="sv-SE" sz="1600" b="1" dirty="0"/>
              <a:t/>
            </a:r>
            <a:br>
              <a:rPr lang="sv-SE" sz="1600" b="1" dirty="0"/>
            </a:br>
            <a:r>
              <a:rPr lang="sv-SE" sz="1600" b="1" dirty="0" smtClean="0"/>
              <a:t/>
            </a:r>
            <a:br>
              <a:rPr lang="sv-SE" sz="1600" b="1" dirty="0" smtClean="0"/>
            </a:br>
            <a:r>
              <a:rPr lang="sv-SE" sz="4000" b="1" dirty="0" smtClean="0"/>
              <a:t>Twitter: </a:t>
            </a:r>
            <a:r>
              <a:rPr lang="sv-SE" sz="4000" b="1" dirty="0"/>
              <a:t>@</a:t>
            </a:r>
            <a:r>
              <a:rPr lang="sv-SE" sz="4000" b="1" dirty="0" err="1"/>
              <a:t>rogeralsing</a:t>
            </a:r>
            <a:endParaRPr lang="sv-SE" sz="4000" b="1" dirty="0"/>
          </a:p>
          <a:p>
            <a:r>
              <a:rPr lang="sv-SE" sz="4000" b="1" dirty="0" err="1" smtClean="0"/>
              <a:t>Github</a:t>
            </a:r>
            <a:r>
              <a:rPr lang="sv-SE" sz="4000" b="1" dirty="0" smtClean="0"/>
              <a:t>: </a:t>
            </a:r>
            <a:r>
              <a:rPr lang="sv-SE" sz="4000" b="1" dirty="0" err="1" smtClean="0"/>
              <a:t>rogeralsing</a:t>
            </a:r>
            <a:endParaRPr lang="sv-SE" sz="4000" b="1" dirty="0" smtClean="0"/>
          </a:p>
          <a:p>
            <a:r>
              <a:rPr lang="sv-SE" sz="4000" b="1" dirty="0" smtClean="0"/>
              <a:t>Mail: roger.alsing@nethouse.se</a:t>
            </a:r>
            <a:endParaRPr lang="sv-SE" sz="1600" b="1" dirty="0" smtClean="0"/>
          </a:p>
          <a:p>
            <a:endParaRPr lang="sv-SE" sz="1600" b="1" dirty="0" smtClean="0">
              <a:latin typeface="+mj-lt"/>
            </a:endParaRPr>
          </a:p>
          <a:p>
            <a:r>
              <a:rPr lang="sv-SE" sz="7200" b="1" dirty="0" smtClean="0">
                <a:latin typeface="+mj-lt"/>
              </a:rPr>
              <a:t>akka.nethouse.se</a:t>
            </a:r>
            <a:endParaRPr lang="sv-SE" sz="7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527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4654562" y="581081"/>
            <a:ext cx="2613089" cy="2613088"/>
            <a:chOff x="4662738" y="3954548"/>
            <a:chExt cx="2613089" cy="2613088"/>
          </a:xfrm>
        </p:grpSpPr>
        <p:grpSp>
          <p:nvGrpSpPr>
            <p:cNvPr id="60" name="Group 5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Octagon 6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41" name="Highlight"/>
          <p:cNvSpPr/>
          <p:nvPr/>
        </p:nvSpPr>
        <p:spPr>
          <a:xfrm>
            <a:off x="4394830" y="854958"/>
            <a:ext cx="2270008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294488" y="1250528"/>
            <a:ext cx="1324142" cy="1271752"/>
            <a:chOff x="5299035" y="1302038"/>
            <a:chExt cx="1324142" cy="1271752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3"/>
              <a:endCxn id="112" idx="0"/>
            </p:cNvCxnSpPr>
            <p:nvPr/>
          </p:nvCxnSpPr>
          <p:spPr>
            <a:xfrm flipH="1">
              <a:off x="5598192" y="1620796"/>
              <a:ext cx="72305" cy="78502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3"/>
              <a:endCxn id="111" idx="0"/>
            </p:cNvCxnSpPr>
            <p:nvPr/>
          </p:nvCxnSpPr>
          <p:spPr>
            <a:xfrm flipH="1">
              <a:off x="5513654" y="1837582"/>
              <a:ext cx="27259" cy="27168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7"/>
            </p:cNvCxnSpPr>
            <p:nvPr/>
          </p:nvCxnSpPr>
          <p:spPr>
            <a:xfrm flipH="1">
              <a:off x="5437320" y="2247550"/>
              <a:ext cx="19055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5655471" y="1837582"/>
              <a:ext cx="38448" cy="25950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5"/>
              <a:endCxn id="109" idx="1"/>
            </p:cNvCxnSpPr>
            <p:nvPr/>
          </p:nvCxnSpPr>
          <p:spPr>
            <a:xfrm>
              <a:off x="5570933" y="2247550"/>
              <a:ext cx="64530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5"/>
              <a:endCxn id="114" idx="1"/>
            </p:cNvCxnSpPr>
            <p:nvPr/>
          </p:nvCxnSpPr>
          <p:spPr>
            <a:xfrm>
              <a:off x="6209997" y="1834844"/>
              <a:ext cx="67611" cy="25456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4"/>
              <a:endCxn id="116" idx="0"/>
            </p:cNvCxnSpPr>
            <p:nvPr/>
          </p:nvCxnSpPr>
          <p:spPr>
            <a:xfrm>
              <a:off x="6334887" y="2227689"/>
              <a:ext cx="0" cy="1840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1"/>
            </p:cNvCxnSpPr>
            <p:nvPr/>
          </p:nvCxnSpPr>
          <p:spPr>
            <a:xfrm>
              <a:off x="5785055" y="1620796"/>
              <a:ext cx="310384" cy="9949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5"/>
              <a:endCxn id="117" idx="1"/>
            </p:cNvCxnSpPr>
            <p:nvPr/>
          </p:nvCxnSpPr>
          <p:spPr>
            <a:xfrm>
              <a:off x="6392166" y="2203963"/>
              <a:ext cx="92727" cy="13871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670193" y="207336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432649" y="210926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517187" y="169929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253882" y="241178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461167" y="231895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3"/>
              <a:endCxn id="119" idx="7"/>
            </p:cNvCxnSpPr>
            <p:nvPr/>
          </p:nvCxnSpPr>
          <p:spPr>
            <a:xfrm flipH="1">
              <a:off x="5785055" y="1440322"/>
              <a:ext cx="327236" cy="6591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46771" y="148251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5"/>
              <a:endCxn id="121" idx="1"/>
            </p:cNvCxnSpPr>
            <p:nvPr/>
          </p:nvCxnSpPr>
          <p:spPr>
            <a:xfrm>
              <a:off x="6226849" y="1440322"/>
              <a:ext cx="96034" cy="9355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299157" y="151014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299035" y="2353197"/>
              <a:ext cx="162011" cy="16201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Multithreading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Multithreaded</a:t>
            </a:r>
            <a:r>
              <a:rPr lang="sv-SE" sz="1600" b="1" dirty="0" smtClean="0"/>
              <a:t> systems </a:t>
            </a:r>
            <a:r>
              <a:rPr lang="sv-SE" sz="1600" b="1" dirty="0" err="1" smtClean="0"/>
              <a:t>let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us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utilize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more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than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one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/>
            </a:r>
            <a:br>
              <a:rPr lang="sv-SE" sz="1600" b="1" dirty="0" smtClean="0"/>
            </a:b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5910414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83" grpId="0" animBg="1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340752" y="579861"/>
            <a:ext cx="1261984" cy="276229"/>
            <a:chOff x="6128692" y="759256"/>
            <a:chExt cx="1261984" cy="276229"/>
          </a:xfrm>
        </p:grpSpPr>
        <p:sp>
          <p:nvSpPr>
            <p:cNvPr id="147" name="Freeform 146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65201" y="1255411"/>
            <a:ext cx="276228" cy="1261984"/>
            <a:chOff x="5453141" y="1434806"/>
            <a:chExt cx="276228" cy="1261984"/>
          </a:xfrm>
        </p:grpSpPr>
        <p:sp>
          <p:nvSpPr>
            <p:cNvPr id="143" name="Freeform 142"/>
            <p:cNvSpPr/>
            <p:nvPr/>
          </p:nvSpPr>
          <p:spPr>
            <a:xfrm>
              <a:off x="5453141" y="1434806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5453142" y="1771400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453144" y="2107994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453143" y="2444588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52481" y="1255411"/>
            <a:ext cx="276228" cy="1261984"/>
            <a:chOff x="7790002" y="1434806"/>
            <a:chExt cx="276228" cy="1261984"/>
          </a:xfrm>
        </p:grpSpPr>
        <p:sp>
          <p:nvSpPr>
            <p:cNvPr id="139" name="Freeform 138"/>
            <p:cNvSpPr/>
            <p:nvPr/>
          </p:nvSpPr>
          <p:spPr>
            <a:xfrm>
              <a:off x="7790003" y="1434806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7790002" y="1771400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7790004" y="2107994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790005" y="2444588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0752" y="2916722"/>
            <a:ext cx="1261984" cy="276228"/>
            <a:chOff x="6128692" y="3096117"/>
            <a:chExt cx="1261984" cy="276228"/>
          </a:xfrm>
        </p:grpSpPr>
        <p:sp>
          <p:nvSpPr>
            <p:cNvPr id="135" name="Freeform 134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87128" y="579858"/>
            <a:ext cx="1261984" cy="276229"/>
            <a:chOff x="6128692" y="759256"/>
            <a:chExt cx="1261984" cy="276229"/>
          </a:xfrm>
        </p:grpSpPr>
        <p:sp>
          <p:nvSpPr>
            <p:cNvPr id="131" name="Freeform 130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87128" y="2916719"/>
            <a:ext cx="1261984" cy="276228"/>
            <a:chOff x="6128692" y="3096117"/>
            <a:chExt cx="1261984" cy="276228"/>
          </a:xfrm>
        </p:grpSpPr>
        <p:sp>
          <p:nvSpPr>
            <p:cNvPr id="127" name="Freeform 126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51" name="Octagon 50"/>
          <p:cNvSpPr/>
          <p:nvPr/>
        </p:nvSpPr>
        <p:spPr>
          <a:xfrm>
            <a:off x="4924886" y="854865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ctagon 16"/>
          <p:cNvSpPr/>
          <p:nvPr/>
        </p:nvSpPr>
        <p:spPr>
          <a:xfrm>
            <a:off x="5177858" y="854864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ounded Rectangle 53"/>
          <p:cNvSpPr/>
          <p:nvPr/>
        </p:nvSpPr>
        <p:spPr>
          <a:xfrm>
            <a:off x="5993977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5252360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5993977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7473565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6731948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7473565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6731948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5257620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385847" y="1250525"/>
            <a:ext cx="2458251" cy="1271755"/>
            <a:chOff x="4568796" y="1302038"/>
            <a:chExt cx="2458251" cy="1271755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2"/>
              <a:endCxn id="112" idx="6"/>
            </p:cNvCxnSpPr>
            <p:nvPr/>
          </p:nvCxnSpPr>
          <p:spPr>
            <a:xfrm flipH="1">
              <a:off x="4948371" y="1543338"/>
              <a:ext cx="562671" cy="24300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4"/>
              <a:endCxn id="111" idx="0"/>
            </p:cNvCxnSpPr>
            <p:nvPr/>
          </p:nvCxnSpPr>
          <p:spPr>
            <a:xfrm flipH="1">
              <a:off x="4783451" y="1867352"/>
              <a:ext cx="83915" cy="17460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0"/>
            </p:cNvCxnSpPr>
            <p:nvPr/>
          </p:nvCxnSpPr>
          <p:spPr>
            <a:xfrm flipH="1">
              <a:off x="4649802" y="2180237"/>
              <a:ext cx="76370" cy="17356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4924645" y="1843626"/>
              <a:ext cx="426681" cy="1645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6"/>
              <a:endCxn id="109" idx="2"/>
            </p:cNvCxnSpPr>
            <p:nvPr/>
          </p:nvCxnSpPr>
          <p:spPr>
            <a:xfrm>
              <a:off x="4864456" y="2122958"/>
              <a:ext cx="747281" cy="31124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4"/>
              <a:endCxn id="114" idx="1"/>
            </p:cNvCxnSpPr>
            <p:nvPr/>
          </p:nvCxnSpPr>
          <p:spPr>
            <a:xfrm>
              <a:off x="6152718" y="1858570"/>
              <a:ext cx="124890" cy="23083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5"/>
              <a:endCxn id="116" idx="1"/>
            </p:cNvCxnSpPr>
            <p:nvPr/>
          </p:nvCxnSpPr>
          <p:spPr>
            <a:xfrm>
              <a:off x="6392166" y="2203963"/>
              <a:ext cx="428168" cy="23154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2"/>
            </p:cNvCxnSpPr>
            <p:nvPr/>
          </p:nvCxnSpPr>
          <p:spPr>
            <a:xfrm>
              <a:off x="5649326" y="1600617"/>
              <a:ext cx="422387" cy="17694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6"/>
              <a:endCxn id="117" idx="2"/>
            </p:cNvCxnSpPr>
            <p:nvPr/>
          </p:nvCxnSpPr>
          <p:spPr>
            <a:xfrm flipV="1">
              <a:off x="6415892" y="2135476"/>
              <a:ext cx="407613" cy="1120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27600" y="19844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4702446" y="204195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4786361" y="170534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96608" y="241178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23505" y="205447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2"/>
              <a:endCxn id="119" idx="6"/>
            </p:cNvCxnSpPr>
            <p:nvPr/>
          </p:nvCxnSpPr>
          <p:spPr>
            <a:xfrm flipH="1">
              <a:off x="5673052" y="1383043"/>
              <a:ext cx="415513" cy="16029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511042" y="146233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6"/>
              <a:endCxn id="121" idx="2"/>
            </p:cNvCxnSpPr>
            <p:nvPr/>
          </p:nvCxnSpPr>
          <p:spPr>
            <a:xfrm>
              <a:off x="6250575" y="1383043"/>
              <a:ext cx="614462" cy="23775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865037" y="15397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4568796" y="2353802"/>
              <a:ext cx="162011" cy="14728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Multithreading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Flertrådade</a:t>
            </a:r>
            <a:r>
              <a:rPr lang="sv-SE" sz="1600" b="1" dirty="0" smtClean="0"/>
              <a:t> system låter oss nyttja fler än en kärna samtidigt</a:t>
            </a:r>
            <a:br>
              <a:rPr lang="sv-SE" sz="1600" b="1" dirty="0" smtClean="0"/>
            </a:br>
            <a:endParaRPr lang="sv-SE" sz="4800" b="1" dirty="0"/>
          </a:p>
        </p:txBody>
      </p:sp>
      <p:sp>
        <p:nvSpPr>
          <p:cNvPr id="151" name="Highlight"/>
          <p:cNvSpPr/>
          <p:nvPr/>
        </p:nvSpPr>
        <p:spPr>
          <a:xfrm>
            <a:off x="4394830" y="854958"/>
            <a:ext cx="3820352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Service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Request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8" name="Octagon 14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37" name="Octagon 13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21" name="Octagon 12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0" name="Straight Connector 89"/>
            <p:cNvCxnSpPr>
              <a:stCxn id="173" idx="2"/>
              <a:endCxn id="17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1" idx="2"/>
              <a:endCxn id="17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71" idx="2"/>
              <a:endCxn id="16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78" idx="4"/>
              <a:endCxn id="17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0" idx="2"/>
              <a:endCxn id="18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70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73" idx="4"/>
              <a:endCxn id="17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73" idx="5"/>
              <a:endCxn id="17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8" idx="5"/>
              <a:endCxn id="17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3" idx="6"/>
              <a:endCxn id="17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7" name="Straight Connector 176"/>
            <p:cNvCxnSpPr>
              <a:stCxn id="181" idx="2"/>
              <a:endCxn id="17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9" name="Straight Connector 178"/>
            <p:cNvCxnSpPr>
              <a:stCxn id="181" idx="7"/>
              <a:endCxn id="18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chemeClr val="tx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Scale</a:t>
            </a:r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4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out</a:t>
            </a:r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/>
            </a:r>
            <a:b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When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one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CPU is no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longer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enough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13134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2" name="Group 141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4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4" name="Rounded Rectangle 14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52" name="Group 151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53" name="Group 152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60" name="Octagon 15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63" name="Group 16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64" name="Group 16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2" name="Freeform 19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3" name="Octagon 19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66" name="Rounded Rectangle 16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67" name="Rounded Rectangle 16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0" name="Rounded Rectangle 18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1" name="Rounded Rectangle 19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238" name="Rectangle 237"/>
          <p:cNvSpPr/>
          <p:nvPr/>
        </p:nvSpPr>
        <p:spPr>
          <a:xfrm>
            <a:off x="0" y="1901954"/>
            <a:ext cx="12192000" cy="1929750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36349" y="922376"/>
            <a:ext cx="9008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Classic .NET </a:t>
            </a:r>
            <a:r>
              <a:rPr lang="sv-SE" sz="4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technologies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110" name="Straight Connector 109"/>
            <p:cNvCxnSpPr>
              <a:stCxn id="180" idx="2"/>
              <a:endCxn id="179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78" idx="2"/>
              <a:endCxn id="177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78" idx="2"/>
              <a:endCxn id="176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85" idx="4"/>
              <a:endCxn id="178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77" idx="2"/>
              <a:endCxn id="189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177" idx="3"/>
              <a:endCxn id="175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80" idx="4"/>
              <a:endCxn id="181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80" idx="5"/>
              <a:endCxn id="182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85" idx="5"/>
              <a:endCxn id="179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80" idx="6"/>
              <a:endCxn id="183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7" name="Oval 176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0" name="Oval 17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3" name="Oval 182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4" name="Straight Connector 183"/>
            <p:cNvCxnSpPr>
              <a:stCxn id="188" idx="2"/>
              <a:endCxn id="185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6" name="Straight Connector 185"/>
            <p:cNvCxnSpPr>
              <a:stCxn id="188" idx="7"/>
              <a:endCxn id="187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9" name="Oval 188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36" name="Rounded Rectangle 235"/>
          <p:cNvSpPr/>
          <p:nvPr/>
        </p:nvSpPr>
        <p:spPr>
          <a:xfrm>
            <a:off x="7946746" y="1908394"/>
            <a:ext cx="2819641" cy="1933320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 </a:t>
            </a: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5" name="Rounded Rectangle 234"/>
          <p:cNvSpPr/>
          <p:nvPr/>
        </p:nvSpPr>
        <p:spPr>
          <a:xfrm>
            <a:off x="4589049" y="1911746"/>
            <a:ext cx="2819641" cy="1929751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WCF</a:t>
            </a:r>
            <a:r>
              <a:rPr lang="sv-SE" dirty="0">
                <a:solidFill>
                  <a:schemeClr val="tx1"/>
                </a:solidFill>
              </a:rPr>
              <a:t/>
            </a:r>
            <a:br>
              <a:rPr lang="sv-SE" dirty="0">
                <a:solidFill>
                  <a:schemeClr val="tx1"/>
                </a:solidFill>
              </a:rPr>
            </a:br>
            <a:r>
              <a:rPr lang="sv-SE" dirty="0" smtClean="0">
                <a:solidFill>
                  <a:schemeClr val="tx1"/>
                </a:solidFill>
              </a:rPr>
              <a:t>Web API</a:t>
            </a:r>
            <a:endParaRPr lang="sv-SE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MSMQ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1231352" y="1902035"/>
            <a:ext cx="2819641" cy="1940091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err="1">
                <a:solidFill>
                  <a:schemeClr val="tx1"/>
                </a:solidFill>
              </a:rPr>
              <a:t>Parallel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Linq</a:t>
            </a:r>
            <a:r>
              <a:rPr lang="sv-SE" dirty="0">
                <a:solidFill>
                  <a:schemeClr val="tx1"/>
                </a:solidFill>
              </a:rPr>
              <a:t/>
            </a:r>
            <a:br>
              <a:rPr lang="sv-SE" dirty="0">
                <a:solidFill>
                  <a:schemeClr val="tx1"/>
                </a:solidFill>
              </a:rPr>
            </a:br>
            <a:r>
              <a:rPr lang="sv-SE" dirty="0">
                <a:solidFill>
                  <a:schemeClr val="tx1"/>
                </a:solidFill>
              </a:rPr>
              <a:t>TPL – </a:t>
            </a:r>
            <a:r>
              <a:rPr lang="sv-SE" dirty="0" err="1">
                <a:solidFill>
                  <a:schemeClr val="tx1"/>
                </a:solidFill>
              </a:rPr>
              <a:t>async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await</a:t>
            </a:r>
            <a:endParaRPr lang="sv-SE" dirty="0">
              <a:solidFill>
                <a:schemeClr val="tx1"/>
              </a:solidFill>
            </a:endParaRPr>
          </a:p>
          <a:p>
            <a:r>
              <a:rPr lang="sv-SE" dirty="0" err="1" smtClean="0">
                <a:solidFill>
                  <a:schemeClr val="tx1"/>
                </a:solidFill>
              </a:rPr>
              <a:t>Threads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94820" y="2440540"/>
            <a:ext cx="9748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b="1" dirty="0" err="1" smtClean="0"/>
              <a:t>Complex</a:t>
            </a:r>
            <a:r>
              <a:rPr lang="sv-SE" sz="4400" b="1" dirty="0" smtClean="0"/>
              <a:t>, </a:t>
            </a:r>
            <a:r>
              <a:rPr lang="sv-SE" sz="4400" b="1" dirty="0" err="1" smtClean="0"/>
              <a:t>Slow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Annoying</a:t>
            </a:r>
            <a:endParaRPr lang="sv-SE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194209278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  <p:bldP spid="236" grpId="1" animBg="1"/>
      <p:bldP spid="235" grpId="0" animBg="1"/>
      <p:bldP spid="235" grpId="1" animBg="1"/>
      <p:bldP spid="231" grpId="0" animBg="1"/>
      <p:bldP spid="231" grpId="1" animBg="1"/>
      <p:bldP spid="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16"/>
          <p:cNvSpPr/>
          <p:nvPr/>
        </p:nvSpPr>
        <p:spPr>
          <a:xfrm>
            <a:off x="0" y="1827114"/>
            <a:ext cx="12192000" cy="2004590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08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30357" y="922376"/>
            <a:ext cx="4987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akka.net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Freeform 132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14" name="Rounded Rectangle 213"/>
          <p:cNvSpPr/>
          <p:nvPr/>
        </p:nvSpPr>
        <p:spPr>
          <a:xfrm>
            <a:off x="1193589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err="1">
                <a:solidFill>
                  <a:schemeClr val="tx1"/>
                </a:solidFill>
              </a:rPr>
              <a:t>Akka.Actor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6060" y="1942340"/>
            <a:ext cx="778945" cy="778945"/>
            <a:chOff x="266060" y="1942340"/>
            <a:chExt cx="778945" cy="778945"/>
          </a:xfrm>
        </p:grpSpPr>
        <p:sp>
          <p:nvSpPr>
            <p:cNvPr id="2" name="Oval 1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Oval 13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0214">
            <a:off x="7368793" y="1926079"/>
            <a:ext cx="758064" cy="1838666"/>
          </a:xfrm>
          <a:prstGeom prst="rect">
            <a:avLst/>
          </a:prstGeom>
        </p:spPr>
      </p:pic>
      <p:sp>
        <p:nvSpPr>
          <p:cNvPr id="215" name="Rounded Rectangle 214"/>
          <p:cNvSpPr/>
          <p:nvPr/>
        </p:nvSpPr>
        <p:spPr>
          <a:xfrm>
            <a:off x="4551286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err="1">
                <a:solidFill>
                  <a:schemeClr val="tx1"/>
                </a:solidFill>
              </a:rPr>
              <a:t>Akka.Remote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7908983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err="1"/>
              <a:t>Akka.Cluster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38" name="Group 1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4" name="Freeform 14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5" name="Octagon 14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83" name="Group 182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84" name="Group 18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1" name="Octagon 19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87" name="Rounded Rectangle 18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9" name="Rounded Rectangle 18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94" name="Group 193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95" name="Group 19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201" name="Freeform 20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02" name="Octagon 20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97" name="Rounded Rectangle 196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98" name="Rounded Rectangle 19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9" name="Rounded Rectangle 19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200" name="Rounded Rectangle 19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206" name="Straight Connector 205"/>
            <p:cNvCxnSpPr>
              <a:stCxn id="225" idx="2"/>
              <a:endCxn id="22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223" idx="2"/>
              <a:endCxn id="22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23" idx="2"/>
              <a:endCxn id="22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230" idx="4"/>
              <a:endCxn id="22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222" idx="2"/>
              <a:endCxn id="23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22" idx="3"/>
              <a:endCxn id="22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25" idx="4"/>
              <a:endCxn id="22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225" idx="5"/>
              <a:endCxn id="22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230" idx="5"/>
              <a:endCxn id="22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25" idx="6"/>
              <a:endCxn id="22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1" name="Oval 22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2" name="Oval 22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4" name="Oval 22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5" name="Oval 22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7" name="Oval 22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8" name="Oval 22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29" name="Straight Connector 228"/>
            <p:cNvCxnSpPr>
              <a:stCxn id="233" idx="2"/>
              <a:endCxn id="23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31" name="Straight Connector 230"/>
            <p:cNvCxnSpPr>
              <a:stCxn id="233" idx="7"/>
              <a:endCxn id="23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Oval 23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4" name="Oval 23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06" y="896634"/>
            <a:ext cx="1281734" cy="65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2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215" grpId="0" animBg="1"/>
      <p:bldP spid="2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67" name="Freeform 166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65" name="Freeform 64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52" name="Group 51"/>
          <p:cNvGrpSpPr/>
          <p:nvPr>
            <p:custDataLst>
              <p:custData r:id="rId1"/>
            </p:custDataLst>
          </p:nvPr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53" name="Oval 52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val 5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56" name="Picture 55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0214">
            <a:off x="5980962" y="-1314"/>
            <a:ext cx="1100407" cy="2669011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55" name="Group 5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2" name="Freeform 6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3" name="Octagon 6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68" name="Group 6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75" name="Freeform 7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6" name="Octagon 7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1" name="Straight Connector 90"/>
            <p:cNvCxnSpPr>
              <a:stCxn id="110" idx="2"/>
              <a:endCxn id="107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06" idx="2"/>
              <a:endCxn id="105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06" idx="2"/>
              <a:endCxn id="104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16" idx="4"/>
              <a:endCxn id="106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05" idx="2"/>
              <a:endCxn id="12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105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10" idx="4"/>
              <a:endCxn id="112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10" idx="5"/>
              <a:endCxn id="113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16" idx="5"/>
              <a:endCxn id="107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10" idx="6"/>
              <a:endCxn id="114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5" name="Straight Connector 114"/>
            <p:cNvCxnSpPr>
              <a:stCxn id="123" idx="2"/>
              <a:endCxn id="116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1" name="Straight Connector 120"/>
            <p:cNvCxnSpPr>
              <a:stCxn id="123" idx="7"/>
              <a:endCxn id="12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92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02" name="Freeform 101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38" name="Group 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2" name="Octagon 5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56" name="Group 55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Octagon 6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59" name="Straight Connector 58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2" name="Freeform 41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43" name="Group 42"/>
          <p:cNvGrpSpPr/>
          <p:nvPr/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44" name="Oval 43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0214">
            <a:off x="5980962" y="-1314"/>
            <a:ext cx="1100407" cy="266901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</p:spTree>
    <p:extLst>
      <p:ext uri="{BB962C8B-B14F-4D97-AF65-F5344CB8AC3E}">
        <p14:creationId xmlns:p14="http://schemas.microsoft.com/office/powerpoint/2010/main" val="160440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07167"/>
            <a:ext cx="10515600" cy="22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Three axioms: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send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messages</a:t>
            </a:r>
            <a:r>
              <a:rPr lang="sv-SE" sz="2400" dirty="0" smtClean="0"/>
              <a:t> to </a:t>
            </a:r>
            <a:r>
              <a:rPr lang="sv-SE" sz="2400" dirty="0" err="1" smtClean="0"/>
              <a:t>other</a:t>
            </a:r>
            <a:r>
              <a:rPr lang="sv-SE" sz="2400" dirty="0" smtClean="0"/>
              <a:t>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create</a:t>
            </a:r>
            <a:r>
              <a:rPr lang="sv-SE" sz="2400" dirty="0" smtClean="0"/>
              <a:t> new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decide</a:t>
            </a:r>
            <a:r>
              <a:rPr lang="sv-SE" sz="2400" dirty="0" smtClean="0"/>
              <a:t> </a:t>
            </a:r>
            <a:r>
              <a:rPr lang="sv-SE" sz="2400" dirty="0" err="1" smtClean="0"/>
              <a:t>how</a:t>
            </a:r>
            <a:r>
              <a:rPr lang="sv-SE" sz="2400" dirty="0" smtClean="0"/>
              <a:t> to </a:t>
            </a:r>
            <a:r>
              <a:rPr lang="sv-SE" sz="2400" dirty="0" err="1" smtClean="0"/>
              <a:t>handle</a:t>
            </a:r>
            <a:r>
              <a:rPr lang="sv-SE" sz="2400" dirty="0" smtClean="0"/>
              <a:t> </a:t>
            </a:r>
            <a:r>
              <a:rPr lang="sv-SE" sz="2400" dirty="0" err="1" smtClean="0"/>
              <a:t>it’s</a:t>
            </a:r>
            <a:r>
              <a:rPr lang="sv-SE" sz="2400" dirty="0" smtClean="0"/>
              <a:t> </a:t>
            </a:r>
            <a:r>
              <a:rPr lang="sv-SE" sz="2400" dirty="0" err="1" smtClean="0"/>
              <a:t>next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</a:t>
            </a:r>
            <a:endParaRPr lang="sv-SE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4091012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”An </a:t>
            </a:r>
            <a:r>
              <a:rPr lang="sv-SE" sz="2400" b="1" i="1" dirty="0" err="1">
                <a:solidFill>
                  <a:srgbClr val="DB5151"/>
                </a:solidFill>
              </a:rPr>
              <a:t>island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of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 smtClean="0">
                <a:solidFill>
                  <a:srgbClr val="DB5151"/>
                </a:solidFill>
              </a:rPr>
              <a:t>consistency</a:t>
            </a:r>
            <a:r>
              <a:rPr lang="sv-SE" sz="2400" b="1" i="1" dirty="0" smtClean="0">
                <a:solidFill>
                  <a:srgbClr val="DB5151"/>
                </a:solidFill>
              </a:rPr>
              <a:t> in </a:t>
            </a:r>
            <a:r>
              <a:rPr lang="sv-SE" sz="2400" b="1" i="1" dirty="0">
                <a:solidFill>
                  <a:srgbClr val="DB5151"/>
                </a:solidFill>
              </a:rPr>
              <a:t>a </a:t>
            </a:r>
            <a:r>
              <a:rPr lang="sv-SE" sz="2400" b="1" i="1" dirty="0" err="1">
                <a:solidFill>
                  <a:srgbClr val="DB5151"/>
                </a:solidFill>
              </a:rPr>
              <a:t>sea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of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concurrency</a:t>
            </a:r>
            <a:r>
              <a:rPr lang="sv-SE" sz="2400" b="1" i="1" dirty="0" smtClean="0">
                <a:solidFill>
                  <a:srgbClr val="DB5151"/>
                </a:solidFill>
              </a:rPr>
              <a:t>”</a:t>
            </a:r>
            <a:br>
              <a:rPr lang="sv-SE" sz="2400" b="1" i="1" dirty="0" smtClean="0">
                <a:solidFill>
                  <a:srgbClr val="DB5151"/>
                </a:solidFill>
              </a:rPr>
            </a:br>
            <a:endParaRPr lang="sv-SE" sz="2400" b="1" i="1" dirty="0">
              <a:solidFill>
                <a:srgbClr val="DB5151"/>
              </a:solidFill>
            </a:endParaRPr>
          </a:p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</a:t>
            </a:r>
            <a:r>
              <a:rPr lang="sv-SE" sz="2400" b="1" i="1" dirty="0" err="1">
                <a:solidFill>
                  <a:srgbClr val="DB5151"/>
                </a:solidFill>
              </a:rPr>
              <a:t>Shared</a:t>
            </a:r>
            <a:r>
              <a:rPr lang="sv-SE" sz="2400" b="1" i="1" dirty="0">
                <a:solidFill>
                  <a:srgbClr val="DB5151"/>
                </a:solidFill>
              </a:rPr>
              <a:t>  </a:t>
            </a:r>
            <a:r>
              <a:rPr lang="sv-SE" sz="2400" b="1" i="1" dirty="0" err="1">
                <a:solidFill>
                  <a:srgbClr val="DB5151"/>
                </a:solidFill>
              </a:rPr>
              <a:t>nothing</a:t>
            </a:r>
            <a:r>
              <a:rPr lang="sv-SE" sz="2400" b="1" i="1" dirty="0">
                <a:solidFill>
                  <a:srgbClr val="DB5151"/>
                </a:solidFill>
              </a:rPr>
              <a:t>”, ”Black box</a:t>
            </a:r>
            <a:r>
              <a:rPr lang="sv-SE" sz="2400" b="1" i="1" dirty="0" smtClean="0">
                <a:solidFill>
                  <a:srgbClr val="DB5151"/>
                </a:solidFill>
              </a:rPr>
              <a:t>”</a:t>
            </a:r>
            <a:br>
              <a:rPr lang="sv-SE" sz="2400" b="1" i="1" dirty="0" smtClean="0">
                <a:solidFill>
                  <a:srgbClr val="DB5151"/>
                </a:solidFill>
              </a:rPr>
            </a:br>
            <a:endParaRPr lang="sv-SE" sz="2400" b="1" i="1" dirty="0">
              <a:solidFill>
                <a:srgbClr val="DB5151"/>
              </a:solidFill>
            </a:endParaRPr>
          </a:p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</a:t>
            </a:r>
            <a:r>
              <a:rPr lang="sv-SE" sz="2400" b="1" i="1" dirty="0" err="1">
                <a:solidFill>
                  <a:srgbClr val="DB5151"/>
                </a:solidFill>
              </a:rPr>
              <a:t>Location</a:t>
            </a:r>
            <a:r>
              <a:rPr lang="sv-SE" sz="2400" b="1" i="1" dirty="0">
                <a:solidFill>
                  <a:srgbClr val="DB5151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DB5151"/>
                </a:solidFill>
              </a:rPr>
              <a:t>Distributable</a:t>
            </a:r>
            <a:r>
              <a:rPr lang="sv-SE" sz="2400" b="1" i="1" dirty="0">
                <a:solidFill>
                  <a:srgbClr val="DB5151"/>
                </a:solidFill>
              </a:rPr>
              <a:t> by design”</a:t>
            </a:r>
          </a:p>
          <a:p>
            <a:pPr algn="ctr"/>
            <a:endParaRPr lang="sv-SE" b="1" dirty="0">
              <a:solidFill>
                <a:srgbClr val="DB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7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487155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OOP</a:t>
            </a:r>
            <a:endParaRPr lang="sv-SE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6224116" y="148715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Actor</a:t>
            </a:r>
            <a:r>
              <a:rPr lang="sv-SE" sz="2800" b="1" dirty="0"/>
              <a:t> </a:t>
            </a:r>
            <a:r>
              <a:rPr lang="sv-SE" sz="2800" b="1" dirty="0" err="1"/>
              <a:t>Model</a:t>
            </a:r>
            <a:endParaRPr lang="sv-SE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838200" y="241245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Behavior</a:t>
            </a:r>
            <a:endParaRPr lang="sv-SE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838200" y="333776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838200" y="425512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method</a:t>
            </a:r>
            <a:r>
              <a:rPr lang="sv-SE" sz="2800" b="1" dirty="0" smtClean="0"/>
              <a:t> calls</a:t>
            </a:r>
            <a:endParaRPr lang="sv-SE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6224116" y="241245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Behavior</a:t>
            </a:r>
            <a:endParaRPr lang="sv-SE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6224116" y="333776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7" name="Rectangle 16"/>
          <p:cNvSpPr/>
          <p:nvPr/>
        </p:nvSpPr>
        <p:spPr>
          <a:xfrm>
            <a:off x="6224116" y="425512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Asynchronous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message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passing</a:t>
            </a:r>
            <a:endParaRPr lang="sv-SE" sz="28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OOP </a:t>
            </a:r>
            <a:r>
              <a:rPr lang="sv-SE" dirty="0" smtClean="0"/>
              <a:t>vs.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Why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Actors</a:t>
            </a:r>
            <a:r>
              <a:rPr lang="sv-SE" sz="2800" b="1" dirty="0" smtClean="0"/>
              <a:t>??  The </a:t>
            </a:r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model</a:t>
            </a:r>
            <a:r>
              <a:rPr lang="sv-SE" sz="2800" b="1" dirty="0" smtClean="0"/>
              <a:t> has </a:t>
            </a:r>
            <a:r>
              <a:rPr lang="sv-SE" sz="2800" b="1" dirty="0" err="1" smtClean="0"/>
              <a:t>worked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nicely</a:t>
            </a:r>
            <a:r>
              <a:rPr lang="sv-SE" sz="2800" b="1" dirty="0" smtClean="0"/>
              <a:t> for 60 </a:t>
            </a:r>
            <a:r>
              <a:rPr lang="sv-SE" sz="2800" b="1" dirty="0" err="1" smtClean="0"/>
              <a:t>years</a:t>
            </a:r>
            <a:r>
              <a:rPr lang="sv-SE" sz="2800" b="1" dirty="0" smtClean="0"/>
              <a:t>!?</a:t>
            </a:r>
            <a:endParaRPr lang="sv-SE" sz="2800" b="1" dirty="0"/>
          </a:p>
        </p:txBody>
      </p:sp>
    </p:spTree>
    <p:extLst>
      <p:ext uri="{BB962C8B-B14F-4D97-AF65-F5344CB8AC3E}">
        <p14:creationId xmlns:p14="http://schemas.microsoft.com/office/powerpoint/2010/main" val="322302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97204"/>
            <a:ext cx="12192000" cy="536079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err="1" smtClean="0"/>
              <a:t>Moore’s</a:t>
            </a:r>
            <a:r>
              <a:rPr lang="sv-SE" b="1" dirty="0" smtClean="0"/>
              <a:t> </a:t>
            </a:r>
            <a:r>
              <a:rPr lang="sv-SE" b="1" dirty="0" err="1" smtClean="0"/>
              <a:t>Law</a:t>
            </a:r>
            <a:endParaRPr lang="sv-SE" b="1" dirty="0"/>
          </a:p>
        </p:txBody>
      </p:sp>
      <p:sp>
        <p:nvSpPr>
          <p:cNvPr id="8" name="Rectangle 7"/>
          <p:cNvSpPr/>
          <p:nvPr/>
        </p:nvSpPr>
        <p:spPr>
          <a:xfrm>
            <a:off x="0" y="5284269"/>
            <a:ext cx="12192000" cy="1573731"/>
          </a:xfrm>
          <a:prstGeom prst="rect">
            <a:avLst/>
          </a:prstGeom>
          <a:solidFill>
            <a:srgbClr val="43BFF7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800" b="1" dirty="0" err="1" smtClean="0">
                <a:solidFill>
                  <a:schemeClr val="tx1"/>
                </a:solidFill>
              </a:rPr>
              <a:t>We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can</a:t>
            </a:r>
            <a:r>
              <a:rPr lang="sv-SE" sz="2800" b="1" dirty="0" smtClean="0">
                <a:solidFill>
                  <a:schemeClr val="tx1"/>
                </a:solidFill>
              </a:rPr>
              <a:t> no </a:t>
            </a:r>
            <a:r>
              <a:rPr lang="sv-SE" sz="2800" b="1" dirty="0" err="1" smtClean="0">
                <a:solidFill>
                  <a:schemeClr val="tx1"/>
                </a:solidFill>
              </a:rPr>
              <a:t>longer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build</a:t>
            </a:r>
            <a:r>
              <a:rPr lang="sv-SE" sz="2800" b="1" dirty="0" smtClean="0">
                <a:solidFill>
                  <a:schemeClr val="tx1"/>
                </a:solidFill>
              </a:rPr>
              <a:t> faster processors</a:t>
            </a:r>
            <a:br>
              <a:rPr lang="sv-SE" sz="2800" b="1" dirty="0" smtClean="0">
                <a:solidFill>
                  <a:schemeClr val="tx1"/>
                </a:solidFill>
              </a:rPr>
            </a:br>
            <a:r>
              <a:rPr lang="sv-SE" sz="1600" b="1" dirty="0" err="1" smtClean="0">
                <a:solidFill>
                  <a:schemeClr val="tx1"/>
                </a:solidFill>
              </a:rPr>
              <a:t>Instead</a:t>
            </a:r>
            <a:r>
              <a:rPr lang="sv-SE" sz="1600" b="1" dirty="0" smtClean="0">
                <a:solidFill>
                  <a:schemeClr val="tx1"/>
                </a:solidFill>
              </a:rPr>
              <a:t>, </a:t>
            </a:r>
            <a:r>
              <a:rPr lang="sv-SE" sz="1600" b="1" dirty="0" err="1" smtClean="0">
                <a:solidFill>
                  <a:schemeClr val="tx1"/>
                </a:solidFill>
              </a:rPr>
              <a:t>we</a:t>
            </a:r>
            <a:r>
              <a:rPr lang="sv-SE" sz="1600" b="1" dirty="0" smtClean="0">
                <a:solidFill>
                  <a:schemeClr val="tx1"/>
                </a:solidFill>
              </a:rPr>
              <a:t> stack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dirty="0" err="1" smtClean="0">
                <a:solidFill>
                  <a:schemeClr val="tx1"/>
                </a:solidFill>
              </a:rPr>
              <a:t>next</a:t>
            </a:r>
            <a:r>
              <a:rPr lang="sv-SE" sz="1600" b="1" dirty="0" smtClean="0">
                <a:solidFill>
                  <a:schemeClr val="tx1"/>
                </a:solidFill>
              </a:rPr>
              <a:t> to </a:t>
            </a:r>
            <a:r>
              <a:rPr lang="sv-SE" sz="1600" b="1" dirty="0" err="1" smtClean="0">
                <a:solidFill>
                  <a:schemeClr val="tx1"/>
                </a:solidFill>
              </a:rPr>
              <a:t>eachother</a:t>
            </a:r>
            <a:r>
              <a:rPr lang="sv-SE" sz="1600" b="1" dirty="0" smtClean="0">
                <a:solidFill>
                  <a:schemeClr val="tx1"/>
                </a:solidFill>
              </a:rPr>
              <a:t> and call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”</a:t>
            </a:r>
            <a:r>
              <a:rPr lang="sv-SE" sz="1600" b="1" dirty="0" err="1" smtClean="0">
                <a:solidFill>
                  <a:schemeClr val="tx1"/>
                </a:solidFill>
              </a:rPr>
              <a:t>cores</a:t>
            </a:r>
            <a:r>
              <a:rPr lang="sv-SE" sz="1600" b="1" dirty="0" smtClean="0">
                <a:solidFill>
                  <a:schemeClr val="tx1"/>
                </a:solidFill>
              </a:rPr>
              <a:t>”</a:t>
            </a:r>
            <a:endParaRPr lang="sv-SE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/>
          </p:nvPr>
        </p:nvGraphicFramePr>
        <p:xfrm>
          <a:off x="0" y="1497204"/>
          <a:ext cx="12191999" cy="3787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6162675" y="1994170"/>
            <a:ext cx="5714797" cy="2704290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4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9249" y="904792"/>
            <a:ext cx="49776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9600" b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akka.net</a:t>
            </a:r>
            <a:endParaRPr lang="sv-SE" sz="9600" b="1" dirty="0">
              <a:solidFill>
                <a:schemeClr val="bg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765" y="933667"/>
            <a:ext cx="2291484" cy="117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0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arth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95" y="30960"/>
            <a:ext cx="6988256" cy="6796079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08291" y="-1"/>
            <a:ext cx="10769191" cy="6858000"/>
          </a:xfrm>
          <a:prstGeom prst="rect">
            <a:avLst/>
          </a:prstGeom>
          <a:solidFill>
            <a:srgbClr val="43BFF7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15A7E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40245"/>
            <a:ext cx="4738905" cy="533132"/>
            <a:chOff x="4490592" y="2013665"/>
            <a:chExt cx="4738905" cy="5331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ActorRef"/>
            <p:cNvGrpSpPr/>
            <p:nvPr/>
          </p:nvGrpSpPr>
          <p:grpSpPr>
            <a:xfrm>
              <a:off x="7488981" y="2013665"/>
              <a:ext cx="1397312" cy="533132"/>
              <a:chOff x="7481963" y="2061647"/>
              <a:chExt cx="1397312" cy="53313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7481963" y="2101133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/>
                  <a:t>ActorRef</a:t>
                </a:r>
                <a:endParaRPr lang="sv-SE" sz="1400" b="1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7481964" y="2061647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/>
                  <a:t>ActorRef</a:t>
                </a:r>
                <a:endParaRPr lang="sv-SE" sz="1400" b="1" dirty="0"/>
              </a:p>
            </p:txBody>
          </p:sp>
        </p:grp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46870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46870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87789" y="1693096"/>
            <a:ext cx="1512764" cy="880281"/>
            <a:chOff x="5487789" y="1693096"/>
            <a:chExt cx="1512764" cy="880281"/>
          </a:xfrm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87789" y="1693096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 rot="16200000">
            <a:off x="-173855" y="3253406"/>
            <a:ext cx="2182849" cy="466435"/>
          </a:xfrm>
          <a:prstGeom prst="roundRect">
            <a:avLst/>
          </a:prstGeom>
          <a:solidFill>
            <a:srgbClr val="E95959"/>
          </a:solidFill>
          <a:ln w="85725" cap="rnd">
            <a:solidFill>
              <a:srgbClr val="8C4A4A">
                <a:alpha val="41000"/>
              </a:srgb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Thread</a:t>
            </a:r>
            <a:r>
              <a:rPr lang="sv-SE" b="1" dirty="0" smtClean="0"/>
              <a:t> Pool</a:t>
            </a:r>
            <a:endParaRPr lang="sv-SE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Actor</a:t>
            </a:r>
            <a:r>
              <a:rPr lang="sv-SE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Model</a:t>
            </a:r>
            <a:endParaRPr lang="sv-SE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150786" y="4356052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/>
          <p:cNvSpPr/>
          <p:nvPr/>
        </p:nvSpPr>
        <p:spPr>
          <a:xfrm>
            <a:off x="1150786" y="345036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150787" y="253735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11"/>
          <p:cNvSpPr/>
          <p:nvPr/>
        </p:nvSpPr>
        <p:spPr>
          <a:xfrm>
            <a:off x="1453276" y="2387876"/>
            <a:ext cx="86821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635493" y="2387876"/>
            <a:ext cx="842819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618973" y="2387876"/>
            <a:ext cx="868218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53275" y="3286978"/>
            <a:ext cx="1457035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189709" y="3291956"/>
            <a:ext cx="868218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453276" y="4206573"/>
            <a:ext cx="868218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53112" y="4206573"/>
            <a:ext cx="3110346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221871" y="3286978"/>
            <a:ext cx="187497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Cheaper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than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threads</a:t>
            </a:r>
            <a:r>
              <a:rPr lang="sv-SE" sz="2800" b="1" dirty="0" smtClean="0"/>
              <a:t>, not the same </a:t>
            </a:r>
            <a:r>
              <a:rPr lang="sv-SE" sz="2800" b="1" dirty="0" err="1" smtClean="0"/>
              <a:t>context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switching</a:t>
            </a:r>
            <a:endParaRPr lang="sv-SE" sz="28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4820035" y="2388288"/>
            <a:ext cx="1793416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140671" y="2395199"/>
            <a:ext cx="1259049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506745" y="3291956"/>
            <a:ext cx="1148157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602096" y="2385945"/>
            <a:ext cx="2179317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930164" y="4206573"/>
            <a:ext cx="2787994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9144079" y="3286978"/>
            <a:ext cx="1637334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1150785" y="4941115"/>
            <a:ext cx="10419609" cy="45719"/>
          </a:xfrm>
          <a:prstGeom prst="rightArrow">
            <a:avLst/>
          </a:prstGeom>
          <a:ln w="31750" cap="rnd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ounded Rectangle 29"/>
          <p:cNvSpPr/>
          <p:nvPr/>
        </p:nvSpPr>
        <p:spPr>
          <a:xfrm>
            <a:off x="1304008" y="1905400"/>
            <a:ext cx="309564" cy="3282067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3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068333" y="4681308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 err="1" smtClean="0"/>
              <a:t>Time</a:t>
            </a:r>
            <a:endParaRPr lang="sv-SE" sz="1100" dirty="0"/>
          </a:p>
        </p:txBody>
      </p:sp>
    </p:spTree>
    <p:extLst>
      <p:ext uri="{BB962C8B-B14F-4D97-AF65-F5344CB8AC3E}">
        <p14:creationId xmlns:p14="http://schemas.microsoft.com/office/powerpoint/2010/main" val="41264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0.78659 3.7037E-7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Footprint</a:t>
            </a:r>
            <a:r>
              <a:rPr lang="sv-SE" b="1" dirty="0" smtClean="0"/>
              <a:t>?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77054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An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only</a:t>
            </a:r>
            <a:r>
              <a:rPr lang="sv-SE" b="1" dirty="0" smtClean="0"/>
              <a:t> </a:t>
            </a:r>
            <a:r>
              <a:rPr lang="sv-SE" b="1" dirty="0" err="1" smtClean="0"/>
              <a:t>consumes</a:t>
            </a:r>
            <a:r>
              <a:rPr lang="sv-SE" b="1" dirty="0" smtClean="0"/>
              <a:t> CPU-</a:t>
            </a:r>
            <a:r>
              <a:rPr lang="sv-SE" b="1" dirty="0" err="1" smtClean="0"/>
              <a:t>time</a:t>
            </a:r>
            <a:r>
              <a:rPr lang="sv-SE" b="1" dirty="0" smtClean="0"/>
              <a:t> </a:t>
            </a:r>
            <a:r>
              <a:rPr lang="sv-SE" b="1" dirty="0" err="1" smtClean="0"/>
              <a:t>when</a:t>
            </a:r>
            <a:r>
              <a:rPr lang="sv-SE" b="1" dirty="0" smtClean="0"/>
              <a:t> it is </a:t>
            </a:r>
            <a:r>
              <a:rPr lang="sv-SE" b="1" dirty="0" err="1" smtClean="0"/>
              <a:t>processing</a:t>
            </a:r>
            <a:r>
              <a:rPr lang="sv-SE" b="1" dirty="0" smtClean="0"/>
              <a:t> a </a:t>
            </a:r>
            <a:r>
              <a:rPr lang="sv-SE" b="1" dirty="0" err="1" smtClean="0"/>
              <a:t>message</a:t>
            </a:r>
            <a:r>
              <a:rPr lang="sv-SE" b="1" dirty="0" smtClean="0"/>
              <a:t>, just like an </a:t>
            </a:r>
            <a:r>
              <a:rPr lang="sv-SE" b="1" dirty="0" err="1" smtClean="0"/>
              <a:t>object</a:t>
            </a:r>
            <a:r>
              <a:rPr lang="sv-SE" b="1" dirty="0" smtClean="0"/>
              <a:t> </a:t>
            </a:r>
            <a:r>
              <a:rPr lang="sv-SE" b="1" dirty="0" err="1" smtClean="0"/>
              <a:t>only</a:t>
            </a:r>
            <a:r>
              <a:rPr lang="sv-SE" b="1" dirty="0" smtClean="0"/>
              <a:t> </a:t>
            </a:r>
            <a:r>
              <a:rPr lang="sv-SE" b="1" dirty="0" err="1" smtClean="0"/>
              <a:t>consume</a:t>
            </a:r>
            <a:r>
              <a:rPr lang="sv-SE" b="1" dirty="0" smtClean="0"/>
              <a:t> CPU-</a:t>
            </a:r>
            <a:r>
              <a:rPr lang="sv-SE" b="1" dirty="0" err="1" smtClean="0"/>
              <a:t>time</a:t>
            </a:r>
            <a:r>
              <a:rPr lang="sv-SE" b="1" dirty="0" smtClean="0"/>
              <a:t> </a:t>
            </a:r>
            <a:r>
              <a:rPr lang="sv-SE" b="1" dirty="0" err="1" smtClean="0"/>
              <a:t>when</a:t>
            </a:r>
            <a:r>
              <a:rPr lang="sv-SE" b="1" dirty="0" smtClean="0"/>
              <a:t> it is </a:t>
            </a:r>
            <a:r>
              <a:rPr lang="sv-SE" b="1" dirty="0" err="1" smtClean="0"/>
              <a:t>executing</a:t>
            </a:r>
            <a:r>
              <a:rPr lang="sv-SE" b="1" dirty="0" smtClean="0"/>
              <a:t> a </a:t>
            </a:r>
            <a:r>
              <a:rPr lang="sv-SE" b="1" dirty="0" err="1" smtClean="0"/>
              <a:t>method</a:t>
            </a:r>
            <a:r>
              <a:rPr lang="sv-SE" b="1" dirty="0" smtClean="0"/>
              <a:t>.</a:t>
            </a:r>
          </a:p>
          <a:p>
            <a:pPr marL="0" indent="0">
              <a:buNone/>
            </a:pP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Memory</a:t>
            </a:r>
            <a:r>
              <a:rPr lang="sv-SE" b="1" dirty="0" smtClean="0"/>
              <a:t> </a:t>
            </a:r>
            <a:r>
              <a:rPr lang="sv-SE" b="1" dirty="0" err="1" smtClean="0"/>
              <a:t>footprint</a:t>
            </a:r>
            <a:r>
              <a:rPr lang="sv-SE" b="1" dirty="0" smtClean="0"/>
              <a:t> </a:t>
            </a:r>
            <a:r>
              <a:rPr lang="sv-SE" b="1" dirty="0" err="1" smtClean="0"/>
              <a:t>varies</a:t>
            </a:r>
            <a:r>
              <a:rPr lang="sv-SE" b="1" dirty="0" smtClean="0"/>
              <a:t> </a:t>
            </a:r>
            <a:r>
              <a:rPr lang="sv-SE" b="1" dirty="0" err="1" smtClean="0"/>
              <a:t>between</a:t>
            </a:r>
            <a:r>
              <a:rPr lang="sv-SE" b="1" dirty="0" smtClean="0"/>
              <a:t> implementations, </a:t>
            </a:r>
            <a:r>
              <a:rPr lang="sv-SE" b="1" dirty="0" err="1" smtClean="0"/>
              <a:t>but</a:t>
            </a:r>
            <a:r>
              <a:rPr lang="sv-SE" b="1" dirty="0" smtClean="0"/>
              <a:t> </a:t>
            </a:r>
            <a:r>
              <a:rPr lang="sv-SE" b="1" dirty="0" err="1" smtClean="0"/>
              <a:t>actors</a:t>
            </a:r>
            <a:r>
              <a:rPr lang="sv-SE" b="1" dirty="0" smtClean="0"/>
              <a:t> </a:t>
            </a:r>
            <a:r>
              <a:rPr lang="sv-SE" b="1" dirty="0" err="1" smtClean="0"/>
              <a:t>are</a:t>
            </a:r>
            <a:r>
              <a:rPr lang="sv-SE" b="1" dirty="0" smtClean="0"/>
              <a:t> in general </a:t>
            </a:r>
            <a:r>
              <a:rPr lang="sv-SE" b="1" dirty="0" err="1" smtClean="0"/>
              <a:t>very</a:t>
            </a:r>
            <a:r>
              <a:rPr lang="sv-SE" b="1" dirty="0" smtClean="0"/>
              <a:t> </a:t>
            </a:r>
            <a:r>
              <a:rPr lang="sv-SE" b="1" dirty="0" err="1" smtClean="0"/>
              <a:t>cheap</a:t>
            </a:r>
            <a:r>
              <a:rPr lang="sv-SE" b="1" dirty="0"/>
              <a:t>.</a:t>
            </a:r>
            <a:r>
              <a:rPr lang="sv-SE" b="1" dirty="0" smtClean="0"/>
              <a:t/>
            </a:r>
            <a:br>
              <a:rPr lang="sv-SE" b="1" dirty="0" smtClean="0"/>
            </a:br>
            <a:endParaRPr lang="sv-SE" b="1" dirty="0" smtClean="0"/>
          </a:p>
          <a:p>
            <a:pPr marL="0" indent="0">
              <a:buNone/>
            </a:pPr>
            <a:r>
              <a:rPr lang="sv-SE" b="1" dirty="0" smtClean="0"/>
              <a:t>Ca 2.5 mil </a:t>
            </a:r>
            <a:r>
              <a:rPr lang="sv-SE" b="1" dirty="0" err="1" smtClean="0"/>
              <a:t>actors</a:t>
            </a:r>
            <a:r>
              <a:rPr lang="sv-SE" b="1" dirty="0" smtClean="0"/>
              <a:t> per gigabyte on JVM.</a:t>
            </a: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(Not </a:t>
            </a:r>
            <a:r>
              <a:rPr lang="sv-SE" b="1" dirty="0" err="1" smtClean="0"/>
              <a:t>quite</a:t>
            </a:r>
            <a:r>
              <a:rPr lang="sv-SE" b="1" dirty="0" smtClean="0"/>
              <a:t> </a:t>
            </a:r>
            <a:r>
              <a:rPr lang="sv-SE" b="1" dirty="0" err="1" smtClean="0"/>
              <a:t>there</a:t>
            </a:r>
            <a:r>
              <a:rPr lang="sv-SE" b="1" dirty="0" smtClean="0"/>
              <a:t> </a:t>
            </a:r>
            <a:r>
              <a:rPr lang="sv-SE" b="1" dirty="0" err="1" smtClean="0"/>
              <a:t>yet</a:t>
            </a:r>
            <a:r>
              <a:rPr lang="sv-SE" b="1" dirty="0" smtClean="0"/>
              <a:t> on the .NET </a:t>
            </a:r>
            <a:r>
              <a:rPr lang="sv-SE" b="1" dirty="0" err="1" smtClean="0"/>
              <a:t>side</a:t>
            </a:r>
            <a:r>
              <a:rPr lang="sv-SE" b="1" dirty="0" smtClean="0"/>
              <a:t> </a:t>
            </a:r>
            <a:r>
              <a:rPr lang="sv-SE" b="1" dirty="0" err="1" smtClean="0"/>
              <a:t>of</a:t>
            </a:r>
            <a:r>
              <a:rPr lang="sv-SE" b="1" dirty="0" smtClean="0"/>
              <a:t> </a:t>
            </a:r>
            <a:r>
              <a:rPr lang="sv-SE" b="1" dirty="0" err="1" smtClean="0"/>
              <a:t>things</a:t>
            </a:r>
            <a:r>
              <a:rPr lang="sv-SE" b="1" dirty="0" smtClean="0"/>
              <a:t>)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06399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err="1" smtClean="0"/>
              <a:t>What</a:t>
            </a:r>
            <a:r>
              <a:rPr lang="sv-SE" b="1" dirty="0" smtClean="0"/>
              <a:t> </a:t>
            </a:r>
            <a:r>
              <a:rPr lang="sv-SE" b="1" dirty="0" err="1" smtClean="0"/>
              <a:t>can</a:t>
            </a:r>
            <a:r>
              <a:rPr lang="sv-SE" b="1" dirty="0" smtClean="0"/>
              <a:t> a </a:t>
            </a:r>
            <a:r>
              <a:rPr lang="sv-SE" b="1" dirty="0" err="1" smtClean="0"/>
              <a:t>good</a:t>
            </a:r>
            <a:r>
              <a:rPr lang="sv-SE" b="1" dirty="0" smtClean="0"/>
              <a:t> </a:t>
            </a:r>
            <a:r>
              <a:rPr lang="sv-SE" b="1" dirty="0" err="1" smtClean="0"/>
              <a:t>use</a:t>
            </a:r>
            <a:r>
              <a:rPr lang="sv-SE" b="1" dirty="0"/>
              <a:t> </a:t>
            </a:r>
            <a:r>
              <a:rPr lang="sv-SE" b="1" dirty="0" err="1" smtClean="0"/>
              <a:t>case</a:t>
            </a:r>
            <a:r>
              <a:rPr lang="sv-SE" b="1" dirty="0" smtClean="0"/>
              <a:t> for </a:t>
            </a:r>
            <a:r>
              <a:rPr lang="sv-SE" b="1" dirty="0" err="1" smtClean="0"/>
              <a:t>actors</a:t>
            </a:r>
            <a:r>
              <a:rPr lang="sv-SE" b="1" dirty="0" smtClean="0"/>
              <a:t>?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Alternative to </a:t>
            </a:r>
            <a:r>
              <a:rPr lang="sv-SE" b="1" dirty="0" err="1" smtClean="0"/>
              <a:t>threading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smtClean="0"/>
              <a:t>As an </a:t>
            </a:r>
            <a:r>
              <a:rPr lang="sv-SE" b="1" dirty="0" err="1" smtClean="0"/>
              <a:t>object</a:t>
            </a:r>
            <a:r>
              <a:rPr lang="sv-SE" b="1" dirty="0" smtClean="0"/>
              <a:t> or </a:t>
            </a:r>
            <a:r>
              <a:rPr lang="sv-SE" b="1" dirty="0" err="1" smtClean="0"/>
              <a:t>component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smtClean="0"/>
              <a:t>As a service or </a:t>
            </a:r>
            <a:r>
              <a:rPr lang="sv-SE" b="1" dirty="0" err="1" smtClean="0"/>
              <a:t>singleton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Message</a:t>
            </a:r>
            <a:r>
              <a:rPr lang="sv-SE" b="1" dirty="0" smtClean="0"/>
              <a:t> </a:t>
            </a:r>
            <a:r>
              <a:rPr lang="sv-SE" b="1" dirty="0" err="1" smtClean="0"/>
              <a:t>routing</a:t>
            </a:r>
            <a:r>
              <a:rPr lang="sv-SE" b="1" dirty="0" smtClean="0"/>
              <a:t>, </a:t>
            </a:r>
            <a:r>
              <a:rPr lang="sv-SE" b="1" dirty="0" err="1" smtClean="0"/>
              <a:t>e.g</a:t>
            </a:r>
            <a:r>
              <a:rPr lang="sv-SE" b="1" dirty="0" smtClean="0"/>
              <a:t>. round </a:t>
            </a:r>
            <a:r>
              <a:rPr lang="sv-SE" b="1" dirty="0" err="1" smtClean="0"/>
              <a:t>robin</a:t>
            </a:r>
            <a:r>
              <a:rPr lang="sv-SE" b="1" dirty="0" smtClean="0"/>
              <a:t> or </a:t>
            </a:r>
            <a:r>
              <a:rPr lang="sv-SE" b="1" dirty="0" err="1" smtClean="0"/>
              <a:t>consistent</a:t>
            </a:r>
            <a:r>
              <a:rPr lang="sv-SE" b="1" dirty="0" smtClean="0"/>
              <a:t> </a:t>
            </a:r>
            <a:r>
              <a:rPr lang="sv-SE" b="1" dirty="0" err="1" smtClean="0"/>
              <a:t>hash</a:t>
            </a:r>
            <a:r>
              <a:rPr lang="sv-SE" b="1" dirty="0" smtClean="0"/>
              <a:t>.</a:t>
            </a:r>
          </a:p>
          <a:p>
            <a:pPr marL="0" indent="0">
              <a:buNone/>
            </a:pPr>
            <a:r>
              <a:rPr lang="sv-SE" b="1" dirty="0" err="1" smtClean="0"/>
              <a:t>Entity</a:t>
            </a:r>
            <a:r>
              <a:rPr lang="sv-SE" b="1" dirty="0" smtClean="0"/>
              <a:t> or </a:t>
            </a:r>
            <a:r>
              <a:rPr lang="sv-SE" b="1" dirty="0" err="1" smtClean="0"/>
              <a:t>aggregate</a:t>
            </a:r>
            <a:r>
              <a:rPr lang="sv-SE" b="1" dirty="0" smtClean="0"/>
              <a:t> </a:t>
            </a:r>
            <a:r>
              <a:rPr lang="sv-SE" b="1" dirty="0" err="1" smtClean="0"/>
              <a:t>root</a:t>
            </a:r>
            <a:r>
              <a:rPr lang="sv-SE" b="1" dirty="0" smtClean="0"/>
              <a:t> </a:t>
            </a:r>
            <a:r>
              <a:rPr lang="sv-SE" b="1" dirty="0" err="1" smtClean="0"/>
              <a:t>a´la</a:t>
            </a:r>
            <a:r>
              <a:rPr lang="sv-SE" b="1" dirty="0" smtClean="0"/>
              <a:t> CQRS / </a:t>
            </a:r>
            <a:r>
              <a:rPr lang="sv-SE" b="1" dirty="0" err="1" smtClean="0"/>
              <a:t>Domain</a:t>
            </a:r>
            <a:r>
              <a:rPr lang="sv-SE" b="1" dirty="0" smtClean="0"/>
              <a:t> driven design</a:t>
            </a:r>
          </a:p>
          <a:p>
            <a:pPr marL="0" indent="0">
              <a:buNone/>
            </a:pPr>
            <a:r>
              <a:rPr lang="sv-SE" b="1" dirty="0" smtClean="0"/>
              <a:t>State </a:t>
            </a:r>
            <a:r>
              <a:rPr lang="sv-SE" b="1" dirty="0" err="1" smtClean="0"/>
              <a:t>machines</a:t>
            </a:r>
            <a:endParaRPr lang="sv-SE" b="1" dirty="0" smtClean="0"/>
          </a:p>
        </p:txBody>
      </p:sp>
    </p:spTree>
    <p:extLst>
      <p:ext uri="{BB962C8B-B14F-4D97-AF65-F5344CB8AC3E}">
        <p14:creationId xmlns:p14="http://schemas.microsoft.com/office/powerpoint/2010/main" val="140944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Products </a:t>
            </a:r>
            <a:r>
              <a:rPr lang="sv-SE" b="1" dirty="0" err="1" smtClean="0"/>
              <a:t>basered</a:t>
            </a:r>
            <a:r>
              <a:rPr lang="sv-SE" b="1" dirty="0" smtClean="0"/>
              <a:t> on the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r>
              <a:rPr lang="sv-SE" b="1" dirty="0" smtClean="0"/>
              <a:t>:</a:t>
            </a:r>
          </a:p>
          <a:p>
            <a:pPr marL="0" indent="0">
              <a:buNone/>
            </a:pPr>
            <a:r>
              <a:rPr lang="sv-SE" b="1" dirty="0" err="1" smtClean="0"/>
              <a:t>Erlang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smtClean="0"/>
              <a:t>Facebook </a:t>
            </a:r>
            <a:r>
              <a:rPr lang="sv-SE" b="1" dirty="0" err="1" smtClean="0"/>
              <a:t>WhatsApp</a:t>
            </a:r>
            <a:r>
              <a:rPr lang="sv-SE" b="1" dirty="0" smtClean="0"/>
              <a:t> </a:t>
            </a:r>
            <a:r>
              <a:rPr lang="sv-SE" b="1" dirty="0"/>
              <a:t>(</a:t>
            </a:r>
            <a:r>
              <a:rPr lang="sv-SE" b="1" dirty="0" err="1"/>
              <a:t>Erlang</a:t>
            </a:r>
            <a:r>
              <a:rPr lang="sv-SE" b="1" dirty="0"/>
              <a:t>)</a:t>
            </a:r>
          </a:p>
          <a:p>
            <a:pPr marL="0" indent="0">
              <a:buNone/>
            </a:pPr>
            <a:r>
              <a:rPr lang="sv-SE" b="1" dirty="0" err="1" smtClean="0"/>
              <a:t>RabbitMQ</a:t>
            </a:r>
            <a:r>
              <a:rPr lang="sv-SE" b="1" dirty="0" smtClean="0"/>
              <a:t> (</a:t>
            </a:r>
            <a:r>
              <a:rPr lang="sv-SE" b="1" dirty="0" err="1" smtClean="0"/>
              <a:t>Erlang</a:t>
            </a:r>
            <a:r>
              <a:rPr lang="sv-SE" b="1" dirty="0" smtClean="0"/>
              <a:t>)</a:t>
            </a:r>
          </a:p>
          <a:p>
            <a:pPr marL="0" indent="0">
              <a:buNone/>
            </a:pPr>
            <a:r>
              <a:rPr lang="sv-SE" b="1" dirty="0" err="1" smtClean="0"/>
              <a:t>CouchDB</a:t>
            </a:r>
            <a:r>
              <a:rPr lang="sv-SE" b="1" dirty="0" smtClean="0"/>
              <a:t> (</a:t>
            </a:r>
            <a:r>
              <a:rPr lang="sv-SE" b="1" dirty="0" err="1" smtClean="0"/>
              <a:t>Erlang</a:t>
            </a:r>
            <a:r>
              <a:rPr lang="sv-SE" b="1" dirty="0" smtClean="0"/>
              <a:t>)</a:t>
            </a:r>
          </a:p>
          <a:p>
            <a:pPr marL="0" indent="0">
              <a:buNone/>
            </a:pPr>
            <a:r>
              <a:rPr lang="sv-SE" b="1" dirty="0" smtClean="0"/>
              <a:t>LinkedIn.com (JVM Akka)</a:t>
            </a:r>
          </a:p>
          <a:p>
            <a:pPr marL="0" indent="0">
              <a:buNone/>
            </a:pPr>
            <a:r>
              <a:rPr lang="sv-SE" b="1" dirty="0" smtClean="0"/>
              <a:t>Walmart.com </a:t>
            </a:r>
            <a:r>
              <a:rPr lang="sv-SE" b="1" dirty="0"/>
              <a:t>(JVM Akka</a:t>
            </a:r>
            <a:r>
              <a:rPr lang="sv-SE" b="1" dirty="0" smtClean="0"/>
              <a:t>)</a:t>
            </a: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Azure</a:t>
            </a:r>
            <a:r>
              <a:rPr lang="sv-SE" b="1" dirty="0" smtClean="0"/>
              <a:t> Service </a:t>
            </a:r>
            <a:r>
              <a:rPr lang="sv-SE" b="1" dirty="0" err="1" smtClean="0"/>
              <a:t>Fabric</a:t>
            </a:r>
            <a:r>
              <a:rPr lang="sv-SE" b="1" dirty="0" smtClean="0"/>
              <a:t> alternative </a:t>
            </a:r>
            <a:r>
              <a:rPr lang="sv-SE" b="1" dirty="0" err="1" smtClean="0"/>
              <a:t>backend</a:t>
            </a:r>
            <a:r>
              <a:rPr lang="sv-SE" b="1" dirty="0" smtClean="0"/>
              <a:t> (Akka.NET)</a:t>
            </a:r>
          </a:p>
        </p:txBody>
      </p:sp>
    </p:spTree>
    <p:extLst>
      <p:ext uri="{BB962C8B-B14F-4D97-AF65-F5344CB8AC3E}">
        <p14:creationId xmlns:p14="http://schemas.microsoft.com/office/powerpoint/2010/main" val="329471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err="1" smtClean="0"/>
              <a:t>Akka.Actor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Create</a:t>
            </a:r>
            <a:r>
              <a:rPr lang="sv-SE" b="1" dirty="0" smtClean="0"/>
              <a:t>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dirty="0" err="1" smtClean="0"/>
              <a:t>first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ActorSystem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ReceiveActor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smtClean="0"/>
              <a:t>Props</a:t>
            </a:r>
          </a:p>
          <a:p>
            <a:pPr marL="0" indent="0">
              <a:buNone/>
            </a:pPr>
            <a:r>
              <a:rPr lang="sv-SE" b="1" dirty="0" err="1" smtClean="0"/>
              <a:t>ActorRef</a:t>
            </a:r>
            <a:endParaRPr lang="sv-SE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789455" y="3698812"/>
            <a:ext cx="2613089" cy="2613088"/>
            <a:chOff x="1299223" y="3898196"/>
            <a:chExt cx="2613089" cy="2613088"/>
          </a:xfrm>
        </p:grpSpPr>
        <p:grpSp>
          <p:nvGrpSpPr>
            <p:cNvPr id="14" name="Group 13"/>
            <p:cNvGrpSpPr/>
            <p:nvPr/>
          </p:nvGrpSpPr>
          <p:grpSpPr>
            <a:xfrm>
              <a:off x="1299223" y="3898196"/>
              <a:ext cx="2613089" cy="2613088"/>
              <a:chOff x="4662738" y="3954548"/>
              <a:chExt cx="2613089" cy="2613088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662738" y="3954548"/>
                <a:ext cx="2613089" cy="2613088"/>
                <a:chOff x="2500643" y="316321"/>
                <a:chExt cx="2613089" cy="2613088"/>
              </a:xfrm>
            </p:grpSpPr>
            <p:sp>
              <p:nvSpPr>
                <p:cNvPr id="21" name="Freeform 20"/>
                <p:cNvSpPr/>
                <p:nvPr/>
              </p:nvSpPr>
              <p:spPr>
                <a:xfrm>
                  <a:off x="2500643" y="316321"/>
                  <a:ext cx="2613089" cy="2613088"/>
                </a:xfrm>
                <a:custGeom>
                  <a:avLst/>
                  <a:gdLst>
                    <a:gd name="connsiteX0" fmla="*/ 675551 w 2613089"/>
                    <a:gd name="connsiteY0" fmla="*/ 2336863 h 2613088"/>
                    <a:gd name="connsiteX1" fmla="*/ 927753 w 2613089"/>
                    <a:gd name="connsiteY1" fmla="*/ 2336863 h 2613088"/>
                    <a:gd name="connsiteX2" fmla="*/ 801652 w 2613089"/>
                    <a:gd name="connsiteY2" fmla="*/ 2613088 h 2613088"/>
                    <a:gd name="connsiteX3" fmla="*/ 1012145 w 2613089"/>
                    <a:gd name="connsiteY3" fmla="*/ 2336862 h 2613088"/>
                    <a:gd name="connsiteX4" fmla="*/ 1264347 w 2613089"/>
                    <a:gd name="connsiteY4" fmla="*/ 2336862 h 2613088"/>
                    <a:gd name="connsiteX5" fmla="*/ 1138246 w 2613089"/>
                    <a:gd name="connsiteY5" fmla="*/ 2613087 h 2613088"/>
                    <a:gd name="connsiteX6" fmla="*/ 1685333 w 2613089"/>
                    <a:gd name="connsiteY6" fmla="*/ 2336861 h 2613088"/>
                    <a:gd name="connsiteX7" fmla="*/ 1937535 w 2613089"/>
                    <a:gd name="connsiteY7" fmla="*/ 2336861 h 2613088"/>
                    <a:gd name="connsiteX8" fmla="*/ 1811434 w 2613089"/>
                    <a:gd name="connsiteY8" fmla="*/ 2613086 h 2613088"/>
                    <a:gd name="connsiteX9" fmla="*/ 1348739 w 2613089"/>
                    <a:gd name="connsiteY9" fmla="*/ 2336860 h 2613088"/>
                    <a:gd name="connsiteX10" fmla="*/ 1600941 w 2613089"/>
                    <a:gd name="connsiteY10" fmla="*/ 2336860 h 2613088"/>
                    <a:gd name="connsiteX11" fmla="*/ 1474840 w 2613089"/>
                    <a:gd name="connsiteY11" fmla="*/ 2613085 h 2613088"/>
                    <a:gd name="connsiteX12" fmla="*/ 2336864 w 2613089"/>
                    <a:gd name="connsiteY12" fmla="*/ 1685332 h 2613088"/>
                    <a:gd name="connsiteX13" fmla="*/ 2613089 w 2613089"/>
                    <a:gd name="connsiteY13" fmla="*/ 1811433 h 2613088"/>
                    <a:gd name="connsiteX14" fmla="*/ 2336864 w 2613089"/>
                    <a:gd name="connsiteY14" fmla="*/ 1937534 h 2613088"/>
                    <a:gd name="connsiteX15" fmla="*/ 276227 w 2613089"/>
                    <a:gd name="connsiteY15" fmla="*/ 1685332 h 2613088"/>
                    <a:gd name="connsiteX16" fmla="*/ 276227 w 2613089"/>
                    <a:gd name="connsiteY16" fmla="*/ 1937534 h 2613088"/>
                    <a:gd name="connsiteX17" fmla="*/ 2 w 2613089"/>
                    <a:gd name="connsiteY17" fmla="*/ 1811433 h 2613088"/>
                    <a:gd name="connsiteX18" fmla="*/ 2336863 w 2613089"/>
                    <a:gd name="connsiteY18" fmla="*/ 1348738 h 2613088"/>
                    <a:gd name="connsiteX19" fmla="*/ 2613088 w 2613089"/>
                    <a:gd name="connsiteY19" fmla="*/ 1474839 h 2613088"/>
                    <a:gd name="connsiteX20" fmla="*/ 2336863 w 2613089"/>
                    <a:gd name="connsiteY20" fmla="*/ 1600940 h 2613088"/>
                    <a:gd name="connsiteX21" fmla="*/ 276228 w 2613089"/>
                    <a:gd name="connsiteY21" fmla="*/ 1348738 h 2613088"/>
                    <a:gd name="connsiteX22" fmla="*/ 276228 w 2613089"/>
                    <a:gd name="connsiteY22" fmla="*/ 1600940 h 2613088"/>
                    <a:gd name="connsiteX23" fmla="*/ 3 w 2613089"/>
                    <a:gd name="connsiteY23" fmla="*/ 1474839 h 2613088"/>
                    <a:gd name="connsiteX24" fmla="*/ 2336861 w 2613089"/>
                    <a:gd name="connsiteY24" fmla="*/ 1012144 h 2613088"/>
                    <a:gd name="connsiteX25" fmla="*/ 2613086 w 2613089"/>
                    <a:gd name="connsiteY25" fmla="*/ 1138245 h 2613088"/>
                    <a:gd name="connsiteX26" fmla="*/ 2336861 w 2613089"/>
                    <a:gd name="connsiteY26" fmla="*/ 1264346 h 2613088"/>
                    <a:gd name="connsiteX27" fmla="*/ 276226 w 2613089"/>
                    <a:gd name="connsiteY27" fmla="*/ 1012144 h 2613088"/>
                    <a:gd name="connsiteX28" fmla="*/ 276226 w 2613089"/>
                    <a:gd name="connsiteY28" fmla="*/ 1264346 h 2613088"/>
                    <a:gd name="connsiteX29" fmla="*/ 1 w 2613089"/>
                    <a:gd name="connsiteY29" fmla="*/ 1138245 h 2613088"/>
                    <a:gd name="connsiteX30" fmla="*/ 2336862 w 2613089"/>
                    <a:gd name="connsiteY30" fmla="*/ 675550 h 2613088"/>
                    <a:gd name="connsiteX31" fmla="*/ 2613087 w 2613089"/>
                    <a:gd name="connsiteY31" fmla="*/ 801651 h 2613088"/>
                    <a:gd name="connsiteX32" fmla="*/ 2336862 w 2613089"/>
                    <a:gd name="connsiteY32" fmla="*/ 927752 h 2613088"/>
                    <a:gd name="connsiteX33" fmla="*/ 276225 w 2613089"/>
                    <a:gd name="connsiteY33" fmla="*/ 675550 h 2613088"/>
                    <a:gd name="connsiteX34" fmla="*/ 276225 w 2613089"/>
                    <a:gd name="connsiteY34" fmla="*/ 927752 h 2613088"/>
                    <a:gd name="connsiteX35" fmla="*/ 0 w 2613089"/>
                    <a:gd name="connsiteY35" fmla="*/ 801651 h 2613088"/>
                    <a:gd name="connsiteX36" fmla="*/ 1138246 w 2613089"/>
                    <a:gd name="connsiteY36" fmla="*/ 3 h 2613088"/>
                    <a:gd name="connsiteX37" fmla="*/ 1264347 w 2613089"/>
                    <a:gd name="connsiteY37" fmla="*/ 276229 h 2613088"/>
                    <a:gd name="connsiteX38" fmla="*/ 1012145 w 2613089"/>
                    <a:gd name="connsiteY38" fmla="*/ 276229 h 2613088"/>
                    <a:gd name="connsiteX39" fmla="*/ 801652 w 2613089"/>
                    <a:gd name="connsiteY39" fmla="*/ 2 h 2613088"/>
                    <a:gd name="connsiteX40" fmla="*/ 927753 w 2613089"/>
                    <a:gd name="connsiteY40" fmla="*/ 276227 h 2613088"/>
                    <a:gd name="connsiteX41" fmla="*/ 675551 w 2613089"/>
                    <a:gd name="connsiteY41" fmla="*/ 276227 h 2613088"/>
                    <a:gd name="connsiteX42" fmla="*/ 1474840 w 2613089"/>
                    <a:gd name="connsiteY42" fmla="*/ 1 h 2613088"/>
                    <a:gd name="connsiteX43" fmla="*/ 1600941 w 2613089"/>
                    <a:gd name="connsiteY43" fmla="*/ 276227 h 2613088"/>
                    <a:gd name="connsiteX44" fmla="*/ 1348739 w 2613089"/>
                    <a:gd name="connsiteY44" fmla="*/ 276227 h 2613088"/>
                    <a:gd name="connsiteX45" fmla="*/ 1811434 w 2613089"/>
                    <a:gd name="connsiteY45" fmla="*/ 0 h 2613088"/>
                    <a:gd name="connsiteX46" fmla="*/ 1937535 w 2613089"/>
                    <a:gd name="connsiteY46" fmla="*/ 276226 h 2613088"/>
                    <a:gd name="connsiteX47" fmla="*/ 1685333 w 2613089"/>
                    <a:gd name="connsiteY47" fmla="*/ 276226 h 2613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2613089" h="2613088">
                      <a:moveTo>
                        <a:pt x="675551" y="2336863"/>
                      </a:moveTo>
                      <a:lnTo>
                        <a:pt x="927753" y="2336863"/>
                      </a:lnTo>
                      <a:lnTo>
                        <a:pt x="801652" y="2613088"/>
                      </a:lnTo>
                      <a:close/>
                      <a:moveTo>
                        <a:pt x="1012145" y="2336862"/>
                      </a:moveTo>
                      <a:lnTo>
                        <a:pt x="1264347" y="2336862"/>
                      </a:lnTo>
                      <a:lnTo>
                        <a:pt x="1138246" y="2613087"/>
                      </a:lnTo>
                      <a:close/>
                      <a:moveTo>
                        <a:pt x="1685333" y="2336861"/>
                      </a:moveTo>
                      <a:lnTo>
                        <a:pt x="1937535" y="2336861"/>
                      </a:lnTo>
                      <a:lnTo>
                        <a:pt x="1811434" y="2613086"/>
                      </a:lnTo>
                      <a:close/>
                      <a:moveTo>
                        <a:pt x="1348739" y="2336860"/>
                      </a:moveTo>
                      <a:lnTo>
                        <a:pt x="1600941" y="2336860"/>
                      </a:lnTo>
                      <a:lnTo>
                        <a:pt x="1474840" y="2613085"/>
                      </a:lnTo>
                      <a:close/>
                      <a:moveTo>
                        <a:pt x="2336864" y="1685332"/>
                      </a:moveTo>
                      <a:lnTo>
                        <a:pt x="2613089" y="1811433"/>
                      </a:lnTo>
                      <a:lnTo>
                        <a:pt x="2336864" y="1937534"/>
                      </a:lnTo>
                      <a:close/>
                      <a:moveTo>
                        <a:pt x="276227" y="1685332"/>
                      </a:moveTo>
                      <a:lnTo>
                        <a:pt x="276227" y="1937534"/>
                      </a:lnTo>
                      <a:lnTo>
                        <a:pt x="2" y="1811433"/>
                      </a:lnTo>
                      <a:close/>
                      <a:moveTo>
                        <a:pt x="2336863" y="1348738"/>
                      </a:moveTo>
                      <a:lnTo>
                        <a:pt x="2613088" y="1474839"/>
                      </a:lnTo>
                      <a:lnTo>
                        <a:pt x="2336863" y="1600940"/>
                      </a:lnTo>
                      <a:close/>
                      <a:moveTo>
                        <a:pt x="276228" y="1348738"/>
                      </a:moveTo>
                      <a:lnTo>
                        <a:pt x="276228" y="1600940"/>
                      </a:lnTo>
                      <a:lnTo>
                        <a:pt x="3" y="1474839"/>
                      </a:lnTo>
                      <a:close/>
                      <a:moveTo>
                        <a:pt x="2336861" y="1012144"/>
                      </a:moveTo>
                      <a:lnTo>
                        <a:pt x="2613086" y="1138245"/>
                      </a:lnTo>
                      <a:lnTo>
                        <a:pt x="2336861" y="1264346"/>
                      </a:lnTo>
                      <a:close/>
                      <a:moveTo>
                        <a:pt x="276226" y="1012144"/>
                      </a:moveTo>
                      <a:lnTo>
                        <a:pt x="276226" y="1264346"/>
                      </a:lnTo>
                      <a:lnTo>
                        <a:pt x="1" y="1138245"/>
                      </a:lnTo>
                      <a:close/>
                      <a:moveTo>
                        <a:pt x="2336862" y="675550"/>
                      </a:moveTo>
                      <a:lnTo>
                        <a:pt x="2613087" y="801651"/>
                      </a:lnTo>
                      <a:lnTo>
                        <a:pt x="2336862" y="927752"/>
                      </a:lnTo>
                      <a:close/>
                      <a:moveTo>
                        <a:pt x="276225" y="675550"/>
                      </a:moveTo>
                      <a:lnTo>
                        <a:pt x="276225" y="927752"/>
                      </a:lnTo>
                      <a:lnTo>
                        <a:pt x="0" y="801651"/>
                      </a:lnTo>
                      <a:close/>
                      <a:moveTo>
                        <a:pt x="1138246" y="3"/>
                      </a:moveTo>
                      <a:lnTo>
                        <a:pt x="1264347" y="276229"/>
                      </a:lnTo>
                      <a:lnTo>
                        <a:pt x="1012145" y="276229"/>
                      </a:lnTo>
                      <a:close/>
                      <a:moveTo>
                        <a:pt x="801652" y="2"/>
                      </a:moveTo>
                      <a:lnTo>
                        <a:pt x="927753" y="276227"/>
                      </a:lnTo>
                      <a:lnTo>
                        <a:pt x="675551" y="276227"/>
                      </a:lnTo>
                      <a:close/>
                      <a:moveTo>
                        <a:pt x="1474840" y="1"/>
                      </a:moveTo>
                      <a:lnTo>
                        <a:pt x="1600941" y="276227"/>
                      </a:lnTo>
                      <a:lnTo>
                        <a:pt x="1348739" y="276227"/>
                      </a:lnTo>
                      <a:close/>
                      <a:moveTo>
                        <a:pt x="1811434" y="0"/>
                      </a:moveTo>
                      <a:lnTo>
                        <a:pt x="1937535" y="276226"/>
                      </a:lnTo>
                      <a:lnTo>
                        <a:pt x="1685333" y="276226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Octagon 21"/>
                <p:cNvSpPr/>
                <p:nvPr/>
              </p:nvSpPr>
              <p:spPr>
                <a:xfrm>
                  <a:off x="2763606" y="590106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rgbClr val="2E2E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Octagon 16"/>
                <p:cNvSpPr/>
                <p:nvPr/>
              </p:nvSpPr>
              <p:spPr>
                <a:xfrm>
                  <a:off x="3005254" y="590106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005254" y="799252"/>
                  <a:ext cx="178213" cy="178213"/>
                </a:xfrm>
                <a:prstGeom prst="ellipse">
                  <a:avLst/>
                </a:pr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5256455" y="4551259"/>
                <a:ext cx="1416559" cy="1417223"/>
                <a:chOff x="1753933" y="2029826"/>
                <a:chExt cx="1416559" cy="1417223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1753933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2495550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753933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2495550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60" name="Oval 59"/>
            <p:cNvSpPr/>
            <p:nvPr/>
          </p:nvSpPr>
          <p:spPr>
            <a:xfrm>
              <a:off x="2088211" y="4690344"/>
              <a:ext cx="284400" cy="2844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153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err="1" smtClean="0"/>
              <a:t>Akka.Remote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2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78" name="Straight Connector 77"/>
            <p:cNvCxnSpPr>
              <a:stCxn id="93" idx="2"/>
              <a:endCxn id="9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1" idx="2"/>
              <a:endCxn id="9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1" idx="2"/>
              <a:endCxn id="8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98" idx="4"/>
              <a:endCxn id="9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90" idx="2"/>
              <a:endCxn id="10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0" idx="3"/>
              <a:endCxn id="8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3" idx="4"/>
              <a:endCxn id="9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93" idx="5"/>
              <a:endCxn id="9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98" idx="5"/>
              <a:endCxn id="9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3" idx="6"/>
              <a:endCxn id="9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7" name="Straight Connector 96"/>
            <p:cNvCxnSpPr>
              <a:stCxn id="101" idx="2"/>
              <a:endCxn id="9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9" name="Straight Connector 98"/>
            <p:cNvCxnSpPr>
              <a:stCxn id="101" idx="7"/>
              <a:endCxn id="10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9515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8088518" y="2054648"/>
            <a:ext cx="2613089" cy="2613088"/>
            <a:chOff x="4662738" y="3954548"/>
            <a:chExt cx="2613089" cy="2613088"/>
          </a:xfrm>
        </p:grpSpPr>
        <p:grpSp>
          <p:nvGrpSpPr>
            <p:cNvPr id="27" name="Group 26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39" name="Freeform 3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0" name="Octagon 3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4747878" y="2054648"/>
            <a:ext cx="2613089" cy="2613088"/>
            <a:chOff x="4662738" y="3954548"/>
            <a:chExt cx="2613089" cy="2613088"/>
          </a:xfrm>
        </p:grpSpPr>
        <p:grpSp>
          <p:nvGrpSpPr>
            <p:cNvPr id="44" name="Group 4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2" name="Freeform 5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3" name="Octagon 5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1372965" y="2054648"/>
            <a:ext cx="2613089" cy="2613088"/>
            <a:chOff x="4662738" y="3954548"/>
            <a:chExt cx="2613089" cy="2613088"/>
          </a:xfrm>
        </p:grpSpPr>
        <p:grpSp>
          <p:nvGrpSpPr>
            <p:cNvPr id="57" name="Group 56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Octagon 6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1</a:t>
            </a:r>
            <a:endParaRPr lang="sv-SE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2</a:t>
            </a:r>
            <a:endParaRPr lang="sv-SE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3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419942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94819" y="922376"/>
            <a:ext cx="5761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b="1" dirty="0" smtClean="0"/>
              <a:t>Classic .NET system</a:t>
            </a:r>
            <a:endParaRPr lang="sv-SE" sz="36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2360663" y="338189"/>
            <a:ext cx="8181665" cy="5931044"/>
            <a:chOff x="2000739" y="338189"/>
            <a:chExt cx="8181665" cy="5931044"/>
          </a:xfrm>
        </p:grpSpPr>
        <p:cxnSp>
          <p:nvCxnSpPr>
            <p:cNvPr id="53" name="Straight Connector 52"/>
            <p:cNvCxnSpPr>
              <a:stCxn id="73" idx="3"/>
              <a:endCxn id="66" idx="7"/>
            </p:cNvCxnSpPr>
            <p:nvPr/>
          </p:nvCxnSpPr>
          <p:spPr>
            <a:xfrm flipH="1">
              <a:off x="5000949" y="2333243"/>
              <a:ext cx="703529" cy="7293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6" idx="3"/>
              <a:endCxn id="65" idx="7"/>
            </p:cNvCxnSpPr>
            <p:nvPr/>
          </p:nvCxnSpPr>
          <p:spPr>
            <a:xfrm flipH="1">
              <a:off x="3849709" y="3767976"/>
              <a:ext cx="445881" cy="411830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5" idx="3"/>
              <a:endCxn id="78" idx="7"/>
            </p:cNvCxnSpPr>
            <p:nvPr/>
          </p:nvCxnSpPr>
          <p:spPr>
            <a:xfrm flipH="1">
              <a:off x="2852182" y="4885165"/>
              <a:ext cx="292168" cy="520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66" idx="5"/>
              <a:endCxn id="64" idx="1"/>
            </p:cNvCxnSpPr>
            <p:nvPr/>
          </p:nvCxnSpPr>
          <p:spPr>
            <a:xfrm>
              <a:off x="5000949" y="3767976"/>
              <a:ext cx="377193" cy="40934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65" idx="5"/>
              <a:endCxn id="63" idx="1"/>
            </p:cNvCxnSpPr>
            <p:nvPr/>
          </p:nvCxnSpPr>
          <p:spPr>
            <a:xfrm>
              <a:off x="3849709" y="4885165"/>
              <a:ext cx="292168" cy="53262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67" idx="5"/>
              <a:endCxn id="68" idx="1"/>
            </p:cNvCxnSpPr>
            <p:nvPr/>
          </p:nvCxnSpPr>
          <p:spPr>
            <a:xfrm>
              <a:off x="7850672" y="3767975"/>
              <a:ext cx="400090" cy="4093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8" idx="3"/>
              <a:endCxn id="69" idx="7"/>
            </p:cNvCxnSpPr>
            <p:nvPr/>
          </p:nvCxnSpPr>
          <p:spPr>
            <a:xfrm flipH="1">
              <a:off x="7875923" y="4882683"/>
              <a:ext cx="374839" cy="38902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68" idx="4"/>
              <a:endCxn id="70" idx="0"/>
            </p:cNvCxnSpPr>
            <p:nvPr/>
          </p:nvCxnSpPr>
          <p:spPr>
            <a:xfrm>
              <a:off x="8603442" y="5028767"/>
              <a:ext cx="0" cy="9685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73" idx="5"/>
              <a:endCxn id="67" idx="1"/>
            </p:cNvCxnSpPr>
            <p:nvPr/>
          </p:nvCxnSpPr>
          <p:spPr>
            <a:xfrm>
              <a:off x="6409837" y="2333243"/>
              <a:ext cx="735476" cy="72937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8" idx="5"/>
              <a:endCxn id="71" idx="1"/>
            </p:cNvCxnSpPr>
            <p:nvPr/>
          </p:nvCxnSpPr>
          <p:spPr>
            <a:xfrm>
              <a:off x="8956121" y="4882683"/>
              <a:ext cx="374840" cy="39123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3995793" y="5271706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523205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2998266" y="403372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 smtClean="0"/>
                <a:t>EF</a:t>
              </a:r>
              <a:endParaRPr lang="sv-SE" sz="1200" b="1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4149506" y="2916533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 smtClean="0"/>
                <a:t>DAO</a:t>
              </a:r>
              <a:endParaRPr lang="sv-SE" sz="1200" b="1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6999229" y="291653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810467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7024480" y="5125623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8104678" y="5125621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9184877" y="512783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cxnSp>
          <p:nvCxnSpPr>
            <p:cNvPr id="72" name="Straight Connector 71"/>
            <p:cNvCxnSpPr>
              <a:stCxn id="76" idx="3"/>
              <a:endCxn id="73" idx="7"/>
            </p:cNvCxnSpPr>
            <p:nvPr/>
          </p:nvCxnSpPr>
          <p:spPr>
            <a:xfrm flipH="1">
              <a:off x="6409837" y="1189632"/>
              <a:ext cx="408048" cy="43825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558394" y="14818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 smtClean="0"/>
                <a:t>BLL</a:t>
              </a:r>
              <a:endParaRPr lang="sv-SE" sz="1200" b="1" dirty="0"/>
            </a:p>
          </p:txBody>
        </p:sp>
        <p:cxnSp>
          <p:nvCxnSpPr>
            <p:cNvPr id="74" name="Straight Connector 73"/>
            <p:cNvCxnSpPr>
              <a:stCxn id="76" idx="5"/>
              <a:endCxn id="75" idx="1"/>
            </p:cNvCxnSpPr>
            <p:nvPr/>
          </p:nvCxnSpPr>
          <p:spPr>
            <a:xfrm>
              <a:off x="7523244" y="1189632"/>
              <a:ext cx="408048" cy="43825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7785208" y="14818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6671801" y="338189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 smtClean="0"/>
                <a:t>Service</a:t>
              </a:r>
              <a:endParaRPr lang="sv-SE" sz="1200" b="1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2000739" y="525923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 smtClean="0"/>
                <a:t>Entitet</a:t>
              </a:r>
              <a:endParaRPr lang="sv-SE" sz="12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94820" y="1792985"/>
            <a:ext cx="1497526" cy="724230"/>
            <a:chOff x="236379" y="3269379"/>
            <a:chExt cx="2273532" cy="1099521"/>
          </a:xfrm>
        </p:grpSpPr>
        <p:sp>
          <p:nvSpPr>
            <p:cNvPr id="79" name="Oval 78"/>
            <p:cNvSpPr/>
            <p:nvPr/>
          </p:nvSpPr>
          <p:spPr>
            <a:xfrm>
              <a:off x="954461" y="3269379"/>
              <a:ext cx="678983" cy="678983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6379" y="3948362"/>
              <a:ext cx="2273532" cy="4205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200" dirty="0" smtClean="0"/>
                <a:t>Component/</a:t>
              </a:r>
              <a:r>
                <a:rPr lang="sv-SE" sz="1200" dirty="0" err="1" smtClean="0"/>
                <a:t>Object</a:t>
              </a:r>
              <a:endParaRPr lang="sv-S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486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 9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Build</a:t>
            </a:r>
            <a:r>
              <a:rPr lang="sv-SE" b="1" dirty="0" smtClean="0"/>
              <a:t> a </a:t>
            </a:r>
            <a:r>
              <a:rPr lang="sv-SE" b="1" dirty="0" err="1" smtClean="0"/>
              <a:t>chat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7596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RemoteActorRefProvider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ActorSelection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</p:txBody>
      </p:sp>
      <p:grpSp>
        <p:nvGrpSpPr>
          <p:cNvPr id="28" name="Group 27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29" name="Group 2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43" name="Freeform 4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4" name="Octagon 4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48" name="Group 4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" name="Octagon 5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59" name="Group 5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5" name="Freeform 6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Octagon 6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70" name="Straight Connector 69"/>
            <p:cNvCxnSpPr>
              <a:stCxn id="85" idx="2"/>
              <a:endCxn id="8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3" idx="2"/>
              <a:endCxn id="8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3" idx="2"/>
              <a:endCxn id="8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0" idx="4"/>
              <a:endCxn id="8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2" idx="2"/>
              <a:endCxn id="9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2" idx="3"/>
              <a:endCxn id="8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5" idx="4"/>
              <a:endCxn id="8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5" idx="5"/>
              <a:endCxn id="8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90" idx="5"/>
              <a:endCxn id="8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5" idx="6"/>
              <a:endCxn id="8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3" idx="2"/>
              <a:endCxn id="9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1" name="Straight Connector 90"/>
            <p:cNvCxnSpPr>
              <a:stCxn id="93" idx="7"/>
              <a:endCxn id="9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225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ed Rectangle 9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Remote</a:t>
            </a:r>
            <a:r>
              <a:rPr lang="sv-SE" b="1" dirty="0" smtClean="0"/>
              <a:t> </a:t>
            </a:r>
            <a:r>
              <a:rPr lang="sv-SE" b="1" dirty="0" err="1" smtClean="0"/>
              <a:t>Deployment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7596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Deployment</a:t>
            </a:r>
            <a:r>
              <a:rPr lang="sv-SE" b="1" dirty="0" smtClean="0"/>
              <a:t> </a:t>
            </a:r>
            <a:r>
              <a:rPr lang="sv-SE" b="1" dirty="0" err="1" smtClean="0"/>
              <a:t>configuration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RemoteDaemon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</p:txBody>
      </p:sp>
      <p:grpSp>
        <p:nvGrpSpPr>
          <p:cNvPr id="30" name="Group 2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31" name="Group 3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44" name="Freeform 4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5" name="Octagon 4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49" name="Group 4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5" name="Freeform 5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6" name="Octagon 5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60" name="Group 5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Octagon 6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71" name="Straight Connector 70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Freeform 2"/>
          <p:cNvSpPr/>
          <p:nvPr/>
        </p:nvSpPr>
        <p:spPr>
          <a:xfrm>
            <a:off x="6302629" y="3312408"/>
            <a:ext cx="2394971" cy="1335922"/>
          </a:xfrm>
          <a:custGeom>
            <a:avLst/>
            <a:gdLst>
              <a:gd name="connsiteX0" fmla="*/ 0 w 2454442"/>
              <a:gd name="connsiteY0" fmla="*/ 0 h 1287379"/>
              <a:gd name="connsiteX1" fmla="*/ 1624263 w 2454442"/>
              <a:gd name="connsiteY1" fmla="*/ 264695 h 1287379"/>
              <a:gd name="connsiteX2" fmla="*/ 2454442 w 2454442"/>
              <a:gd name="connsiteY2" fmla="*/ 1287379 h 1287379"/>
              <a:gd name="connsiteX0" fmla="*/ 0 w 2454442"/>
              <a:gd name="connsiteY0" fmla="*/ 0 h 1287379"/>
              <a:gd name="connsiteX1" fmla="*/ 1402316 w 2454442"/>
              <a:gd name="connsiteY1" fmla="*/ 369045 h 1287379"/>
              <a:gd name="connsiteX2" fmla="*/ 2454442 w 2454442"/>
              <a:gd name="connsiteY2" fmla="*/ 1287379 h 128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4442" h="1287379">
                <a:moveTo>
                  <a:pt x="0" y="0"/>
                </a:moveTo>
                <a:cubicBezTo>
                  <a:pt x="607594" y="25066"/>
                  <a:pt x="993242" y="154482"/>
                  <a:pt x="1402316" y="369045"/>
                </a:cubicBezTo>
                <a:cubicBezTo>
                  <a:pt x="1811390" y="583608"/>
                  <a:pt x="2314074" y="1100890"/>
                  <a:pt x="2454442" y="1287379"/>
                </a:cubicBezTo>
              </a:path>
            </a:pathLst>
          </a:custGeom>
          <a:ln w="63500" cap="rnd">
            <a:solidFill>
              <a:srgbClr val="50DE94"/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8" name="Freeform 17"/>
          <p:cNvSpPr/>
          <p:nvPr/>
        </p:nvSpPr>
        <p:spPr>
          <a:xfrm>
            <a:off x="3872374" y="3312408"/>
            <a:ext cx="1816768" cy="866274"/>
          </a:xfrm>
          <a:custGeom>
            <a:avLst/>
            <a:gdLst>
              <a:gd name="connsiteX0" fmla="*/ 1708484 w 1708484"/>
              <a:gd name="connsiteY0" fmla="*/ 0 h 577516"/>
              <a:gd name="connsiteX1" fmla="*/ 601579 w 1708484"/>
              <a:gd name="connsiteY1" fmla="*/ 144379 h 577516"/>
              <a:gd name="connsiteX2" fmla="*/ 0 w 1708484"/>
              <a:gd name="connsiteY2" fmla="*/ 577516 h 577516"/>
              <a:gd name="connsiteX0" fmla="*/ 1708484 w 1708484"/>
              <a:gd name="connsiteY0" fmla="*/ 0 h 577516"/>
              <a:gd name="connsiteX1" fmla="*/ 866273 w 1708484"/>
              <a:gd name="connsiteY1" fmla="*/ 96252 h 577516"/>
              <a:gd name="connsiteX2" fmla="*/ 0 w 1708484"/>
              <a:gd name="connsiteY2" fmla="*/ 577516 h 577516"/>
              <a:gd name="connsiteX0" fmla="*/ 1708484 w 1708484"/>
              <a:gd name="connsiteY0" fmla="*/ 0 h 577516"/>
              <a:gd name="connsiteX1" fmla="*/ 830179 w 1708484"/>
              <a:gd name="connsiteY1" fmla="*/ 180473 h 577516"/>
              <a:gd name="connsiteX2" fmla="*/ 0 w 1708484"/>
              <a:gd name="connsiteY2" fmla="*/ 577516 h 577516"/>
              <a:gd name="connsiteX0" fmla="*/ 1816768 w 1816768"/>
              <a:gd name="connsiteY0" fmla="*/ 0 h 866274"/>
              <a:gd name="connsiteX1" fmla="*/ 938463 w 1816768"/>
              <a:gd name="connsiteY1" fmla="*/ 180473 h 866274"/>
              <a:gd name="connsiteX2" fmla="*/ 0 w 1816768"/>
              <a:gd name="connsiteY2" fmla="*/ 866274 h 866274"/>
              <a:gd name="connsiteX0" fmla="*/ 1816768 w 1816768"/>
              <a:gd name="connsiteY0" fmla="*/ 0 h 866274"/>
              <a:gd name="connsiteX1" fmla="*/ 902369 w 1816768"/>
              <a:gd name="connsiteY1" fmla="*/ 228600 h 866274"/>
              <a:gd name="connsiteX2" fmla="*/ 0 w 1816768"/>
              <a:gd name="connsiteY2" fmla="*/ 866274 h 866274"/>
              <a:gd name="connsiteX0" fmla="*/ 1816768 w 1816768"/>
              <a:gd name="connsiteY0" fmla="*/ 0 h 866274"/>
              <a:gd name="connsiteX1" fmla="*/ 902369 w 1816768"/>
              <a:gd name="connsiteY1" fmla="*/ 228600 h 866274"/>
              <a:gd name="connsiteX2" fmla="*/ 0 w 1816768"/>
              <a:gd name="connsiteY2" fmla="*/ 866274 h 866274"/>
              <a:gd name="connsiteX0" fmla="*/ 1816768 w 1816768"/>
              <a:gd name="connsiteY0" fmla="*/ 0 h 866274"/>
              <a:gd name="connsiteX1" fmla="*/ 902369 w 1816768"/>
              <a:gd name="connsiteY1" fmla="*/ 228600 h 866274"/>
              <a:gd name="connsiteX2" fmla="*/ 0 w 1816768"/>
              <a:gd name="connsiteY2" fmla="*/ 866274 h 86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6768" h="866274">
                <a:moveTo>
                  <a:pt x="1816768" y="0"/>
                </a:moveTo>
                <a:cubicBezTo>
                  <a:pt x="1405689" y="24063"/>
                  <a:pt x="1229227" y="84221"/>
                  <a:pt x="902369" y="228600"/>
                </a:cubicBezTo>
                <a:cubicBezTo>
                  <a:pt x="575511" y="372979"/>
                  <a:pt x="158416" y="697832"/>
                  <a:pt x="0" y="866274"/>
                </a:cubicBezTo>
              </a:path>
            </a:pathLst>
          </a:custGeom>
          <a:ln w="63500" cap="rnd">
            <a:solidFill>
              <a:srgbClr val="50DE94"/>
            </a:solidFill>
            <a:prstDash val="sysDash"/>
            <a:round/>
            <a:headEnd w="sm" len="med"/>
            <a:tailEnd type="triangle" w="lg" len="lg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205438" y="3106494"/>
            <a:ext cx="405335" cy="405335"/>
          </a:xfrm>
          <a:prstGeom prst="ellipse">
            <a:avLst/>
          </a:prstGeom>
          <a:solidFill>
            <a:srgbClr val="099BDD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34" name="Oval 33"/>
          <p:cNvSpPr/>
          <p:nvPr/>
        </p:nvSpPr>
        <p:spPr>
          <a:xfrm>
            <a:off x="5952823" y="3022172"/>
            <a:ext cx="505231" cy="505231"/>
          </a:xfrm>
          <a:prstGeom prst="ellipse">
            <a:avLst/>
          </a:prstGeom>
          <a:solidFill>
            <a:srgbClr val="099BDD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8" name="Oval 27"/>
          <p:cNvSpPr/>
          <p:nvPr/>
        </p:nvSpPr>
        <p:spPr>
          <a:xfrm>
            <a:off x="5672350" y="2987045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35581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err="1" smtClean="0"/>
              <a:t>Akka.Routing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v-SE" b="1" dirty="0" smtClean="0"/>
              <a:t>A router </a:t>
            </a:r>
            <a:r>
              <a:rPr lang="sv-SE" b="1" dirty="0" err="1" smtClean="0"/>
              <a:t>delegates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</a:t>
            </a:r>
            <a:r>
              <a:rPr lang="sv-SE" b="1" dirty="0" err="1" smtClean="0"/>
              <a:t>other</a:t>
            </a:r>
            <a:r>
              <a:rPr lang="sv-SE" b="1" dirty="0" smtClean="0"/>
              <a:t> ”</a:t>
            </a:r>
            <a:r>
              <a:rPr lang="sv-SE" b="1" dirty="0" err="1" smtClean="0"/>
              <a:t>routee</a:t>
            </a:r>
            <a:r>
              <a:rPr lang="sv-SE" b="1" dirty="0" smtClean="0"/>
              <a:t>” </a:t>
            </a:r>
            <a:r>
              <a:rPr lang="sv-SE" b="1" dirty="0" err="1" smtClean="0"/>
              <a:t>actors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  <a:p>
            <a:pPr marL="0" indent="0">
              <a:buNone/>
            </a:pPr>
            <a:r>
              <a:rPr lang="sv-SE" b="1" dirty="0"/>
              <a:t>Group routers, Pool </a:t>
            </a:r>
            <a:r>
              <a:rPr lang="sv-SE" b="1" dirty="0" smtClean="0"/>
              <a:t>routers</a:t>
            </a:r>
          </a:p>
          <a:p>
            <a:pPr marL="0" indent="0">
              <a:buNone/>
            </a:pPr>
            <a:endParaRPr lang="sv-SE" b="1" dirty="0"/>
          </a:p>
          <a:p>
            <a:r>
              <a:rPr lang="sv-SE" b="1" dirty="0" err="1" smtClean="0"/>
              <a:t>BroadcastRouter</a:t>
            </a:r>
            <a:endParaRPr lang="sv-SE" b="1" dirty="0" smtClean="0"/>
          </a:p>
          <a:p>
            <a:r>
              <a:rPr lang="sv-SE" b="1" dirty="0" err="1" smtClean="0"/>
              <a:t>RoundRobinRouter</a:t>
            </a:r>
            <a:endParaRPr lang="sv-SE" b="1" dirty="0" smtClean="0"/>
          </a:p>
          <a:p>
            <a:r>
              <a:rPr lang="sv-SE" b="1" dirty="0" err="1" smtClean="0"/>
              <a:t>ConsistentHashRouter</a:t>
            </a:r>
            <a:endParaRPr lang="sv-SE" b="1" dirty="0" smtClean="0"/>
          </a:p>
          <a:p>
            <a:r>
              <a:rPr lang="sv-SE" b="1" dirty="0" err="1" smtClean="0"/>
              <a:t>ScatterGatherFirstCompletedRouter</a:t>
            </a:r>
            <a:endParaRPr lang="sv-SE" b="1" dirty="0" smtClean="0"/>
          </a:p>
          <a:p>
            <a:r>
              <a:rPr lang="sv-SE" b="1" dirty="0" err="1" smtClean="0"/>
              <a:t>SmallestMailboxRouter</a:t>
            </a:r>
            <a:endParaRPr lang="sv-SE" b="1" dirty="0" smtClean="0"/>
          </a:p>
          <a:p>
            <a:r>
              <a:rPr lang="sv-SE" b="1" dirty="0" err="1" smtClean="0"/>
              <a:t>TailChoppingRouter</a:t>
            </a:r>
            <a:endParaRPr lang="sv-SE" b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Routers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5135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BroadcastRouter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262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20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8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15163" y="3248905"/>
            <a:ext cx="1000895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97726" y="2444882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497726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97726" y="3657605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2158409" y="2036511"/>
            <a:ext cx="2492319" cy="658817"/>
          </a:xfrm>
          <a:prstGeom prst="wedgeEllipseCallout">
            <a:avLst>
              <a:gd name="adj1" fmla="val 14672"/>
              <a:gd name="adj2" fmla="val 71455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Notifies</a:t>
            </a:r>
            <a:r>
              <a:rPr lang="sv-SE" sz="1600" dirty="0">
                <a:solidFill>
                  <a:schemeClr val="bg1"/>
                </a:solidFill>
              </a:rPr>
              <a:t> all ”</a:t>
            </a:r>
            <a:r>
              <a:rPr lang="sv-SE" sz="1600" dirty="0" err="1">
                <a:solidFill>
                  <a:schemeClr val="bg1"/>
                </a:solidFill>
              </a:rPr>
              <a:t>routees</a:t>
            </a:r>
            <a:r>
              <a:rPr lang="sv-SE" sz="1600" dirty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56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RoundRobinRouter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8839822" y="2591931"/>
            <a:ext cx="1749520" cy="607669"/>
          </a:xfrm>
          <a:prstGeom prst="wedgeEllipseCallout">
            <a:avLst>
              <a:gd name="adj1" fmla="val -60782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8839822" y="3524030"/>
            <a:ext cx="1749520" cy="607669"/>
          </a:xfrm>
          <a:prstGeom prst="wedgeEllipseCallout">
            <a:avLst>
              <a:gd name="adj1" fmla="val -62140"/>
              <a:gd name="adj2" fmla="val -3030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.. Or down!</a:t>
            </a:r>
          </a:p>
        </p:txBody>
      </p:sp>
    </p:spTree>
    <p:extLst>
      <p:ext uri="{BB962C8B-B14F-4D97-AF65-F5344CB8AC3E}">
        <p14:creationId xmlns:p14="http://schemas.microsoft.com/office/powerpoint/2010/main" val="19515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054763" y="3311705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070174" y="4678126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054763" y="1931268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RoundRobinRouter</a:t>
            </a:r>
            <a:endParaRPr lang="sv-SE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169888" y="377360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cxnSp>
        <p:nvCxnSpPr>
          <p:cNvPr id="12" name="Elbow Connector 11"/>
          <p:cNvCxnSpPr>
            <a:stCxn id="8" idx="3"/>
            <a:endCxn id="11" idx="1"/>
          </p:cNvCxnSpPr>
          <p:nvPr/>
        </p:nvCxnSpPr>
        <p:spPr>
          <a:xfrm>
            <a:off x="3152738" y="3947850"/>
            <a:ext cx="1163897" cy="1364989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3"/>
            <a:endCxn id="9" idx="1"/>
          </p:cNvCxnSpPr>
          <p:nvPr/>
        </p:nvCxnSpPr>
        <p:spPr>
          <a:xfrm flipV="1">
            <a:off x="3152738" y="2574745"/>
            <a:ext cx="1163897" cy="1373105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10" idx="1"/>
          </p:cNvCxnSpPr>
          <p:nvPr/>
        </p:nvCxnSpPr>
        <p:spPr>
          <a:xfrm>
            <a:off x="3152737" y="3947849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71549" y="3952953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144571" y="1986998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144572" y="2403629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144571" y="2813996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20" name="Elbow Connector 19"/>
          <p:cNvCxnSpPr>
            <a:stCxn id="16" idx="3"/>
            <a:endCxn id="19" idx="1"/>
          </p:cNvCxnSpPr>
          <p:nvPr/>
        </p:nvCxnSpPr>
        <p:spPr>
          <a:xfrm>
            <a:off x="6980674" y="2572772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6" idx="3"/>
            <a:endCxn id="17" idx="1"/>
          </p:cNvCxnSpPr>
          <p:nvPr/>
        </p:nvCxnSpPr>
        <p:spPr>
          <a:xfrm flipV="1">
            <a:off x="6980674" y="2161245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8" idx="1"/>
          </p:cNvCxnSpPr>
          <p:nvPr/>
        </p:nvCxnSpPr>
        <p:spPr>
          <a:xfrm>
            <a:off x="6980673" y="2572771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99485" y="2577875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147959" y="336010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147960" y="3776734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147959" y="4187101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28" name="Elbow Connector 27"/>
          <p:cNvCxnSpPr>
            <a:stCxn id="24" idx="3"/>
            <a:endCxn id="27" idx="1"/>
          </p:cNvCxnSpPr>
          <p:nvPr/>
        </p:nvCxnSpPr>
        <p:spPr>
          <a:xfrm>
            <a:off x="6984062" y="3945877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4" idx="3"/>
            <a:endCxn id="25" idx="1"/>
          </p:cNvCxnSpPr>
          <p:nvPr/>
        </p:nvCxnSpPr>
        <p:spPr>
          <a:xfrm flipV="1">
            <a:off x="6984062" y="3534350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6" idx="1"/>
          </p:cNvCxnSpPr>
          <p:nvPr/>
        </p:nvCxnSpPr>
        <p:spPr>
          <a:xfrm>
            <a:off x="6984061" y="3945876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02873" y="3950980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8144571" y="4727065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144572" y="5143696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144571" y="555406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36" name="Elbow Connector 35"/>
          <p:cNvCxnSpPr>
            <a:stCxn id="32" idx="3"/>
            <a:endCxn id="35" idx="1"/>
          </p:cNvCxnSpPr>
          <p:nvPr/>
        </p:nvCxnSpPr>
        <p:spPr>
          <a:xfrm>
            <a:off x="6980674" y="5312839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3"/>
            <a:endCxn id="33" idx="1"/>
          </p:cNvCxnSpPr>
          <p:nvPr/>
        </p:nvCxnSpPr>
        <p:spPr>
          <a:xfrm flipV="1">
            <a:off x="6980674" y="4901312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3"/>
            <a:endCxn id="34" idx="1"/>
          </p:cNvCxnSpPr>
          <p:nvPr/>
        </p:nvCxnSpPr>
        <p:spPr>
          <a:xfrm>
            <a:off x="6980673" y="5312838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299485" y="5317942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Callout 39"/>
          <p:cNvSpPr/>
          <p:nvPr/>
        </p:nvSpPr>
        <p:spPr>
          <a:xfrm>
            <a:off x="10002793" y="2310236"/>
            <a:ext cx="1633683" cy="607669"/>
          </a:xfrm>
          <a:prstGeom prst="wedgeEllipseCallout">
            <a:avLst>
              <a:gd name="adj1" fmla="val -63263"/>
              <a:gd name="adj2" fmla="val 182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1" name="Oval Callout 40"/>
          <p:cNvSpPr/>
          <p:nvPr/>
        </p:nvSpPr>
        <p:spPr>
          <a:xfrm>
            <a:off x="1577241" y="2337083"/>
            <a:ext cx="1575495" cy="607669"/>
          </a:xfrm>
          <a:prstGeom prst="wedgeEllipseCallout">
            <a:avLst>
              <a:gd name="adj1" fmla="val 61545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out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16635" y="2400498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316636" y="3778707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16635" y="5138592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Remote3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997824" y="2398525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001212" y="3771630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997824" y="5138592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4447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M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M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Y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X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A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X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A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5353665" y="4342271"/>
            <a:ext cx="2792261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Affinity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between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hash</a:t>
            </a:r>
            <a:r>
              <a:rPr lang="sv-SE" sz="1600" dirty="0">
                <a:solidFill>
                  <a:schemeClr val="bg1"/>
                </a:solidFill>
              </a:rPr>
              <a:t> index and </a:t>
            </a:r>
            <a:r>
              <a:rPr lang="sv-SE" sz="1600" dirty="0" err="1">
                <a:solidFill>
                  <a:schemeClr val="bg1"/>
                </a:solidFill>
              </a:rPr>
              <a:t>routee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58279" y="3207152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1505136" y="3207152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2651993" y="3221173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05033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 789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5033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Betalning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05033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51890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 123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51890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Stoppa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51890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98747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OCR:456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698747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Skapa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98747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798850" y="3221173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3845604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 123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845604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Skapa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845604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117044" y="3509959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12095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273775" y="2476589"/>
            <a:ext cx="618093" cy="2654354"/>
            <a:chOff x="9454230" y="2476589"/>
            <a:chExt cx="437638" cy="2654354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9454230" y="2476589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9454230" y="3744514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9455312" y="5123628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/>
          <p:nvPr/>
        </p:nvCxnSpPr>
        <p:spPr>
          <a:xfrm>
            <a:off x="4798291" y="3773720"/>
            <a:ext cx="3399539" cy="1039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>
            <a:off x="4798291" y="3773720"/>
            <a:ext cx="3391304" cy="1286674"/>
          </a:xfrm>
          <a:prstGeom prst="bentConnector3">
            <a:avLst>
              <a:gd name="adj1" fmla="val 3463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8355149" y="4569368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4" name="Rounded Rectangle 53"/>
          <p:cNvSpPr/>
          <p:nvPr/>
        </p:nvSpPr>
        <p:spPr>
          <a:xfrm>
            <a:off x="8355833" y="3235195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3" name="Rounded Rectangle 52"/>
          <p:cNvSpPr/>
          <p:nvPr/>
        </p:nvSpPr>
        <p:spPr>
          <a:xfrm>
            <a:off x="8355149" y="1929334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7189040" y="1931358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8393293" y="2020271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 123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393293" y="2362032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Skapa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393292" y="271401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237807" y="2020492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 123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237807" y="2362253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Stoppa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237807" y="2714435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393292" y="3320489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OCR:456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393292" y="3662250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Skapa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8385952" y="4015948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395458" y="4664280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 789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8395458" y="5006041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Betalning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8393292" y="5343954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9991883" y="2234165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991883" y="350037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991882" y="4872175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48" name="Elbow Connector 47"/>
          <p:cNvCxnSpPr/>
          <p:nvPr/>
        </p:nvCxnSpPr>
        <p:spPr>
          <a:xfrm flipV="1">
            <a:off x="4798291" y="2483904"/>
            <a:ext cx="2274085" cy="1289816"/>
          </a:xfrm>
          <a:prstGeom prst="bentConnector3">
            <a:avLst>
              <a:gd name="adj1" fmla="val 51244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Callout 49"/>
          <p:cNvSpPr/>
          <p:nvPr/>
        </p:nvSpPr>
        <p:spPr>
          <a:xfrm>
            <a:off x="4424517" y="1478686"/>
            <a:ext cx="2168912" cy="767467"/>
          </a:xfrm>
          <a:prstGeom prst="wedgeEllipseCallout">
            <a:avLst>
              <a:gd name="adj1" fmla="val 59426"/>
              <a:gd name="adj2" fmla="val 1830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>
                <a:solidFill>
                  <a:schemeClr val="bg1"/>
                </a:solidFill>
              </a:rPr>
              <a:t>Prevents</a:t>
            </a:r>
            <a:r>
              <a:rPr lang="sv-SE" sz="1600" dirty="0" smtClean="0">
                <a:solidFill>
                  <a:schemeClr val="bg1"/>
                </a:solidFill>
              </a:rPr>
              <a:t> race </a:t>
            </a:r>
            <a:r>
              <a:rPr lang="sv-SE" sz="1600" dirty="0" err="1" smtClean="0">
                <a:solidFill>
                  <a:schemeClr val="bg1"/>
                </a:solidFill>
              </a:rPr>
              <a:t>conditions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117044" y="3509959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24" name="Snip Single Corner Rectangle 23"/>
          <p:cNvSpPr/>
          <p:nvPr/>
        </p:nvSpPr>
        <p:spPr>
          <a:xfrm>
            <a:off x="358279" y="3207152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3" name="Snip Single Corner Rectangle 22"/>
          <p:cNvSpPr/>
          <p:nvPr/>
        </p:nvSpPr>
        <p:spPr>
          <a:xfrm>
            <a:off x="1505136" y="3207152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2" name="Snip Single Corner Rectangle 21"/>
          <p:cNvSpPr/>
          <p:nvPr/>
        </p:nvSpPr>
        <p:spPr>
          <a:xfrm>
            <a:off x="2651993" y="3221173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05033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 789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5033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Betalning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05033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51890" y="3296066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 123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51890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Stoppa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51890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98747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OCR:456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698747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Skapa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98747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7" name="Snip Single Corner Rectangle 16"/>
          <p:cNvSpPr/>
          <p:nvPr/>
        </p:nvSpPr>
        <p:spPr>
          <a:xfrm>
            <a:off x="3798850" y="3221173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3845604" y="3310086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 123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845604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Skapa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3845604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084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>
            <p:custDataLst>
              <p:custData r:id="rId1"/>
            </p:custDataLst>
          </p:nvPr>
        </p:nvGrpSpPr>
        <p:grpSpPr>
          <a:xfrm>
            <a:off x="4561831" y="1266370"/>
            <a:ext cx="2814900" cy="5381164"/>
            <a:chOff x="4551141" y="1101828"/>
            <a:chExt cx="2814900" cy="5381164"/>
          </a:xfrm>
        </p:grpSpPr>
        <p:sp>
          <p:nvSpPr>
            <p:cNvPr id="18" name="Octagon 17"/>
            <p:cNvSpPr/>
            <p:nvPr/>
          </p:nvSpPr>
          <p:spPr>
            <a:xfrm>
              <a:off x="4551141" y="1101828"/>
              <a:ext cx="2814899" cy="5381164"/>
            </a:xfrm>
            <a:prstGeom prst="octagon">
              <a:avLst>
                <a:gd name="adj" fmla="val 5708"/>
              </a:avLst>
            </a:prstGeom>
            <a:solidFill>
              <a:srgbClr val="29292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3773" y="4440731"/>
              <a:ext cx="11430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800" b="1" dirty="0" smtClean="0"/>
                <a:t>Server</a:t>
              </a:r>
              <a:endParaRPr lang="sv-SE" b="1" dirty="0"/>
            </a:p>
          </p:txBody>
        </p:sp>
        <p:sp>
          <p:nvSpPr>
            <p:cNvPr id="20" name="Octagon 14"/>
            <p:cNvSpPr/>
            <p:nvPr/>
          </p:nvSpPr>
          <p:spPr>
            <a:xfrm>
              <a:off x="4711816" y="1101828"/>
              <a:ext cx="2654225" cy="5381164"/>
            </a:xfrm>
            <a:custGeom>
              <a:avLst/>
              <a:gdLst>
                <a:gd name="connsiteX0" fmla="*/ 0 w 2814899"/>
                <a:gd name="connsiteY0" fmla="*/ 160674 h 5381164"/>
                <a:gd name="connsiteX1" fmla="*/ 160674 w 2814899"/>
                <a:gd name="connsiteY1" fmla="*/ 0 h 5381164"/>
                <a:gd name="connsiteX2" fmla="*/ 2654225 w 2814899"/>
                <a:gd name="connsiteY2" fmla="*/ 0 h 5381164"/>
                <a:gd name="connsiteX3" fmla="*/ 2814899 w 2814899"/>
                <a:gd name="connsiteY3" fmla="*/ 160674 h 5381164"/>
                <a:gd name="connsiteX4" fmla="*/ 2814899 w 2814899"/>
                <a:gd name="connsiteY4" fmla="*/ 5220490 h 5381164"/>
                <a:gd name="connsiteX5" fmla="*/ 2654225 w 2814899"/>
                <a:gd name="connsiteY5" fmla="*/ 5381164 h 5381164"/>
                <a:gd name="connsiteX6" fmla="*/ 160674 w 2814899"/>
                <a:gd name="connsiteY6" fmla="*/ 5381164 h 5381164"/>
                <a:gd name="connsiteX7" fmla="*/ 0 w 2814899"/>
                <a:gd name="connsiteY7" fmla="*/ 5220490 h 5381164"/>
                <a:gd name="connsiteX8" fmla="*/ 0 w 2814899"/>
                <a:gd name="connsiteY8" fmla="*/ 160674 h 5381164"/>
                <a:gd name="connsiteX0" fmla="*/ 0 w 2814899"/>
                <a:gd name="connsiteY0" fmla="*/ 164330 h 5384820"/>
                <a:gd name="connsiteX1" fmla="*/ 160674 w 2814899"/>
                <a:gd name="connsiteY1" fmla="*/ 3656 h 5384820"/>
                <a:gd name="connsiteX2" fmla="*/ 1335039 w 2814899"/>
                <a:gd name="connsiteY2" fmla="*/ 0 h 5384820"/>
                <a:gd name="connsiteX3" fmla="*/ 2654225 w 2814899"/>
                <a:gd name="connsiteY3" fmla="*/ 3656 h 5384820"/>
                <a:gd name="connsiteX4" fmla="*/ 2814899 w 2814899"/>
                <a:gd name="connsiteY4" fmla="*/ 164330 h 5384820"/>
                <a:gd name="connsiteX5" fmla="*/ 2814899 w 2814899"/>
                <a:gd name="connsiteY5" fmla="*/ 5224146 h 5384820"/>
                <a:gd name="connsiteX6" fmla="*/ 2654225 w 2814899"/>
                <a:gd name="connsiteY6" fmla="*/ 5384820 h 5384820"/>
                <a:gd name="connsiteX7" fmla="*/ 160674 w 2814899"/>
                <a:gd name="connsiteY7" fmla="*/ 5384820 h 5384820"/>
                <a:gd name="connsiteX8" fmla="*/ 0 w 2814899"/>
                <a:gd name="connsiteY8" fmla="*/ 5224146 h 5384820"/>
                <a:gd name="connsiteX9" fmla="*/ 0 w 2814899"/>
                <a:gd name="connsiteY9" fmla="*/ 164330 h 5384820"/>
                <a:gd name="connsiteX0" fmla="*/ 0 w 2814899"/>
                <a:gd name="connsiteY0" fmla="*/ 164330 h 5384820"/>
                <a:gd name="connsiteX1" fmla="*/ 1335039 w 2814899"/>
                <a:gd name="connsiteY1" fmla="*/ 0 h 5384820"/>
                <a:gd name="connsiteX2" fmla="*/ 2654225 w 2814899"/>
                <a:gd name="connsiteY2" fmla="*/ 3656 h 5384820"/>
                <a:gd name="connsiteX3" fmla="*/ 2814899 w 2814899"/>
                <a:gd name="connsiteY3" fmla="*/ 164330 h 5384820"/>
                <a:gd name="connsiteX4" fmla="*/ 2814899 w 2814899"/>
                <a:gd name="connsiteY4" fmla="*/ 5224146 h 5384820"/>
                <a:gd name="connsiteX5" fmla="*/ 2654225 w 2814899"/>
                <a:gd name="connsiteY5" fmla="*/ 5384820 h 5384820"/>
                <a:gd name="connsiteX6" fmla="*/ 160674 w 2814899"/>
                <a:gd name="connsiteY6" fmla="*/ 5384820 h 5384820"/>
                <a:gd name="connsiteX7" fmla="*/ 0 w 2814899"/>
                <a:gd name="connsiteY7" fmla="*/ 5224146 h 5384820"/>
                <a:gd name="connsiteX8" fmla="*/ 0 w 2814899"/>
                <a:gd name="connsiteY8" fmla="*/ 164330 h 5384820"/>
                <a:gd name="connsiteX0" fmla="*/ 0 w 2814899"/>
                <a:gd name="connsiteY0" fmla="*/ 160674 h 5381164"/>
                <a:gd name="connsiteX1" fmla="*/ 2654225 w 2814899"/>
                <a:gd name="connsiteY1" fmla="*/ 0 h 5381164"/>
                <a:gd name="connsiteX2" fmla="*/ 2814899 w 2814899"/>
                <a:gd name="connsiteY2" fmla="*/ 160674 h 5381164"/>
                <a:gd name="connsiteX3" fmla="*/ 2814899 w 2814899"/>
                <a:gd name="connsiteY3" fmla="*/ 5220490 h 5381164"/>
                <a:gd name="connsiteX4" fmla="*/ 2654225 w 2814899"/>
                <a:gd name="connsiteY4" fmla="*/ 5381164 h 5381164"/>
                <a:gd name="connsiteX5" fmla="*/ 160674 w 2814899"/>
                <a:gd name="connsiteY5" fmla="*/ 5381164 h 5381164"/>
                <a:gd name="connsiteX6" fmla="*/ 0 w 2814899"/>
                <a:gd name="connsiteY6" fmla="*/ 5220490 h 5381164"/>
                <a:gd name="connsiteX7" fmla="*/ 0 w 2814899"/>
                <a:gd name="connsiteY7" fmla="*/ 160674 h 5381164"/>
                <a:gd name="connsiteX0" fmla="*/ 0 w 2814899"/>
                <a:gd name="connsiteY0" fmla="*/ 5220490 h 5381164"/>
                <a:gd name="connsiteX1" fmla="*/ 2654225 w 2814899"/>
                <a:gd name="connsiteY1" fmla="*/ 0 h 5381164"/>
                <a:gd name="connsiteX2" fmla="*/ 2814899 w 2814899"/>
                <a:gd name="connsiteY2" fmla="*/ 160674 h 5381164"/>
                <a:gd name="connsiteX3" fmla="*/ 2814899 w 2814899"/>
                <a:gd name="connsiteY3" fmla="*/ 5220490 h 5381164"/>
                <a:gd name="connsiteX4" fmla="*/ 2654225 w 2814899"/>
                <a:gd name="connsiteY4" fmla="*/ 5381164 h 5381164"/>
                <a:gd name="connsiteX5" fmla="*/ 160674 w 2814899"/>
                <a:gd name="connsiteY5" fmla="*/ 5381164 h 5381164"/>
                <a:gd name="connsiteX6" fmla="*/ 0 w 2814899"/>
                <a:gd name="connsiteY6" fmla="*/ 5220490 h 5381164"/>
                <a:gd name="connsiteX0" fmla="*/ 0 w 2654225"/>
                <a:gd name="connsiteY0" fmla="*/ 5381164 h 5381164"/>
                <a:gd name="connsiteX1" fmla="*/ 2493551 w 2654225"/>
                <a:gd name="connsiteY1" fmla="*/ 0 h 5381164"/>
                <a:gd name="connsiteX2" fmla="*/ 2654225 w 2654225"/>
                <a:gd name="connsiteY2" fmla="*/ 160674 h 5381164"/>
                <a:gd name="connsiteX3" fmla="*/ 2654225 w 2654225"/>
                <a:gd name="connsiteY3" fmla="*/ 5220490 h 5381164"/>
                <a:gd name="connsiteX4" fmla="*/ 2493551 w 2654225"/>
                <a:gd name="connsiteY4" fmla="*/ 5381164 h 5381164"/>
                <a:gd name="connsiteX5" fmla="*/ 0 w 2654225"/>
                <a:gd name="connsiteY5" fmla="*/ 5381164 h 538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4225" h="5381164">
                  <a:moveTo>
                    <a:pt x="0" y="5381164"/>
                  </a:moveTo>
                  <a:lnTo>
                    <a:pt x="2493551" y="0"/>
                  </a:lnTo>
                  <a:lnTo>
                    <a:pt x="2654225" y="160674"/>
                  </a:lnTo>
                  <a:lnTo>
                    <a:pt x="2654225" y="5220490"/>
                  </a:lnTo>
                  <a:lnTo>
                    <a:pt x="2493551" y="5381164"/>
                  </a:lnTo>
                  <a:lnTo>
                    <a:pt x="0" y="5381164"/>
                  </a:lnTo>
                  <a:close/>
                </a:path>
              </a:pathLst>
            </a:cu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896471" y="1743598"/>
              <a:ext cx="2126756" cy="4409423"/>
              <a:chOff x="1567014" y="2095750"/>
              <a:chExt cx="1300011" cy="2695325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568551" y="2095750"/>
                <a:ext cx="1298474" cy="258050"/>
              </a:xfrm>
              <a:prstGeom prst="roundRect">
                <a:avLst/>
              </a:prstGeom>
              <a:solidFill>
                <a:srgbClr val="637B9B">
                  <a:alpha val="23000"/>
                </a:srgb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084438" y="4524375"/>
                <a:ext cx="266700" cy="266700"/>
              </a:xfrm>
              <a:prstGeom prst="ellipse">
                <a:avLst/>
              </a:prstGeom>
              <a:solidFill>
                <a:srgbClr val="43BFF7">
                  <a:alpha val="96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1568551" y="2524750"/>
                <a:ext cx="1298474" cy="258050"/>
              </a:xfrm>
              <a:prstGeom prst="roundRect">
                <a:avLst/>
              </a:prstGeom>
              <a:solidFill>
                <a:srgbClr val="637B9B">
                  <a:alpha val="23000"/>
                </a:srgb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1568551" y="2953750"/>
                <a:ext cx="1298474" cy="258050"/>
              </a:xfrm>
              <a:prstGeom prst="roundRect">
                <a:avLst/>
              </a:prstGeom>
              <a:solidFill>
                <a:srgbClr val="637B9B">
                  <a:alpha val="23000"/>
                </a:srgb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1567014" y="3382750"/>
                <a:ext cx="1298474" cy="258050"/>
              </a:xfrm>
              <a:prstGeom prst="roundRect">
                <a:avLst/>
              </a:prstGeom>
              <a:solidFill>
                <a:srgbClr val="637B9B">
                  <a:alpha val="23000"/>
                </a:srgb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567014" y="4311750"/>
                <a:ext cx="1298474" cy="84600"/>
              </a:xfrm>
              <a:prstGeom prst="roundRect">
                <a:avLst/>
              </a:prstGeom>
              <a:solidFill>
                <a:srgbClr val="637B9B">
                  <a:alpha val="21000"/>
                </a:srgb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1567014" y="4139550"/>
                <a:ext cx="1298474" cy="84600"/>
              </a:xfrm>
              <a:prstGeom prst="roundRect">
                <a:avLst/>
              </a:prstGeom>
              <a:solidFill>
                <a:srgbClr val="637B9B">
                  <a:alpha val="21000"/>
                </a:srgb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9909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8" name="Elbow Connector 7"/>
          <p:cNvCxnSpPr>
            <a:stCxn id="4" idx="3"/>
            <a:endCxn id="7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3"/>
            <a:endCxn id="5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47596" y="3128833"/>
            <a:ext cx="1368462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20189" y="294872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672621" y="2425955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672622" y="304744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672622" y="3650402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38925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Sender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147596" y="3407659"/>
            <a:ext cx="1368462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409940" y="3186826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9" name="Oval Callout 18"/>
          <p:cNvSpPr/>
          <p:nvPr/>
        </p:nvSpPr>
        <p:spPr>
          <a:xfrm>
            <a:off x="840665" y="4010620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Similar</a:t>
            </a:r>
            <a:r>
              <a:rPr lang="sv-SE" sz="1600" dirty="0">
                <a:solidFill>
                  <a:schemeClr val="bg1"/>
                </a:solidFill>
              </a:rPr>
              <a:t> to broadcast, forwards the </a:t>
            </a:r>
            <a:r>
              <a:rPr lang="sv-SE" sz="1600" dirty="0" err="1">
                <a:solidFill>
                  <a:schemeClr val="bg1"/>
                </a:solidFill>
              </a:rPr>
              <a:t>first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reply</a:t>
            </a:r>
            <a:r>
              <a:rPr lang="sv-SE" sz="1600" dirty="0">
                <a:solidFill>
                  <a:schemeClr val="bg1"/>
                </a:solidFill>
              </a:rPr>
              <a:t> to the original </a:t>
            </a:r>
            <a:r>
              <a:rPr lang="sv-SE" sz="1600" dirty="0" err="1">
                <a:solidFill>
                  <a:schemeClr val="bg1"/>
                </a:solidFill>
              </a:rPr>
              <a:t>sender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ScatterGatherFirstCompletedRouter</a:t>
            </a:r>
            <a:endParaRPr lang="sv-SE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84020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Use</a:t>
            </a:r>
            <a:r>
              <a:rPr lang="sv-SE" b="1" dirty="0" smtClean="0"/>
              <a:t> routers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RoundRobin</a:t>
            </a: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Deployment</a:t>
            </a:r>
            <a:r>
              <a:rPr lang="sv-SE" b="1" dirty="0" smtClean="0"/>
              <a:t> </a:t>
            </a:r>
            <a:r>
              <a:rPr lang="sv-SE" b="1" dirty="0" err="1" smtClean="0"/>
              <a:t>configuration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888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2020" y="-102637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54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Error</a:t>
            </a:r>
            <a:r>
              <a:rPr lang="sv-SE" sz="54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handling in Java, C# and C</a:t>
            </a:r>
            <a:endParaRPr lang="sv-SE" sz="5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09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1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2</a:t>
            </a:r>
            <a:endParaRPr lang="sv-SE" sz="14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25842" y="244957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197920" y="244957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46" name="Group 45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47" name="Cross 46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50" name="Error"/>
          <p:cNvGrpSpPr/>
          <p:nvPr/>
        </p:nvGrpSpPr>
        <p:grpSpPr>
          <a:xfrm>
            <a:off x="7944658" y="287961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Businesslogic</a:t>
            </a:r>
            <a:endParaRPr lang="sv-SE" sz="14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183629" y="240385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26524" y="240385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Error"/>
          <p:cNvGrpSpPr/>
          <p:nvPr/>
        </p:nvGrpSpPr>
        <p:grpSpPr>
          <a:xfrm>
            <a:off x="3902445" y="283389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24" name="Group 23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5" name="Cross 24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Vendor</a:t>
            </a:r>
            <a:r>
              <a:rPr lang="sv-SE" sz="1400" b="1" dirty="0" smtClean="0"/>
              <a:t> </a:t>
            </a:r>
            <a:r>
              <a:rPr lang="sv-SE" sz="1400" b="1" dirty="0" err="1" smtClean="0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Insert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 guy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Refill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Gets </a:t>
              </a:r>
              <a:r>
                <a:rPr lang="sv-SE" sz="1400" b="1" dirty="0" err="1" smtClean="0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Need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more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r>
                <a:rPr lang="sv-SE" sz="1400" b="1" dirty="0" smtClean="0"/>
                <a:t>!</a:t>
              </a:r>
              <a:endParaRPr lang="sv-SE" sz="1400" b="1" dirty="0"/>
            </a:p>
          </p:txBody>
        </p:sp>
      </p:grpSp>
      <p:grpSp>
        <p:nvGrpSpPr>
          <p:cNvPr id="24" name="Error"/>
          <p:cNvGrpSpPr/>
          <p:nvPr/>
        </p:nvGrpSpPr>
        <p:grpSpPr>
          <a:xfrm>
            <a:off x="5101169" y="4158678"/>
            <a:ext cx="1259463" cy="1274018"/>
            <a:chOff x="4665409" y="4631482"/>
            <a:chExt cx="1610726" cy="1629341"/>
          </a:xfrm>
        </p:grpSpPr>
        <p:grpSp>
          <p:nvGrpSpPr>
            <p:cNvPr id="25" name="Group 24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6" name="Cross 25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3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637B9B"/>
            </a:solidFill>
            <a:ln w="190500">
              <a:solidFill>
                <a:srgbClr val="637B9B">
                  <a:alpha val="46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12192000" cy="294508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Supervision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err="1" smtClean="0"/>
              <a:t>Every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is </a:t>
            </a:r>
            <a:r>
              <a:rPr lang="sv-SE" b="1" dirty="0" err="1" smtClean="0"/>
              <a:t>being</a:t>
            </a:r>
            <a:r>
              <a:rPr lang="sv-SE" b="1" dirty="0" smtClean="0"/>
              <a:t> </a:t>
            </a:r>
            <a:r>
              <a:rPr lang="sv-SE" b="1" dirty="0" err="1" smtClean="0"/>
              <a:t>supervised</a:t>
            </a:r>
            <a:r>
              <a:rPr lang="sv-SE" b="1" dirty="0" smtClean="0"/>
              <a:t> by </a:t>
            </a:r>
            <a:r>
              <a:rPr lang="sv-SE" b="1" dirty="0" err="1" smtClean="0"/>
              <a:t>another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that</a:t>
            </a:r>
            <a:r>
              <a:rPr lang="sv-SE" b="1" dirty="0" smtClean="0"/>
              <a:t> </a:t>
            </a:r>
            <a:r>
              <a:rPr lang="sv-SE" b="1" dirty="0" err="1" smtClean="0"/>
              <a:t>dictates</a:t>
            </a:r>
            <a:r>
              <a:rPr lang="sv-SE" b="1" dirty="0" smtClean="0"/>
              <a:t> </a:t>
            </a:r>
            <a:r>
              <a:rPr lang="sv-SE" b="1" dirty="0" err="1" smtClean="0"/>
              <a:t>how</a:t>
            </a:r>
            <a:r>
              <a:rPr lang="sv-SE" b="1" dirty="0" smtClean="0"/>
              <a:t> </a:t>
            </a:r>
            <a:r>
              <a:rPr lang="sv-SE" b="1" dirty="0" err="1" smtClean="0"/>
              <a:t>failures</a:t>
            </a:r>
            <a:r>
              <a:rPr lang="sv-SE" b="1" dirty="0" smtClean="0"/>
              <a:t> </a:t>
            </a:r>
            <a:r>
              <a:rPr lang="sv-SE" b="1" dirty="0" err="1" smtClean="0"/>
              <a:t>should</a:t>
            </a:r>
            <a:r>
              <a:rPr lang="sv-SE" b="1" dirty="0" smtClean="0"/>
              <a:t> be handled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A supervisor </a:t>
            </a:r>
            <a:r>
              <a:rPr lang="sv-SE" b="1" dirty="0" err="1" smtClean="0"/>
              <a:t>can</a:t>
            </a:r>
            <a:r>
              <a:rPr lang="sv-SE" b="1" dirty="0" smtClean="0"/>
              <a:t> </a:t>
            </a:r>
            <a:r>
              <a:rPr lang="sv-SE" b="1" dirty="0" err="1" smtClean="0"/>
              <a:t>decide</a:t>
            </a:r>
            <a:r>
              <a:rPr lang="sv-SE" b="1" dirty="0" smtClean="0"/>
              <a:t> to:</a:t>
            </a:r>
          </a:p>
          <a:p>
            <a:r>
              <a:rPr lang="sv-SE" b="1" dirty="0" smtClean="0"/>
              <a:t>Force a </a:t>
            </a:r>
            <a:r>
              <a:rPr lang="sv-SE" b="1" dirty="0" err="1" smtClean="0"/>
              <a:t>restart</a:t>
            </a:r>
            <a:endParaRPr lang="sv-SE" b="1" dirty="0" smtClean="0"/>
          </a:p>
          <a:p>
            <a:r>
              <a:rPr lang="sv-SE" b="1" dirty="0" err="1" smtClean="0"/>
              <a:t>Terminate</a:t>
            </a:r>
            <a:endParaRPr lang="sv-SE" b="1" dirty="0" smtClean="0"/>
          </a:p>
          <a:p>
            <a:r>
              <a:rPr lang="sv-SE" b="1" dirty="0" err="1" smtClean="0"/>
              <a:t>Ignore</a:t>
            </a:r>
            <a:r>
              <a:rPr lang="sv-SE" b="1" dirty="0" smtClean="0"/>
              <a:t> and </a:t>
            </a:r>
            <a:r>
              <a:rPr lang="sv-SE" b="1" dirty="0" err="1" smtClean="0"/>
              <a:t>resume</a:t>
            </a:r>
            <a:endParaRPr lang="sv-SE" b="1" dirty="0" smtClean="0"/>
          </a:p>
          <a:p>
            <a:r>
              <a:rPr lang="sv-SE" b="1" dirty="0" err="1" smtClean="0"/>
              <a:t>Escalate</a:t>
            </a:r>
            <a:r>
              <a:rPr lang="sv-SE" b="1" dirty="0" smtClean="0"/>
              <a:t> </a:t>
            </a:r>
            <a:r>
              <a:rPr lang="sv-SE" b="1" dirty="0" err="1" smtClean="0"/>
              <a:t>up</a:t>
            </a:r>
            <a:r>
              <a:rPr lang="sv-SE" b="1" dirty="0" smtClean="0"/>
              <a:t> to </a:t>
            </a:r>
            <a:r>
              <a:rPr lang="sv-SE" b="1" dirty="0" err="1" smtClean="0"/>
              <a:t>it’s</a:t>
            </a:r>
            <a:r>
              <a:rPr lang="sv-SE" b="1" dirty="0" smtClean="0"/>
              <a:t> </a:t>
            </a:r>
            <a:r>
              <a:rPr lang="sv-SE" b="1" dirty="0" err="1" smtClean="0"/>
              <a:t>own</a:t>
            </a:r>
            <a:r>
              <a:rPr lang="sv-SE" b="1" dirty="0" smtClean="0"/>
              <a:t> supervisor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9256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22" idx="0"/>
            <a:endCxn id="3" idx="4"/>
          </p:cNvCxnSpPr>
          <p:nvPr/>
        </p:nvCxnSpPr>
        <p:spPr>
          <a:xfrm flipV="1">
            <a:off x="6057157" y="2479327"/>
            <a:ext cx="1" cy="462421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9" idx="0"/>
          </p:cNvCxnSpPr>
          <p:nvPr/>
        </p:nvCxnSpPr>
        <p:spPr>
          <a:xfrm>
            <a:off x="8283971" y="2479327"/>
            <a:ext cx="0" cy="46088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988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22" name="Isosceles Triangle 21"/>
          <p:cNvSpPr/>
          <p:nvPr/>
        </p:nvSpPr>
        <p:spPr>
          <a:xfrm>
            <a:off x="5154367" y="2941748"/>
            <a:ext cx="1805579" cy="1666346"/>
          </a:xfrm>
          <a:prstGeom prst="triangle">
            <a:avLst/>
          </a:prstGeom>
          <a:gradFill flip="none" rotWithShape="1">
            <a:gsLst>
              <a:gs pos="0">
                <a:srgbClr val="43BFF7"/>
              </a:gs>
              <a:gs pos="32000">
                <a:srgbClr val="43BFF7"/>
              </a:gs>
            </a:gsLst>
            <a:lin ang="16200000" scaled="1"/>
            <a:tileRect/>
          </a:gra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 smtClean="0"/>
              <a:t>User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49" name="Isosceles Triangle 48"/>
          <p:cNvSpPr/>
          <p:nvPr/>
        </p:nvSpPr>
        <p:spPr>
          <a:xfrm>
            <a:off x="7381181" y="2940211"/>
            <a:ext cx="1805579" cy="1667883"/>
          </a:xfrm>
          <a:prstGeom prst="triangle">
            <a:avLst/>
          </a:prstGeom>
          <a:solidFill>
            <a:srgbClr val="43BFF7"/>
          </a:soli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smtClean="0"/>
              <a:t>System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867273" y="1795897"/>
            <a:ext cx="195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”System 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39261" y="1795897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16840" y="651974"/>
            <a:ext cx="17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</a:t>
            </a:r>
            <a:r>
              <a:rPr lang="sv-SE" i="1" dirty="0" err="1" smtClean="0">
                <a:solidFill>
                  <a:schemeClr val="tx1">
                    <a:lumMod val="85000"/>
                  </a:schemeClr>
                </a:solidFill>
              </a:rPr>
              <a:t>Root</a:t>
            </a:r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 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>
                <a:solidFill>
                  <a:schemeClr val="bg1"/>
                </a:solidFill>
              </a:rPr>
              <a:t>OneForOne</a:t>
            </a:r>
            <a:r>
              <a:rPr lang="sv-SE" sz="1600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AllForOne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400" dirty="0">
                <a:solidFill>
                  <a:schemeClr val="bg1"/>
                </a:solidFill>
              </a:rPr>
              <a:t>supervisor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62738" y="3956952"/>
            <a:ext cx="2613089" cy="2613088"/>
            <a:chOff x="4662738" y="3956952"/>
            <a:chExt cx="2613089" cy="2613088"/>
          </a:xfrm>
        </p:grpSpPr>
        <p:sp>
          <p:nvSpPr>
            <p:cNvPr id="50" name="Freeform 49"/>
            <p:cNvSpPr/>
            <p:nvPr/>
          </p:nvSpPr>
          <p:spPr>
            <a:xfrm>
              <a:off x="4662738" y="3956952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" name="Octagon 1"/>
            <p:cNvSpPr/>
            <p:nvPr/>
          </p:nvSpPr>
          <p:spPr>
            <a:xfrm>
              <a:off x="4925701" y="4230737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167349" y="4439883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24288" y="5000665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800" b="1" dirty="0" smtClean="0"/>
                <a:t>CPU</a:t>
              </a:r>
              <a:endParaRPr lang="sv-SE" b="1" dirty="0"/>
            </a:p>
          </p:txBody>
        </p:sp>
        <p:sp>
          <p:nvSpPr>
            <p:cNvPr id="17" name="Octagon 16"/>
            <p:cNvSpPr/>
            <p:nvPr/>
          </p:nvSpPr>
          <p:spPr>
            <a:xfrm>
              <a:off x="5167349" y="4230737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3879262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37" y="213272"/>
            <a:ext cx="6883079" cy="657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Become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i="1" dirty="0" err="1" smtClean="0"/>
              <a:t>Become</a:t>
            </a:r>
            <a:r>
              <a:rPr lang="sv-SE" b="1" dirty="0" smtClean="0"/>
              <a:t> or </a:t>
            </a:r>
            <a:r>
              <a:rPr lang="sv-SE" b="1" i="1" dirty="0" err="1" smtClean="0"/>
              <a:t>hotswap</a:t>
            </a:r>
            <a:r>
              <a:rPr lang="sv-SE" b="1" dirty="0" smtClean="0"/>
              <a:t> </a:t>
            </a:r>
            <a:r>
              <a:rPr lang="sv-SE" b="1" dirty="0" err="1" smtClean="0"/>
              <a:t>means</a:t>
            </a:r>
            <a:r>
              <a:rPr lang="sv-SE" b="1" dirty="0" smtClean="0"/>
              <a:t> </a:t>
            </a:r>
            <a:r>
              <a:rPr lang="sv-SE" b="1" dirty="0" err="1" smtClean="0"/>
              <a:t>that</a:t>
            </a:r>
            <a:r>
              <a:rPr lang="sv-SE" b="1" dirty="0" smtClean="0"/>
              <a:t> an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can</a:t>
            </a:r>
            <a:r>
              <a:rPr lang="sv-SE" b="1" dirty="0" smtClean="0"/>
              <a:t> </a:t>
            </a:r>
            <a:r>
              <a:rPr lang="sv-SE" b="1" dirty="0" err="1" smtClean="0"/>
              <a:t>decide</a:t>
            </a:r>
            <a:r>
              <a:rPr lang="sv-SE" b="1" dirty="0" smtClean="0"/>
              <a:t> </a:t>
            </a:r>
            <a:r>
              <a:rPr lang="sv-SE" b="1" dirty="0" err="1" smtClean="0"/>
              <a:t>how</a:t>
            </a:r>
            <a:r>
              <a:rPr lang="sv-SE" b="1" dirty="0" smtClean="0"/>
              <a:t> it </a:t>
            </a:r>
            <a:r>
              <a:rPr lang="sv-SE" b="1" dirty="0" err="1" smtClean="0"/>
              <a:t>should</a:t>
            </a:r>
            <a:r>
              <a:rPr lang="sv-SE" b="1" dirty="0" smtClean="0"/>
              <a:t> process the </a:t>
            </a:r>
            <a:r>
              <a:rPr lang="sv-SE" b="1" dirty="0" err="1" smtClean="0"/>
              <a:t>next</a:t>
            </a:r>
            <a:r>
              <a:rPr lang="sv-SE" b="1" dirty="0" smtClean="0"/>
              <a:t> </a:t>
            </a:r>
            <a:r>
              <a:rPr lang="sv-SE" b="1" dirty="0" err="1" smtClean="0"/>
              <a:t>incoming</a:t>
            </a:r>
            <a:r>
              <a:rPr lang="sv-SE" b="1" dirty="0" smtClean="0"/>
              <a:t> </a:t>
            </a:r>
            <a:r>
              <a:rPr lang="sv-SE" b="1" dirty="0" err="1" smtClean="0"/>
              <a:t>message</a:t>
            </a:r>
            <a:r>
              <a:rPr lang="sv-SE" b="1" dirty="0" smtClean="0"/>
              <a:t>.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In Akka.NET </a:t>
            </a:r>
            <a:r>
              <a:rPr lang="sv-SE" b="1" dirty="0" err="1" smtClean="0"/>
              <a:t>this</a:t>
            </a:r>
            <a:r>
              <a:rPr lang="sv-SE" b="1" dirty="0" smtClean="0"/>
              <a:t> is handled by the .</a:t>
            </a:r>
            <a:r>
              <a:rPr lang="sv-SE" b="1" i="1" dirty="0" err="1" smtClean="0"/>
              <a:t>Become</a:t>
            </a:r>
            <a:r>
              <a:rPr lang="sv-SE" b="1" dirty="0" smtClean="0"/>
              <a:t> and </a:t>
            </a:r>
            <a:r>
              <a:rPr lang="sv-SE" b="1" i="1" dirty="0" smtClean="0"/>
              <a:t>.</a:t>
            </a:r>
            <a:r>
              <a:rPr lang="sv-SE" b="1" i="1" dirty="0" err="1" smtClean="0"/>
              <a:t>Unbecome</a:t>
            </a:r>
            <a:r>
              <a:rPr lang="sv-SE" b="1" i="1" dirty="0" smtClean="0"/>
              <a:t> </a:t>
            </a:r>
            <a:r>
              <a:rPr lang="sv-SE" b="1" dirty="0" err="1" smtClean="0"/>
              <a:t>methods</a:t>
            </a:r>
            <a:r>
              <a:rPr lang="sv-SE" b="1" dirty="0" smtClean="0"/>
              <a:t>.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Very</a:t>
            </a:r>
            <a:r>
              <a:rPr lang="sv-SE" b="1" dirty="0" smtClean="0"/>
              <a:t> </a:t>
            </a:r>
            <a:r>
              <a:rPr lang="sv-SE" b="1" dirty="0" err="1" smtClean="0"/>
              <a:t>useful</a:t>
            </a:r>
            <a:r>
              <a:rPr lang="sv-SE" b="1" dirty="0" smtClean="0"/>
              <a:t> for </a:t>
            </a:r>
            <a:r>
              <a:rPr lang="sv-SE" b="1" dirty="0" err="1" smtClean="0"/>
              <a:t>creating</a:t>
            </a:r>
            <a:r>
              <a:rPr lang="sv-SE" b="1" dirty="0" smtClean="0"/>
              <a:t> </a:t>
            </a:r>
            <a:r>
              <a:rPr lang="sv-SE" b="1" dirty="0" err="1" smtClean="0"/>
              <a:t>state</a:t>
            </a:r>
            <a:r>
              <a:rPr lang="sv-SE" b="1" dirty="0" smtClean="0"/>
              <a:t> </a:t>
            </a:r>
            <a:r>
              <a:rPr lang="sv-SE" b="1" dirty="0" err="1" smtClean="0"/>
              <a:t>machines</a:t>
            </a:r>
            <a:endParaRPr lang="sv-SE" b="1" dirty="0" smtClean="0"/>
          </a:p>
        </p:txBody>
      </p:sp>
    </p:spTree>
    <p:extLst>
      <p:ext uri="{BB962C8B-B14F-4D97-AF65-F5344CB8AC3E}">
        <p14:creationId xmlns:p14="http://schemas.microsoft.com/office/powerpoint/2010/main" val="292447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" y="234479"/>
            <a:ext cx="7241458" cy="6358827"/>
          </a:xfrm>
          <a:prstGeom prst="roundRect">
            <a:avLst>
              <a:gd name="adj" fmla="val 3889"/>
            </a:avLst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8379" y="360947"/>
            <a:ext cx="10515600" cy="6497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Alive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…//</a:t>
            </a:r>
            <a:r>
              <a:rPr lang="sv-SE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sv-SE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endParaRPr lang="sv-SE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this.hitpoints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0)</a:t>
            </a:r>
          </a:p>
          <a:p>
            <a:pPr marL="0" indent="0">
              <a:buNone/>
            </a:pP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this.Become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Dead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sv-S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Dead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Resurrect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&gt;(_ =&gt; {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sz="2400" dirty="0" err="1" smtClean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this.hitpoints</a:t>
            </a:r>
            <a:r>
              <a:rPr lang="sv-SE" sz="2400" dirty="0" smtClean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this.maxHitpoints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this.Become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Alive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endParaRPr lang="sv-S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25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Other</a:t>
            </a:r>
            <a:r>
              <a:rPr lang="sv-SE" b="1" dirty="0" smtClean="0"/>
              <a:t> features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v-SE" b="1" dirty="0" smtClean="0"/>
              <a:t>Cluster</a:t>
            </a:r>
            <a:endParaRPr lang="sv-SE" b="1" dirty="0"/>
          </a:p>
          <a:p>
            <a:r>
              <a:rPr lang="sv-SE" b="1" dirty="0" smtClean="0"/>
              <a:t>Cluster </a:t>
            </a:r>
            <a:r>
              <a:rPr lang="sv-SE" b="1" dirty="0" err="1" smtClean="0"/>
              <a:t>Sharding</a:t>
            </a:r>
            <a:endParaRPr lang="sv-SE" b="1" dirty="0" smtClean="0"/>
          </a:p>
          <a:p>
            <a:r>
              <a:rPr lang="sv-SE" b="1" dirty="0" err="1" smtClean="0"/>
              <a:t>Dependency</a:t>
            </a:r>
            <a:r>
              <a:rPr lang="sv-SE" b="1" dirty="0" smtClean="0"/>
              <a:t> </a:t>
            </a:r>
            <a:r>
              <a:rPr lang="sv-SE" b="1" dirty="0" err="1" smtClean="0"/>
              <a:t>Injection</a:t>
            </a:r>
            <a:endParaRPr lang="sv-SE" b="1" dirty="0" smtClean="0"/>
          </a:p>
          <a:p>
            <a:r>
              <a:rPr lang="sv-SE" b="1" dirty="0" err="1" smtClean="0"/>
              <a:t>Persistence</a:t>
            </a:r>
            <a:endParaRPr lang="sv-SE" b="1" dirty="0" smtClean="0"/>
          </a:p>
          <a:p>
            <a:r>
              <a:rPr lang="sv-SE" b="1" dirty="0" err="1" smtClean="0"/>
              <a:t>Finite</a:t>
            </a:r>
            <a:r>
              <a:rPr lang="sv-SE" b="1" dirty="0" smtClean="0"/>
              <a:t> State Machines</a:t>
            </a:r>
          </a:p>
          <a:p>
            <a:r>
              <a:rPr lang="sv-SE" b="1" dirty="0" smtClean="0"/>
              <a:t>F# API</a:t>
            </a:r>
          </a:p>
          <a:p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43643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smtClean="0">
                <a:latin typeface="+mj-lt"/>
              </a:rPr>
              <a:t>Before Akka.NET</a:t>
            </a:r>
          </a:p>
          <a:p>
            <a:endParaRPr lang="sv-SE" sz="3200" dirty="0" smtClean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200-300 </a:t>
            </a:r>
            <a:r>
              <a:rPr lang="sv-SE" sz="3200" b="1" dirty="0" err="1" smtClean="0">
                <a:latin typeface="+mj-lt"/>
              </a:rPr>
              <a:t>Simulated</a:t>
            </a:r>
            <a:r>
              <a:rPr lang="sv-SE" sz="3200" b="1" dirty="0" smtClean="0">
                <a:latin typeface="+mj-lt"/>
              </a:rPr>
              <a:t> Excel </a:t>
            </a:r>
            <a:r>
              <a:rPr lang="sv-SE" sz="3200" b="1" dirty="0" err="1" smtClean="0">
                <a:latin typeface="+mj-lt"/>
              </a:rPr>
              <a:t>workbooks</a:t>
            </a:r>
            <a:r>
              <a:rPr lang="sv-SE" sz="3200" b="1" dirty="0" smtClean="0">
                <a:latin typeface="+mj-lt"/>
              </a:rPr>
              <a:t>.</a:t>
            </a:r>
          </a:p>
          <a:p>
            <a:r>
              <a:rPr lang="sv-SE" sz="3200" b="1" dirty="0" err="1" smtClean="0">
                <a:latin typeface="+mj-lt"/>
              </a:rPr>
              <a:t>Aprox</a:t>
            </a:r>
            <a:r>
              <a:rPr lang="sv-SE" sz="3200" b="1" dirty="0" smtClean="0">
                <a:latin typeface="+mj-lt"/>
              </a:rPr>
              <a:t> </a:t>
            </a:r>
            <a:r>
              <a:rPr lang="sv-SE" sz="3200" b="1" dirty="0" smtClean="0"/>
              <a:t>7000 </a:t>
            </a:r>
            <a:r>
              <a:rPr lang="sv-SE" sz="3200" b="1" dirty="0"/>
              <a:t>Excel </a:t>
            </a:r>
            <a:r>
              <a:rPr lang="sv-SE" sz="3200" b="1" dirty="0" smtClean="0"/>
              <a:t>cells.</a:t>
            </a:r>
            <a:endParaRPr lang="sv-SE" sz="3200" b="1" dirty="0" smtClean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Excel </a:t>
            </a:r>
            <a:r>
              <a:rPr lang="sv-SE" sz="3200" b="1" dirty="0" err="1" smtClean="0">
                <a:latin typeface="+mj-lt"/>
              </a:rPr>
              <a:t>compatible</a:t>
            </a:r>
            <a:r>
              <a:rPr lang="sv-SE" sz="3200" b="1" dirty="0" smtClean="0">
                <a:latin typeface="+mj-lt"/>
              </a:rPr>
              <a:t> </a:t>
            </a:r>
            <a:r>
              <a:rPr lang="sv-SE" sz="3200" b="1" dirty="0" err="1" smtClean="0">
                <a:latin typeface="+mj-lt"/>
              </a:rPr>
              <a:t>formula</a:t>
            </a:r>
            <a:r>
              <a:rPr lang="sv-SE" sz="3200" b="1" dirty="0" err="1">
                <a:latin typeface="+mj-lt"/>
              </a:rPr>
              <a:t>s</a:t>
            </a:r>
            <a:r>
              <a:rPr lang="sv-SE" sz="3200" b="1" dirty="0" smtClean="0">
                <a:latin typeface="+mj-lt"/>
              </a:rPr>
              <a:t>.</a:t>
            </a:r>
          </a:p>
          <a:p>
            <a:r>
              <a:rPr lang="sv-SE" sz="3200" b="1" dirty="0" err="1" smtClean="0">
                <a:latin typeface="+mj-lt"/>
              </a:rPr>
              <a:t>Single</a:t>
            </a:r>
            <a:r>
              <a:rPr lang="sv-SE" sz="3200" b="1" dirty="0" smtClean="0">
                <a:latin typeface="+mj-lt"/>
              </a:rPr>
              <a:t> </a:t>
            </a:r>
            <a:r>
              <a:rPr lang="sv-SE" sz="3200" b="1" dirty="0" err="1" smtClean="0">
                <a:latin typeface="+mj-lt"/>
              </a:rPr>
              <a:t>user</a:t>
            </a:r>
            <a:r>
              <a:rPr lang="sv-SE" sz="3200" b="1" dirty="0" smtClean="0">
                <a:latin typeface="+mj-lt"/>
              </a:rPr>
              <a:t> system, </a:t>
            </a:r>
            <a:r>
              <a:rPr lang="sv-SE" sz="3200" b="1" dirty="0" err="1" smtClean="0">
                <a:latin typeface="+mj-lt"/>
              </a:rPr>
              <a:t>one</a:t>
            </a:r>
            <a:r>
              <a:rPr lang="sv-SE" sz="3200" b="1" dirty="0" smtClean="0">
                <a:latin typeface="+mj-lt"/>
              </a:rPr>
              <a:t> </a:t>
            </a:r>
            <a:r>
              <a:rPr lang="sv-SE" sz="3200" b="1" dirty="0" err="1" smtClean="0">
                <a:latin typeface="+mj-lt"/>
              </a:rPr>
              <a:t>user</a:t>
            </a:r>
            <a:r>
              <a:rPr lang="sv-SE" sz="3200" b="1" dirty="0" smtClean="0">
                <a:latin typeface="+mj-lt"/>
              </a:rPr>
              <a:t> per </a:t>
            </a:r>
            <a:r>
              <a:rPr lang="sv-SE" sz="3200" b="1" dirty="0" err="1" smtClean="0">
                <a:latin typeface="+mj-lt"/>
              </a:rPr>
              <a:t>workbook</a:t>
            </a:r>
            <a:r>
              <a:rPr lang="sv-SE" sz="3200" b="1" dirty="0" smtClean="0">
                <a:latin typeface="+mj-lt"/>
              </a:rPr>
              <a:t>.</a:t>
            </a:r>
          </a:p>
          <a:p>
            <a:endParaRPr lang="sv-SE" sz="3200" b="1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008" y="684190"/>
            <a:ext cx="5205984" cy="9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5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err="1" smtClean="0">
                <a:latin typeface="+mj-lt"/>
              </a:rPr>
              <a:t>With</a:t>
            </a:r>
            <a:r>
              <a:rPr lang="sv-SE" sz="3200" b="1" dirty="0" smtClean="0">
                <a:latin typeface="+mj-lt"/>
              </a:rPr>
              <a:t> Akka.NET</a:t>
            </a:r>
          </a:p>
          <a:p>
            <a:endParaRPr lang="sv-SE" sz="3200" b="1" dirty="0" smtClean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800 000 Excel cells.</a:t>
            </a:r>
          </a:p>
          <a:p>
            <a:r>
              <a:rPr lang="sv-SE" sz="3200" b="1" dirty="0" err="1" smtClean="0">
                <a:latin typeface="+mj-lt"/>
              </a:rPr>
              <a:t>Multiuser</a:t>
            </a:r>
            <a:r>
              <a:rPr lang="sv-SE" sz="3200" b="1" dirty="0" smtClean="0">
                <a:latin typeface="+mj-lt"/>
              </a:rPr>
              <a:t>, </a:t>
            </a:r>
            <a:r>
              <a:rPr lang="sv-SE" sz="3200" b="1" dirty="0" err="1" smtClean="0">
                <a:latin typeface="+mj-lt"/>
              </a:rPr>
              <a:t>manu</a:t>
            </a:r>
            <a:r>
              <a:rPr lang="sv-SE" sz="3200" b="1" dirty="0" smtClean="0">
                <a:latin typeface="+mj-lt"/>
              </a:rPr>
              <a:t> </a:t>
            </a:r>
            <a:r>
              <a:rPr lang="sv-SE" sz="3200" b="1" dirty="0" err="1" smtClean="0">
                <a:latin typeface="+mj-lt"/>
              </a:rPr>
              <a:t>users</a:t>
            </a:r>
            <a:r>
              <a:rPr lang="sv-SE" sz="3200" b="1" dirty="0" smtClean="0">
                <a:latin typeface="+mj-lt"/>
              </a:rPr>
              <a:t> </a:t>
            </a:r>
            <a:r>
              <a:rPr lang="sv-SE" sz="3200" b="1" dirty="0" err="1" smtClean="0">
                <a:latin typeface="+mj-lt"/>
              </a:rPr>
              <a:t>can</a:t>
            </a:r>
            <a:r>
              <a:rPr lang="sv-SE" sz="3200" b="1" dirty="0" smtClean="0">
                <a:latin typeface="+mj-lt"/>
              </a:rPr>
              <a:t> </a:t>
            </a:r>
            <a:r>
              <a:rPr lang="sv-SE" sz="3200" b="1" dirty="0" err="1" smtClean="0">
                <a:latin typeface="+mj-lt"/>
              </a:rPr>
              <a:t>edit</a:t>
            </a:r>
            <a:r>
              <a:rPr lang="sv-SE" sz="3200" b="1" dirty="0" smtClean="0">
                <a:latin typeface="+mj-lt"/>
              </a:rPr>
              <a:t> the same </a:t>
            </a:r>
            <a:r>
              <a:rPr lang="sv-SE" sz="3200" b="1" dirty="0" err="1" smtClean="0">
                <a:latin typeface="+mj-lt"/>
              </a:rPr>
              <a:t>workbook</a:t>
            </a:r>
            <a:r>
              <a:rPr lang="sv-SE" sz="3200" b="1" dirty="0">
                <a:latin typeface="+mj-lt"/>
              </a:rPr>
              <a:t> </a:t>
            </a:r>
          </a:p>
          <a:p>
            <a:r>
              <a:rPr lang="sv-SE" sz="3200" b="1" dirty="0" smtClean="0">
                <a:latin typeface="+mj-lt"/>
              </a:rPr>
              <a:t>– </a:t>
            </a:r>
            <a:r>
              <a:rPr lang="sv-SE" sz="3200" b="1" dirty="0" err="1" smtClean="0">
                <a:latin typeface="+mj-lt"/>
              </a:rPr>
              <a:t>google</a:t>
            </a:r>
            <a:r>
              <a:rPr lang="sv-SE" sz="3200" b="1" dirty="0" smtClean="0">
                <a:latin typeface="+mj-lt"/>
              </a:rPr>
              <a:t> </a:t>
            </a:r>
            <a:r>
              <a:rPr lang="sv-SE" sz="3200" b="1" dirty="0" err="1" smtClean="0">
                <a:latin typeface="+mj-lt"/>
              </a:rPr>
              <a:t>docs</a:t>
            </a:r>
            <a:r>
              <a:rPr lang="sv-SE" sz="3200" b="1" dirty="0" smtClean="0">
                <a:latin typeface="+mj-lt"/>
              </a:rPr>
              <a:t> style.</a:t>
            </a:r>
          </a:p>
          <a:p>
            <a:r>
              <a:rPr lang="sv-SE" sz="3200" b="1" dirty="0" err="1" smtClean="0">
                <a:latin typeface="+mj-lt"/>
              </a:rPr>
              <a:t>Two</a:t>
            </a:r>
            <a:r>
              <a:rPr lang="sv-SE" sz="3200" b="1" dirty="0" smtClean="0">
                <a:latin typeface="+mj-lt"/>
              </a:rPr>
              <a:t> </a:t>
            </a:r>
            <a:r>
              <a:rPr lang="sv-SE" sz="3200" b="1" dirty="0" err="1" smtClean="0">
                <a:latin typeface="+mj-lt"/>
              </a:rPr>
              <a:t>devs</a:t>
            </a:r>
            <a:r>
              <a:rPr lang="sv-SE" sz="3200" b="1" dirty="0" smtClean="0">
                <a:latin typeface="+mj-lt"/>
              </a:rPr>
              <a:t> </a:t>
            </a:r>
            <a:r>
              <a:rPr lang="sv-SE" sz="3200" b="1" dirty="0" err="1" smtClean="0">
                <a:latin typeface="+mj-lt"/>
              </a:rPr>
              <a:t>rewrote</a:t>
            </a:r>
            <a:r>
              <a:rPr lang="sv-SE" sz="3200" b="1" dirty="0" smtClean="0">
                <a:latin typeface="+mj-lt"/>
              </a:rPr>
              <a:t>/</a:t>
            </a:r>
            <a:r>
              <a:rPr lang="sv-SE" sz="3200" b="1" dirty="0" err="1" smtClean="0">
                <a:latin typeface="+mj-lt"/>
              </a:rPr>
              <a:t>adapted</a:t>
            </a:r>
            <a:r>
              <a:rPr lang="sv-SE" sz="3200" b="1" dirty="0" smtClean="0">
                <a:latin typeface="+mj-lt"/>
              </a:rPr>
              <a:t> the </a:t>
            </a:r>
            <a:r>
              <a:rPr lang="sv-SE" sz="3200" b="1" dirty="0" err="1" smtClean="0">
                <a:latin typeface="+mj-lt"/>
              </a:rPr>
              <a:t>current</a:t>
            </a:r>
            <a:r>
              <a:rPr lang="sv-SE" sz="3200" b="1" dirty="0" smtClean="0">
                <a:latin typeface="+mj-lt"/>
              </a:rPr>
              <a:t> system in </a:t>
            </a:r>
            <a:r>
              <a:rPr lang="sv-SE" sz="3200" b="1" dirty="0" err="1" smtClean="0">
                <a:latin typeface="+mj-lt"/>
              </a:rPr>
              <a:t>two</a:t>
            </a:r>
            <a:r>
              <a:rPr lang="sv-SE" sz="3200" b="1" dirty="0" smtClean="0">
                <a:latin typeface="+mj-lt"/>
              </a:rPr>
              <a:t> </a:t>
            </a:r>
            <a:r>
              <a:rPr lang="sv-SE" sz="3200" b="1" dirty="0" err="1" smtClean="0">
                <a:latin typeface="+mj-lt"/>
              </a:rPr>
              <a:t>weeks</a:t>
            </a:r>
            <a:r>
              <a:rPr lang="sv-SE" sz="3200" b="1" dirty="0" smtClean="0">
                <a:latin typeface="+mj-lt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008" y="684190"/>
            <a:ext cx="5205984" cy="9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2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+mj-lt"/>
              </a:rPr>
              <a:t>Before Akka.NET</a:t>
            </a:r>
          </a:p>
          <a:p>
            <a:endParaRPr lang="sv-SE" sz="3200" b="1" dirty="0" smtClean="0">
              <a:latin typeface="+mj-lt"/>
            </a:endParaRPr>
          </a:p>
          <a:p>
            <a:r>
              <a:rPr lang="sv-SE" sz="3200" b="1" dirty="0" err="1" smtClean="0">
                <a:latin typeface="+mj-lt"/>
              </a:rPr>
              <a:t>Legacy</a:t>
            </a:r>
            <a:r>
              <a:rPr lang="sv-SE" sz="3200" b="1" dirty="0" smtClean="0">
                <a:latin typeface="+mj-lt"/>
              </a:rPr>
              <a:t> system, </a:t>
            </a:r>
            <a:r>
              <a:rPr lang="sv-SE" sz="3200" b="1" dirty="0" err="1" smtClean="0">
                <a:latin typeface="+mj-lt"/>
              </a:rPr>
              <a:t>written</a:t>
            </a:r>
            <a:r>
              <a:rPr lang="sv-SE" sz="3200" b="1" dirty="0" smtClean="0">
                <a:latin typeface="+mj-lt"/>
              </a:rPr>
              <a:t> </a:t>
            </a:r>
            <a:r>
              <a:rPr lang="sv-SE" sz="3200" b="1" dirty="0" err="1" smtClean="0">
                <a:latin typeface="+mj-lt"/>
              </a:rPr>
              <a:t>around</a:t>
            </a:r>
            <a:r>
              <a:rPr lang="sv-SE" sz="3200" b="1" dirty="0" smtClean="0">
                <a:latin typeface="+mj-lt"/>
              </a:rPr>
              <a:t> </a:t>
            </a:r>
            <a:r>
              <a:rPr lang="sv-SE" sz="3200" b="1" dirty="0" err="1" smtClean="0">
                <a:latin typeface="+mj-lt"/>
              </a:rPr>
              <a:t>year</a:t>
            </a:r>
            <a:r>
              <a:rPr lang="sv-SE" sz="3200" b="1" dirty="0" smtClean="0">
                <a:latin typeface="+mj-lt"/>
              </a:rPr>
              <a:t> 2000.</a:t>
            </a:r>
          </a:p>
          <a:p>
            <a:r>
              <a:rPr lang="sv-SE" sz="3200" b="1" dirty="0" err="1" smtClean="0">
                <a:latin typeface="+mj-lt"/>
              </a:rPr>
              <a:t>One</a:t>
            </a:r>
            <a:r>
              <a:rPr lang="sv-SE" sz="3200" b="1" dirty="0" smtClean="0">
                <a:latin typeface="+mj-lt"/>
              </a:rPr>
              <a:t> </a:t>
            </a:r>
            <a:r>
              <a:rPr lang="sv-SE" sz="3200" b="1" dirty="0" err="1" smtClean="0">
                <a:latin typeface="+mj-lt"/>
              </a:rPr>
              <a:t>customer</a:t>
            </a:r>
            <a:r>
              <a:rPr lang="sv-SE" sz="3200" b="1" dirty="0" smtClean="0">
                <a:latin typeface="+mj-lt"/>
              </a:rPr>
              <a:t> per server, SPOF.</a:t>
            </a:r>
          </a:p>
          <a:p>
            <a:r>
              <a:rPr lang="sv-SE" sz="3200" b="1" dirty="0" smtClean="0">
                <a:latin typeface="+mj-lt"/>
              </a:rPr>
              <a:t>Huge </a:t>
            </a:r>
            <a:r>
              <a:rPr lang="sv-SE" sz="3200" b="1" dirty="0" err="1" smtClean="0">
                <a:latin typeface="+mj-lt"/>
              </a:rPr>
              <a:t>amounts</a:t>
            </a:r>
            <a:r>
              <a:rPr lang="sv-SE" sz="3200" b="1" dirty="0" smtClean="0">
                <a:latin typeface="+mj-lt"/>
              </a:rPr>
              <a:t> </a:t>
            </a:r>
            <a:r>
              <a:rPr lang="sv-SE" sz="3200" b="1" dirty="0" err="1" smtClean="0">
                <a:latin typeface="+mj-lt"/>
              </a:rPr>
              <a:t>of</a:t>
            </a:r>
            <a:r>
              <a:rPr lang="sv-SE" sz="3200" b="1" dirty="0" smtClean="0">
                <a:latin typeface="+mj-lt"/>
              </a:rPr>
              <a:t> </a:t>
            </a:r>
            <a:r>
              <a:rPr lang="sv-SE" sz="3200" b="1" dirty="0" err="1" smtClean="0">
                <a:latin typeface="+mj-lt"/>
              </a:rPr>
              <a:t>synchronization</a:t>
            </a:r>
            <a:r>
              <a:rPr lang="sv-SE" sz="3200" b="1" dirty="0" smtClean="0">
                <a:latin typeface="+mj-lt"/>
              </a:rPr>
              <a:t> </a:t>
            </a:r>
            <a:r>
              <a:rPr lang="sv-SE" sz="3200" b="1" dirty="0" err="1" smtClean="0">
                <a:latin typeface="+mj-lt"/>
              </a:rPr>
              <a:t>code</a:t>
            </a:r>
            <a:r>
              <a:rPr lang="sv-SE" sz="3200" b="1" dirty="0" smtClean="0">
                <a:latin typeface="+mj-lt"/>
              </a:rPr>
              <a:t>.</a:t>
            </a:r>
          </a:p>
          <a:p>
            <a:endParaRPr lang="sv-SE" sz="3200" b="1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75" y="69580"/>
            <a:ext cx="4892971" cy="189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8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err="1" smtClean="0">
                <a:latin typeface="+mj-lt"/>
              </a:rPr>
              <a:t>With</a:t>
            </a:r>
            <a:r>
              <a:rPr lang="sv-SE" sz="3200" b="1" dirty="0" smtClean="0">
                <a:latin typeface="+mj-lt"/>
              </a:rPr>
              <a:t> Akka.NET</a:t>
            </a:r>
          </a:p>
          <a:p>
            <a:endParaRPr lang="sv-SE" sz="3200" b="1" dirty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85% less </a:t>
            </a:r>
            <a:r>
              <a:rPr lang="sv-SE" sz="3200" b="1" dirty="0" err="1" smtClean="0">
                <a:latin typeface="+mj-lt"/>
              </a:rPr>
              <a:t>code</a:t>
            </a:r>
            <a:r>
              <a:rPr lang="sv-SE" sz="3200" b="1" dirty="0" smtClean="0">
                <a:latin typeface="+mj-lt"/>
              </a:rPr>
              <a:t>, The </a:t>
            </a:r>
            <a:r>
              <a:rPr lang="sv-SE" sz="3200" b="1" dirty="0" err="1" smtClean="0">
                <a:latin typeface="+mj-lt"/>
              </a:rPr>
              <a:t>code</a:t>
            </a:r>
            <a:r>
              <a:rPr lang="sv-SE" sz="3200" b="1" dirty="0" smtClean="0">
                <a:latin typeface="+mj-lt"/>
              </a:rPr>
              <a:t> </a:t>
            </a:r>
            <a:r>
              <a:rPr lang="sv-SE" sz="3200" b="1" dirty="0" err="1" smtClean="0">
                <a:latin typeface="+mj-lt"/>
              </a:rPr>
              <a:t>only</a:t>
            </a:r>
            <a:r>
              <a:rPr lang="sv-SE" sz="3200" b="1" dirty="0" smtClean="0">
                <a:latin typeface="+mj-lt"/>
              </a:rPr>
              <a:t> focus on business </a:t>
            </a:r>
            <a:r>
              <a:rPr lang="sv-SE" sz="3200" b="1" dirty="0" err="1" smtClean="0">
                <a:latin typeface="+mj-lt"/>
              </a:rPr>
              <a:t>value</a:t>
            </a:r>
            <a:r>
              <a:rPr lang="sv-SE" sz="3200" b="1" dirty="0" smtClean="0">
                <a:latin typeface="+mj-lt"/>
              </a:rPr>
              <a:t>, Akka.NET </a:t>
            </a:r>
            <a:r>
              <a:rPr lang="sv-SE" sz="3200" b="1" dirty="0" err="1" smtClean="0">
                <a:latin typeface="+mj-lt"/>
              </a:rPr>
              <a:t>handles</a:t>
            </a:r>
            <a:r>
              <a:rPr lang="sv-SE" sz="3200" b="1" dirty="0" smtClean="0">
                <a:latin typeface="+mj-lt"/>
              </a:rPr>
              <a:t> the </a:t>
            </a:r>
            <a:r>
              <a:rPr lang="sv-SE" sz="3200" b="1" dirty="0" err="1" smtClean="0">
                <a:latin typeface="+mj-lt"/>
              </a:rPr>
              <a:t>infrastructure</a:t>
            </a:r>
            <a:r>
              <a:rPr lang="sv-SE" sz="3200" b="1" dirty="0" smtClean="0">
                <a:latin typeface="+mj-lt"/>
              </a:rPr>
              <a:t>.</a:t>
            </a:r>
          </a:p>
          <a:p>
            <a:r>
              <a:rPr lang="sv-SE" sz="3200" b="1" dirty="0" err="1" smtClean="0">
                <a:latin typeface="+mj-lt"/>
              </a:rPr>
              <a:t>High</a:t>
            </a:r>
            <a:r>
              <a:rPr lang="sv-SE" sz="3200" b="1" dirty="0" smtClean="0">
                <a:latin typeface="+mj-lt"/>
              </a:rPr>
              <a:t> </a:t>
            </a:r>
            <a:r>
              <a:rPr lang="sv-SE" sz="3200" b="1" dirty="0" err="1" smtClean="0">
                <a:latin typeface="+mj-lt"/>
              </a:rPr>
              <a:t>Availability</a:t>
            </a:r>
            <a:r>
              <a:rPr lang="sv-SE" sz="3200" b="1" dirty="0" smtClean="0">
                <a:latin typeface="+mj-lt"/>
              </a:rPr>
              <a:t> - </a:t>
            </a:r>
            <a:r>
              <a:rPr lang="sv-SE" sz="3200" b="1" dirty="0" err="1" smtClean="0">
                <a:latin typeface="+mj-lt"/>
              </a:rPr>
              <a:t>Failover</a:t>
            </a:r>
            <a:r>
              <a:rPr lang="sv-SE" sz="3200" b="1" dirty="0" smtClean="0">
                <a:latin typeface="+mj-lt"/>
              </a:rPr>
              <a:t> </a:t>
            </a:r>
            <a:r>
              <a:rPr lang="sv-SE" sz="3200" b="1" dirty="0" err="1" smtClean="0">
                <a:latin typeface="+mj-lt"/>
              </a:rPr>
              <a:t>using</a:t>
            </a:r>
            <a:r>
              <a:rPr lang="sv-SE" sz="3200" b="1" dirty="0" smtClean="0">
                <a:latin typeface="+mj-lt"/>
              </a:rPr>
              <a:t> </a:t>
            </a:r>
            <a:r>
              <a:rPr lang="sv-SE" sz="3200" b="1" dirty="0" err="1" smtClean="0">
                <a:latin typeface="+mj-lt"/>
              </a:rPr>
              <a:t>Akka.Cluster</a:t>
            </a:r>
            <a:r>
              <a:rPr lang="sv-SE" sz="3200" b="1" dirty="0" smtClean="0">
                <a:latin typeface="+mj-lt"/>
              </a:rPr>
              <a:t>.</a:t>
            </a:r>
          </a:p>
          <a:p>
            <a:endParaRPr lang="sv-SE" sz="3200" b="1" dirty="0" smtClean="0">
              <a:latin typeface="+mj-lt"/>
            </a:endParaRPr>
          </a:p>
          <a:p>
            <a:endParaRPr lang="sv-SE" sz="3200" b="1" dirty="0" smtClean="0">
              <a:latin typeface="+mj-lt"/>
            </a:endParaRPr>
          </a:p>
          <a:p>
            <a:endParaRPr lang="sv-SE" sz="3200" b="1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75" y="69580"/>
            <a:ext cx="4892971" cy="189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Q &amp; A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6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0281" y="641555"/>
            <a:ext cx="98010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9600" b="1" dirty="0" smtClean="0">
                <a:latin typeface="+mj-lt"/>
              </a:rPr>
              <a:t>Roger Johansson</a:t>
            </a:r>
            <a:endParaRPr lang="sv-SE" sz="96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7611" y="2402284"/>
            <a:ext cx="752641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smtClean="0"/>
              <a:t>Akka.NET Co-</a:t>
            </a:r>
            <a:r>
              <a:rPr lang="sv-SE" sz="4000" b="1" dirty="0" err="1" smtClean="0"/>
              <a:t>Founder</a:t>
            </a:r>
            <a:r>
              <a:rPr lang="sv-SE" sz="1600" b="1" dirty="0"/>
              <a:t/>
            </a:r>
            <a:br>
              <a:rPr lang="sv-SE" sz="1600" b="1" dirty="0"/>
            </a:br>
            <a:r>
              <a:rPr lang="sv-SE" sz="1600" b="1" dirty="0" smtClean="0"/>
              <a:t/>
            </a:r>
            <a:br>
              <a:rPr lang="sv-SE" sz="1600" b="1" dirty="0" smtClean="0"/>
            </a:br>
            <a:r>
              <a:rPr lang="sv-SE" sz="4000" b="1" dirty="0" smtClean="0"/>
              <a:t>Twitter: </a:t>
            </a:r>
            <a:r>
              <a:rPr lang="sv-SE" sz="4000" b="1" dirty="0"/>
              <a:t>@</a:t>
            </a:r>
            <a:r>
              <a:rPr lang="sv-SE" sz="4000" b="1" dirty="0" err="1"/>
              <a:t>rogeralsing</a:t>
            </a:r>
            <a:endParaRPr lang="sv-SE" sz="4000" b="1" dirty="0"/>
          </a:p>
          <a:p>
            <a:r>
              <a:rPr lang="sv-SE" sz="4000" b="1" dirty="0" err="1" smtClean="0"/>
              <a:t>Github</a:t>
            </a:r>
            <a:r>
              <a:rPr lang="sv-SE" sz="4000" b="1" dirty="0" smtClean="0"/>
              <a:t>: </a:t>
            </a:r>
            <a:r>
              <a:rPr lang="sv-SE" sz="4000" b="1" dirty="0" err="1" smtClean="0"/>
              <a:t>rogeralsing</a:t>
            </a:r>
            <a:endParaRPr lang="sv-SE" sz="4000" b="1" dirty="0" smtClean="0"/>
          </a:p>
          <a:p>
            <a:r>
              <a:rPr lang="sv-SE" sz="4000" b="1" dirty="0" smtClean="0"/>
              <a:t>Mail: roger.alsing@nethouse.se</a:t>
            </a:r>
            <a:endParaRPr lang="sv-SE" sz="1600" b="1" dirty="0" smtClean="0"/>
          </a:p>
          <a:p>
            <a:endParaRPr lang="sv-SE" sz="1600" b="1" dirty="0" smtClean="0">
              <a:latin typeface="+mj-lt"/>
            </a:endParaRPr>
          </a:p>
          <a:p>
            <a:r>
              <a:rPr lang="sv-SE" sz="7200" b="1" dirty="0" smtClean="0">
                <a:latin typeface="+mj-lt"/>
              </a:rPr>
              <a:t>akka.nethouse.se</a:t>
            </a:r>
            <a:endParaRPr lang="sv-SE" sz="7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68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rocessor"/>
          <p:cNvGrpSpPr/>
          <p:nvPr/>
        </p:nvGrpSpPr>
        <p:grpSpPr>
          <a:xfrm>
            <a:off x="4662738" y="3954548"/>
            <a:ext cx="2613089" cy="2613088"/>
            <a:chOff x="4662738" y="3954548"/>
            <a:chExt cx="2613089" cy="2613088"/>
          </a:xfrm>
        </p:grpSpPr>
        <p:grpSp>
          <p:nvGrpSpPr>
            <p:cNvPr id="10" name="Group 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8" name="Octagon 1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6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The End</a:t>
            </a:r>
            <a:endParaRPr lang="sv-SE" sz="8000" b="1" dirty="0"/>
          </a:p>
        </p:txBody>
      </p:sp>
    </p:spTree>
    <p:extLst>
      <p:ext uri="{BB962C8B-B14F-4D97-AF65-F5344CB8AC3E}">
        <p14:creationId xmlns:p14="http://schemas.microsoft.com/office/powerpoint/2010/main" val="41480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97204"/>
            <a:ext cx="12192000" cy="536079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err="1" smtClean="0"/>
              <a:t>Moore’s</a:t>
            </a:r>
            <a:r>
              <a:rPr lang="sv-SE" b="1" dirty="0" smtClean="0"/>
              <a:t> </a:t>
            </a:r>
            <a:r>
              <a:rPr lang="sv-SE" b="1" dirty="0" err="1" smtClean="0"/>
              <a:t>Law</a:t>
            </a:r>
            <a:endParaRPr lang="sv-SE" b="1" dirty="0"/>
          </a:p>
        </p:txBody>
      </p:sp>
      <p:sp>
        <p:nvSpPr>
          <p:cNvPr id="8" name="Rectangle 7"/>
          <p:cNvSpPr/>
          <p:nvPr/>
        </p:nvSpPr>
        <p:spPr>
          <a:xfrm>
            <a:off x="0" y="5284269"/>
            <a:ext cx="12192000" cy="1573731"/>
          </a:xfrm>
          <a:prstGeom prst="rect">
            <a:avLst/>
          </a:prstGeom>
          <a:solidFill>
            <a:srgbClr val="43BFF7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800" b="1" dirty="0" err="1" smtClean="0">
                <a:solidFill>
                  <a:schemeClr val="tx1"/>
                </a:solidFill>
              </a:rPr>
              <a:t>We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can</a:t>
            </a:r>
            <a:r>
              <a:rPr lang="sv-SE" sz="2800" b="1" dirty="0" smtClean="0">
                <a:solidFill>
                  <a:schemeClr val="tx1"/>
                </a:solidFill>
              </a:rPr>
              <a:t> no </a:t>
            </a:r>
            <a:r>
              <a:rPr lang="sv-SE" sz="2800" b="1" dirty="0" err="1" smtClean="0">
                <a:solidFill>
                  <a:schemeClr val="tx1"/>
                </a:solidFill>
              </a:rPr>
              <a:t>longer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build</a:t>
            </a:r>
            <a:r>
              <a:rPr lang="sv-SE" sz="2800" b="1" dirty="0" smtClean="0">
                <a:solidFill>
                  <a:schemeClr val="tx1"/>
                </a:solidFill>
              </a:rPr>
              <a:t> faster processors</a:t>
            </a:r>
            <a:br>
              <a:rPr lang="sv-SE" sz="2800" b="1" dirty="0" smtClean="0">
                <a:solidFill>
                  <a:schemeClr val="tx1"/>
                </a:solidFill>
              </a:rPr>
            </a:br>
            <a:r>
              <a:rPr lang="sv-SE" sz="1600" b="1" dirty="0" err="1" smtClean="0">
                <a:solidFill>
                  <a:schemeClr val="tx1"/>
                </a:solidFill>
              </a:rPr>
              <a:t>Instead</a:t>
            </a:r>
            <a:r>
              <a:rPr lang="sv-SE" sz="1600" b="1" dirty="0" smtClean="0">
                <a:solidFill>
                  <a:schemeClr val="tx1"/>
                </a:solidFill>
              </a:rPr>
              <a:t>, </a:t>
            </a:r>
            <a:r>
              <a:rPr lang="sv-SE" sz="1600" b="1" dirty="0" err="1" smtClean="0">
                <a:solidFill>
                  <a:schemeClr val="tx1"/>
                </a:solidFill>
              </a:rPr>
              <a:t>we</a:t>
            </a:r>
            <a:r>
              <a:rPr lang="sv-SE" sz="1600" b="1" dirty="0" smtClean="0">
                <a:solidFill>
                  <a:schemeClr val="tx1"/>
                </a:solidFill>
              </a:rPr>
              <a:t> stack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dirty="0" err="1" smtClean="0">
                <a:solidFill>
                  <a:schemeClr val="tx1"/>
                </a:solidFill>
              </a:rPr>
              <a:t>next</a:t>
            </a:r>
            <a:r>
              <a:rPr lang="sv-SE" sz="1600" b="1" dirty="0" smtClean="0">
                <a:solidFill>
                  <a:schemeClr val="tx1"/>
                </a:solidFill>
              </a:rPr>
              <a:t> to </a:t>
            </a:r>
            <a:r>
              <a:rPr lang="sv-SE" sz="1600" b="1" dirty="0" err="1" smtClean="0">
                <a:solidFill>
                  <a:schemeClr val="tx1"/>
                </a:solidFill>
              </a:rPr>
              <a:t>eachother</a:t>
            </a:r>
            <a:r>
              <a:rPr lang="sv-SE" sz="1600" b="1" dirty="0" smtClean="0">
                <a:solidFill>
                  <a:schemeClr val="tx1"/>
                </a:solidFill>
              </a:rPr>
              <a:t> and call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”</a:t>
            </a:r>
            <a:r>
              <a:rPr lang="sv-SE" sz="1600" b="1" dirty="0" err="1" smtClean="0">
                <a:solidFill>
                  <a:schemeClr val="tx1"/>
                </a:solidFill>
              </a:rPr>
              <a:t>cores</a:t>
            </a:r>
            <a:r>
              <a:rPr lang="sv-SE" sz="1600" b="1" dirty="0" smtClean="0">
                <a:solidFill>
                  <a:schemeClr val="tx1"/>
                </a:solidFill>
              </a:rPr>
              <a:t>”</a:t>
            </a:r>
            <a:endParaRPr lang="sv-SE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9198755"/>
              </p:ext>
            </p:extLst>
          </p:nvPr>
        </p:nvGraphicFramePr>
        <p:xfrm>
          <a:off x="0" y="1497204"/>
          <a:ext cx="12191999" cy="3787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6162675" y="1994170"/>
            <a:ext cx="5714797" cy="2704290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495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662738" y="3954548"/>
            <a:ext cx="2613089" cy="2613088"/>
            <a:chOff x="2500643" y="316321"/>
            <a:chExt cx="2613089" cy="2613088"/>
          </a:xfrm>
        </p:grpSpPr>
        <p:sp>
          <p:nvSpPr>
            <p:cNvPr id="43" name="Freeform 42"/>
            <p:cNvSpPr/>
            <p:nvPr/>
          </p:nvSpPr>
          <p:spPr>
            <a:xfrm>
              <a:off x="2500643" y="316321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4" name="Octagon 43"/>
            <p:cNvSpPr/>
            <p:nvPr/>
          </p:nvSpPr>
          <p:spPr>
            <a:xfrm>
              <a:off x="2763606" y="590106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ctagon 16"/>
            <p:cNvSpPr/>
            <p:nvPr/>
          </p:nvSpPr>
          <p:spPr>
            <a:xfrm>
              <a:off x="3005254" y="590106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Oval 45"/>
            <p:cNvSpPr/>
            <p:nvPr/>
          </p:nvSpPr>
          <p:spPr>
            <a:xfrm>
              <a:off x="3005254" y="799252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" name="Cores"/>
          <p:cNvGrpSpPr/>
          <p:nvPr/>
        </p:nvGrpSpPr>
        <p:grpSpPr>
          <a:xfrm>
            <a:off x="5256455" y="4551259"/>
            <a:ext cx="1416559" cy="1417223"/>
            <a:chOff x="5256455" y="4551259"/>
            <a:chExt cx="1416559" cy="1417223"/>
          </a:xfrm>
        </p:grpSpPr>
        <p:sp>
          <p:nvSpPr>
            <p:cNvPr id="40" name="Rounded Rectangle 39"/>
            <p:cNvSpPr/>
            <p:nvPr/>
          </p:nvSpPr>
          <p:spPr>
            <a:xfrm>
              <a:off x="5998072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256455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998072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261614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17" name="ServiceSmall"/>
          <p:cNvGrpSpPr/>
          <p:nvPr/>
        </p:nvGrpSpPr>
        <p:grpSpPr>
          <a:xfrm>
            <a:off x="5261771" y="4551259"/>
            <a:ext cx="674942" cy="675274"/>
            <a:chOff x="5256455" y="4551259"/>
            <a:chExt cx="674942" cy="675274"/>
          </a:xfrm>
        </p:grpSpPr>
        <p:sp>
          <p:nvSpPr>
            <p:cNvPr id="18" name="Rounded Rectangle 17"/>
            <p:cNvSpPr/>
            <p:nvPr/>
          </p:nvSpPr>
          <p:spPr>
            <a:xfrm>
              <a:off x="5256455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287451" y="4671638"/>
              <a:ext cx="614403" cy="434515"/>
              <a:chOff x="5283823" y="4601302"/>
              <a:chExt cx="614403" cy="434515"/>
            </a:xfrm>
          </p:grpSpPr>
          <p:cxnSp>
            <p:nvCxnSpPr>
              <p:cNvPr id="20" name="Straight Connector 19"/>
              <p:cNvCxnSpPr>
                <a:stCxn id="52" idx="3"/>
                <a:endCxn id="33" idx="7"/>
              </p:cNvCxnSpPr>
              <p:nvPr/>
            </p:nvCxnSpPr>
            <p:spPr>
              <a:xfrm flipH="1">
                <a:off x="5509189" y="4751096"/>
                <a:ext cx="52823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>
                <a:stCxn id="33" idx="3"/>
                <a:endCxn id="32" idx="7"/>
              </p:cNvCxnSpPr>
              <p:nvPr/>
            </p:nvCxnSpPr>
            <p:spPr>
              <a:xfrm flipH="1">
                <a:off x="5429834" y="4858819"/>
                <a:ext cx="26395" cy="2951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2" name="Straight Connector 21"/>
              <p:cNvCxnSpPr>
                <a:stCxn id="32" idx="3"/>
                <a:endCxn id="56" idx="7"/>
              </p:cNvCxnSpPr>
              <p:nvPr/>
            </p:nvCxnSpPr>
            <p:spPr>
              <a:xfrm flipH="1">
                <a:off x="5347752" y="4941293"/>
                <a:ext cx="29121" cy="3042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3" name="Straight Connector 22"/>
              <p:cNvCxnSpPr>
                <a:stCxn id="33" idx="5"/>
                <a:endCxn id="31" idx="1"/>
              </p:cNvCxnSpPr>
              <p:nvPr/>
            </p:nvCxnSpPr>
            <p:spPr>
              <a:xfrm>
                <a:off x="5509189" y="4858819"/>
                <a:ext cx="28321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/>
              <p:cNvCxnSpPr>
                <a:stCxn id="32" idx="5"/>
                <a:endCxn id="30" idx="1"/>
              </p:cNvCxnSpPr>
              <p:nvPr/>
            </p:nvCxnSpPr>
            <p:spPr>
              <a:xfrm>
                <a:off x="5429834" y="4941292"/>
                <a:ext cx="26395" cy="30597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5" name="Straight Connector 24"/>
              <p:cNvCxnSpPr>
                <a:stCxn id="34" idx="5"/>
                <a:endCxn id="47" idx="1"/>
              </p:cNvCxnSpPr>
              <p:nvPr/>
            </p:nvCxnSpPr>
            <p:spPr>
              <a:xfrm>
                <a:off x="5723154" y="4858819"/>
                <a:ext cx="30040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5725050" y="4942514"/>
                <a:ext cx="28144" cy="2920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>
                <a:stCxn id="47" idx="4"/>
                <a:endCxn id="49" idx="0"/>
              </p:cNvCxnSpPr>
              <p:nvPr/>
            </p:nvCxnSpPr>
            <p:spPr>
              <a:xfrm>
                <a:off x="5779674" y="4953482"/>
                <a:ext cx="0" cy="727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>
                <a:stCxn id="52" idx="5"/>
                <a:endCxn id="34" idx="1"/>
              </p:cNvCxnSpPr>
              <p:nvPr/>
            </p:nvCxnSpPr>
            <p:spPr>
              <a:xfrm>
                <a:off x="5614972" y="4751096"/>
                <a:ext cx="55221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/>
              <p:cNvCxnSpPr>
                <a:stCxn id="47" idx="5"/>
                <a:endCxn id="50" idx="1"/>
              </p:cNvCxnSpPr>
              <p:nvPr/>
            </p:nvCxnSpPr>
            <p:spPr>
              <a:xfrm>
                <a:off x="5806154" y="4942514"/>
                <a:ext cx="28144" cy="2937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445261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526542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65905" y="487736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45261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9225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742225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661121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742225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823329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1" name="Straight Connector 50"/>
              <p:cNvCxnSpPr>
                <a:stCxn id="55" idx="3"/>
                <a:endCxn id="52" idx="7"/>
              </p:cNvCxnSpPr>
              <p:nvPr/>
            </p:nvCxnSpPr>
            <p:spPr>
              <a:xfrm flipH="1">
                <a:off x="5614972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551044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3" name="Straight Connector 52"/>
              <p:cNvCxnSpPr>
                <a:stCxn id="55" idx="5"/>
                <a:endCxn id="54" idx="1"/>
              </p:cNvCxnSpPr>
              <p:nvPr/>
            </p:nvCxnSpPr>
            <p:spPr>
              <a:xfrm>
                <a:off x="5698570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5718239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634641" y="4601302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283823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</p:grpSp>
      </p:grpSp>
      <p:sp>
        <p:nvSpPr>
          <p:cNvPr id="58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690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The service </a:t>
            </a:r>
            <a:r>
              <a:rPr lang="sv-SE" sz="1600" dirty="0" err="1">
                <a:solidFill>
                  <a:schemeClr val="bg1"/>
                </a:solidFill>
              </a:rPr>
              <a:t>request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will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run</a:t>
            </a:r>
            <a:r>
              <a:rPr lang="sv-SE" sz="1600" dirty="0">
                <a:solidFill>
                  <a:schemeClr val="bg1"/>
                </a:solidFill>
              </a:rPr>
              <a:t> on a </a:t>
            </a:r>
            <a:r>
              <a:rPr lang="sv-SE" sz="1600" dirty="0" err="1">
                <a:solidFill>
                  <a:schemeClr val="bg1"/>
                </a:solidFill>
              </a:rPr>
              <a:t>single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core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0" grpId="0" animBg="1"/>
      <p:bldP spid="11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665201" y="3953324"/>
            <a:ext cx="4063508" cy="2613092"/>
            <a:chOff x="4665201" y="3953324"/>
            <a:chExt cx="4063508" cy="2613092"/>
          </a:xfrm>
        </p:grpSpPr>
        <p:grpSp>
          <p:nvGrpSpPr>
            <p:cNvPr id="3" name="Group 2"/>
            <p:cNvGrpSpPr/>
            <p:nvPr/>
          </p:nvGrpSpPr>
          <p:grpSpPr>
            <a:xfrm>
              <a:off x="5340752" y="3953327"/>
              <a:ext cx="1261984" cy="276229"/>
              <a:chOff x="6128692" y="759256"/>
              <a:chExt cx="1261984" cy="276229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665201" y="4628877"/>
              <a:ext cx="276228" cy="1261984"/>
              <a:chOff x="5453141" y="1434806"/>
              <a:chExt cx="276228" cy="1261984"/>
            </a:xfrm>
          </p:grpSpPr>
          <p:sp>
            <p:nvSpPr>
              <p:cNvPr id="71" name="Freeform 70"/>
              <p:cNvSpPr/>
              <p:nvPr/>
            </p:nvSpPr>
            <p:spPr>
              <a:xfrm>
                <a:off x="5453141" y="1434806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5453142" y="1771400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453144" y="2107994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5453143" y="2444588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452481" y="4628877"/>
              <a:ext cx="276228" cy="1261984"/>
              <a:chOff x="7790002" y="1434806"/>
              <a:chExt cx="276228" cy="1261984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7790003" y="1434806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90002" y="1771400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7790004" y="2107994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7790005" y="2444588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340752" y="6290188"/>
              <a:ext cx="1261984" cy="276228"/>
              <a:chOff x="6128692" y="3096117"/>
              <a:chExt cx="1261984" cy="27622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687128" y="3953324"/>
              <a:ext cx="1261984" cy="276229"/>
              <a:chOff x="6128692" y="759256"/>
              <a:chExt cx="1261984" cy="276229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687128" y="6290185"/>
              <a:ext cx="1261984" cy="276228"/>
              <a:chOff x="6128692" y="3096117"/>
              <a:chExt cx="1261984" cy="276228"/>
            </a:xfrm>
          </p:grpSpPr>
          <p:sp>
            <p:nvSpPr>
              <p:cNvPr id="83" name="Freeform 8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87" name="Octagon 86"/>
            <p:cNvSpPr/>
            <p:nvPr/>
          </p:nvSpPr>
          <p:spPr>
            <a:xfrm>
              <a:off x="4924886" y="4228331"/>
              <a:ext cx="352664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Octagon 16"/>
            <p:cNvSpPr/>
            <p:nvPr/>
          </p:nvSpPr>
          <p:spPr>
            <a:xfrm>
              <a:off x="5177858" y="4228330"/>
              <a:ext cx="3273670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  <a:gd name="connsiteX0" fmla="*/ 0 w 2973922"/>
                <a:gd name="connsiteY0" fmla="*/ 2053349 h 2063077"/>
                <a:gd name="connsiteX1" fmla="*/ 2732274 w 2973922"/>
                <a:gd name="connsiteY1" fmla="*/ 0 h 2063077"/>
                <a:gd name="connsiteX2" fmla="*/ 2973922 w 2973922"/>
                <a:gd name="connsiteY2" fmla="*/ 241648 h 2063077"/>
                <a:gd name="connsiteX3" fmla="*/ 2973922 w 2973922"/>
                <a:gd name="connsiteY3" fmla="*/ 1821429 h 2063077"/>
                <a:gd name="connsiteX4" fmla="*/ 2732274 w 2973922"/>
                <a:gd name="connsiteY4" fmla="*/ 2063077 h 2063077"/>
                <a:gd name="connsiteX5" fmla="*/ 0 w 2973922"/>
                <a:gd name="connsiteY5" fmla="*/ 2053349 h 2063077"/>
                <a:gd name="connsiteX0" fmla="*/ 0 w 3187930"/>
                <a:gd name="connsiteY0" fmla="*/ 2053349 h 2063077"/>
                <a:gd name="connsiteX1" fmla="*/ 2946282 w 3187930"/>
                <a:gd name="connsiteY1" fmla="*/ 0 h 2063077"/>
                <a:gd name="connsiteX2" fmla="*/ 3187930 w 3187930"/>
                <a:gd name="connsiteY2" fmla="*/ 241648 h 2063077"/>
                <a:gd name="connsiteX3" fmla="*/ 3187930 w 3187930"/>
                <a:gd name="connsiteY3" fmla="*/ 1821429 h 2063077"/>
                <a:gd name="connsiteX4" fmla="*/ 2946282 w 3187930"/>
                <a:gd name="connsiteY4" fmla="*/ 2063077 h 2063077"/>
                <a:gd name="connsiteX5" fmla="*/ 0 w 3187930"/>
                <a:gd name="connsiteY5" fmla="*/ 2053349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7930" h="2063077">
                  <a:moveTo>
                    <a:pt x="0" y="2053349"/>
                  </a:moveTo>
                  <a:lnTo>
                    <a:pt x="2946282" y="0"/>
                  </a:lnTo>
                  <a:lnTo>
                    <a:pt x="3187930" y="241648"/>
                  </a:lnTo>
                  <a:lnTo>
                    <a:pt x="3187930" y="1821429"/>
                  </a:lnTo>
                  <a:lnTo>
                    <a:pt x="2946282" y="2063077"/>
                  </a:lnTo>
                  <a:lnTo>
                    <a:pt x="0" y="2053349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252360" y="4551255"/>
              <a:ext cx="2896147" cy="1417223"/>
              <a:chOff x="5330569" y="4501987"/>
              <a:chExt cx="2896147" cy="1417223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6072186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5330569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6072186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7551774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6810157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7551774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6810157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grpSp>
            <p:nvGrpSpPr>
              <p:cNvPr id="95" name="ServiceSmall"/>
              <p:cNvGrpSpPr/>
              <p:nvPr/>
            </p:nvGrpSpPr>
            <p:grpSpPr>
              <a:xfrm>
                <a:off x="5335829" y="4501987"/>
                <a:ext cx="674942" cy="675274"/>
                <a:chOff x="5256455" y="4551259"/>
                <a:chExt cx="674942" cy="675274"/>
              </a:xfrm>
            </p:grpSpPr>
            <p:sp>
              <p:nvSpPr>
                <p:cNvPr id="96" name="Rounded Rectangle 95"/>
                <p:cNvSpPr/>
                <p:nvPr/>
              </p:nvSpPr>
              <p:spPr>
                <a:xfrm>
                  <a:off x="5256455" y="4551259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grpSp>
              <p:nvGrpSpPr>
                <p:cNvPr id="97" name="Group 96"/>
                <p:cNvGrpSpPr/>
                <p:nvPr/>
              </p:nvGrpSpPr>
              <p:grpSpPr>
                <a:xfrm>
                  <a:off x="5285997" y="4671638"/>
                  <a:ext cx="615857" cy="434515"/>
                  <a:chOff x="5282369" y="4601302"/>
                  <a:chExt cx="615857" cy="434515"/>
                </a:xfrm>
              </p:grpSpPr>
              <p:cxnSp>
                <p:nvCxnSpPr>
                  <p:cNvPr id="98" name="Straight Connector 97"/>
                  <p:cNvCxnSpPr>
                    <a:stCxn id="118" idx="3"/>
                    <a:endCxn id="111" idx="7"/>
                  </p:cNvCxnSpPr>
                  <p:nvPr/>
                </p:nvCxnSpPr>
                <p:spPr>
                  <a:xfrm flipH="1">
                    <a:off x="5509189" y="4751096"/>
                    <a:ext cx="52823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99" name="Straight Connector 98"/>
                  <p:cNvCxnSpPr>
                    <a:stCxn id="111" idx="3"/>
                    <a:endCxn id="110" idx="7"/>
                  </p:cNvCxnSpPr>
                  <p:nvPr/>
                </p:nvCxnSpPr>
                <p:spPr>
                  <a:xfrm flipH="1">
                    <a:off x="5429834" y="4858819"/>
                    <a:ext cx="26395" cy="2951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0" name="Straight Connector 99"/>
                  <p:cNvCxnSpPr>
                    <a:stCxn id="110" idx="3"/>
                    <a:endCxn id="122" idx="7"/>
                  </p:cNvCxnSpPr>
                  <p:nvPr/>
                </p:nvCxnSpPr>
                <p:spPr>
                  <a:xfrm flipH="1">
                    <a:off x="5346297" y="4941292"/>
                    <a:ext cx="30576" cy="2913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1" name="Straight Connector 100"/>
                  <p:cNvCxnSpPr>
                    <a:stCxn id="111" idx="5"/>
                    <a:endCxn id="109" idx="1"/>
                  </p:cNvCxnSpPr>
                  <p:nvPr/>
                </p:nvCxnSpPr>
                <p:spPr>
                  <a:xfrm>
                    <a:off x="5509189" y="4858819"/>
                    <a:ext cx="28321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2" name="Straight Connector 101"/>
                  <p:cNvCxnSpPr>
                    <a:stCxn id="110" idx="5"/>
                    <a:endCxn id="108" idx="1"/>
                  </p:cNvCxnSpPr>
                  <p:nvPr/>
                </p:nvCxnSpPr>
                <p:spPr>
                  <a:xfrm>
                    <a:off x="5429834" y="4941292"/>
                    <a:ext cx="26395" cy="30597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3" name="Straight Connector 102"/>
                  <p:cNvCxnSpPr>
                    <a:stCxn id="112" idx="5"/>
                    <a:endCxn id="113" idx="1"/>
                  </p:cNvCxnSpPr>
                  <p:nvPr/>
                </p:nvCxnSpPr>
                <p:spPr>
                  <a:xfrm>
                    <a:off x="5723154" y="4858819"/>
                    <a:ext cx="30040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4" name="Straight Connector 103"/>
                  <p:cNvCxnSpPr>
                    <a:stCxn id="113" idx="3"/>
                    <a:endCxn id="114" idx="7"/>
                  </p:cNvCxnSpPr>
                  <p:nvPr/>
                </p:nvCxnSpPr>
                <p:spPr>
                  <a:xfrm flipH="1">
                    <a:off x="5725050" y="4942514"/>
                    <a:ext cx="28144" cy="29209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5" name="Straight Connector 104"/>
                  <p:cNvCxnSpPr>
                    <a:stCxn id="113" idx="4"/>
                    <a:endCxn id="115" idx="0"/>
                  </p:cNvCxnSpPr>
                  <p:nvPr/>
                </p:nvCxnSpPr>
                <p:spPr>
                  <a:xfrm>
                    <a:off x="5779674" y="4953482"/>
                    <a:ext cx="0" cy="7272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6" name="Straight Connector 105"/>
                  <p:cNvCxnSpPr>
                    <a:stCxn id="118" idx="5"/>
                    <a:endCxn id="112" idx="1"/>
                  </p:cNvCxnSpPr>
                  <p:nvPr/>
                </p:nvCxnSpPr>
                <p:spPr>
                  <a:xfrm>
                    <a:off x="5614972" y="4751096"/>
                    <a:ext cx="55221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7" name="Straight Connector 106"/>
                  <p:cNvCxnSpPr>
                    <a:stCxn id="113" idx="5"/>
                    <a:endCxn id="116" idx="1"/>
                  </p:cNvCxnSpPr>
                  <p:nvPr/>
                </p:nvCxnSpPr>
                <p:spPr>
                  <a:xfrm>
                    <a:off x="5806154" y="4942514"/>
                    <a:ext cx="28144" cy="2937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08" name="Oval 107"/>
                  <p:cNvSpPr/>
                  <p:nvPr/>
                </p:nvSpPr>
                <p:spPr>
                  <a:xfrm>
                    <a:off x="5445261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5526542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5365905" y="487736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5445261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>
                  <a:xfrm>
                    <a:off x="5659225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5742225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>
                    <a:off x="5661121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5742225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6" name="Oval 115"/>
                  <p:cNvSpPr/>
                  <p:nvPr/>
                </p:nvSpPr>
                <p:spPr>
                  <a:xfrm>
                    <a:off x="5823329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7" name="Straight Connector 116"/>
                  <p:cNvCxnSpPr>
                    <a:stCxn id="121" idx="3"/>
                    <a:endCxn id="118" idx="7"/>
                  </p:cNvCxnSpPr>
                  <p:nvPr/>
                </p:nvCxnSpPr>
                <p:spPr>
                  <a:xfrm flipH="1">
                    <a:off x="5614972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18" name="Oval 117"/>
                  <p:cNvSpPr/>
                  <p:nvPr/>
                </p:nvSpPr>
                <p:spPr>
                  <a:xfrm>
                    <a:off x="5551044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9" name="Straight Connector 118"/>
                  <p:cNvCxnSpPr>
                    <a:stCxn id="121" idx="5"/>
                    <a:endCxn id="120" idx="1"/>
                  </p:cNvCxnSpPr>
                  <p:nvPr/>
                </p:nvCxnSpPr>
                <p:spPr>
                  <a:xfrm>
                    <a:off x="5698570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20" name="Oval 119"/>
                  <p:cNvSpPr/>
                  <p:nvPr/>
                </p:nvSpPr>
                <p:spPr>
                  <a:xfrm>
                    <a:off x="5718239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5634641" y="4601302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5282369" y="4959461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</p:grpSp>
          </p:grpSp>
        </p:grpSp>
      </p:grpSp>
      <p:sp>
        <p:nvSpPr>
          <p:cNvPr id="129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pic>
        <p:nvPicPr>
          <p:cNvPr id="2" name="Picture 1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48" y="749220"/>
            <a:ext cx="4319569" cy="53801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3" name="Oval Callout 122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301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>
                <a:solidFill>
                  <a:schemeClr val="bg1"/>
                </a:solidFill>
              </a:rPr>
              <a:t>Buying</a:t>
            </a:r>
            <a:r>
              <a:rPr lang="sv-SE" sz="1600" dirty="0" smtClean="0">
                <a:solidFill>
                  <a:schemeClr val="bg1"/>
                </a:solidFill>
              </a:rPr>
              <a:t> a </a:t>
            </a:r>
            <a:r>
              <a:rPr lang="sv-SE" sz="1600" dirty="0" err="1" smtClean="0">
                <a:solidFill>
                  <a:schemeClr val="bg1"/>
                </a:solidFill>
              </a:rPr>
              <a:t>larger</a:t>
            </a:r>
            <a:r>
              <a:rPr lang="sv-SE" sz="1600" dirty="0" smtClean="0">
                <a:solidFill>
                  <a:schemeClr val="bg1"/>
                </a:solidFill>
              </a:rPr>
              <a:t> CPU </a:t>
            </a:r>
            <a:r>
              <a:rPr lang="sv-SE" sz="1600" dirty="0" err="1" smtClean="0">
                <a:solidFill>
                  <a:schemeClr val="bg1"/>
                </a:solidFill>
              </a:rPr>
              <a:t>will</a:t>
            </a:r>
            <a:r>
              <a:rPr lang="sv-SE" sz="1600" dirty="0" smtClean="0">
                <a:solidFill>
                  <a:schemeClr val="bg1"/>
                </a:solidFill>
              </a:rPr>
              <a:t> not </a:t>
            </a:r>
            <a:r>
              <a:rPr lang="sv-SE" sz="1600" dirty="0" err="1" smtClean="0">
                <a:solidFill>
                  <a:schemeClr val="bg1"/>
                </a:solidFill>
              </a:rPr>
              <a:t>change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 smtClean="0">
                <a:solidFill>
                  <a:schemeClr val="bg1"/>
                </a:solidFill>
              </a:rPr>
              <a:t>this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60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kka Roboto">
      <a:majorFont>
        <a:latin typeface="Roboto Bk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66df76d4-9b9e-4100-b685-2f6eefea5213" Revision="1" Stencil="System.MyShapes" StencilVersion="1.0"/>
</Control>
</file>

<file path=customXml/item2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3.xml><?xml version="1.0" encoding="utf-8"?>
<Control xmlns="http://schemas.microsoft.com/VisualStudio/2011/storyboarding/control">
  <Id Name="ebb6be0b-4b18-43cc-8d52-b13a20e6381b" Revision="1" Stencil="System.MyShapes" StencilVersion="1.0"/>
</Control>
</file>

<file path=customXml/item4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Props1.xml><?xml version="1.0" encoding="utf-8"?>
<ds:datastoreItem xmlns:ds="http://schemas.openxmlformats.org/officeDocument/2006/customXml" ds:itemID="{195C9D5F-FA99-4DFD-840B-598D6C111D8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F537250-0E63-4A6E-B985-CE5407D4E0D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13802</TotalTime>
  <Words>1036</Words>
  <Application>Microsoft Office PowerPoint</Application>
  <PresentationFormat>Widescreen</PresentationFormat>
  <Paragraphs>415</Paragraphs>
  <Slides>60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Consolas</vt:lpstr>
      <vt:lpstr>Roboto</vt:lpstr>
      <vt:lpstr>Roboto Bk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Moore’s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Actor Model</vt:lpstr>
      <vt:lpstr>OOP vs. Actor Model</vt:lpstr>
      <vt:lpstr>Moore’s Law</vt:lpstr>
      <vt:lpstr>PowerPoint Presentation</vt:lpstr>
      <vt:lpstr>Actor Model</vt:lpstr>
      <vt:lpstr>Footprint?</vt:lpstr>
      <vt:lpstr>Actor Model</vt:lpstr>
      <vt:lpstr>Actor Model</vt:lpstr>
      <vt:lpstr>Akka.Actor</vt:lpstr>
      <vt:lpstr>Demo – Create your first actor</vt:lpstr>
      <vt:lpstr>Akka.Remote</vt:lpstr>
      <vt:lpstr>PowerPoint Presentation</vt:lpstr>
      <vt:lpstr>PowerPoint Presentation</vt:lpstr>
      <vt:lpstr>Demo – Build a chat</vt:lpstr>
      <vt:lpstr>Demo – Remote Deployment</vt:lpstr>
      <vt:lpstr>Akka.Routing</vt:lpstr>
      <vt:lpstr>Routers</vt:lpstr>
      <vt:lpstr>BroadcastRouter</vt:lpstr>
      <vt:lpstr>RoundRobinRouter</vt:lpstr>
      <vt:lpstr>RoundRobinRouter</vt:lpstr>
      <vt:lpstr>ConsistentHashRouter</vt:lpstr>
      <vt:lpstr>ConsistentHashRouter</vt:lpstr>
      <vt:lpstr>ConsistentHashRouter</vt:lpstr>
      <vt:lpstr>ScatterGatherFirstCompletedRouter</vt:lpstr>
      <vt:lpstr>Demo – Use routers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Supervision</vt:lpstr>
      <vt:lpstr>PowerPoint Presentation</vt:lpstr>
      <vt:lpstr>PowerPoint Presentation</vt:lpstr>
      <vt:lpstr>PowerPoint Presentation</vt:lpstr>
      <vt:lpstr>Become</vt:lpstr>
      <vt:lpstr>PowerPoint Presentation</vt:lpstr>
      <vt:lpstr>Other features</vt:lpstr>
      <vt:lpstr>PowerPoint Presentation</vt:lpstr>
      <vt:lpstr>PowerPoint Presentation</vt:lpstr>
      <vt:lpstr>PowerPoint Presentation</vt:lpstr>
      <vt:lpstr>PowerPoint Presentation</vt:lpstr>
      <vt:lpstr>Q &amp; A</vt:lpstr>
      <vt:lpstr>PowerPoint Presentation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Alsing</cp:lastModifiedBy>
  <cp:revision>1642</cp:revision>
  <dcterms:created xsi:type="dcterms:W3CDTF">2014-06-11T19:04:29Z</dcterms:created>
  <dcterms:modified xsi:type="dcterms:W3CDTF">2015-11-02T14:04:08Z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