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57"/>
  </p:notesMasterIdLst>
  <p:sldIdLst>
    <p:sldId id="483" r:id="rId2"/>
    <p:sldId id="474" r:id="rId3"/>
    <p:sldId id="449" r:id="rId4"/>
    <p:sldId id="453" r:id="rId5"/>
    <p:sldId id="458" r:id="rId6"/>
    <p:sldId id="476" r:id="rId7"/>
    <p:sldId id="382" r:id="rId8"/>
    <p:sldId id="456" r:id="rId9"/>
    <p:sldId id="475" r:id="rId10"/>
    <p:sldId id="461" r:id="rId11"/>
    <p:sldId id="481" r:id="rId12"/>
    <p:sldId id="468" r:id="rId13"/>
    <p:sldId id="463" r:id="rId14"/>
    <p:sldId id="464" r:id="rId15"/>
    <p:sldId id="465" r:id="rId16"/>
    <p:sldId id="466" r:id="rId17"/>
    <p:sldId id="477" r:id="rId18"/>
    <p:sldId id="390" r:id="rId19"/>
    <p:sldId id="381" r:id="rId20"/>
    <p:sldId id="482" r:id="rId21"/>
    <p:sldId id="396" r:id="rId22"/>
    <p:sldId id="399" r:id="rId23"/>
    <p:sldId id="400" r:id="rId24"/>
    <p:sldId id="401" r:id="rId25"/>
    <p:sldId id="402" r:id="rId26"/>
    <p:sldId id="385" r:id="rId27"/>
    <p:sldId id="407" r:id="rId28"/>
    <p:sldId id="403" r:id="rId29"/>
    <p:sldId id="408" r:id="rId30"/>
    <p:sldId id="404" r:id="rId31"/>
    <p:sldId id="405" r:id="rId32"/>
    <p:sldId id="406" r:id="rId33"/>
    <p:sldId id="409" r:id="rId34"/>
    <p:sldId id="410" r:id="rId35"/>
    <p:sldId id="411" r:id="rId36"/>
    <p:sldId id="412" r:id="rId37"/>
    <p:sldId id="413" r:id="rId38"/>
    <p:sldId id="415" r:id="rId39"/>
    <p:sldId id="414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72" r:id="rId48"/>
    <p:sldId id="480" r:id="rId49"/>
    <p:sldId id="479" r:id="rId50"/>
    <p:sldId id="424" r:id="rId51"/>
    <p:sldId id="437" r:id="rId52"/>
    <p:sldId id="355" r:id="rId53"/>
    <p:sldId id="441" r:id="rId54"/>
    <p:sldId id="484" r:id="rId55"/>
    <p:sldId id="448" r:id="rId5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3"/>
            <p14:sldId id="474"/>
          </p14:sldIdLst>
        </p14:section>
        <p14:section name="Scale up and out" id="{307DBCE6-4D40-47B6-A174-75894B34C3F2}">
          <p14:sldIdLst>
            <p14:sldId id="449"/>
            <p14:sldId id="453"/>
            <p14:sldId id="458"/>
            <p14:sldId id="476"/>
            <p14:sldId id="382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  <p14:sldId id="477"/>
          </p14:sldIdLst>
        </p14:section>
        <p14:section name="Actor Model" id="{E83D9C70-177C-4056-86A1-AF732CADCF74}">
          <p14:sldIdLst>
            <p14:sldId id="390"/>
            <p14:sldId id="381"/>
            <p14:sldId id="482"/>
            <p14:sldId id="396"/>
            <p14:sldId id="399"/>
            <p14:sldId id="400"/>
            <p14:sldId id="401"/>
            <p14:sldId id="402"/>
          </p14:sldIdLst>
        </p14:section>
        <p14:section name="Random" id="{9422A5D2-A7A8-4BD7-8123-4497A81CB9A7}">
          <p14:sldIdLst>
            <p14:sldId id="385"/>
          </p14:sldIdLst>
        </p14:section>
        <p14:section name="Akka.Actor" id="{907F5B1A-46F7-4A53-9702-D3D58C6C8DEA}">
          <p14:sldIdLst>
            <p14:sldId id="407"/>
            <p14:sldId id="403"/>
          </p14:sldIdLst>
        </p14:section>
        <p14:section name="Akka.Remote" id="{C76322DD-898C-42D2-912A-1CC3F5EA9E60}">
          <p14:sldIdLst>
            <p14:sldId id="408"/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10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Fault handling" id="{DA33A9F7-9C13-4085-B1CF-7760183E1D2A}">
          <p14:sldIdLst>
            <p14:sldId id="422"/>
            <p14:sldId id="472"/>
            <p14:sldId id="480"/>
            <p14:sldId id="479"/>
            <p14:sldId id="424"/>
            <p14:sldId id="437"/>
            <p14:sldId id="355"/>
            <p14:sldId id="441"/>
            <p14:sldId id="484"/>
          </p14:sldIdLst>
        </p14:section>
        <p14:section name="DependencyInjection" id="{9101867D-1192-401A-845B-7F7573A755FD}">
          <p14:sldIdLst/>
        </p14:section>
        <p14:section name="End" id="{FBBC86C7-49BC-474A-BC50-DE3F35C37856}">
          <p14:sldIdLst>
            <p14:sldId id="448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959"/>
    <a:srgbClr val="4D73B1"/>
    <a:srgbClr val="5972A5"/>
    <a:srgbClr val="3F3F3F"/>
    <a:srgbClr val="15A7E9"/>
    <a:srgbClr val="BF9000"/>
    <a:srgbClr val="3F5E8B"/>
    <a:srgbClr val="285FA2"/>
    <a:srgbClr val="50DE94"/>
    <a:srgbClr val="44B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6" autoAdjust="0"/>
    <p:restoredTop sz="90104" autoAdjust="0"/>
  </p:normalViewPr>
  <p:slideViewPr>
    <p:cSldViewPr snapToGrid="0">
      <p:cViewPr varScale="1">
        <p:scale>
          <a:sx n="138" d="100"/>
          <a:sy n="138" d="100"/>
        </p:scale>
        <p:origin x="138" y="35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/>
              <a:t>MHZ, Cores per år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72602904"/>
        <c:axId val="272609176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72606040"/>
        <c:axId val="272605648"/>
      </c:scatterChart>
      <c:valAx>
        <c:axId val="272602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72609176"/>
        <c:crosses val="autoZero"/>
        <c:crossBetween val="midCat"/>
        <c:majorUnit val="1"/>
      </c:valAx>
      <c:valAx>
        <c:axId val="27260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72602904"/>
        <c:crosses val="autoZero"/>
        <c:crossBetween val="midCat"/>
      </c:valAx>
      <c:valAx>
        <c:axId val="2726056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72606040"/>
        <c:crosses val="max"/>
        <c:crossBetween val="midCat"/>
      </c:valAx>
      <c:valAx>
        <c:axId val="272606040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72605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/>
              <a:t>MHZ, Cores per år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72606824"/>
        <c:axId val="272607216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72599016"/>
        <c:axId val="272607608"/>
      </c:scatterChart>
      <c:valAx>
        <c:axId val="272606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72607216"/>
        <c:crosses val="autoZero"/>
        <c:crossBetween val="midCat"/>
        <c:majorUnit val="1"/>
      </c:valAx>
      <c:valAx>
        <c:axId val="27260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72606824"/>
        <c:crosses val="autoZero"/>
        <c:crossBetween val="midCat"/>
      </c:valAx>
      <c:valAx>
        <c:axId val="27260760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72599016"/>
        <c:crosses val="max"/>
        <c:crossBetween val="midCat"/>
      </c:valAx>
      <c:valAx>
        <c:axId val="27259901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72607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91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40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62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2015-04-23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04" y="641555"/>
            <a:ext cx="7212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Roger Alsing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4704" y="2488306"/>
            <a:ext cx="671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Twitter: </a:t>
            </a:r>
            <a:r>
              <a:rPr lang="sv-SE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@</a:t>
            </a:r>
            <a:r>
              <a:rPr lang="sv-SE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rogeralsing</a:t>
            </a:r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sv-SE" sz="3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Github</a:t>
            </a:r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sv-SE" sz="3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rogeralsing</a:t>
            </a:r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Mail: roger.alsing@nethouse.se</a:t>
            </a:r>
          </a:p>
          <a:p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Mer info: </a:t>
            </a:r>
            <a:r>
              <a:rPr lang="sv-SE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kka.nethouse.se</a:t>
            </a:r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59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6620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 cap="rnd">
              <a:solidFill>
                <a:srgbClr val="58EC9F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46438"/>
              <a:ext cx="162011" cy="162011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Skala ut</a:t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När en processor inte längre räcker till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6050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Klassiskt system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8394"/>
            <a:ext cx="2819641" cy="1933320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Elasticitet: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11746"/>
            <a:ext cx="2819641" cy="192975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Skala ut: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ServiceBus</a:t>
            </a:r>
            <a:r>
              <a:rPr lang="sv-SE" dirty="0" smtClean="0">
                <a:solidFill>
                  <a:schemeClr val="tx1"/>
                </a:solidFill>
              </a:rPr>
              <a:t> - 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5"/>
            <a:ext cx="2819641" cy="194009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Skala upp: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Trådar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/>
              <a:t>OMG-WTF-Svårt, krångligt, tungt</a:t>
            </a: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Skala upp: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Skala ut: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Elasticitet: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73" name="Group 72"/>
          <p:cNvGrpSpPr/>
          <p:nvPr/>
        </p:nvGrpSpPr>
        <p:grpSpPr>
          <a:xfrm>
            <a:off x="8014776" y="3898196"/>
            <a:ext cx="2613089" cy="2613088"/>
            <a:chOff x="2500643" y="316321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Octagon 102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674136" y="3898196"/>
            <a:ext cx="2613089" cy="2613088"/>
            <a:chOff x="2500643" y="316321"/>
            <a:chExt cx="2613089" cy="2613088"/>
          </a:xfrm>
        </p:grpSpPr>
        <p:sp>
          <p:nvSpPr>
            <p:cNvPr id="117" name="Freeform 116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18" name="Octagon 117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Oval 119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892940" y="4494907"/>
            <a:ext cx="1416559" cy="1417223"/>
            <a:chOff x="1753933" y="2029826"/>
            <a:chExt cx="1416559" cy="1417223"/>
          </a:xfrm>
        </p:grpSpPr>
        <p:sp>
          <p:nvSpPr>
            <p:cNvPr id="129" name="Rounded Rectangle 12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  <a:alpha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43" name="Straight Connector 142"/>
            <p:cNvCxnSpPr>
              <a:stCxn id="158" idx="2"/>
              <a:endCxn id="15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6" idx="2"/>
              <a:endCxn id="15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6" idx="2"/>
              <a:endCxn id="15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63" idx="4"/>
              <a:endCxn id="15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55" idx="2"/>
              <a:endCxn id="18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5" idx="3"/>
              <a:endCxn id="153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8" idx="4"/>
              <a:endCxn id="159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8" idx="5"/>
              <a:endCxn id="160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63" idx="5"/>
              <a:endCxn id="15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58" idx="6"/>
              <a:endCxn id="161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62" name="Straight Connector 161"/>
            <p:cNvCxnSpPr>
              <a:stCxn id="183" idx="2"/>
              <a:endCxn id="163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64" name="Straight Connector 163"/>
            <p:cNvCxnSpPr>
              <a:stCxn id="183" idx="7"/>
              <a:endCxn id="18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20" y="2025097"/>
            <a:ext cx="97482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smtClean="0"/>
              <a:t>Skala upp och skala ut är samma sak!</a:t>
            </a:r>
          </a:p>
          <a:p>
            <a:pPr algn="ctr"/>
            <a:r>
              <a:rPr lang="sv-SE" sz="1600" b="1" dirty="0" smtClean="0"/>
              <a:t>Dvs. Vi vill exekvera kod ”någon annanstans”, på en annan kärna, på en annan maskin, i ett kluster</a:t>
            </a:r>
          </a:p>
          <a:p>
            <a:endParaRPr lang="sv-SE" sz="1600" b="1" dirty="0"/>
          </a:p>
          <a:p>
            <a:pPr algn="ctr"/>
            <a:r>
              <a:rPr lang="sv-SE" sz="1600" b="1" dirty="0" smtClean="0"/>
              <a:t>Varför ska vi behöva använda olika design och olika tekniker för att utföra samma sak?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94820" y="2025097"/>
            <a:ext cx="97482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smtClean="0"/>
              <a:t>Skala upp och skala ut är samma sak!</a:t>
            </a:r>
          </a:p>
          <a:p>
            <a:pPr algn="ctr"/>
            <a:r>
              <a:rPr lang="sv-SE" sz="1600" b="1" dirty="0" smtClean="0"/>
              <a:t>Dvs. Vi vill exekvera kod ”någon annanstans”, på en annan kärna, på en annan maskin, i ett kluster</a:t>
            </a:r>
          </a:p>
          <a:p>
            <a:endParaRPr lang="sv-SE" sz="1600" b="1" dirty="0"/>
          </a:p>
          <a:p>
            <a:pPr algn="ctr"/>
            <a:r>
              <a:rPr lang="sv-SE" sz="1600" b="1" dirty="0" smtClean="0"/>
              <a:t>Varför ska vi behöva använda olika design och olika tekniker för att utföra samma sak?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A8E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29215" y="1891345"/>
            <a:ext cx="1235325" cy="25349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564540" y="1891345"/>
            <a:ext cx="410181" cy="7589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86" idx="2"/>
            <a:endCxn id="85" idx="6"/>
          </p:cNvCxnSpPr>
          <p:nvPr/>
        </p:nvCxnSpPr>
        <p:spPr>
          <a:xfrm flipH="1">
            <a:off x="6494397" y="4827955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4" idx="2"/>
            <a:endCxn id="83" idx="6"/>
          </p:cNvCxnSpPr>
          <p:nvPr/>
        </p:nvCxnSpPr>
        <p:spPr>
          <a:xfrm flipH="1" flipV="1">
            <a:off x="3114983" y="4824906"/>
            <a:ext cx="2336325" cy="73161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4" idx="2"/>
            <a:endCxn id="82" idx="6"/>
          </p:cNvCxnSpPr>
          <p:nvPr/>
        </p:nvCxnSpPr>
        <p:spPr>
          <a:xfrm flipH="1">
            <a:off x="3106672" y="5556524"/>
            <a:ext cx="2344636" cy="1321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1" idx="4"/>
            <a:endCxn id="84" idx="0"/>
          </p:cNvCxnSpPr>
          <p:nvPr/>
        </p:nvCxnSpPr>
        <p:spPr>
          <a:xfrm>
            <a:off x="5593508" y="4971258"/>
            <a:ext cx="0" cy="44306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3" idx="2"/>
            <a:endCxn id="95" idx="6"/>
          </p:cNvCxnSpPr>
          <p:nvPr/>
        </p:nvCxnSpPr>
        <p:spPr>
          <a:xfrm flipH="1">
            <a:off x="2378027" y="4824906"/>
            <a:ext cx="452556" cy="1905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3" idx="3"/>
            <a:endCxn id="81" idx="7"/>
          </p:cNvCxnSpPr>
          <p:nvPr/>
        </p:nvCxnSpPr>
        <p:spPr>
          <a:xfrm flipH="1">
            <a:off x="2338223" y="4925457"/>
            <a:ext cx="534009" cy="53051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6" idx="4"/>
            <a:endCxn id="87" idx="0"/>
          </p:cNvCxnSpPr>
          <p:nvPr/>
        </p:nvCxnSpPr>
        <p:spPr>
          <a:xfrm flipH="1">
            <a:off x="8938543" y="4970155"/>
            <a:ext cx="13878" cy="4494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6" idx="5"/>
            <a:endCxn id="88" idx="1"/>
          </p:cNvCxnSpPr>
          <p:nvPr/>
        </p:nvCxnSpPr>
        <p:spPr>
          <a:xfrm>
            <a:off x="9052972" y="4928506"/>
            <a:ext cx="536698" cy="52746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1" idx="5"/>
            <a:endCxn id="85" idx="1"/>
          </p:cNvCxnSpPr>
          <p:nvPr/>
        </p:nvCxnSpPr>
        <p:spPr>
          <a:xfrm>
            <a:off x="5694059" y="4929609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6" idx="6"/>
            <a:endCxn id="89" idx="2"/>
          </p:cNvCxnSpPr>
          <p:nvPr/>
        </p:nvCxnSpPr>
        <p:spPr>
          <a:xfrm>
            <a:off x="9094621" y="4827955"/>
            <a:ext cx="453400" cy="1164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095472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81"/>
          <p:cNvSpPr/>
          <p:nvPr/>
        </p:nvSpPr>
        <p:spPr>
          <a:xfrm>
            <a:off x="2822272" y="542753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3" name="Oval 82"/>
          <p:cNvSpPr/>
          <p:nvPr/>
        </p:nvSpPr>
        <p:spPr>
          <a:xfrm>
            <a:off x="2830583" y="468270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83"/>
          <p:cNvSpPr/>
          <p:nvPr/>
        </p:nvSpPr>
        <p:spPr>
          <a:xfrm>
            <a:off x="5451308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5" name="Oval 84"/>
          <p:cNvSpPr/>
          <p:nvPr/>
        </p:nvSpPr>
        <p:spPr>
          <a:xfrm>
            <a:off x="6209997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85"/>
          <p:cNvSpPr/>
          <p:nvPr/>
        </p:nvSpPr>
        <p:spPr>
          <a:xfrm>
            <a:off x="8810221" y="468575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8796343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9548021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88"/>
          <p:cNvSpPr/>
          <p:nvPr/>
        </p:nvSpPr>
        <p:spPr>
          <a:xfrm>
            <a:off x="9548021" y="469740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0" name="Straight Connector 89"/>
          <p:cNvCxnSpPr>
            <a:stCxn id="94" idx="2"/>
            <a:endCxn id="91" idx="6"/>
          </p:cNvCxnSpPr>
          <p:nvPr/>
        </p:nvCxnSpPr>
        <p:spPr>
          <a:xfrm flipH="1" flipV="1">
            <a:off x="5735708" y="4829058"/>
            <a:ext cx="733181" cy="24233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4" idx="7"/>
            <a:endCxn id="93" idx="3"/>
          </p:cNvCxnSpPr>
          <p:nvPr/>
        </p:nvCxnSpPr>
        <p:spPr>
          <a:xfrm flipV="1">
            <a:off x="6711640" y="4444174"/>
            <a:ext cx="437392" cy="52666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107383" y="420142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4"/>
          <p:cNvSpPr/>
          <p:nvPr/>
        </p:nvSpPr>
        <p:spPr>
          <a:xfrm>
            <a:off x="2093627" y="470176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4974721" y="2609750"/>
            <a:ext cx="610855" cy="22182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4" idx="0"/>
          </p:cNvCxnSpPr>
          <p:nvPr/>
        </p:nvCxnSpPr>
        <p:spPr>
          <a:xfrm flipV="1">
            <a:off x="6611089" y="2674550"/>
            <a:ext cx="638494" cy="22546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468889" y="492919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0"/>
          <p:cNvSpPr/>
          <p:nvPr/>
        </p:nvSpPr>
        <p:spPr>
          <a:xfrm>
            <a:off x="5451308" y="468685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8" name="Oval 47"/>
          <p:cNvSpPr/>
          <p:nvPr/>
        </p:nvSpPr>
        <p:spPr>
          <a:xfrm>
            <a:off x="2670268" y="4521877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9" name="Oval 48"/>
          <p:cNvSpPr/>
          <p:nvPr/>
        </p:nvSpPr>
        <p:spPr>
          <a:xfrm>
            <a:off x="8647117" y="4519601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52" name="Oval 51"/>
          <p:cNvSpPr/>
          <p:nvPr/>
        </p:nvSpPr>
        <p:spPr>
          <a:xfrm>
            <a:off x="4422340" y="174914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464377" y="2096161"/>
            <a:ext cx="1027178" cy="1027178"/>
            <a:chOff x="6965144" y="888947"/>
            <a:chExt cx="1027178" cy="1027178"/>
          </a:xfrm>
        </p:grpSpPr>
        <p:sp>
          <p:nvSpPr>
            <p:cNvPr id="50" name="Oval 49"/>
            <p:cNvSpPr/>
            <p:nvPr/>
          </p:nvSpPr>
          <p:spPr>
            <a:xfrm>
              <a:off x="6965144" y="888947"/>
              <a:ext cx="1027178" cy="102717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068" y="1087802"/>
              <a:ext cx="405329" cy="62946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555270" y="4309117"/>
            <a:ext cx="1036128" cy="1036128"/>
            <a:chOff x="1126760" y="1874940"/>
            <a:chExt cx="1036128" cy="1036128"/>
          </a:xfrm>
        </p:grpSpPr>
        <p:sp>
          <p:nvSpPr>
            <p:cNvPr id="47" name="Oval 46"/>
            <p:cNvSpPr/>
            <p:nvPr/>
          </p:nvSpPr>
          <p:spPr>
            <a:xfrm>
              <a:off x="1126760" y="1874940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820" y="2033545"/>
              <a:ext cx="460007" cy="70014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734446" y="2175745"/>
            <a:ext cx="1036128" cy="1036128"/>
            <a:chOff x="2540144" y="1922946"/>
            <a:chExt cx="1036128" cy="1036128"/>
          </a:xfrm>
        </p:grpSpPr>
        <p:sp>
          <p:nvSpPr>
            <p:cNvPr id="55" name="Oval 54"/>
            <p:cNvSpPr/>
            <p:nvPr/>
          </p:nvSpPr>
          <p:spPr>
            <a:xfrm>
              <a:off x="2540144" y="1922946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 flipH="1">
              <a:off x="2728186" y="2154227"/>
              <a:ext cx="660044" cy="586445"/>
              <a:chOff x="1140368" y="935171"/>
              <a:chExt cx="2744639" cy="243859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254868" y="1054813"/>
                <a:ext cx="2539975" cy="16293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368" y="935171"/>
                <a:ext cx="2744639" cy="2438597"/>
              </a:xfrm>
              <a:prstGeom prst="rect">
                <a:avLst/>
              </a:prstGeom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8461618" y="4299729"/>
            <a:ext cx="1036128" cy="1036128"/>
            <a:chOff x="8434357" y="1937354"/>
            <a:chExt cx="1036128" cy="1036128"/>
          </a:xfrm>
        </p:grpSpPr>
        <p:sp>
          <p:nvSpPr>
            <p:cNvPr id="66" name="Oval 65"/>
            <p:cNvSpPr/>
            <p:nvPr/>
          </p:nvSpPr>
          <p:spPr>
            <a:xfrm>
              <a:off x="8434357" y="1937354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09200" y="2123448"/>
              <a:ext cx="686442" cy="585524"/>
              <a:chOff x="7695295" y="2402332"/>
              <a:chExt cx="1339182" cy="1142300"/>
            </a:xfrm>
          </p:grpSpPr>
          <p:sp>
            <p:nvSpPr>
              <p:cNvPr id="18" name="Trapezoid 17"/>
              <p:cNvSpPr/>
              <p:nvPr/>
            </p:nvSpPr>
            <p:spPr>
              <a:xfrm>
                <a:off x="7695295" y="3169400"/>
                <a:ext cx="1339181" cy="375232"/>
              </a:xfrm>
              <a:prstGeom prst="trapezoid">
                <a:avLst>
                  <a:gd name="adj" fmla="val 5169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296" y="2402332"/>
                <a:ext cx="1339181" cy="1142300"/>
              </a:xfrm>
              <a:prstGeom prst="rect">
                <a:avLst/>
              </a:prstGeom>
            </p:spPr>
          </p:pic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32" y="1882660"/>
            <a:ext cx="524366" cy="5243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2" y="4085187"/>
            <a:ext cx="524366" cy="5243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3" y="5321773"/>
            <a:ext cx="524366" cy="524366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Internet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Things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7100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Tre axiom: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- Kan skicka meddelanden till andra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- Kan skapa nya </a:t>
            </a:r>
            <a:r>
              <a:rPr lang="sv-SE" sz="2400" dirty="0" err="1" smtClean="0"/>
              <a:t>actors</a:t>
            </a:r>
            <a:r>
              <a:rPr lang="sv-SE" sz="2400" dirty="0" smtClean="0"/>
              <a:t> </a:t>
            </a: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- Kan ändra hur nästkommande meddelande ska hanteras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sanity</a:t>
            </a:r>
            <a:r>
              <a:rPr lang="sv-SE" sz="2400" b="1" i="1" dirty="0">
                <a:solidFill>
                  <a:srgbClr val="DB5151"/>
                </a:solidFill>
              </a:rPr>
              <a:t> in 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Synkrona metodanrop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/>
              <a:t>State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Asynkrona meddelanden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/>
              <a:t>Varför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Den synkrona modellen har ju fungerat fint i 60 år!?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9249" y="904792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5" y="933667"/>
            <a:ext cx="2291484" cy="11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lag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smtClean="0">
                <a:solidFill>
                  <a:schemeClr val="tx1"/>
                </a:solidFill>
              </a:rPr>
              <a:t>Vi kan inte längre bygga snabbare processorer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Istället staplar vi små processorer bredvid varandra och kallar dem kärnor</a:t>
            </a:r>
            <a:br>
              <a:rPr lang="sv-SE" sz="1600" b="1" dirty="0" smtClean="0">
                <a:solidFill>
                  <a:schemeClr val="tx1"/>
                </a:solidFill>
              </a:rPr>
            </a:b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5701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7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Actor</a:t>
            </a:r>
            <a:r>
              <a:rPr lang="sv-S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/>
              <a:t>Billigare än trådar, ingen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Footprint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705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En </a:t>
            </a:r>
            <a:r>
              <a:rPr lang="sv-SE" b="1" dirty="0" err="1" smtClean="0"/>
              <a:t>actor</a:t>
            </a:r>
            <a:r>
              <a:rPr lang="sv-SE" b="1" dirty="0" smtClean="0"/>
              <a:t> kostar endast CPU-tid när den processar ett meddelande.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Minnesmässigt beror på vilken implementation av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 man använder men under Akka/Akka.NET:</a:t>
            </a:r>
            <a:br>
              <a:rPr lang="sv-SE" b="1" dirty="0" smtClean="0"/>
            </a:b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Ca 2.5 miljoner </a:t>
            </a:r>
            <a:r>
              <a:rPr lang="sv-SE" b="1" dirty="0" err="1" smtClean="0"/>
              <a:t>actors</a:t>
            </a:r>
            <a:r>
              <a:rPr lang="sv-SE" b="1" dirty="0" smtClean="0"/>
              <a:t> per gigabyte minne på JVM.</a:t>
            </a:r>
            <a:br>
              <a:rPr lang="sv-SE" b="1" dirty="0" smtClean="0"/>
            </a:br>
            <a:r>
              <a:rPr lang="sv-SE" b="1" dirty="0" smtClean="0"/>
              <a:t>(inte riktigt där än på .NET, vi jobbar på det)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063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Vad kan en </a:t>
            </a:r>
            <a:r>
              <a:rPr lang="sv-SE" b="1" dirty="0" err="1" smtClean="0"/>
              <a:t>actor</a:t>
            </a:r>
            <a:r>
              <a:rPr lang="sv-SE" b="1" dirty="0" smtClean="0"/>
              <a:t> användas till?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Alternativ till trådning</a:t>
            </a:r>
          </a:p>
          <a:p>
            <a:pPr marL="0" indent="0">
              <a:buNone/>
            </a:pPr>
            <a:r>
              <a:rPr lang="sv-SE" b="1" dirty="0" smtClean="0"/>
              <a:t>Som ett objekt/komponent</a:t>
            </a:r>
          </a:p>
          <a:p>
            <a:pPr marL="0" indent="0">
              <a:buNone/>
            </a:pPr>
            <a:r>
              <a:rPr lang="sv-SE" b="1" dirty="0" smtClean="0"/>
              <a:t>Som en service/</a:t>
            </a:r>
            <a:r>
              <a:rPr lang="sv-SE" b="1" dirty="0" err="1" smtClean="0"/>
              <a:t>singleton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Routing</a:t>
            </a:r>
            <a:r>
              <a:rPr lang="sv-SE" b="1" dirty="0" smtClean="0"/>
              <a:t> av meddelande, t.ex. </a:t>
            </a:r>
            <a:r>
              <a:rPr lang="sv-SE" b="1" dirty="0" err="1" smtClean="0"/>
              <a:t>consistent</a:t>
            </a:r>
            <a:r>
              <a:rPr lang="sv-SE" b="1" dirty="0" smtClean="0"/>
              <a:t> </a:t>
            </a:r>
            <a:r>
              <a:rPr lang="sv-SE" b="1" dirty="0" err="1" smtClean="0"/>
              <a:t>hash</a:t>
            </a:r>
            <a:r>
              <a:rPr lang="sv-SE" b="1" dirty="0" smtClean="0"/>
              <a:t> eller round </a:t>
            </a:r>
            <a:r>
              <a:rPr lang="sv-SE" b="1" dirty="0" err="1" smtClean="0"/>
              <a:t>robin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Entitet / </a:t>
            </a:r>
            <a:r>
              <a:rPr lang="sv-SE" b="1" dirty="0" err="1" smtClean="0"/>
              <a:t>Aggregatroot</a:t>
            </a:r>
            <a:r>
              <a:rPr lang="sv-SE" b="1" dirty="0" smtClean="0"/>
              <a:t> </a:t>
            </a:r>
            <a:r>
              <a:rPr lang="sv-SE" b="1" dirty="0" err="1" smtClean="0"/>
              <a:t>a’la</a:t>
            </a:r>
            <a:r>
              <a:rPr lang="sv-SE" b="1" dirty="0" smtClean="0"/>
              <a:t> CQRS</a:t>
            </a:r>
          </a:p>
          <a:p>
            <a:pPr marL="0" indent="0">
              <a:buNone/>
            </a:pPr>
            <a:r>
              <a:rPr lang="sv-SE" b="1" dirty="0" smtClean="0"/>
              <a:t>State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14094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Produkter baserade på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(Akka)</a:t>
            </a:r>
          </a:p>
          <a:p>
            <a:pPr marL="0" indent="0">
              <a:buNone/>
            </a:pPr>
            <a:r>
              <a:rPr lang="sv-SE" b="1" dirty="0" smtClean="0"/>
              <a:t>Walmart.com (Akka)</a:t>
            </a:r>
            <a:endParaRPr lang="sv-SE" b="1" dirty="0"/>
          </a:p>
          <a:p>
            <a:pPr marL="0" indent="0">
              <a:buNone/>
            </a:pP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Vad är </a:t>
            </a:r>
            <a:r>
              <a:rPr lang="sv-SE" b="1" i="1" dirty="0" smtClean="0"/>
              <a:t>”Race </a:t>
            </a:r>
            <a:r>
              <a:rPr lang="sv-SE" b="1" i="1" dirty="0" err="1" smtClean="0"/>
              <a:t>Conditions</a:t>
            </a:r>
            <a:r>
              <a:rPr lang="sv-SE" b="1" i="1" dirty="0" smtClean="0"/>
              <a:t>”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40364" y="4365914"/>
            <a:ext cx="4013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43BFF7"/>
                </a:solidFill>
              </a:rPr>
              <a:t>Knock </a:t>
            </a:r>
            <a:r>
              <a:rPr lang="en-US" sz="4400" b="1" i="1" dirty="0" err="1" smtClean="0">
                <a:solidFill>
                  <a:srgbClr val="43BFF7"/>
                </a:solidFill>
              </a:rPr>
              <a:t>knock</a:t>
            </a:r>
            <a:r>
              <a:rPr lang="en-US" sz="4400" b="1" i="1" dirty="0" smtClean="0">
                <a:solidFill>
                  <a:srgbClr val="43BFF7"/>
                </a:solidFill>
              </a:rPr>
              <a:t>!</a:t>
            </a: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Race </a:t>
            </a:r>
            <a:r>
              <a:rPr lang="en-US" sz="4400" b="1" i="1" dirty="0">
                <a:solidFill>
                  <a:srgbClr val="43BFF7"/>
                </a:solidFill>
              </a:rPr>
              <a:t>condition </a:t>
            </a:r>
            <a:endParaRPr lang="en-US" sz="4400" b="1" i="1" dirty="0" smtClean="0">
              <a:solidFill>
                <a:srgbClr val="43BFF7"/>
              </a:solidFill>
            </a:endParaRP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Who's </a:t>
            </a:r>
            <a:r>
              <a:rPr lang="en-US" sz="4400" b="1" i="1" dirty="0">
                <a:solidFill>
                  <a:srgbClr val="43BFF7"/>
                </a:solidFill>
              </a:rPr>
              <a:t>there?</a:t>
            </a:r>
            <a:endParaRPr lang="sv-SE" sz="4400" b="1" i="1" dirty="0">
              <a:solidFill>
                <a:srgbClr val="43BFF7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0914" y="2033640"/>
            <a:ext cx="6444818" cy="2337192"/>
          </a:xfrm>
          <a:prstGeom prst="roundRect">
            <a:avLst>
              <a:gd name="adj" fmla="val 388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account.Balance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2800" dirty="0" err="1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Withdraw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-780101" y="1570038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B515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-840874" y="1566826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5732" y="2033640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1000</a:t>
            </a:r>
            <a:br>
              <a:rPr lang="sv-SE" dirty="0" smtClean="0"/>
            </a:br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5732" y="2028722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200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5732" y="2032948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-500 !?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0.09583 L 0.59714 0.0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09491 L 0.61015 0.09491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7 0.22407 L 0.51967 0.219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7369 0.22408 L 0.53828 0.21875 " pathEditMode="relative" rAng="0" ptsTypes="AA">
                                      <p:cBhvr>
                                        <p:cTn id="14" dur="1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877198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77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Bygg din första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HandleActor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cxnSp>
        <p:nvCxnSpPr>
          <p:cNvPr id="29" name="Straight Connector 28"/>
          <p:cNvCxnSpPr>
            <a:stCxn id="33" idx="3"/>
            <a:endCxn id="36" idx="7"/>
          </p:cNvCxnSpPr>
          <p:nvPr/>
        </p:nvCxnSpPr>
        <p:spPr>
          <a:xfrm flipH="1">
            <a:off x="5560082" y="5159168"/>
            <a:ext cx="394743" cy="242170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4922276" y="5847013"/>
            <a:ext cx="192131" cy="287658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6" idx="5"/>
            <a:endCxn id="34" idx="1"/>
          </p:cNvCxnSpPr>
          <p:nvPr/>
        </p:nvCxnSpPr>
        <p:spPr>
          <a:xfrm>
            <a:off x="5560082" y="5847013"/>
            <a:ext cx="177077" cy="287658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44857" y="6042369"/>
            <a:ext cx="630279" cy="63027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5" name="Oval 34"/>
          <p:cNvSpPr/>
          <p:nvPr/>
        </p:nvSpPr>
        <p:spPr>
          <a:xfrm>
            <a:off x="4384299" y="6042369"/>
            <a:ext cx="630279" cy="63027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6" name="Oval 35"/>
          <p:cNvSpPr/>
          <p:nvPr/>
        </p:nvSpPr>
        <p:spPr>
          <a:xfrm>
            <a:off x="5022105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7" name="Oval 36"/>
          <p:cNvSpPr/>
          <p:nvPr/>
        </p:nvSpPr>
        <p:spPr>
          <a:xfrm>
            <a:off x="6768340" y="5309036"/>
            <a:ext cx="630279" cy="63027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2" name="Straight Connector 31"/>
          <p:cNvCxnSpPr>
            <a:stCxn id="33" idx="5"/>
            <a:endCxn id="37" idx="1"/>
          </p:cNvCxnSpPr>
          <p:nvPr/>
        </p:nvCxnSpPr>
        <p:spPr>
          <a:xfrm>
            <a:off x="6400500" y="5159168"/>
            <a:ext cx="460142" cy="242170"/>
          </a:xfrm>
          <a:prstGeom prst="line">
            <a:avLst/>
          </a:prstGeom>
          <a:ln w="63500" cap="rnd">
            <a:solidFill>
              <a:schemeClr val="bg1">
                <a:lumMod val="75000"/>
                <a:lumOff val="25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62523" y="4621190"/>
            <a:ext cx="630279" cy="630280"/>
          </a:xfrm>
          <a:prstGeom prst="ellipse">
            <a:avLst/>
          </a:prstGeom>
          <a:solidFill>
            <a:srgbClr val="4040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Klassiskt system</a:t>
            </a:r>
            <a:endParaRPr lang="sv-SE" sz="48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EF</a:t>
              </a:r>
              <a:endParaRPr lang="sv-SE" sz="12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DAO</a:t>
              </a:r>
              <a:endParaRPr lang="sv-SE" sz="12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BLL</a:t>
              </a:r>
              <a:endParaRPr lang="sv-SE" sz="1200" b="1" dirty="0"/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Service</a:t>
              </a:r>
              <a:endParaRPr lang="sv-SE" sz="12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Entitet</a:t>
              </a:r>
              <a:endParaRPr lang="sv-SE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393202" cy="724230"/>
            <a:chOff x="236379" y="3269379"/>
            <a:chExt cx="2115149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115149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Komponent/Objekt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43" idx="7"/>
            <a:endCxn id="44" idx="3"/>
          </p:cNvCxnSpPr>
          <p:nvPr/>
        </p:nvCxnSpPr>
        <p:spPr>
          <a:xfrm flipV="1">
            <a:off x="2817445" y="2517335"/>
            <a:ext cx="919998" cy="30693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4" idx="5"/>
            <a:endCxn id="45" idx="1"/>
          </p:cNvCxnSpPr>
          <p:nvPr/>
        </p:nvCxnSpPr>
        <p:spPr>
          <a:xfrm>
            <a:off x="4442802" y="2517335"/>
            <a:ext cx="924724" cy="16458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5"/>
            <a:endCxn id="42" idx="1"/>
          </p:cNvCxnSpPr>
          <p:nvPr/>
        </p:nvCxnSpPr>
        <p:spPr>
          <a:xfrm>
            <a:off x="2817445" y="3529628"/>
            <a:ext cx="410039" cy="10972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5" idx="7"/>
            <a:endCxn id="47" idx="3"/>
          </p:cNvCxnSpPr>
          <p:nvPr/>
        </p:nvCxnSpPr>
        <p:spPr>
          <a:xfrm flipV="1">
            <a:off x="6072885" y="3080102"/>
            <a:ext cx="1199410" cy="108310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7" idx="5"/>
            <a:endCxn id="50" idx="1"/>
          </p:cNvCxnSpPr>
          <p:nvPr/>
        </p:nvCxnSpPr>
        <p:spPr>
          <a:xfrm>
            <a:off x="7977654" y="3080102"/>
            <a:ext cx="592838" cy="140069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0" idx="7"/>
            <a:endCxn id="51" idx="3"/>
          </p:cNvCxnSpPr>
          <p:nvPr/>
        </p:nvCxnSpPr>
        <p:spPr>
          <a:xfrm flipV="1">
            <a:off x="9275851" y="3388510"/>
            <a:ext cx="1042312" cy="109228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1" idx="1"/>
            <a:endCxn id="49" idx="5"/>
          </p:cNvCxnSpPr>
          <p:nvPr/>
        </p:nvCxnSpPr>
        <p:spPr>
          <a:xfrm flipH="1" flipV="1">
            <a:off x="9121265" y="2371863"/>
            <a:ext cx="1196898" cy="31128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8" idx="5"/>
            <a:endCxn id="47" idx="1"/>
          </p:cNvCxnSpPr>
          <p:nvPr/>
        </p:nvCxnSpPr>
        <p:spPr>
          <a:xfrm>
            <a:off x="6283270" y="1710126"/>
            <a:ext cx="989025" cy="66461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8" idx="6"/>
            <a:endCxn id="49" idx="2"/>
          </p:cNvCxnSpPr>
          <p:nvPr/>
        </p:nvCxnSpPr>
        <p:spPr>
          <a:xfrm>
            <a:off x="6429354" y="1357447"/>
            <a:ext cx="1840468" cy="6617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5" idx="5"/>
            <a:endCxn id="46" idx="1"/>
          </p:cNvCxnSpPr>
          <p:nvPr/>
        </p:nvCxnSpPr>
        <p:spPr>
          <a:xfrm>
            <a:off x="6072885" y="4868567"/>
            <a:ext cx="296193" cy="7558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6" idx="7"/>
            <a:endCxn id="50" idx="3"/>
          </p:cNvCxnSpPr>
          <p:nvPr/>
        </p:nvCxnSpPr>
        <p:spPr>
          <a:xfrm flipV="1">
            <a:off x="7074437" y="5186158"/>
            <a:ext cx="1496055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81400" y="448079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3" name="Oval 42"/>
          <p:cNvSpPr/>
          <p:nvPr/>
        </p:nvSpPr>
        <p:spPr>
          <a:xfrm>
            <a:off x="1966002" y="26781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4" name="Oval 43"/>
          <p:cNvSpPr/>
          <p:nvPr/>
        </p:nvSpPr>
        <p:spPr>
          <a:xfrm>
            <a:off x="3591359" y="166589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5" name="Oval 44"/>
          <p:cNvSpPr/>
          <p:nvPr/>
        </p:nvSpPr>
        <p:spPr>
          <a:xfrm>
            <a:off x="5221442" y="4017124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6" name="Oval 45"/>
          <p:cNvSpPr/>
          <p:nvPr/>
        </p:nvSpPr>
        <p:spPr>
          <a:xfrm>
            <a:off x="6222994" y="5478326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7" name="Oval 46"/>
          <p:cNvSpPr/>
          <p:nvPr/>
        </p:nvSpPr>
        <p:spPr>
          <a:xfrm>
            <a:off x="7126211" y="222865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8" name="Oval 47"/>
          <p:cNvSpPr/>
          <p:nvPr/>
        </p:nvSpPr>
        <p:spPr>
          <a:xfrm>
            <a:off x="5431827" y="85868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9" name="Oval 48"/>
          <p:cNvSpPr/>
          <p:nvPr/>
        </p:nvSpPr>
        <p:spPr>
          <a:xfrm>
            <a:off x="8269822" y="152042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0" name="Oval 49"/>
          <p:cNvSpPr/>
          <p:nvPr/>
        </p:nvSpPr>
        <p:spPr>
          <a:xfrm>
            <a:off x="8424408" y="433471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1" name="Oval 50"/>
          <p:cNvSpPr/>
          <p:nvPr/>
        </p:nvSpPr>
        <p:spPr>
          <a:xfrm>
            <a:off x="10172079" y="25370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0" y="-1"/>
            <a:ext cx="12192000" cy="3852153"/>
          </a:xfrm>
          <a:prstGeom prst="roundRect">
            <a:avLst>
              <a:gd name="adj" fmla="val 0"/>
            </a:avLst>
          </a:prstGeom>
          <a:solidFill>
            <a:srgbClr val="434A53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5" idx="7"/>
            <a:endCxn id="6" idx="3"/>
          </p:cNvCxnSpPr>
          <p:nvPr/>
        </p:nvCxnSpPr>
        <p:spPr>
          <a:xfrm flipV="1">
            <a:off x="2817445" y="2517335"/>
            <a:ext cx="919998" cy="30693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4442802" y="2517335"/>
            <a:ext cx="924724" cy="16458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4" idx="1"/>
          </p:cNvCxnSpPr>
          <p:nvPr/>
        </p:nvCxnSpPr>
        <p:spPr>
          <a:xfrm>
            <a:off x="2817445" y="3529628"/>
            <a:ext cx="410039" cy="10972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7"/>
            <a:endCxn id="9" idx="3"/>
          </p:cNvCxnSpPr>
          <p:nvPr/>
        </p:nvCxnSpPr>
        <p:spPr>
          <a:xfrm flipV="1">
            <a:off x="6072885" y="3080102"/>
            <a:ext cx="1199410" cy="108310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2" idx="1"/>
          </p:cNvCxnSpPr>
          <p:nvPr/>
        </p:nvCxnSpPr>
        <p:spPr>
          <a:xfrm>
            <a:off x="7977654" y="3080102"/>
            <a:ext cx="592838" cy="140069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7"/>
            <a:endCxn id="13" idx="3"/>
          </p:cNvCxnSpPr>
          <p:nvPr/>
        </p:nvCxnSpPr>
        <p:spPr>
          <a:xfrm flipV="1">
            <a:off x="9275851" y="3388510"/>
            <a:ext cx="1042312" cy="109228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1"/>
            <a:endCxn id="11" idx="5"/>
          </p:cNvCxnSpPr>
          <p:nvPr/>
        </p:nvCxnSpPr>
        <p:spPr>
          <a:xfrm flipH="1" flipV="1">
            <a:off x="9121265" y="2371863"/>
            <a:ext cx="1196898" cy="31128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5"/>
            <a:endCxn id="9" idx="1"/>
          </p:cNvCxnSpPr>
          <p:nvPr/>
        </p:nvCxnSpPr>
        <p:spPr>
          <a:xfrm>
            <a:off x="6283270" y="1710126"/>
            <a:ext cx="989025" cy="66461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1" idx="2"/>
          </p:cNvCxnSpPr>
          <p:nvPr/>
        </p:nvCxnSpPr>
        <p:spPr>
          <a:xfrm>
            <a:off x="6429354" y="1357447"/>
            <a:ext cx="1840468" cy="6617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8" idx="1"/>
          </p:cNvCxnSpPr>
          <p:nvPr/>
        </p:nvCxnSpPr>
        <p:spPr>
          <a:xfrm>
            <a:off x="6072885" y="4868567"/>
            <a:ext cx="296193" cy="7558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7"/>
            <a:endCxn id="12" idx="3"/>
          </p:cNvCxnSpPr>
          <p:nvPr/>
        </p:nvCxnSpPr>
        <p:spPr>
          <a:xfrm flipV="1">
            <a:off x="7074437" y="5186158"/>
            <a:ext cx="1496055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81400" y="448079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Oval 4"/>
          <p:cNvSpPr/>
          <p:nvPr/>
        </p:nvSpPr>
        <p:spPr>
          <a:xfrm>
            <a:off x="1966002" y="26781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Oval 5"/>
          <p:cNvSpPr/>
          <p:nvPr/>
        </p:nvSpPr>
        <p:spPr>
          <a:xfrm>
            <a:off x="3591359" y="166589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5221442" y="4017124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8" name="Oval 7"/>
          <p:cNvSpPr/>
          <p:nvPr/>
        </p:nvSpPr>
        <p:spPr>
          <a:xfrm>
            <a:off x="6222994" y="5478326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9" name="Oval 8"/>
          <p:cNvSpPr/>
          <p:nvPr/>
        </p:nvSpPr>
        <p:spPr>
          <a:xfrm>
            <a:off x="7126211" y="2228659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0" name="Oval 9"/>
          <p:cNvSpPr/>
          <p:nvPr/>
        </p:nvSpPr>
        <p:spPr>
          <a:xfrm>
            <a:off x="5431827" y="85868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1" name="Oval 10"/>
          <p:cNvSpPr/>
          <p:nvPr/>
        </p:nvSpPr>
        <p:spPr>
          <a:xfrm>
            <a:off x="8269822" y="152042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2" name="Oval 11"/>
          <p:cNvSpPr/>
          <p:nvPr/>
        </p:nvSpPr>
        <p:spPr>
          <a:xfrm>
            <a:off x="8424408" y="433471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13" name="Oval 12"/>
          <p:cNvSpPr/>
          <p:nvPr/>
        </p:nvSpPr>
        <p:spPr>
          <a:xfrm>
            <a:off x="10172079" y="25370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19030" y="3149808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System 1</a:t>
            </a:r>
            <a:endParaRPr lang="sv-SE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3216" y="3934654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/>
              <a:t>System 2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Aktivera remoting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FluentConfiguration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-533970" y="5506098"/>
            <a:ext cx="14481544" cy="1404198"/>
          </a:xfrm>
          <a:prstGeom prst="rect">
            <a:avLst/>
          </a:prstGeom>
          <a:solidFill>
            <a:srgbClr val="DB5151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8576590" y="4946298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5400000">
            <a:off x="2243622" y="4947639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284" y="6206296"/>
            <a:ext cx="12192000" cy="3754725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75163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>
            <a:off x="-3023098" y="3924299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>
            <a:off x="3877198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77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Straight Connector 12"/>
          <p:cNvCxnSpPr>
            <a:stCxn id="17" idx="3"/>
            <a:endCxn id="21" idx="7"/>
          </p:cNvCxnSpPr>
          <p:nvPr/>
        </p:nvCxnSpPr>
        <p:spPr>
          <a:xfrm flipH="1">
            <a:off x="5560082" y="5159168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3"/>
            <a:endCxn id="20" idx="7"/>
          </p:cNvCxnSpPr>
          <p:nvPr/>
        </p:nvCxnSpPr>
        <p:spPr>
          <a:xfrm flipH="1">
            <a:off x="4922276" y="5847013"/>
            <a:ext cx="192131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5"/>
            <a:endCxn id="19" idx="1"/>
          </p:cNvCxnSpPr>
          <p:nvPr/>
        </p:nvCxnSpPr>
        <p:spPr>
          <a:xfrm>
            <a:off x="5560082" y="5847013"/>
            <a:ext cx="177077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7" idx="5"/>
            <a:endCxn id="22" idx="1"/>
          </p:cNvCxnSpPr>
          <p:nvPr/>
        </p:nvCxnSpPr>
        <p:spPr>
          <a:xfrm>
            <a:off x="6400500" y="5159168"/>
            <a:ext cx="460142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2523" y="4621190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18"/>
          <p:cNvSpPr/>
          <p:nvPr/>
        </p:nvSpPr>
        <p:spPr>
          <a:xfrm>
            <a:off x="5644857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19"/>
          <p:cNvSpPr/>
          <p:nvPr/>
        </p:nvSpPr>
        <p:spPr>
          <a:xfrm>
            <a:off x="4384299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20"/>
          <p:cNvSpPr/>
          <p:nvPr/>
        </p:nvSpPr>
        <p:spPr>
          <a:xfrm>
            <a:off x="5022105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21"/>
          <p:cNvSpPr/>
          <p:nvPr/>
        </p:nvSpPr>
        <p:spPr>
          <a:xfrm>
            <a:off x="6768340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1" name="Straight Connector 30"/>
          <p:cNvCxnSpPr>
            <a:stCxn id="32" idx="5"/>
            <a:endCxn id="33" idx="1"/>
          </p:cNvCxnSpPr>
          <p:nvPr/>
        </p:nvCxnSpPr>
        <p:spPr>
          <a:xfrm>
            <a:off x="160503" y="5066866"/>
            <a:ext cx="45733" cy="43752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-377474" y="4528888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3" name="Oval 32"/>
          <p:cNvSpPr/>
          <p:nvPr/>
        </p:nvSpPr>
        <p:spPr>
          <a:xfrm>
            <a:off x="113934" y="5412090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6" name="Straight Connector 35"/>
          <p:cNvCxnSpPr>
            <a:stCxn id="39" idx="3"/>
            <a:endCxn id="42" idx="7"/>
          </p:cNvCxnSpPr>
          <p:nvPr/>
        </p:nvCxnSpPr>
        <p:spPr>
          <a:xfrm flipH="1">
            <a:off x="12134189" y="5145322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2" idx="4"/>
            <a:endCxn id="40" idx="0"/>
          </p:cNvCxnSpPr>
          <p:nvPr/>
        </p:nvCxnSpPr>
        <p:spPr>
          <a:xfrm flipH="1">
            <a:off x="11899611" y="5925469"/>
            <a:ext cx="11741" cy="32002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436630" y="4607344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0" name="Oval 39"/>
          <p:cNvSpPr/>
          <p:nvPr/>
        </p:nvSpPr>
        <p:spPr>
          <a:xfrm>
            <a:off x="11584471" y="6245494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2" name="Oval 41"/>
          <p:cNvSpPr/>
          <p:nvPr/>
        </p:nvSpPr>
        <p:spPr>
          <a:xfrm>
            <a:off x="11596212" y="5295190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-533970" y="5506098"/>
            <a:ext cx="14481544" cy="1404198"/>
          </a:xfrm>
          <a:prstGeom prst="rect">
            <a:avLst/>
          </a:prstGeom>
          <a:solidFill>
            <a:srgbClr val="DB5151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8576590" y="4946298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5400000">
            <a:off x="2243622" y="4947639"/>
            <a:ext cx="1501200" cy="2520000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8C4A4A">
              <a:alpha val="61000"/>
            </a:srgbClr>
          </a:solidFill>
          <a:ln w="101600">
            <a:solidFill>
              <a:srgbClr val="3F3F3F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284" y="6206296"/>
            <a:ext cx="12192000" cy="3754725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75163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>
            <a:off x="-3023098" y="3924299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55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>
            <a:off x="3877198" y="3924300"/>
            <a:ext cx="4505325" cy="4505325"/>
          </a:xfrm>
          <a:prstGeom prst="ellipse">
            <a:avLst/>
          </a:prstGeom>
          <a:solidFill>
            <a:srgbClr val="353535"/>
          </a:solidFill>
          <a:ln w="101600">
            <a:solidFill>
              <a:srgbClr val="77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Straight Connector 12"/>
          <p:cNvCxnSpPr>
            <a:stCxn id="17" idx="3"/>
            <a:endCxn id="21" idx="7"/>
          </p:cNvCxnSpPr>
          <p:nvPr/>
        </p:nvCxnSpPr>
        <p:spPr>
          <a:xfrm flipH="1">
            <a:off x="5560082" y="5159168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1" idx="3"/>
            <a:endCxn id="20" idx="7"/>
          </p:cNvCxnSpPr>
          <p:nvPr/>
        </p:nvCxnSpPr>
        <p:spPr>
          <a:xfrm flipH="1">
            <a:off x="4922276" y="5847013"/>
            <a:ext cx="192131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5"/>
            <a:endCxn id="19" idx="1"/>
          </p:cNvCxnSpPr>
          <p:nvPr/>
        </p:nvCxnSpPr>
        <p:spPr>
          <a:xfrm>
            <a:off x="5560082" y="5847013"/>
            <a:ext cx="177077" cy="28765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7" idx="5"/>
            <a:endCxn id="22" idx="1"/>
          </p:cNvCxnSpPr>
          <p:nvPr/>
        </p:nvCxnSpPr>
        <p:spPr>
          <a:xfrm>
            <a:off x="6400500" y="5159168"/>
            <a:ext cx="460142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2523" y="4621190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18"/>
          <p:cNvSpPr/>
          <p:nvPr/>
        </p:nvSpPr>
        <p:spPr>
          <a:xfrm>
            <a:off x="5644857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19"/>
          <p:cNvSpPr/>
          <p:nvPr/>
        </p:nvSpPr>
        <p:spPr>
          <a:xfrm>
            <a:off x="4384299" y="604236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21"/>
          <p:cNvSpPr/>
          <p:nvPr/>
        </p:nvSpPr>
        <p:spPr>
          <a:xfrm>
            <a:off x="6768340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6" name="Straight Connector 35"/>
          <p:cNvCxnSpPr>
            <a:stCxn id="39" idx="3"/>
            <a:endCxn id="42" idx="7"/>
          </p:cNvCxnSpPr>
          <p:nvPr/>
        </p:nvCxnSpPr>
        <p:spPr>
          <a:xfrm flipH="1">
            <a:off x="12134189" y="5145322"/>
            <a:ext cx="394743" cy="2421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2" idx="4"/>
            <a:endCxn id="40" idx="0"/>
          </p:cNvCxnSpPr>
          <p:nvPr/>
        </p:nvCxnSpPr>
        <p:spPr>
          <a:xfrm flipH="1">
            <a:off x="11899611" y="5925469"/>
            <a:ext cx="11741" cy="32002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436630" y="4607344"/>
            <a:ext cx="630279" cy="630280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0" name="Oval 39"/>
          <p:cNvSpPr/>
          <p:nvPr/>
        </p:nvSpPr>
        <p:spPr>
          <a:xfrm>
            <a:off x="11584471" y="6245494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2" name="Oval 41"/>
          <p:cNvSpPr/>
          <p:nvPr/>
        </p:nvSpPr>
        <p:spPr>
          <a:xfrm>
            <a:off x="11596212" y="5295190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" name="Freeform 2"/>
          <p:cNvSpPr/>
          <p:nvPr/>
        </p:nvSpPr>
        <p:spPr>
          <a:xfrm>
            <a:off x="2805710" y="4049492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Oval 20"/>
          <p:cNvSpPr/>
          <p:nvPr/>
        </p:nvSpPr>
        <p:spPr>
          <a:xfrm>
            <a:off x="5022105" y="5309036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8" name="Freeform 17"/>
          <p:cNvSpPr/>
          <p:nvPr/>
        </p:nvSpPr>
        <p:spPr>
          <a:xfrm>
            <a:off x="375455" y="4049492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08519" y="3843578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2455904" y="3759256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2175431" y="3724129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6840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b="1" dirty="0" smtClean="0"/>
              <a:t>En router delegerar inkommande meddelanden till en eller flera </a:t>
            </a:r>
            <a:r>
              <a:rPr lang="sv-SE" b="1" dirty="0" err="1" smtClean="0"/>
              <a:t>actors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/>
              <a:t>Group routers, Pool </a:t>
            </a:r>
            <a:r>
              <a:rPr lang="sv-SE" b="1" dirty="0" smtClean="0"/>
              <a:t>routers</a:t>
            </a:r>
          </a:p>
          <a:p>
            <a:pPr marL="0" indent="0">
              <a:buNone/>
            </a:pPr>
            <a:endParaRPr lang="sv-SE" b="1" dirty="0"/>
          </a:p>
          <a:p>
            <a:r>
              <a:rPr lang="sv-SE" b="1" dirty="0" err="1" smtClean="0"/>
              <a:t>BroadcastRouter</a:t>
            </a:r>
            <a:endParaRPr lang="sv-SE" b="1" dirty="0" smtClean="0"/>
          </a:p>
          <a:p>
            <a:r>
              <a:rPr lang="sv-SE" b="1" dirty="0" err="1" smtClean="0"/>
              <a:t>RoundRobinRouter</a:t>
            </a:r>
            <a:endParaRPr lang="sv-SE" b="1" dirty="0" smtClean="0"/>
          </a:p>
          <a:p>
            <a:r>
              <a:rPr lang="sv-SE" b="1" dirty="0" err="1" smtClean="0"/>
              <a:t>ConsistentHashRouter</a:t>
            </a:r>
            <a:endParaRPr lang="sv-SE" b="1" dirty="0" smtClean="0"/>
          </a:p>
          <a:p>
            <a:r>
              <a:rPr lang="sv-SE" b="1" dirty="0" err="1" smtClean="0"/>
              <a:t>ScatterGatherFirstCompletedRouter</a:t>
            </a:r>
            <a:endParaRPr lang="sv-SE" b="1" dirty="0" smtClean="0"/>
          </a:p>
          <a:p>
            <a:r>
              <a:rPr lang="sv-SE" b="1" dirty="0" err="1" smtClean="0"/>
              <a:t>SmallestMailboxRouter</a:t>
            </a:r>
            <a:endParaRPr lang="sv-SE" b="1" dirty="0" smtClean="0"/>
          </a:p>
          <a:p>
            <a:r>
              <a:rPr lang="sv-SE" b="1" dirty="0" err="1" smtClean="0"/>
              <a:t>TailChoppingRouter</a:t>
            </a:r>
            <a:endParaRPr lang="sv-SE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515163" y="1690689"/>
            <a:ext cx="2135565" cy="1004640"/>
          </a:xfrm>
          <a:prstGeom prst="wedgeRoundRectCallout">
            <a:avLst>
              <a:gd name="adj1" fmla="val 21175"/>
              <a:gd name="adj2" fmla="val 66921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Notifiera samtliga parter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839822" y="2591931"/>
            <a:ext cx="1351006" cy="607669"/>
          </a:xfrm>
          <a:prstGeom prst="wedgeRoundRectCallout">
            <a:avLst>
              <a:gd name="adj1" fmla="val -102910"/>
              <a:gd name="adj2" fmla="val -20872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Skala upp!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8839822" y="3524030"/>
            <a:ext cx="1351006" cy="607669"/>
          </a:xfrm>
          <a:prstGeom prst="wedgeRoundRectCallout">
            <a:avLst>
              <a:gd name="adj1" fmla="val -102019"/>
              <a:gd name="adj2" fmla="val -22852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Eller ner!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54763" y="2987232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353653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60679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4491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623377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250272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6233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6284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662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07915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48952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24829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183677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24829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25340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035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45226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386262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621404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209877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621403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626507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402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481922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22959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4988366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576839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4988365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4993469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10002794" y="1985763"/>
            <a:ext cx="1351006" cy="607669"/>
          </a:xfrm>
          <a:prstGeom prst="wedgeRoundRectCallout">
            <a:avLst>
              <a:gd name="adj1" fmla="val -84208"/>
              <a:gd name="adj2" fmla="val -16912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Skala upp!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1577242" y="2012610"/>
            <a:ext cx="1351006" cy="607669"/>
          </a:xfrm>
          <a:prstGeom prst="wedgeRoundRectCallout">
            <a:avLst>
              <a:gd name="adj1" fmla="val 83651"/>
              <a:gd name="adj2" fmla="val 23187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Skala ut!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0760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4542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481411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07405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44715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481411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164540" y="1534826"/>
            <a:ext cx="2132683" cy="584793"/>
          </a:xfrm>
          <a:prstGeom prst="wedgeRoundRectCallout">
            <a:avLst>
              <a:gd name="adj1" fmla="val -21405"/>
              <a:gd name="adj2" fmla="val 83348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Samma </a:t>
            </a:r>
            <a:r>
              <a:rPr lang="sv-SE" b="1" dirty="0" err="1"/>
              <a:t>hashindex</a:t>
            </a:r>
            <a:endParaRPr lang="sv-SE" b="1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539147" y="4342271"/>
            <a:ext cx="2606779" cy="865239"/>
          </a:xfrm>
          <a:prstGeom prst="wedgeRoundRectCallout">
            <a:avLst>
              <a:gd name="adj1" fmla="val -20845"/>
              <a:gd name="adj2" fmla="val -76578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Affinitet mellan </a:t>
            </a:r>
            <a:r>
              <a:rPr lang="sv-SE" b="1" dirty="0" err="1"/>
              <a:t>hashindex</a:t>
            </a:r>
            <a:r>
              <a:rPr lang="sv-SE" b="1" dirty="0"/>
              <a:t> och </a:t>
            </a:r>
            <a:r>
              <a:rPr lang="sv-SE" b="1" dirty="0" err="1"/>
              <a:t>actor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61831" y="1266370"/>
            <a:ext cx="2814900" cy="5381164"/>
            <a:chOff x="4551141" y="1101828"/>
            <a:chExt cx="2814900" cy="5381164"/>
          </a:xfrm>
        </p:grpSpPr>
        <p:sp>
          <p:nvSpPr>
            <p:cNvPr id="18" name="Octagon 17"/>
            <p:cNvSpPr/>
            <p:nvPr/>
          </p:nvSpPr>
          <p:spPr>
            <a:xfrm>
              <a:off x="4551141" y="1101828"/>
              <a:ext cx="2814899" cy="5381164"/>
            </a:xfrm>
            <a:prstGeom prst="octagon">
              <a:avLst>
                <a:gd name="adj" fmla="val 5708"/>
              </a:avLst>
            </a:prstGeom>
            <a:solidFill>
              <a:srgbClr val="29292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3773" y="4440731"/>
              <a:ext cx="11430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Server</a:t>
              </a:r>
              <a:endParaRPr lang="sv-SE" b="1" dirty="0"/>
            </a:p>
          </p:txBody>
        </p:sp>
        <p:sp>
          <p:nvSpPr>
            <p:cNvPr id="20" name="Octagon 14"/>
            <p:cNvSpPr/>
            <p:nvPr/>
          </p:nvSpPr>
          <p:spPr>
            <a:xfrm>
              <a:off x="4711816" y="1101828"/>
              <a:ext cx="2654225" cy="5381164"/>
            </a:xfrm>
            <a:custGeom>
              <a:avLst/>
              <a:gdLst>
                <a:gd name="connsiteX0" fmla="*/ 0 w 2814899"/>
                <a:gd name="connsiteY0" fmla="*/ 160674 h 5381164"/>
                <a:gd name="connsiteX1" fmla="*/ 160674 w 2814899"/>
                <a:gd name="connsiteY1" fmla="*/ 0 h 5381164"/>
                <a:gd name="connsiteX2" fmla="*/ 2654225 w 2814899"/>
                <a:gd name="connsiteY2" fmla="*/ 0 h 5381164"/>
                <a:gd name="connsiteX3" fmla="*/ 2814899 w 2814899"/>
                <a:gd name="connsiteY3" fmla="*/ 160674 h 5381164"/>
                <a:gd name="connsiteX4" fmla="*/ 2814899 w 2814899"/>
                <a:gd name="connsiteY4" fmla="*/ 5220490 h 5381164"/>
                <a:gd name="connsiteX5" fmla="*/ 2654225 w 2814899"/>
                <a:gd name="connsiteY5" fmla="*/ 5381164 h 5381164"/>
                <a:gd name="connsiteX6" fmla="*/ 160674 w 2814899"/>
                <a:gd name="connsiteY6" fmla="*/ 5381164 h 5381164"/>
                <a:gd name="connsiteX7" fmla="*/ 0 w 2814899"/>
                <a:gd name="connsiteY7" fmla="*/ 5220490 h 5381164"/>
                <a:gd name="connsiteX8" fmla="*/ 0 w 2814899"/>
                <a:gd name="connsiteY8" fmla="*/ 160674 h 5381164"/>
                <a:gd name="connsiteX0" fmla="*/ 0 w 2814899"/>
                <a:gd name="connsiteY0" fmla="*/ 164330 h 5384820"/>
                <a:gd name="connsiteX1" fmla="*/ 160674 w 2814899"/>
                <a:gd name="connsiteY1" fmla="*/ 3656 h 5384820"/>
                <a:gd name="connsiteX2" fmla="*/ 1335039 w 2814899"/>
                <a:gd name="connsiteY2" fmla="*/ 0 h 5384820"/>
                <a:gd name="connsiteX3" fmla="*/ 2654225 w 2814899"/>
                <a:gd name="connsiteY3" fmla="*/ 3656 h 5384820"/>
                <a:gd name="connsiteX4" fmla="*/ 2814899 w 2814899"/>
                <a:gd name="connsiteY4" fmla="*/ 164330 h 5384820"/>
                <a:gd name="connsiteX5" fmla="*/ 2814899 w 2814899"/>
                <a:gd name="connsiteY5" fmla="*/ 5224146 h 5384820"/>
                <a:gd name="connsiteX6" fmla="*/ 2654225 w 2814899"/>
                <a:gd name="connsiteY6" fmla="*/ 5384820 h 5384820"/>
                <a:gd name="connsiteX7" fmla="*/ 160674 w 2814899"/>
                <a:gd name="connsiteY7" fmla="*/ 5384820 h 5384820"/>
                <a:gd name="connsiteX8" fmla="*/ 0 w 2814899"/>
                <a:gd name="connsiteY8" fmla="*/ 5224146 h 5384820"/>
                <a:gd name="connsiteX9" fmla="*/ 0 w 2814899"/>
                <a:gd name="connsiteY9" fmla="*/ 164330 h 5384820"/>
                <a:gd name="connsiteX0" fmla="*/ 0 w 2814899"/>
                <a:gd name="connsiteY0" fmla="*/ 164330 h 5384820"/>
                <a:gd name="connsiteX1" fmla="*/ 1335039 w 2814899"/>
                <a:gd name="connsiteY1" fmla="*/ 0 h 5384820"/>
                <a:gd name="connsiteX2" fmla="*/ 2654225 w 2814899"/>
                <a:gd name="connsiteY2" fmla="*/ 3656 h 5384820"/>
                <a:gd name="connsiteX3" fmla="*/ 2814899 w 2814899"/>
                <a:gd name="connsiteY3" fmla="*/ 164330 h 5384820"/>
                <a:gd name="connsiteX4" fmla="*/ 2814899 w 2814899"/>
                <a:gd name="connsiteY4" fmla="*/ 5224146 h 5384820"/>
                <a:gd name="connsiteX5" fmla="*/ 2654225 w 2814899"/>
                <a:gd name="connsiteY5" fmla="*/ 5384820 h 5384820"/>
                <a:gd name="connsiteX6" fmla="*/ 160674 w 2814899"/>
                <a:gd name="connsiteY6" fmla="*/ 5384820 h 5384820"/>
                <a:gd name="connsiteX7" fmla="*/ 0 w 2814899"/>
                <a:gd name="connsiteY7" fmla="*/ 5224146 h 5384820"/>
                <a:gd name="connsiteX8" fmla="*/ 0 w 2814899"/>
                <a:gd name="connsiteY8" fmla="*/ 164330 h 5384820"/>
                <a:gd name="connsiteX0" fmla="*/ 0 w 2814899"/>
                <a:gd name="connsiteY0" fmla="*/ 160674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7" fmla="*/ 0 w 2814899"/>
                <a:gd name="connsiteY7" fmla="*/ 160674 h 5381164"/>
                <a:gd name="connsiteX0" fmla="*/ 0 w 2814899"/>
                <a:gd name="connsiteY0" fmla="*/ 5220490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0" fmla="*/ 0 w 2654225"/>
                <a:gd name="connsiteY0" fmla="*/ 5381164 h 5381164"/>
                <a:gd name="connsiteX1" fmla="*/ 2493551 w 2654225"/>
                <a:gd name="connsiteY1" fmla="*/ 0 h 5381164"/>
                <a:gd name="connsiteX2" fmla="*/ 2654225 w 2654225"/>
                <a:gd name="connsiteY2" fmla="*/ 160674 h 5381164"/>
                <a:gd name="connsiteX3" fmla="*/ 2654225 w 2654225"/>
                <a:gd name="connsiteY3" fmla="*/ 5220490 h 5381164"/>
                <a:gd name="connsiteX4" fmla="*/ 2493551 w 2654225"/>
                <a:gd name="connsiteY4" fmla="*/ 5381164 h 5381164"/>
                <a:gd name="connsiteX5" fmla="*/ 0 w 2654225"/>
                <a:gd name="connsiteY5" fmla="*/ 5381164 h 538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4225" h="5381164">
                  <a:moveTo>
                    <a:pt x="0" y="5381164"/>
                  </a:moveTo>
                  <a:lnTo>
                    <a:pt x="2493551" y="0"/>
                  </a:lnTo>
                  <a:lnTo>
                    <a:pt x="2654225" y="160674"/>
                  </a:lnTo>
                  <a:lnTo>
                    <a:pt x="2654225" y="5220490"/>
                  </a:lnTo>
                  <a:lnTo>
                    <a:pt x="2493551" y="5381164"/>
                  </a:lnTo>
                  <a:lnTo>
                    <a:pt x="0" y="5381164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896471" y="1743598"/>
              <a:ext cx="2126756" cy="4409423"/>
              <a:chOff x="1567014" y="2095750"/>
              <a:chExt cx="1300011" cy="269532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68551" y="2095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84438" y="4524375"/>
                <a:ext cx="266700" cy="266700"/>
              </a:xfrm>
              <a:prstGeom prst="ellipse">
                <a:avLst/>
              </a:prstGeom>
              <a:solidFill>
                <a:srgbClr val="43BFF7">
                  <a:alpha val="9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568551" y="2524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568551" y="2953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567014" y="3382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67014" y="43117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567014" y="41395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9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ular Callout 49"/>
          <p:cNvSpPr/>
          <p:nvPr/>
        </p:nvSpPr>
        <p:spPr>
          <a:xfrm>
            <a:off x="5277238" y="1478686"/>
            <a:ext cx="1316190" cy="767467"/>
          </a:xfrm>
          <a:prstGeom prst="wedgeRoundRectCallout">
            <a:avLst>
              <a:gd name="adj1" fmla="val 72565"/>
              <a:gd name="adj2" fmla="val 29120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b="1" dirty="0"/>
              <a:t>Löser race </a:t>
            </a:r>
            <a:r>
              <a:rPr lang="sv-SE" sz="1400" b="1" dirty="0" err="1"/>
              <a:t>conditions</a:t>
            </a:r>
            <a:endParaRPr lang="sv-SE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840665" y="4010620"/>
            <a:ext cx="4179545" cy="1780580"/>
          </a:xfrm>
          <a:prstGeom prst="wedgeRoundRectCallout">
            <a:avLst>
              <a:gd name="adj1" fmla="val -19881"/>
              <a:gd name="adj2" fmla="val -61370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/>
              <a:t>En fråga distribueras till alla </a:t>
            </a:r>
            <a:r>
              <a:rPr lang="sv-SE" b="1" dirty="0" err="1"/>
              <a:t>workers</a:t>
            </a:r>
            <a:r>
              <a:rPr lang="sv-SE" b="1" dirty="0"/>
              <a:t>.</a:t>
            </a:r>
          </a:p>
          <a:p>
            <a:r>
              <a:rPr lang="sv-SE" b="1" dirty="0"/>
              <a:t>Första svaret returneras till avsändaren</a:t>
            </a:r>
          </a:p>
          <a:p>
            <a:endParaRPr lang="sv-SE" b="1" dirty="0"/>
          </a:p>
          <a:p>
            <a:r>
              <a:rPr lang="sv-SE" b="1" dirty="0"/>
              <a:t>Konceptuellt samma som TPL </a:t>
            </a:r>
            <a:r>
              <a:rPr lang="sv-SE" b="1" dirty="0" err="1"/>
              <a:t>Task.WaitAny</a:t>
            </a:r>
            <a:r>
              <a:rPr lang="sv-SE" b="1" dirty="0"/>
              <a:t>(tasks</a:t>
            </a:r>
            <a:r>
              <a:rPr lang="sv-SE" b="1" dirty="0" smtClean="0"/>
              <a:t>)</a:t>
            </a:r>
            <a:endParaRPr lang="sv-SE" b="1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Använd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ConsistentHash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eller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innebär att en </a:t>
            </a:r>
            <a:r>
              <a:rPr lang="sv-SE" b="1" dirty="0" err="1" smtClean="0"/>
              <a:t>actor</a:t>
            </a:r>
            <a:r>
              <a:rPr lang="sv-SE" b="1" dirty="0" smtClean="0"/>
              <a:t> kan byta beteende när den tar emot ett visst meddelande.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 Akka.NET sker detta via metoderna .</a:t>
            </a:r>
            <a:r>
              <a:rPr lang="sv-SE" b="1" i="1" dirty="0" err="1" smtClean="0"/>
              <a:t>Become</a:t>
            </a:r>
            <a:r>
              <a:rPr lang="sv-SE" b="1" dirty="0" smtClean="0"/>
              <a:t> samt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endParaRPr lang="sv-SE" b="1" i="1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Praktiskt när man skapar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r>
              <a:rPr lang="sv-SE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1285" y="234478"/>
            <a:ext cx="9061789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9664" y="360946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…//annan kod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Felhantering i Java, C# och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Konsument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Konsument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17" y="2888082"/>
            <a:ext cx="524366" cy="5243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23" y="4024134"/>
            <a:ext cx="524366" cy="5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Webbsite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Affärslogik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74" y="2877716"/>
            <a:ext cx="524366" cy="52436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23" y="4024134"/>
            <a:ext cx="524366" cy="5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Kaffemaskin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523220"/>
            <a:chOff x="4327561" y="4543487"/>
            <a:chExt cx="2168626" cy="52322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276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Lägg i pengar</a:t>
              </a:r>
            </a:p>
            <a:p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Slut på bönor!</a:t>
              </a:r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Service-tekniker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300720" cy="1002106"/>
            <a:chOff x="8043146" y="3511999"/>
            <a:chExt cx="1300720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222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Fyll på bönor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894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Får kaffe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Jag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633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Lägg i mer pengar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Slut på bönor!</a:t>
              </a:r>
              <a:endParaRPr lang="sv-SE" sz="1400" b="1" dirty="0"/>
            </a:p>
          </p:txBody>
        </p:sp>
      </p:grpSp>
      <p:grpSp>
        <p:nvGrpSpPr>
          <p:cNvPr id="24" name="Error"/>
          <p:cNvGrpSpPr/>
          <p:nvPr/>
        </p:nvGrpSpPr>
        <p:grpSpPr>
          <a:xfrm>
            <a:off x="5101169" y="4158678"/>
            <a:ext cx="1259463" cy="1274018"/>
            <a:chOff x="4665409" y="4631482"/>
            <a:chExt cx="1610726" cy="1629341"/>
          </a:xfrm>
        </p:grpSpPr>
        <p:grpSp>
          <p:nvGrpSpPr>
            <p:cNvPr id="25" name="Group 2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25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Alla </a:t>
            </a:r>
            <a:r>
              <a:rPr lang="sv-SE" b="1" dirty="0" err="1" smtClean="0"/>
              <a:t>actors</a:t>
            </a:r>
            <a:r>
              <a:rPr lang="sv-SE" b="1" dirty="0" smtClean="0"/>
              <a:t> har en supervisor som bestämmer vad som ska ske när ett fel uppstår.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En supervisor kan välja att:</a:t>
            </a:r>
          </a:p>
          <a:p>
            <a:r>
              <a:rPr lang="sv-SE" b="1" dirty="0" smtClean="0"/>
              <a:t>Tvinga en omstart</a:t>
            </a:r>
          </a:p>
          <a:p>
            <a:r>
              <a:rPr lang="sv-SE" b="1" dirty="0" smtClean="0"/>
              <a:t>Stoppa</a:t>
            </a:r>
          </a:p>
          <a:p>
            <a:r>
              <a:rPr lang="sv-SE" b="1" dirty="0" smtClean="0"/>
              <a:t>Ignorera felet</a:t>
            </a:r>
          </a:p>
          <a:p>
            <a:r>
              <a:rPr lang="sv-SE" b="1" dirty="0" smtClean="0"/>
              <a:t>Eskalera felet till sin egen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33936"/>
            <a:ext cx="12192000" cy="260355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74221" y="2878937"/>
            <a:ext cx="2649187" cy="646998"/>
          </a:xfrm>
          <a:prstGeom prst="wedgeRoundRectCallout">
            <a:avLst>
              <a:gd name="adj1" fmla="val 44861"/>
              <a:gd name="adj2" fmla="val 122100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b="1" dirty="0" err="1"/>
              <a:t>OneForOne</a:t>
            </a:r>
            <a:r>
              <a:rPr lang="sv-SE" sz="1400" b="1" dirty="0"/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9102205" y="2879236"/>
            <a:ext cx="2649187" cy="646998"/>
          </a:xfrm>
          <a:prstGeom prst="wedgeRoundRectCallout">
            <a:avLst>
              <a:gd name="adj1" fmla="val -45971"/>
              <a:gd name="adj2" fmla="val 129538"/>
              <a:gd name="adj3" fmla="val 16667"/>
            </a:avLst>
          </a:prstGeom>
          <a:solidFill>
            <a:srgbClr val="637B9B"/>
          </a:solidFill>
          <a:ln w="44450" cap="rnd">
            <a:solidFill>
              <a:srgbClr val="4F5A69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b="1" dirty="0" err="1"/>
              <a:t>AllForOne</a:t>
            </a:r>
            <a:r>
              <a:rPr lang="sv-SE" sz="1400" b="1" dirty="0"/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04" y="641555"/>
            <a:ext cx="7212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Roger Alsing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4704" y="2488306"/>
            <a:ext cx="6719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Twitter: </a:t>
            </a:r>
            <a:r>
              <a:rPr lang="sv-SE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@</a:t>
            </a:r>
            <a:r>
              <a:rPr lang="sv-SE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rogeralsing</a:t>
            </a:r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sv-SE" sz="3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Github</a:t>
            </a:r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sv-SE" sz="3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rogeralsing</a:t>
            </a:r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Mail: roger.alsing@nethouse.se</a:t>
            </a:r>
          </a:p>
          <a:p>
            <a:endParaRPr lang="sv-SE" sz="3600" b="1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Mer info: </a:t>
            </a:r>
            <a:r>
              <a:rPr lang="sv-SE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  <a:r>
              <a:rPr lang="sv-SE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kka.nethouse.se</a:t>
            </a:r>
            <a:endParaRPr lang="sv-SE" sz="3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5299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The End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4148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lag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smtClean="0">
                <a:solidFill>
                  <a:schemeClr val="tx1"/>
                </a:solidFill>
              </a:rPr>
              <a:t>Vi kan inte längre bygga snabbare processorer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Istället staplar vi små processorer bredvid varandra och kallar dem kärnor</a:t>
            </a:r>
            <a:br>
              <a:rPr lang="sv-SE" sz="1600" b="1" dirty="0" smtClean="0">
                <a:solidFill>
                  <a:schemeClr val="tx1"/>
                </a:solidFill>
              </a:rPr>
            </a:b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5701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9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37" name="Group 3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5997" y="4671638"/>
              <a:ext cx="615857" cy="434515"/>
              <a:chOff x="5282369" y="4601302"/>
              <a:chExt cx="615857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6297" y="4941292"/>
                <a:ext cx="30576" cy="29138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rgbClr val="58EC9F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2369" y="4959461"/>
                <a:ext cx="74897" cy="74897"/>
              </a:xfrm>
              <a:prstGeom prst="ellipse">
                <a:avLst/>
              </a:prstGeom>
              <a:solidFill>
                <a:srgbClr val="43BFF7"/>
              </a:solidFill>
              <a:ln w="15875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4D4B44">
                  <a:alpha val="4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bg2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rgbClr val="58EC9F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rgbClr val="43BFF7"/>
                  </a:solidFill>
                  <a:ln w="15875">
                    <a:noFill/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Anrop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13368</TotalTime>
  <Words>896</Words>
  <Application>Microsoft Office PowerPoint</Application>
  <PresentationFormat>Widescreen</PresentationFormat>
  <Paragraphs>397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Roboto</vt:lpstr>
      <vt:lpstr>Roboto Bk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of Things</vt:lpstr>
      <vt:lpstr>Actor Model</vt:lpstr>
      <vt:lpstr>OOP vs. Actor Model</vt:lpstr>
      <vt:lpstr>Moore’s lag</vt:lpstr>
      <vt:lpstr>PowerPoint Presentation</vt:lpstr>
      <vt:lpstr>Actor Model</vt:lpstr>
      <vt:lpstr>Footprint?</vt:lpstr>
      <vt:lpstr>Actor Model</vt:lpstr>
      <vt:lpstr>Actor Model</vt:lpstr>
      <vt:lpstr>Vad är ”Race Conditions”?</vt:lpstr>
      <vt:lpstr>Akka.Actor</vt:lpstr>
      <vt:lpstr>Demo – Bygg din första actor</vt:lpstr>
      <vt:lpstr>Akka.Remote</vt:lpstr>
      <vt:lpstr>PowerPoint Presentation</vt:lpstr>
      <vt:lpstr>PowerPoint Presentation</vt:lpstr>
      <vt:lpstr>Demo – Aktivera remoting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ScatterGatherFirstCompletedRouter</vt:lpstr>
      <vt:lpstr>Demo – Använd routers</vt:lpstr>
      <vt:lpstr>Become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Alsing</cp:lastModifiedBy>
  <cp:revision>1497</cp:revision>
  <dcterms:created xsi:type="dcterms:W3CDTF">2014-06-11T19:04:29Z</dcterms:created>
  <dcterms:modified xsi:type="dcterms:W3CDTF">2015-04-23T09:16:28Z</dcterms:modified>
</cp:coreProperties>
</file>