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77" r:id="rId4"/>
    <p:sldId id="276" r:id="rId5"/>
    <p:sldId id="259" r:id="rId6"/>
    <p:sldId id="260" r:id="rId7"/>
    <p:sldId id="261" r:id="rId8"/>
    <p:sldId id="262" r:id="rId9"/>
    <p:sldId id="264" r:id="rId10"/>
    <p:sldId id="263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52C6"/>
    <a:srgbClr val="B048A7"/>
    <a:srgbClr val="009647"/>
    <a:srgbClr val="0F8278"/>
    <a:srgbClr val="0F776D"/>
    <a:srgbClr val="007758"/>
    <a:srgbClr val="2B776B"/>
    <a:srgbClr val="266459"/>
    <a:srgbClr val="58BFF8"/>
    <a:srgbClr val="008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3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B74DF-EDE1-6046-9D7B-BD2F9009DEA1}" type="datetimeFigureOut">
              <a:rPr lang="sv-SE" smtClean="0"/>
              <a:t>2020-11-25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60B85-9EB8-9948-A686-5588869B9A8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84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60B85-9EB8-9948-A686-5588869B9A82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112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F08C-E526-0F44-B144-87CC3F5B42F8}" type="datetimeFigureOut">
              <a:rPr lang="sv-SE" smtClean="0"/>
              <a:t>2020-11-25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631E-C945-044D-9424-D3754D9C03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18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F08C-E526-0F44-B144-87CC3F5B42F8}" type="datetimeFigureOut">
              <a:rPr lang="sv-SE" smtClean="0"/>
              <a:t>2020-11-25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631E-C945-044D-9424-D3754D9C03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920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F08C-E526-0F44-B144-87CC3F5B42F8}" type="datetimeFigureOut">
              <a:rPr lang="sv-SE" smtClean="0"/>
              <a:t>2020-11-25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631E-C945-044D-9424-D3754D9C03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045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F08C-E526-0F44-B144-87CC3F5B42F8}" type="datetimeFigureOut">
              <a:rPr lang="sv-SE" smtClean="0"/>
              <a:t>2020-11-25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631E-C945-044D-9424-D3754D9C03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511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F08C-E526-0F44-B144-87CC3F5B42F8}" type="datetimeFigureOut">
              <a:rPr lang="sv-SE" smtClean="0"/>
              <a:t>2020-11-25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631E-C945-044D-9424-D3754D9C03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593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F08C-E526-0F44-B144-87CC3F5B42F8}" type="datetimeFigureOut">
              <a:rPr lang="sv-SE" smtClean="0"/>
              <a:t>2020-11-25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631E-C945-044D-9424-D3754D9C03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99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F08C-E526-0F44-B144-87CC3F5B42F8}" type="datetimeFigureOut">
              <a:rPr lang="sv-SE" smtClean="0"/>
              <a:t>2020-11-25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631E-C945-044D-9424-D3754D9C03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61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F08C-E526-0F44-B144-87CC3F5B42F8}" type="datetimeFigureOut">
              <a:rPr lang="sv-SE" smtClean="0"/>
              <a:t>2020-11-25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631E-C945-044D-9424-D3754D9C03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46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F08C-E526-0F44-B144-87CC3F5B42F8}" type="datetimeFigureOut">
              <a:rPr lang="sv-SE" smtClean="0"/>
              <a:t>2020-11-25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631E-C945-044D-9424-D3754D9C03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872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F08C-E526-0F44-B144-87CC3F5B42F8}" type="datetimeFigureOut">
              <a:rPr lang="sv-SE" smtClean="0"/>
              <a:t>2020-11-25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631E-C945-044D-9424-D3754D9C03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370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F08C-E526-0F44-B144-87CC3F5B42F8}" type="datetimeFigureOut">
              <a:rPr lang="sv-SE" smtClean="0"/>
              <a:t>2020-11-25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631E-C945-044D-9424-D3754D9C03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562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volini" panose="03000502040302020204" pitchFamily="66" charset="0"/>
              </a:defRPr>
            </a:lvl1pPr>
          </a:lstStyle>
          <a:p>
            <a:fld id="{46ACF08C-E526-0F44-B144-87CC3F5B42F8}" type="datetimeFigureOut">
              <a:rPr lang="sv-SE" smtClean="0"/>
              <a:pPr/>
              <a:t>2020-11-25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volini" panose="03000502040302020204" pitchFamily="66" charset="0"/>
              </a:defRPr>
            </a:lvl1pPr>
          </a:lstStyle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volini" panose="03000502040302020204" pitchFamily="66" charset="0"/>
              </a:defRPr>
            </a:lvl1pPr>
          </a:lstStyle>
          <a:p>
            <a:fld id="{FFCF631E-C945-044D-9424-D3754D9C038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2690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Lobster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volini" panose="0300050204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volini" panose="0300050204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volini" panose="030005020403020202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volini" panose="03000502040302020204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volini" panose="0300050204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592FA4-7A2F-4A4B-9F8D-D81C9370B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Actors</a:t>
            </a:r>
            <a:r>
              <a:rPr lang="sv-SE" dirty="0"/>
              <a:t>, </a:t>
            </a:r>
            <a:r>
              <a:rPr lang="sv-SE" dirty="0" err="1"/>
              <a:t>Take</a:t>
            </a:r>
            <a:r>
              <a:rPr lang="sv-SE" dirty="0"/>
              <a:t> 2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9AFB36F-2803-D34C-9E80-1ED238095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Patterns</a:t>
            </a:r>
            <a:r>
              <a:rPr lang="sv-SE" dirty="0"/>
              <a:t> and </a:t>
            </a:r>
            <a:r>
              <a:rPr lang="sv-SE" dirty="0" err="1"/>
              <a:t>Practises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9405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5716F7-1387-884F-ABBE-C760698D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Consistent</a:t>
            </a:r>
            <a:r>
              <a:rPr lang="sv-SE" dirty="0"/>
              <a:t> </a:t>
            </a:r>
            <a:r>
              <a:rPr lang="sv-SE" dirty="0" err="1"/>
              <a:t>Hash</a:t>
            </a:r>
            <a:r>
              <a:rPr lang="sv-SE" dirty="0"/>
              <a:t> </a:t>
            </a:r>
            <a:r>
              <a:rPr lang="sv-SE" dirty="0" err="1"/>
              <a:t>Routing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BA94A2B-053F-FD43-9EB4-2A01F7B3D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This</a:t>
            </a:r>
            <a:r>
              <a:rPr lang="sv-SE" dirty="0"/>
              <a:t> router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compute</a:t>
            </a:r>
            <a:r>
              <a:rPr lang="sv-SE" dirty="0"/>
              <a:t> a </a:t>
            </a:r>
            <a:r>
              <a:rPr lang="sv-SE" dirty="0" err="1"/>
              <a:t>hash</a:t>
            </a:r>
            <a:r>
              <a:rPr lang="sv-SE" dirty="0"/>
              <a:t> from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message</a:t>
            </a:r>
            <a:r>
              <a:rPr lang="sv-SE" dirty="0"/>
              <a:t> sent to it, and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to </a:t>
            </a:r>
            <a:r>
              <a:rPr lang="sv-SE" dirty="0" err="1"/>
              <a:t>select</a:t>
            </a:r>
            <a:r>
              <a:rPr lang="sv-SE" dirty="0"/>
              <a:t> the </a:t>
            </a:r>
            <a:r>
              <a:rPr lang="sv-SE" dirty="0" err="1"/>
              <a:t>target</a:t>
            </a:r>
            <a:r>
              <a:rPr lang="sv-SE" dirty="0"/>
              <a:t> </a:t>
            </a:r>
            <a:r>
              <a:rPr lang="sv-SE" dirty="0" err="1"/>
              <a:t>actor</a:t>
            </a:r>
            <a:r>
              <a:rPr lang="sv-SE" dirty="0"/>
              <a:t> to </a:t>
            </a:r>
            <a:r>
              <a:rPr lang="sv-SE" dirty="0" err="1"/>
              <a:t>send</a:t>
            </a:r>
            <a:r>
              <a:rPr lang="sv-SE" dirty="0"/>
              <a:t> the </a:t>
            </a:r>
            <a:r>
              <a:rPr lang="sv-SE" dirty="0" err="1"/>
              <a:t>message</a:t>
            </a:r>
            <a:r>
              <a:rPr lang="sv-SE" dirty="0"/>
              <a:t> to.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42DFB7B2-EA46-4949-80DF-0158CC9B7069}"/>
              </a:ext>
            </a:extLst>
          </p:cNvPr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55CA3764-F876-024F-B834-706FE7B574D8}"/>
                </a:ext>
              </a:extLst>
            </p:cNvPr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C01E8DDD-7DFD-0747-B91A-5B2FD220A646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4029324-6093-0C4E-9EB4-D25F816CD5D3}"/>
                </a:ext>
              </a:extLst>
            </p:cNvPr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B0735CD-D8C3-224C-9995-973DAD654793}"/>
                </a:ext>
              </a:extLst>
            </p:cNvPr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48AD5CB-415B-7146-AB71-97B6C6F2A4A8}"/>
                </a:ext>
              </a:extLst>
            </p:cNvPr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169A8CF-881D-F140-B366-5730B6C0DDAC}"/>
                </a:ext>
              </a:extLst>
            </p:cNvPr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0E8AA49-2D0D-234A-9CB2-B2460147DA84}"/>
                </a:ext>
              </a:extLst>
            </p:cNvPr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D51A9EC-D01D-7345-8DEB-104B608978C2}"/>
                </a:ext>
              </a:extLst>
            </p:cNvPr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020B416-46DF-684B-93A3-8709A71F4084}"/>
                </a:ext>
              </a:extLst>
            </p:cNvPr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25C9F54-7D4E-B04C-B019-3762727665CD}"/>
                </a:ext>
              </a:extLst>
            </p:cNvPr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0E3CDE8-C50B-CD4C-8F72-930E1AD07144}"/>
                </a:ext>
              </a:extLst>
            </p:cNvPr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AF13B45-AEB5-D34F-872A-9B3586259968}"/>
                </a:ext>
              </a:extLst>
            </p:cNvPr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97D109F-E10E-0044-918A-65B5E87CC120}"/>
                </a:ext>
              </a:extLst>
            </p:cNvPr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F4B7447-24D4-9C41-87CA-FEF5EABCA28A}"/>
                </a:ext>
              </a:extLst>
            </p:cNvPr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Routee1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36EC8A7-A96B-334F-9DB2-15304F8DE05A}"/>
                </a:ext>
              </a:extLst>
            </p:cNvPr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Routee2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C294851-DDE7-CA4C-869A-1C28461267D9}"/>
                </a:ext>
              </a:extLst>
            </p:cNvPr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Routee3</a:t>
              </a:r>
            </a:p>
          </p:txBody>
        </p:sp>
      </p:grpSp>
      <p:sp>
        <p:nvSpPr>
          <p:cNvPr id="21" name="Oval Callout 21">
            <a:extLst>
              <a:ext uri="{FF2B5EF4-FFF2-40B4-BE49-F238E27FC236}">
                <a16:creationId xmlns:a16="http://schemas.microsoft.com/office/drawing/2014/main" id="{C9799465-4E5C-3C40-9F21-B54E0E830E98}"/>
              </a:ext>
            </a:extLst>
          </p:cNvPr>
          <p:cNvSpPr/>
          <p:nvPr/>
        </p:nvSpPr>
        <p:spPr>
          <a:xfrm>
            <a:off x="3148216" y="5234333"/>
            <a:ext cx="2792261" cy="1129381"/>
          </a:xfrm>
          <a:prstGeom prst="wedgeEllipseCallout">
            <a:avLst>
              <a:gd name="adj1" fmla="val 37116"/>
              <a:gd name="adj2" fmla="val -105945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Affinity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 and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routee</a:t>
            </a:r>
            <a:endParaRPr lang="sv-SE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6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5716F7-1387-884F-ABBE-C760698D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Consistent</a:t>
            </a:r>
            <a:r>
              <a:rPr lang="sv-SE" dirty="0"/>
              <a:t> </a:t>
            </a:r>
            <a:r>
              <a:rPr lang="sv-SE" dirty="0" err="1"/>
              <a:t>Hash</a:t>
            </a:r>
            <a:r>
              <a:rPr lang="sv-SE" dirty="0"/>
              <a:t> </a:t>
            </a:r>
            <a:r>
              <a:rPr lang="sv-SE" dirty="0" err="1"/>
              <a:t>Routing</a:t>
            </a:r>
            <a:endParaRPr lang="sv-SE" dirty="0"/>
          </a:p>
        </p:txBody>
      </p:sp>
      <p:sp>
        <p:nvSpPr>
          <p:cNvPr id="24" name="Oval Callout 49">
            <a:extLst>
              <a:ext uri="{FF2B5EF4-FFF2-40B4-BE49-F238E27FC236}">
                <a16:creationId xmlns:a16="http://schemas.microsoft.com/office/drawing/2014/main" id="{E738C816-3813-5043-B5BA-0A15B4904920}"/>
              </a:ext>
            </a:extLst>
          </p:cNvPr>
          <p:cNvSpPr/>
          <p:nvPr/>
        </p:nvSpPr>
        <p:spPr>
          <a:xfrm>
            <a:off x="4092235" y="1999257"/>
            <a:ext cx="2531248" cy="895679"/>
          </a:xfrm>
          <a:prstGeom prst="wedgeEllipseCallout">
            <a:avLst>
              <a:gd name="adj1" fmla="val 71467"/>
              <a:gd name="adj2" fmla="val 26809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 hash of 123 to routee1</a:t>
            </a:r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8E512045-7B05-244F-9E0C-FFEFE10169EB}"/>
              </a:ext>
            </a:extLst>
          </p:cNvPr>
          <p:cNvGrpSpPr/>
          <p:nvPr/>
        </p:nvGrpSpPr>
        <p:grpSpPr>
          <a:xfrm>
            <a:off x="9453890" y="3042899"/>
            <a:ext cx="618093" cy="2654354"/>
            <a:chOff x="9454230" y="2476589"/>
            <a:chExt cx="437638" cy="2654354"/>
          </a:xfrm>
        </p:grpSpPr>
        <p:cxnSp>
          <p:nvCxnSpPr>
            <p:cNvPr id="66" name="Straight Arrow Connector 43">
              <a:extLst>
                <a:ext uri="{FF2B5EF4-FFF2-40B4-BE49-F238E27FC236}">
                  <a16:creationId xmlns:a16="http://schemas.microsoft.com/office/drawing/2014/main" id="{197437C5-190F-5D4B-950F-CA5D3FE3C37B}"/>
                </a:ext>
              </a:extLst>
            </p:cNvPr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44">
              <a:extLst>
                <a:ext uri="{FF2B5EF4-FFF2-40B4-BE49-F238E27FC236}">
                  <a16:creationId xmlns:a16="http://schemas.microsoft.com/office/drawing/2014/main" id="{98FCBABF-79AC-AE45-BC56-A70DD3223D5F}"/>
                </a:ext>
              </a:extLst>
            </p:cNvPr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45">
              <a:extLst>
                <a:ext uri="{FF2B5EF4-FFF2-40B4-BE49-F238E27FC236}">
                  <a16:creationId xmlns:a16="http://schemas.microsoft.com/office/drawing/2014/main" id="{B42D7A85-C216-DE46-BCA3-597072424128}"/>
                </a:ext>
              </a:extLst>
            </p:cNvPr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48">
            <a:extLst>
              <a:ext uri="{FF2B5EF4-FFF2-40B4-BE49-F238E27FC236}">
                <a16:creationId xmlns:a16="http://schemas.microsoft.com/office/drawing/2014/main" id="{B706FCFE-C0F9-5144-A67A-F0BD69F76393}"/>
              </a:ext>
            </a:extLst>
          </p:cNvPr>
          <p:cNvCxnSpPr/>
          <p:nvPr/>
        </p:nvCxnSpPr>
        <p:spPr>
          <a:xfrm>
            <a:off x="4978406" y="434003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46">
            <a:extLst>
              <a:ext uri="{FF2B5EF4-FFF2-40B4-BE49-F238E27FC236}">
                <a16:creationId xmlns:a16="http://schemas.microsoft.com/office/drawing/2014/main" id="{DE25B25C-57B2-D34B-A300-95A28838C271}"/>
              </a:ext>
            </a:extLst>
          </p:cNvPr>
          <p:cNvCxnSpPr/>
          <p:nvPr/>
        </p:nvCxnSpPr>
        <p:spPr>
          <a:xfrm>
            <a:off x="4978406" y="434003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4">
            <a:extLst>
              <a:ext uri="{FF2B5EF4-FFF2-40B4-BE49-F238E27FC236}">
                <a16:creationId xmlns:a16="http://schemas.microsoft.com/office/drawing/2014/main" id="{2A33238F-F528-794A-AFA5-AC1F20A0736C}"/>
              </a:ext>
            </a:extLst>
          </p:cNvPr>
          <p:cNvSpPr/>
          <p:nvPr/>
        </p:nvSpPr>
        <p:spPr>
          <a:xfrm>
            <a:off x="8535264" y="5135678"/>
            <a:ext cx="951212" cy="1105092"/>
          </a:xfrm>
          <a:prstGeom prst="roundRect">
            <a:avLst/>
          </a:prstGeom>
          <a:solidFill>
            <a:schemeClr val="tx1"/>
          </a:solidFill>
          <a:ln w="635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53">
            <a:extLst>
              <a:ext uri="{FF2B5EF4-FFF2-40B4-BE49-F238E27FC236}">
                <a16:creationId xmlns:a16="http://schemas.microsoft.com/office/drawing/2014/main" id="{A0FC5D62-1F7F-3A40-A378-C346AF025BCE}"/>
              </a:ext>
            </a:extLst>
          </p:cNvPr>
          <p:cNvSpPr/>
          <p:nvPr/>
        </p:nvSpPr>
        <p:spPr>
          <a:xfrm>
            <a:off x="8535948" y="3801505"/>
            <a:ext cx="951212" cy="1105092"/>
          </a:xfrm>
          <a:prstGeom prst="roundRect">
            <a:avLst/>
          </a:prstGeom>
          <a:solidFill>
            <a:schemeClr val="tx1"/>
          </a:solidFill>
          <a:ln w="635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52">
            <a:extLst>
              <a:ext uri="{FF2B5EF4-FFF2-40B4-BE49-F238E27FC236}">
                <a16:creationId xmlns:a16="http://schemas.microsoft.com/office/drawing/2014/main" id="{4F8E8476-B2FC-724F-AB00-8857CAFDC0E4}"/>
              </a:ext>
            </a:extLst>
          </p:cNvPr>
          <p:cNvSpPr/>
          <p:nvPr/>
        </p:nvSpPr>
        <p:spPr>
          <a:xfrm>
            <a:off x="8535264" y="2495644"/>
            <a:ext cx="951212" cy="1105092"/>
          </a:xfrm>
          <a:prstGeom prst="roundRect">
            <a:avLst/>
          </a:prstGeom>
          <a:solidFill>
            <a:schemeClr val="tx1"/>
          </a:solidFill>
          <a:ln w="635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51">
            <a:extLst>
              <a:ext uri="{FF2B5EF4-FFF2-40B4-BE49-F238E27FC236}">
                <a16:creationId xmlns:a16="http://schemas.microsoft.com/office/drawing/2014/main" id="{C3ADCB34-E8E0-914A-928A-B9D85CC006F4}"/>
              </a:ext>
            </a:extLst>
          </p:cNvPr>
          <p:cNvSpPr/>
          <p:nvPr/>
        </p:nvSpPr>
        <p:spPr>
          <a:xfrm>
            <a:off x="7369155" y="2497668"/>
            <a:ext cx="951212" cy="1105092"/>
          </a:xfrm>
          <a:prstGeom prst="roundRect">
            <a:avLst/>
          </a:prstGeom>
          <a:solidFill>
            <a:schemeClr val="tx1"/>
          </a:solidFill>
          <a:ln w="635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25">
            <a:extLst>
              <a:ext uri="{FF2B5EF4-FFF2-40B4-BE49-F238E27FC236}">
                <a16:creationId xmlns:a16="http://schemas.microsoft.com/office/drawing/2014/main" id="{8D169947-C311-9049-B18A-595505810592}"/>
              </a:ext>
            </a:extLst>
          </p:cNvPr>
          <p:cNvSpPr/>
          <p:nvPr/>
        </p:nvSpPr>
        <p:spPr>
          <a:xfrm>
            <a:off x="8573408" y="2586581"/>
            <a:ext cx="857704" cy="271788"/>
          </a:xfrm>
          <a:prstGeom prst="roundRect">
            <a:avLst/>
          </a:prstGeom>
          <a:solidFill>
            <a:srgbClr val="FFC021"/>
          </a:solidFill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 123</a:t>
            </a:r>
          </a:p>
        </p:txBody>
      </p:sp>
      <p:sp>
        <p:nvSpPr>
          <p:cNvPr id="34" name="Rounded Rectangle 26">
            <a:extLst>
              <a:ext uri="{FF2B5EF4-FFF2-40B4-BE49-F238E27FC236}">
                <a16:creationId xmlns:a16="http://schemas.microsoft.com/office/drawing/2014/main" id="{48EE470F-88C5-EA4A-BF8F-D34FC613C665}"/>
              </a:ext>
            </a:extLst>
          </p:cNvPr>
          <p:cNvSpPr/>
          <p:nvPr/>
        </p:nvSpPr>
        <p:spPr>
          <a:xfrm>
            <a:off x="8573408" y="2928342"/>
            <a:ext cx="857704" cy="271788"/>
          </a:xfrm>
          <a:prstGeom prst="roundRect">
            <a:avLst/>
          </a:prstGeom>
          <a:noFill/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7216A923-8833-AB46-A071-4643C292C420}"/>
              </a:ext>
            </a:extLst>
          </p:cNvPr>
          <p:cNvSpPr/>
          <p:nvPr/>
        </p:nvSpPr>
        <p:spPr>
          <a:xfrm>
            <a:off x="8573407" y="3280326"/>
            <a:ext cx="857704" cy="271788"/>
          </a:xfrm>
          <a:prstGeom prst="roundRect">
            <a:avLst/>
          </a:prstGeom>
          <a:noFill/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6" name="Rounded Rectangle 29">
            <a:extLst>
              <a:ext uri="{FF2B5EF4-FFF2-40B4-BE49-F238E27FC236}">
                <a16:creationId xmlns:a16="http://schemas.microsoft.com/office/drawing/2014/main" id="{CEEB4B6C-5BF8-5744-B3C1-7299C9F82E9D}"/>
              </a:ext>
            </a:extLst>
          </p:cNvPr>
          <p:cNvSpPr/>
          <p:nvPr/>
        </p:nvSpPr>
        <p:spPr>
          <a:xfrm>
            <a:off x="7417922" y="2586802"/>
            <a:ext cx="857704" cy="271788"/>
          </a:xfrm>
          <a:prstGeom prst="roundRect">
            <a:avLst/>
          </a:prstGeom>
          <a:solidFill>
            <a:srgbClr val="FFC021"/>
          </a:solidFill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 123</a:t>
            </a:r>
          </a:p>
        </p:txBody>
      </p:sp>
      <p:sp>
        <p:nvSpPr>
          <p:cNvPr id="37" name="Rounded Rectangle 30">
            <a:extLst>
              <a:ext uri="{FF2B5EF4-FFF2-40B4-BE49-F238E27FC236}">
                <a16:creationId xmlns:a16="http://schemas.microsoft.com/office/drawing/2014/main" id="{B939D441-E203-3142-848A-7FCEE0D372AA}"/>
              </a:ext>
            </a:extLst>
          </p:cNvPr>
          <p:cNvSpPr/>
          <p:nvPr/>
        </p:nvSpPr>
        <p:spPr>
          <a:xfrm>
            <a:off x="7417922" y="2928563"/>
            <a:ext cx="857704" cy="271788"/>
          </a:xfrm>
          <a:prstGeom prst="roundRect">
            <a:avLst/>
          </a:prstGeom>
          <a:noFill/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</a:p>
        </p:txBody>
      </p:sp>
      <p:sp>
        <p:nvSpPr>
          <p:cNvPr id="38" name="Rounded Rectangle 31">
            <a:extLst>
              <a:ext uri="{FF2B5EF4-FFF2-40B4-BE49-F238E27FC236}">
                <a16:creationId xmlns:a16="http://schemas.microsoft.com/office/drawing/2014/main" id="{8CC022D8-25BA-E847-8A35-00FBC82D5802}"/>
              </a:ext>
            </a:extLst>
          </p:cNvPr>
          <p:cNvSpPr/>
          <p:nvPr/>
        </p:nvSpPr>
        <p:spPr>
          <a:xfrm>
            <a:off x="7417922" y="3280745"/>
            <a:ext cx="857704" cy="271788"/>
          </a:xfrm>
          <a:prstGeom prst="roundRect">
            <a:avLst/>
          </a:prstGeom>
          <a:noFill/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9" name="Rounded Rectangle 33">
            <a:extLst>
              <a:ext uri="{FF2B5EF4-FFF2-40B4-BE49-F238E27FC236}">
                <a16:creationId xmlns:a16="http://schemas.microsoft.com/office/drawing/2014/main" id="{DAC15776-EBB9-AC47-94FC-B7201A2B7A96}"/>
              </a:ext>
            </a:extLst>
          </p:cNvPr>
          <p:cNvSpPr/>
          <p:nvPr/>
        </p:nvSpPr>
        <p:spPr>
          <a:xfrm>
            <a:off x="8573407" y="3886799"/>
            <a:ext cx="857704" cy="271788"/>
          </a:xfrm>
          <a:prstGeom prst="roundRect">
            <a:avLst/>
          </a:prstGeom>
          <a:solidFill>
            <a:srgbClr val="CD52C6"/>
          </a:solidFill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Id:456</a:t>
            </a:r>
          </a:p>
        </p:txBody>
      </p:sp>
      <p:sp>
        <p:nvSpPr>
          <p:cNvPr id="40" name="Rounded Rectangle 34">
            <a:extLst>
              <a:ext uri="{FF2B5EF4-FFF2-40B4-BE49-F238E27FC236}">
                <a16:creationId xmlns:a16="http://schemas.microsoft.com/office/drawing/2014/main" id="{6D497E0D-F819-5849-8011-DFE37BE4B633}"/>
              </a:ext>
            </a:extLst>
          </p:cNvPr>
          <p:cNvSpPr/>
          <p:nvPr/>
        </p:nvSpPr>
        <p:spPr>
          <a:xfrm>
            <a:off x="8573407" y="4228560"/>
            <a:ext cx="857704" cy="271788"/>
          </a:xfrm>
          <a:prstGeom prst="roundRect">
            <a:avLst/>
          </a:prstGeom>
          <a:noFill/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ed Rectangle 35">
            <a:extLst>
              <a:ext uri="{FF2B5EF4-FFF2-40B4-BE49-F238E27FC236}">
                <a16:creationId xmlns:a16="http://schemas.microsoft.com/office/drawing/2014/main" id="{341D4759-E0E3-9A44-9D6A-1666749DB615}"/>
              </a:ext>
            </a:extLst>
          </p:cNvPr>
          <p:cNvSpPr/>
          <p:nvPr/>
        </p:nvSpPr>
        <p:spPr>
          <a:xfrm>
            <a:off x="8566067" y="4582258"/>
            <a:ext cx="857704" cy="271788"/>
          </a:xfrm>
          <a:prstGeom prst="roundRect">
            <a:avLst/>
          </a:prstGeom>
          <a:noFill/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2" name="Rounded Rectangle 37">
            <a:extLst>
              <a:ext uri="{FF2B5EF4-FFF2-40B4-BE49-F238E27FC236}">
                <a16:creationId xmlns:a16="http://schemas.microsoft.com/office/drawing/2014/main" id="{8343C92F-776F-2F4F-9C87-08CEB974FCEF}"/>
              </a:ext>
            </a:extLst>
          </p:cNvPr>
          <p:cNvSpPr/>
          <p:nvPr/>
        </p:nvSpPr>
        <p:spPr>
          <a:xfrm>
            <a:off x="8575573" y="5230590"/>
            <a:ext cx="857704" cy="271788"/>
          </a:xfrm>
          <a:prstGeom prst="roundRect">
            <a:avLst/>
          </a:prstGeom>
          <a:solidFill>
            <a:srgbClr val="009647"/>
          </a:solidFill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 789</a:t>
            </a:r>
          </a:p>
        </p:txBody>
      </p:sp>
      <p:sp>
        <p:nvSpPr>
          <p:cNvPr id="43" name="Rounded Rectangle 38">
            <a:extLst>
              <a:ext uri="{FF2B5EF4-FFF2-40B4-BE49-F238E27FC236}">
                <a16:creationId xmlns:a16="http://schemas.microsoft.com/office/drawing/2014/main" id="{71A4D979-6308-AF4A-AE11-0D636F6680AA}"/>
              </a:ext>
            </a:extLst>
          </p:cNvPr>
          <p:cNvSpPr/>
          <p:nvPr/>
        </p:nvSpPr>
        <p:spPr>
          <a:xfrm>
            <a:off x="8575573" y="5572351"/>
            <a:ext cx="857704" cy="271788"/>
          </a:xfrm>
          <a:prstGeom prst="roundRect">
            <a:avLst/>
          </a:prstGeom>
          <a:noFill/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le 39">
            <a:extLst>
              <a:ext uri="{FF2B5EF4-FFF2-40B4-BE49-F238E27FC236}">
                <a16:creationId xmlns:a16="http://schemas.microsoft.com/office/drawing/2014/main" id="{A47C25E1-3FAC-A440-B121-F35607B5EA15}"/>
              </a:ext>
            </a:extLst>
          </p:cNvPr>
          <p:cNvSpPr/>
          <p:nvPr/>
        </p:nvSpPr>
        <p:spPr>
          <a:xfrm>
            <a:off x="8573407" y="5910264"/>
            <a:ext cx="857704" cy="271788"/>
          </a:xfrm>
          <a:prstGeom prst="roundRect">
            <a:avLst/>
          </a:prstGeom>
          <a:noFill/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5" name="Rounded Rectangle 40">
            <a:extLst>
              <a:ext uri="{FF2B5EF4-FFF2-40B4-BE49-F238E27FC236}">
                <a16:creationId xmlns:a16="http://schemas.microsoft.com/office/drawing/2014/main" id="{18FC31FF-4DBA-E943-9DB6-87F5317D3170}"/>
              </a:ext>
            </a:extLst>
          </p:cNvPr>
          <p:cNvSpPr/>
          <p:nvPr/>
        </p:nvSpPr>
        <p:spPr>
          <a:xfrm>
            <a:off x="10171998" y="280047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Routee1</a:t>
            </a:r>
          </a:p>
        </p:txBody>
      </p:sp>
      <p:sp>
        <p:nvSpPr>
          <p:cNvPr id="46" name="Rounded Rectangle 41">
            <a:extLst>
              <a:ext uri="{FF2B5EF4-FFF2-40B4-BE49-F238E27FC236}">
                <a16:creationId xmlns:a16="http://schemas.microsoft.com/office/drawing/2014/main" id="{AE2E1F83-C346-4C46-8D15-FB362FBFFC50}"/>
              </a:ext>
            </a:extLst>
          </p:cNvPr>
          <p:cNvSpPr/>
          <p:nvPr/>
        </p:nvSpPr>
        <p:spPr>
          <a:xfrm>
            <a:off x="10171998" y="406668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Routee2</a:t>
            </a:r>
          </a:p>
        </p:txBody>
      </p:sp>
      <p:sp>
        <p:nvSpPr>
          <p:cNvPr id="47" name="Rounded Rectangle 42">
            <a:extLst>
              <a:ext uri="{FF2B5EF4-FFF2-40B4-BE49-F238E27FC236}">
                <a16:creationId xmlns:a16="http://schemas.microsoft.com/office/drawing/2014/main" id="{089BB46D-37B7-3E47-BE2D-FF919B2D272A}"/>
              </a:ext>
            </a:extLst>
          </p:cNvPr>
          <p:cNvSpPr/>
          <p:nvPr/>
        </p:nvSpPr>
        <p:spPr>
          <a:xfrm>
            <a:off x="10171997" y="543848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Routee3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2FA8E7A6-661E-E848-8585-38D10F8B25B5}"/>
              </a:ext>
            </a:extLst>
          </p:cNvPr>
          <p:cNvCxnSpPr/>
          <p:nvPr/>
        </p:nvCxnSpPr>
        <p:spPr>
          <a:xfrm flipV="1">
            <a:off x="4978406" y="305021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20">
            <a:extLst>
              <a:ext uri="{FF2B5EF4-FFF2-40B4-BE49-F238E27FC236}">
                <a16:creationId xmlns:a16="http://schemas.microsoft.com/office/drawing/2014/main" id="{375CAAEC-9A49-0244-8892-34904107941E}"/>
              </a:ext>
            </a:extLst>
          </p:cNvPr>
          <p:cNvSpPr/>
          <p:nvPr/>
        </p:nvSpPr>
        <p:spPr>
          <a:xfrm>
            <a:off x="5297159" y="407626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sp>
        <p:nvSpPr>
          <p:cNvPr id="50" name="Snip Single Corner Rectangle 23">
            <a:extLst>
              <a:ext uri="{FF2B5EF4-FFF2-40B4-BE49-F238E27FC236}">
                <a16:creationId xmlns:a16="http://schemas.microsoft.com/office/drawing/2014/main" id="{CFFB0D43-767D-E64B-90A0-25DAC283E73D}"/>
              </a:ext>
            </a:extLst>
          </p:cNvPr>
          <p:cNvSpPr/>
          <p:nvPr/>
        </p:nvSpPr>
        <p:spPr>
          <a:xfrm>
            <a:off x="538394" y="3773462"/>
            <a:ext cx="951212" cy="1105092"/>
          </a:xfrm>
          <a:prstGeom prst="roundRect">
            <a:avLst/>
          </a:prstGeom>
          <a:solidFill>
            <a:schemeClr val="tx1"/>
          </a:solidFill>
          <a:ln w="635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Snip Single Corner Rectangle 22">
            <a:extLst>
              <a:ext uri="{FF2B5EF4-FFF2-40B4-BE49-F238E27FC236}">
                <a16:creationId xmlns:a16="http://schemas.microsoft.com/office/drawing/2014/main" id="{586C4E0A-D95C-E94D-A684-BC3F453E17E8}"/>
              </a:ext>
            </a:extLst>
          </p:cNvPr>
          <p:cNvSpPr/>
          <p:nvPr/>
        </p:nvSpPr>
        <p:spPr>
          <a:xfrm>
            <a:off x="1685251" y="3773462"/>
            <a:ext cx="951212" cy="1105092"/>
          </a:xfrm>
          <a:prstGeom prst="roundRect">
            <a:avLst/>
          </a:prstGeom>
          <a:solidFill>
            <a:schemeClr val="tx1"/>
          </a:solidFill>
          <a:ln w="635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Snip Single Corner Rectangle 21">
            <a:extLst>
              <a:ext uri="{FF2B5EF4-FFF2-40B4-BE49-F238E27FC236}">
                <a16:creationId xmlns:a16="http://schemas.microsoft.com/office/drawing/2014/main" id="{907F9640-DC8D-7A45-887F-3B58C3EFF82F}"/>
              </a:ext>
            </a:extLst>
          </p:cNvPr>
          <p:cNvSpPr/>
          <p:nvPr/>
        </p:nvSpPr>
        <p:spPr>
          <a:xfrm>
            <a:off x="2832108" y="3787483"/>
            <a:ext cx="951212" cy="1105092"/>
          </a:xfrm>
          <a:prstGeom prst="roundRect">
            <a:avLst/>
          </a:prstGeom>
          <a:solidFill>
            <a:schemeClr val="tx1"/>
          </a:solidFill>
          <a:ln w="635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ounded Rectangle 5">
            <a:extLst>
              <a:ext uri="{FF2B5EF4-FFF2-40B4-BE49-F238E27FC236}">
                <a16:creationId xmlns:a16="http://schemas.microsoft.com/office/drawing/2014/main" id="{C6576618-4590-FB44-A364-51308506608D}"/>
              </a:ext>
            </a:extLst>
          </p:cNvPr>
          <p:cNvSpPr/>
          <p:nvPr/>
        </p:nvSpPr>
        <p:spPr>
          <a:xfrm>
            <a:off x="585148" y="3862376"/>
            <a:ext cx="857704" cy="271788"/>
          </a:xfrm>
          <a:prstGeom prst="roundRect">
            <a:avLst/>
          </a:prstGeom>
          <a:solidFill>
            <a:srgbClr val="009647"/>
          </a:solidFill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 789</a:t>
            </a:r>
          </a:p>
        </p:txBody>
      </p:sp>
      <p:sp>
        <p:nvSpPr>
          <p:cNvPr id="54" name="Rounded Rectangle 6">
            <a:extLst>
              <a:ext uri="{FF2B5EF4-FFF2-40B4-BE49-F238E27FC236}">
                <a16:creationId xmlns:a16="http://schemas.microsoft.com/office/drawing/2014/main" id="{6EDA375F-8B68-464A-8468-A5E3E4CC672B}"/>
              </a:ext>
            </a:extLst>
          </p:cNvPr>
          <p:cNvSpPr/>
          <p:nvPr/>
        </p:nvSpPr>
        <p:spPr>
          <a:xfrm>
            <a:off x="585148" y="4204137"/>
            <a:ext cx="857704" cy="271788"/>
          </a:xfrm>
          <a:prstGeom prst="roundRect">
            <a:avLst/>
          </a:prstGeom>
          <a:noFill/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ounded Rectangle 7">
            <a:extLst>
              <a:ext uri="{FF2B5EF4-FFF2-40B4-BE49-F238E27FC236}">
                <a16:creationId xmlns:a16="http://schemas.microsoft.com/office/drawing/2014/main" id="{EEAB2F2C-6BA2-B443-80BE-1363FC0A5856}"/>
              </a:ext>
            </a:extLst>
          </p:cNvPr>
          <p:cNvSpPr/>
          <p:nvPr/>
        </p:nvSpPr>
        <p:spPr>
          <a:xfrm>
            <a:off x="585148" y="4555366"/>
            <a:ext cx="857704" cy="271788"/>
          </a:xfrm>
          <a:prstGeom prst="roundRect">
            <a:avLst/>
          </a:prstGeom>
          <a:noFill/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6" name="Rounded Rectangle 9">
            <a:extLst>
              <a:ext uri="{FF2B5EF4-FFF2-40B4-BE49-F238E27FC236}">
                <a16:creationId xmlns:a16="http://schemas.microsoft.com/office/drawing/2014/main" id="{481F67BB-A3BA-094A-89F7-11645EABE519}"/>
              </a:ext>
            </a:extLst>
          </p:cNvPr>
          <p:cNvSpPr/>
          <p:nvPr/>
        </p:nvSpPr>
        <p:spPr>
          <a:xfrm>
            <a:off x="1732005" y="3862376"/>
            <a:ext cx="857704" cy="271788"/>
          </a:xfrm>
          <a:prstGeom prst="roundRect">
            <a:avLst/>
          </a:prstGeom>
          <a:solidFill>
            <a:srgbClr val="FFC021"/>
          </a:solidFill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 123</a:t>
            </a:r>
          </a:p>
        </p:txBody>
      </p:sp>
      <p:sp>
        <p:nvSpPr>
          <p:cNvPr id="57" name="Rounded Rectangle 10">
            <a:extLst>
              <a:ext uri="{FF2B5EF4-FFF2-40B4-BE49-F238E27FC236}">
                <a16:creationId xmlns:a16="http://schemas.microsoft.com/office/drawing/2014/main" id="{D9677309-5B7C-3E43-88CD-0569FF556746}"/>
              </a:ext>
            </a:extLst>
          </p:cNvPr>
          <p:cNvSpPr/>
          <p:nvPr/>
        </p:nvSpPr>
        <p:spPr>
          <a:xfrm>
            <a:off x="1732005" y="4204137"/>
            <a:ext cx="857704" cy="271788"/>
          </a:xfrm>
          <a:prstGeom prst="roundRect">
            <a:avLst/>
          </a:prstGeom>
          <a:noFill/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</a:p>
        </p:txBody>
      </p:sp>
      <p:sp>
        <p:nvSpPr>
          <p:cNvPr id="58" name="Rounded Rectangle 11">
            <a:extLst>
              <a:ext uri="{FF2B5EF4-FFF2-40B4-BE49-F238E27FC236}">
                <a16:creationId xmlns:a16="http://schemas.microsoft.com/office/drawing/2014/main" id="{BD6474C3-D62D-024A-AE01-13DB2A4B1508}"/>
              </a:ext>
            </a:extLst>
          </p:cNvPr>
          <p:cNvSpPr/>
          <p:nvPr/>
        </p:nvSpPr>
        <p:spPr>
          <a:xfrm>
            <a:off x="1732005" y="4555366"/>
            <a:ext cx="857704" cy="271788"/>
          </a:xfrm>
          <a:prstGeom prst="roundRect">
            <a:avLst/>
          </a:prstGeom>
          <a:noFill/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6EC4625E-E40C-6E4A-872C-358C6625CC34}"/>
              </a:ext>
            </a:extLst>
          </p:cNvPr>
          <p:cNvSpPr/>
          <p:nvPr/>
        </p:nvSpPr>
        <p:spPr>
          <a:xfrm>
            <a:off x="2878862" y="3876396"/>
            <a:ext cx="857704" cy="271788"/>
          </a:xfrm>
          <a:prstGeom prst="roundRect">
            <a:avLst/>
          </a:prstGeom>
          <a:solidFill>
            <a:srgbClr val="CD52C6"/>
          </a:solidFill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Id:456</a:t>
            </a:r>
          </a:p>
        </p:txBody>
      </p:sp>
      <p:sp>
        <p:nvSpPr>
          <p:cNvPr id="60" name="Rounded Rectangle 14">
            <a:extLst>
              <a:ext uri="{FF2B5EF4-FFF2-40B4-BE49-F238E27FC236}">
                <a16:creationId xmlns:a16="http://schemas.microsoft.com/office/drawing/2014/main" id="{D1488FE0-BFB7-1A48-AC6D-9946A199D93E}"/>
              </a:ext>
            </a:extLst>
          </p:cNvPr>
          <p:cNvSpPr/>
          <p:nvPr/>
        </p:nvSpPr>
        <p:spPr>
          <a:xfrm>
            <a:off x="2878862" y="4218157"/>
            <a:ext cx="857704" cy="271788"/>
          </a:xfrm>
          <a:prstGeom prst="roundRect">
            <a:avLst/>
          </a:prstGeom>
          <a:noFill/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15">
            <a:extLst>
              <a:ext uri="{FF2B5EF4-FFF2-40B4-BE49-F238E27FC236}">
                <a16:creationId xmlns:a16="http://schemas.microsoft.com/office/drawing/2014/main" id="{DFA6F052-CF72-1C4C-BDCC-759056DF02B6}"/>
              </a:ext>
            </a:extLst>
          </p:cNvPr>
          <p:cNvSpPr/>
          <p:nvPr/>
        </p:nvSpPr>
        <p:spPr>
          <a:xfrm>
            <a:off x="2878862" y="4555366"/>
            <a:ext cx="857704" cy="271788"/>
          </a:xfrm>
          <a:prstGeom prst="roundRect">
            <a:avLst/>
          </a:prstGeom>
          <a:noFill/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2" name="Snip Single Corner Rectangle 16">
            <a:extLst>
              <a:ext uri="{FF2B5EF4-FFF2-40B4-BE49-F238E27FC236}">
                <a16:creationId xmlns:a16="http://schemas.microsoft.com/office/drawing/2014/main" id="{3F5C20D5-7101-D149-AA72-FB28FF84BD47}"/>
              </a:ext>
            </a:extLst>
          </p:cNvPr>
          <p:cNvSpPr/>
          <p:nvPr/>
        </p:nvSpPr>
        <p:spPr>
          <a:xfrm>
            <a:off x="3978965" y="3787483"/>
            <a:ext cx="951212" cy="1105092"/>
          </a:xfrm>
          <a:prstGeom prst="roundRect">
            <a:avLst/>
          </a:prstGeom>
          <a:solidFill>
            <a:schemeClr val="tx1"/>
          </a:solidFill>
          <a:ln w="635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ounded Rectangle 17">
            <a:extLst>
              <a:ext uri="{FF2B5EF4-FFF2-40B4-BE49-F238E27FC236}">
                <a16:creationId xmlns:a16="http://schemas.microsoft.com/office/drawing/2014/main" id="{E63AE301-1C02-5B44-B101-190EC6DD0FA6}"/>
              </a:ext>
            </a:extLst>
          </p:cNvPr>
          <p:cNvSpPr/>
          <p:nvPr/>
        </p:nvSpPr>
        <p:spPr>
          <a:xfrm>
            <a:off x="4025719" y="3876396"/>
            <a:ext cx="857704" cy="271788"/>
          </a:xfrm>
          <a:prstGeom prst="roundRect">
            <a:avLst/>
          </a:prstGeom>
          <a:solidFill>
            <a:srgbClr val="FFC021"/>
          </a:solidFill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 123</a:t>
            </a:r>
          </a:p>
        </p:txBody>
      </p:sp>
      <p:sp>
        <p:nvSpPr>
          <p:cNvPr id="64" name="Rounded Rectangle 18">
            <a:extLst>
              <a:ext uri="{FF2B5EF4-FFF2-40B4-BE49-F238E27FC236}">
                <a16:creationId xmlns:a16="http://schemas.microsoft.com/office/drawing/2014/main" id="{3DBECED4-F8E6-1846-818F-C01231920A38}"/>
              </a:ext>
            </a:extLst>
          </p:cNvPr>
          <p:cNvSpPr/>
          <p:nvPr/>
        </p:nvSpPr>
        <p:spPr>
          <a:xfrm>
            <a:off x="4025719" y="4218157"/>
            <a:ext cx="857704" cy="271788"/>
          </a:xfrm>
          <a:prstGeom prst="roundRect">
            <a:avLst/>
          </a:prstGeom>
          <a:noFill/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ounded Rectangle 55">
            <a:extLst>
              <a:ext uri="{FF2B5EF4-FFF2-40B4-BE49-F238E27FC236}">
                <a16:creationId xmlns:a16="http://schemas.microsoft.com/office/drawing/2014/main" id="{BB4F179A-8C82-DE4F-B674-AA3965F34B89}"/>
              </a:ext>
            </a:extLst>
          </p:cNvPr>
          <p:cNvSpPr/>
          <p:nvPr/>
        </p:nvSpPr>
        <p:spPr>
          <a:xfrm>
            <a:off x="4025719" y="4555366"/>
            <a:ext cx="857704" cy="271788"/>
          </a:xfrm>
          <a:prstGeom prst="roundRect">
            <a:avLst/>
          </a:prstGeom>
          <a:noFill/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2663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188948-936B-DC48-B1DE-9299C6B0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Middleware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F4DEB3F-99D3-1745-AF58-B3894A2B2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”</a:t>
            </a:r>
            <a:r>
              <a:rPr lang="sv-SE" dirty="0" err="1"/>
              <a:t>middleware</a:t>
            </a:r>
            <a:r>
              <a:rPr lang="sv-SE" dirty="0"/>
              <a:t>” in </a:t>
            </a:r>
            <a:r>
              <a:rPr lang="sv-SE" dirty="0" err="1"/>
              <a:t>Proto.Actor</a:t>
            </a:r>
            <a:r>
              <a:rPr lang="sv-SE" dirty="0"/>
              <a:t>.</a:t>
            </a:r>
          </a:p>
          <a:p>
            <a:pPr marL="0" indent="0">
              <a:buNone/>
            </a:pPr>
            <a:r>
              <a:rPr lang="sv-SE" dirty="0" err="1"/>
              <a:t>Receive</a:t>
            </a:r>
            <a:r>
              <a:rPr lang="sv-SE" dirty="0"/>
              <a:t> </a:t>
            </a:r>
            <a:r>
              <a:rPr lang="sv-SE" dirty="0" err="1"/>
              <a:t>Middleware</a:t>
            </a:r>
            <a:r>
              <a:rPr lang="sv-SE" dirty="0"/>
              <a:t> and </a:t>
            </a:r>
            <a:r>
              <a:rPr lang="sv-SE" dirty="0" err="1"/>
              <a:t>Send</a:t>
            </a:r>
            <a:r>
              <a:rPr lang="sv-SE" dirty="0"/>
              <a:t> </a:t>
            </a:r>
            <a:r>
              <a:rPr lang="sv-SE" dirty="0" err="1"/>
              <a:t>Middleware</a:t>
            </a:r>
            <a:r>
              <a:rPr lang="sv-SE" dirty="0"/>
              <a:t>.</a:t>
            </a:r>
          </a:p>
        </p:txBody>
      </p:sp>
      <p:cxnSp>
        <p:nvCxnSpPr>
          <p:cNvPr id="4" name="Straight Arrow Connector 6">
            <a:extLst>
              <a:ext uri="{FF2B5EF4-FFF2-40B4-BE49-F238E27FC236}">
                <a16:creationId xmlns:a16="http://schemas.microsoft.com/office/drawing/2014/main" id="{73254BD1-D6AE-0E4C-B6C5-C4A5E3520589}"/>
              </a:ext>
            </a:extLst>
          </p:cNvPr>
          <p:cNvCxnSpPr>
            <a:stCxn id="8" idx="3"/>
          </p:cNvCxnSpPr>
          <p:nvPr/>
        </p:nvCxnSpPr>
        <p:spPr>
          <a:xfrm>
            <a:off x="6800335" y="4322902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7">
            <a:extLst>
              <a:ext uri="{FF2B5EF4-FFF2-40B4-BE49-F238E27FC236}">
                <a16:creationId xmlns:a16="http://schemas.microsoft.com/office/drawing/2014/main" id="{B8C1893E-F750-474A-BC39-137898AFDFE0}"/>
              </a:ext>
            </a:extLst>
          </p:cNvPr>
          <p:cNvCxnSpPr>
            <a:cxnSpLocks/>
          </p:cNvCxnSpPr>
          <p:nvPr/>
        </p:nvCxnSpPr>
        <p:spPr>
          <a:xfrm>
            <a:off x="3942531" y="4330217"/>
            <a:ext cx="144913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6E04C41B-C5E4-3945-AE6A-2DD400670C2C}"/>
              </a:ext>
            </a:extLst>
          </p:cNvPr>
          <p:cNvSpPr/>
          <p:nvPr/>
        </p:nvSpPr>
        <p:spPr>
          <a:xfrm>
            <a:off x="4681058" y="4142793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15">
            <a:extLst>
              <a:ext uri="{FF2B5EF4-FFF2-40B4-BE49-F238E27FC236}">
                <a16:creationId xmlns:a16="http://schemas.microsoft.com/office/drawing/2014/main" id="{1DE9D867-F04F-164B-A59D-F500932693CF}"/>
              </a:ext>
            </a:extLst>
          </p:cNvPr>
          <p:cNvSpPr/>
          <p:nvPr/>
        </p:nvSpPr>
        <p:spPr>
          <a:xfrm>
            <a:off x="7358916" y="4141231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16">
            <a:extLst>
              <a:ext uri="{FF2B5EF4-FFF2-40B4-BE49-F238E27FC236}">
                <a16:creationId xmlns:a16="http://schemas.microsoft.com/office/drawing/2014/main" id="{B3602C24-19A9-BC4D-8DE7-2D7A2AD91C74}"/>
              </a:ext>
            </a:extLst>
          </p:cNvPr>
          <p:cNvSpPr/>
          <p:nvPr/>
        </p:nvSpPr>
        <p:spPr>
          <a:xfrm>
            <a:off x="5391664" y="40731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endParaRPr lang="sv-S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Callout 21">
            <a:extLst>
              <a:ext uri="{FF2B5EF4-FFF2-40B4-BE49-F238E27FC236}">
                <a16:creationId xmlns:a16="http://schemas.microsoft.com/office/drawing/2014/main" id="{88671FA6-92F2-B246-BA21-390975498B44}"/>
              </a:ext>
            </a:extLst>
          </p:cNvPr>
          <p:cNvSpPr/>
          <p:nvPr/>
        </p:nvSpPr>
        <p:spPr>
          <a:xfrm>
            <a:off x="3624980" y="4982703"/>
            <a:ext cx="1766684" cy="714568"/>
          </a:xfrm>
          <a:prstGeom prst="wedgeEllipseCallout">
            <a:avLst>
              <a:gd name="adj1" fmla="val 37116"/>
              <a:gd name="adj2" fmla="val -105945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endParaRPr lang="sv-SE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Callout 21">
            <a:extLst>
              <a:ext uri="{FF2B5EF4-FFF2-40B4-BE49-F238E27FC236}">
                <a16:creationId xmlns:a16="http://schemas.microsoft.com/office/drawing/2014/main" id="{442D0BB3-B65E-AB4B-BDE3-43B8965EEB2F}"/>
              </a:ext>
            </a:extLst>
          </p:cNvPr>
          <p:cNvSpPr/>
          <p:nvPr/>
        </p:nvSpPr>
        <p:spPr>
          <a:xfrm>
            <a:off x="6609501" y="4981922"/>
            <a:ext cx="1766684" cy="714568"/>
          </a:xfrm>
          <a:prstGeom prst="wedgeEllipseCallout">
            <a:avLst>
              <a:gd name="adj1" fmla="val -27119"/>
              <a:gd name="adj2" fmla="val -107088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endParaRPr lang="sv-SE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6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188948-936B-DC48-B1DE-9299C6B0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Middleware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F4DEB3F-99D3-1745-AF58-B3894A2B2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Open</a:t>
            </a:r>
            <a:r>
              <a:rPr lang="sv-SE" dirty="0"/>
              <a:t> </a:t>
            </a:r>
            <a:r>
              <a:rPr lang="sv-SE" dirty="0" err="1"/>
              <a:t>Tracing</a:t>
            </a:r>
            <a:r>
              <a:rPr lang="sv-SE" dirty="0"/>
              <a:t> </a:t>
            </a:r>
            <a:r>
              <a:rPr lang="sv-SE" dirty="0" err="1"/>
              <a:t>Middleware</a:t>
            </a:r>
            <a:endParaRPr lang="sv-SE" dirty="0"/>
          </a:p>
        </p:txBody>
      </p:sp>
      <p:cxnSp>
        <p:nvCxnSpPr>
          <p:cNvPr id="4" name="Straight Arrow Connector 6">
            <a:extLst>
              <a:ext uri="{FF2B5EF4-FFF2-40B4-BE49-F238E27FC236}">
                <a16:creationId xmlns:a16="http://schemas.microsoft.com/office/drawing/2014/main" id="{73254BD1-D6AE-0E4C-B6C5-C4A5E3520589}"/>
              </a:ext>
            </a:extLst>
          </p:cNvPr>
          <p:cNvCxnSpPr>
            <a:stCxn id="8" idx="3"/>
          </p:cNvCxnSpPr>
          <p:nvPr/>
        </p:nvCxnSpPr>
        <p:spPr>
          <a:xfrm>
            <a:off x="6800335" y="4322902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7">
            <a:extLst>
              <a:ext uri="{FF2B5EF4-FFF2-40B4-BE49-F238E27FC236}">
                <a16:creationId xmlns:a16="http://schemas.microsoft.com/office/drawing/2014/main" id="{B8C1893E-F750-474A-BC39-137898AFDFE0}"/>
              </a:ext>
            </a:extLst>
          </p:cNvPr>
          <p:cNvCxnSpPr>
            <a:cxnSpLocks/>
          </p:cNvCxnSpPr>
          <p:nvPr/>
        </p:nvCxnSpPr>
        <p:spPr>
          <a:xfrm>
            <a:off x="3942531" y="4330217"/>
            <a:ext cx="144913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6E04C41B-C5E4-3945-AE6A-2DD400670C2C}"/>
              </a:ext>
            </a:extLst>
          </p:cNvPr>
          <p:cNvSpPr/>
          <p:nvPr/>
        </p:nvSpPr>
        <p:spPr>
          <a:xfrm>
            <a:off x="4681058" y="4142793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15">
            <a:extLst>
              <a:ext uri="{FF2B5EF4-FFF2-40B4-BE49-F238E27FC236}">
                <a16:creationId xmlns:a16="http://schemas.microsoft.com/office/drawing/2014/main" id="{1DE9D867-F04F-164B-A59D-F500932693CF}"/>
              </a:ext>
            </a:extLst>
          </p:cNvPr>
          <p:cNvSpPr/>
          <p:nvPr/>
        </p:nvSpPr>
        <p:spPr>
          <a:xfrm>
            <a:off x="7358916" y="4141231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16">
            <a:extLst>
              <a:ext uri="{FF2B5EF4-FFF2-40B4-BE49-F238E27FC236}">
                <a16:creationId xmlns:a16="http://schemas.microsoft.com/office/drawing/2014/main" id="{B3602C24-19A9-BC4D-8DE7-2D7A2AD91C74}"/>
              </a:ext>
            </a:extLst>
          </p:cNvPr>
          <p:cNvSpPr/>
          <p:nvPr/>
        </p:nvSpPr>
        <p:spPr>
          <a:xfrm>
            <a:off x="5391664" y="40731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endParaRPr lang="sv-S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Callout 21">
            <a:extLst>
              <a:ext uri="{FF2B5EF4-FFF2-40B4-BE49-F238E27FC236}">
                <a16:creationId xmlns:a16="http://schemas.microsoft.com/office/drawing/2014/main" id="{88671FA6-92F2-B246-BA21-390975498B44}"/>
              </a:ext>
            </a:extLst>
          </p:cNvPr>
          <p:cNvSpPr/>
          <p:nvPr/>
        </p:nvSpPr>
        <p:spPr>
          <a:xfrm>
            <a:off x="2471623" y="2715207"/>
            <a:ext cx="2209435" cy="1053768"/>
          </a:xfrm>
          <a:prstGeom prst="wedgeEllipseCallout">
            <a:avLst>
              <a:gd name="adj1" fmla="val 53389"/>
              <a:gd name="adj2" fmla="val 93286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Incoming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  <a:endParaRPr lang="sv-SE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Callout 21">
            <a:extLst>
              <a:ext uri="{FF2B5EF4-FFF2-40B4-BE49-F238E27FC236}">
                <a16:creationId xmlns:a16="http://schemas.microsoft.com/office/drawing/2014/main" id="{442D0BB3-B65E-AB4B-BDE3-43B8965EEB2F}"/>
              </a:ext>
            </a:extLst>
          </p:cNvPr>
          <p:cNvSpPr/>
          <p:nvPr/>
        </p:nvSpPr>
        <p:spPr>
          <a:xfrm>
            <a:off x="6773045" y="5170909"/>
            <a:ext cx="3390899" cy="1187725"/>
          </a:xfrm>
          <a:prstGeom prst="wedgeEllipseCallout">
            <a:avLst>
              <a:gd name="adj1" fmla="val -27119"/>
              <a:gd name="adj2" fmla="val -107088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315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188948-936B-DC48-B1DE-9299C6B0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Middleware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F4DEB3F-99D3-1745-AF58-B3894A2B2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On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topic</a:t>
            </a:r>
            <a:r>
              <a:rPr lang="sv-SE" dirty="0"/>
              <a:t>, </a:t>
            </a:r>
            <a:r>
              <a:rPr lang="sv-SE" dirty="0" err="1"/>
              <a:t>see</a:t>
            </a:r>
            <a:r>
              <a:rPr lang="sv-SE" dirty="0"/>
              <a:t> Greg Youngs presentation ”8 </a:t>
            </a:r>
            <a:r>
              <a:rPr lang="sv-SE" dirty="0" err="1"/>
              <a:t>lines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”</a:t>
            </a:r>
          </a:p>
          <a:p>
            <a:pPr marL="0" indent="0">
              <a:buNone/>
            </a:pPr>
            <a:endParaRPr lang="sv-SE" dirty="0"/>
          </a:p>
        </p:txBody>
      </p:sp>
      <p:cxnSp>
        <p:nvCxnSpPr>
          <p:cNvPr id="4" name="Straight Arrow Connector 6">
            <a:extLst>
              <a:ext uri="{FF2B5EF4-FFF2-40B4-BE49-F238E27FC236}">
                <a16:creationId xmlns:a16="http://schemas.microsoft.com/office/drawing/2014/main" id="{73254BD1-D6AE-0E4C-B6C5-C4A5E3520589}"/>
              </a:ext>
            </a:extLst>
          </p:cNvPr>
          <p:cNvCxnSpPr>
            <a:stCxn id="8" idx="3"/>
          </p:cNvCxnSpPr>
          <p:nvPr/>
        </p:nvCxnSpPr>
        <p:spPr>
          <a:xfrm>
            <a:off x="6800335" y="4322902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7">
            <a:extLst>
              <a:ext uri="{FF2B5EF4-FFF2-40B4-BE49-F238E27FC236}">
                <a16:creationId xmlns:a16="http://schemas.microsoft.com/office/drawing/2014/main" id="{B8C1893E-F750-474A-BC39-137898AFDFE0}"/>
              </a:ext>
            </a:extLst>
          </p:cNvPr>
          <p:cNvCxnSpPr>
            <a:cxnSpLocks/>
          </p:cNvCxnSpPr>
          <p:nvPr/>
        </p:nvCxnSpPr>
        <p:spPr>
          <a:xfrm>
            <a:off x="3942531" y="4330217"/>
            <a:ext cx="144913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6E04C41B-C5E4-3945-AE6A-2DD400670C2C}"/>
              </a:ext>
            </a:extLst>
          </p:cNvPr>
          <p:cNvSpPr/>
          <p:nvPr/>
        </p:nvSpPr>
        <p:spPr>
          <a:xfrm>
            <a:off x="4681058" y="4142793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15">
            <a:extLst>
              <a:ext uri="{FF2B5EF4-FFF2-40B4-BE49-F238E27FC236}">
                <a16:creationId xmlns:a16="http://schemas.microsoft.com/office/drawing/2014/main" id="{1DE9D867-F04F-164B-A59D-F500932693CF}"/>
              </a:ext>
            </a:extLst>
          </p:cNvPr>
          <p:cNvSpPr/>
          <p:nvPr/>
        </p:nvSpPr>
        <p:spPr>
          <a:xfrm>
            <a:off x="7358916" y="4141231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16">
            <a:extLst>
              <a:ext uri="{FF2B5EF4-FFF2-40B4-BE49-F238E27FC236}">
                <a16:creationId xmlns:a16="http://schemas.microsoft.com/office/drawing/2014/main" id="{B3602C24-19A9-BC4D-8DE7-2D7A2AD91C74}"/>
              </a:ext>
            </a:extLst>
          </p:cNvPr>
          <p:cNvSpPr/>
          <p:nvPr/>
        </p:nvSpPr>
        <p:spPr>
          <a:xfrm>
            <a:off x="5391664" y="40731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  <a:endParaRPr lang="sv-S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Callout 21">
            <a:extLst>
              <a:ext uri="{FF2B5EF4-FFF2-40B4-BE49-F238E27FC236}">
                <a16:creationId xmlns:a16="http://schemas.microsoft.com/office/drawing/2014/main" id="{88671FA6-92F2-B246-BA21-390975498B44}"/>
              </a:ext>
            </a:extLst>
          </p:cNvPr>
          <p:cNvSpPr/>
          <p:nvPr/>
        </p:nvSpPr>
        <p:spPr>
          <a:xfrm>
            <a:off x="3624980" y="4982703"/>
            <a:ext cx="1766684" cy="714568"/>
          </a:xfrm>
          <a:prstGeom prst="wedgeEllipseCallout">
            <a:avLst>
              <a:gd name="adj1" fmla="val 37116"/>
              <a:gd name="adj2" fmla="val -105945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endParaRPr lang="sv-SE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Callout 21">
            <a:extLst>
              <a:ext uri="{FF2B5EF4-FFF2-40B4-BE49-F238E27FC236}">
                <a16:creationId xmlns:a16="http://schemas.microsoft.com/office/drawing/2014/main" id="{442D0BB3-B65E-AB4B-BDE3-43B8965EEB2F}"/>
              </a:ext>
            </a:extLst>
          </p:cNvPr>
          <p:cNvSpPr/>
          <p:nvPr/>
        </p:nvSpPr>
        <p:spPr>
          <a:xfrm>
            <a:off x="6609501" y="4981922"/>
            <a:ext cx="1766684" cy="714568"/>
          </a:xfrm>
          <a:prstGeom prst="wedgeEllipseCallout">
            <a:avLst>
              <a:gd name="adj1" fmla="val -27119"/>
              <a:gd name="adj2" fmla="val -107088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endParaRPr lang="sv-SE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77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188948-936B-DC48-B1DE-9299C6B0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Persistence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F4DEB3F-99D3-1745-AF58-B3894A2B2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 err="1"/>
              <a:t>Proto.Actor</a:t>
            </a:r>
            <a:r>
              <a:rPr lang="sv-SE" b="1" dirty="0"/>
              <a:t> </a:t>
            </a:r>
            <a:r>
              <a:rPr lang="sv-SE" b="1" dirty="0" err="1"/>
              <a:t>Persistence</a:t>
            </a:r>
            <a:r>
              <a:rPr lang="sv-SE" dirty="0"/>
              <a:t>, is </a:t>
            </a:r>
            <a:r>
              <a:rPr lang="sv-SE" dirty="0" err="1"/>
              <a:t>based</a:t>
            </a:r>
            <a:r>
              <a:rPr lang="sv-SE" dirty="0"/>
              <a:t> on the </a:t>
            </a:r>
            <a:r>
              <a:rPr lang="sv-SE" dirty="0" err="1"/>
              <a:t>concepts</a:t>
            </a:r>
            <a:r>
              <a:rPr lang="sv-SE" dirty="0"/>
              <a:t> from </a:t>
            </a:r>
            <a:r>
              <a:rPr lang="sv-SE" dirty="0" err="1"/>
              <a:t>eventsourcing</a:t>
            </a:r>
            <a:endParaRPr lang="sv-SE" dirty="0"/>
          </a:p>
        </p:txBody>
      </p:sp>
      <p:cxnSp>
        <p:nvCxnSpPr>
          <p:cNvPr id="4" name="Straight Arrow Connector 6">
            <a:extLst>
              <a:ext uri="{FF2B5EF4-FFF2-40B4-BE49-F238E27FC236}">
                <a16:creationId xmlns:a16="http://schemas.microsoft.com/office/drawing/2014/main" id="{73254BD1-D6AE-0E4C-B6C5-C4A5E3520589}"/>
              </a:ext>
            </a:extLst>
          </p:cNvPr>
          <p:cNvCxnSpPr>
            <a:stCxn id="8" idx="3"/>
          </p:cNvCxnSpPr>
          <p:nvPr/>
        </p:nvCxnSpPr>
        <p:spPr>
          <a:xfrm>
            <a:off x="6800335" y="4322902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7">
            <a:extLst>
              <a:ext uri="{FF2B5EF4-FFF2-40B4-BE49-F238E27FC236}">
                <a16:creationId xmlns:a16="http://schemas.microsoft.com/office/drawing/2014/main" id="{B8C1893E-F750-474A-BC39-137898AFDFE0}"/>
              </a:ext>
            </a:extLst>
          </p:cNvPr>
          <p:cNvCxnSpPr>
            <a:cxnSpLocks/>
          </p:cNvCxnSpPr>
          <p:nvPr/>
        </p:nvCxnSpPr>
        <p:spPr>
          <a:xfrm>
            <a:off x="3942531" y="4330217"/>
            <a:ext cx="144913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6E04C41B-C5E4-3945-AE6A-2DD400670C2C}"/>
              </a:ext>
            </a:extLst>
          </p:cNvPr>
          <p:cNvSpPr/>
          <p:nvPr/>
        </p:nvSpPr>
        <p:spPr>
          <a:xfrm>
            <a:off x="4681058" y="4142793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15">
            <a:extLst>
              <a:ext uri="{FF2B5EF4-FFF2-40B4-BE49-F238E27FC236}">
                <a16:creationId xmlns:a16="http://schemas.microsoft.com/office/drawing/2014/main" id="{1DE9D867-F04F-164B-A59D-F500932693CF}"/>
              </a:ext>
            </a:extLst>
          </p:cNvPr>
          <p:cNvSpPr/>
          <p:nvPr/>
        </p:nvSpPr>
        <p:spPr>
          <a:xfrm>
            <a:off x="7358916" y="4141231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16">
            <a:extLst>
              <a:ext uri="{FF2B5EF4-FFF2-40B4-BE49-F238E27FC236}">
                <a16:creationId xmlns:a16="http://schemas.microsoft.com/office/drawing/2014/main" id="{B3602C24-19A9-BC4D-8DE7-2D7A2AD91C74}"/>
              </a:ext>
            </a:extLst>
          </p:cNvPr>
          <p:cNvSpPr/>
          <p:nvPr/>
        </p:nvSpPr>
        <p:spPr>
          <a:xfrm>
            <a:off x="5391664" y="40731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endParaRPr lang="sv-S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Callout 21">
            <a:extLst>
              <a:ext uri="{FF2B5EF4-FFF2-40B4-BE49-F238E27FC236}">
                <a16:creationId xmlns:a16="http://schemas.microsoft.com/office/drawing/2014/main" id="{88671FA6-92F2-B246-BA21-390975498B44}"/>
              </a:ext>
            </a:extLst>
          </p:cNvPr>
          <p:cNvSpPr/>
          <p:nvPr/>
        </p:nvSpPr>
        <p:spPr>
          <a:xfrm>
            <a:off x="3942531" y="2536455"/>
            <a:ext cx="2581275" cy="1002834"/>
          </a:xfrm>
          <a:prstGeom prst="wedgeEllipseCallout">
            <a:avLst>
              <a:gd name="adj1" fmla="val 15120"/>
              <a:gd name="adj2" fmla="val 115129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decides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persisted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DB</a:t>
            </a:r>
          </a:p>
        </p:txBody>
      </p:sp>
      <p:sp>
        <p:nvSpPr>
          <p:cNvPr id="10" name="Oval Callout 21">
            <a:extLst>
              <a:ext uri="{FF2B5EF4-FFF2-40B4-BE49-F238E27FC236}">
                <a16:creationId xmlns:a16="http://schemas.microsoft.com/office/drawing/2014/main" id="{442D0BB3-B65E-AB4B-BDE3-43B8965EEB2F}"/>
              </a:ext>
            </a:extLst>
          </p:cNvPr>
          <p:cNvSpPr/>
          <p:nvPr/>
        </p:nvSpPr>
        <p:spPr>
          <a:xfrm>
            <a:off x="3661800" y="5176330"/>
            <a:ext cx="3142736" cy="1396097"/>
          </a:xfrm>
          <a:prstGeom prst="wedgeEllipseCallout">
            <a:avLst>
              <a:gd name="adj1" fmla="val 11759"/>
              <a:gd name="adj2" fmla="val -95101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start/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restart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persisted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replayed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endParaRPr lang="sv-SE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61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tshållare för innehåll 2">
            <a:extLst>
              <a:ext uri="{FF2B5EF4-FFF2-40B4-BE49-F238E27FC236}">
                <a16:creationId xmlns:a16="http://schemas.microsoft.com/office/drawing/2014/main" id="{F03E1CF2-2B50-CE4B-848D-8C7CAA1A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/>
              <a:t>Fan </a:t>
            </a:r>
            <a:r>
              <a:rPr lang="sv-SE" b="1" dirty="0" err="1"/>
              <a:t>out</a:t>
            </a:r>
            <a:r>
              <a:rPr lang="sv-SE" b="1" dirty="0"/>
              <a:t> – </a:t>
            </a:r>
            <a:r>
              <a:rPr lang="sv-SE" b="1" dirty="0" err="1"/>
              <a:t>quickest</a:t>
            </a:r>
            <a:r>
              <a:rPr lang="sv-SE" b="1" dirty="0"/>
              <a:t> </a:t>
            </a:r>
            <a:r>
              <a:rPr lang="sv-SE" b="1" dirty="0" err="1"/>
              <a:t>reply</a:t>
            </a:r>
            <a:endParaRPr lang="sv-SE" b="1" dirty="0"/>
          </a:p>
          <a:p>
            <a:pPr marL="0" indent="0">
              <a:buNone/>
            </a:pPr>
            <a:r>
              <a:rPr lang="sv-SE" dirty="0" err="1"/>
              <a:t>Send</a:t>
            </a:r>
            <a:r>
              <a:rPr lang="sv-SE" dirty="0"/>
              <a:t> </a:t>
            </a:r>
            <a:r>
              <a:rPr lang="sv-SE" dirty="0" err="1"/>
              <a:t>request</a:t>
            </a:r>
            <a:r>
              <a:rPr lang="sv-SE" dirty="0"/>
              <a:t> to all </a:t>
            </a:r>
            <a:r>
              <a:rPr lang="sv-SE" dirty="0" err="1"/>
              <a:t>targets</a:t>
            </a:r>
            <a:endParaRPr lang="sv-SE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CC5CF2D-A5A7-A547-AB10-01985432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Patterns</a:t>
            </a:r>
            <a:endParaRPr lang="sv-SE" dirty="0"/>
          </a:p>
        </p:txBody>
      </p:sp>
      <p:cxnSp>
        <p:nvCxnSpPr>
          <p:cNvPr id="4" name="Elbow Connector 29">
            <a:extLst>
              <a:ext uri="{FF2B5EF4-FFF2-40B4-BE49-F238E27FC236}">
                <a16:creationId xmlns:a16="http://schemas.microsoft.com/office/drawing/2014/main" id="{BC1B20F5-7C70-7547-AE50-D02E8683CEE8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30">
            <a:extLst>
              <a:ext uri="{FF2B5EF4-FFF2-40B4-BE49-F238E27FC236}">
                <a16:creationId xmlns:a16="http://schemas.microsoft.com/office/drawing/2014/main" id="{85E05764-21FE-F24C-A5BC-9AAAC6DEFBE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31">
            <a:extLst>
              <a:ext uri="{FF2B5EF4-FFF2-40B4-BE49-F238E27FC236}">
                <a16:creationId xmlns:a16="http://schemas.microsoft.com/office/drawing/2014/main" id="{82FD57A1-E184-1843-8338-E5270C2E17FD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32">
            <a:extLst>
              <a:ext uri="{FF2B5EF4-FFF2-40B4-BE49-F238E27FC236}">
                <a16:creationId xmlns:a16="http://schemas.microsoft.com/office/drawing/2014/main" id="{76415917-E4EB-3541-B100-FEFF6C9D0B04}"/>
              </a:ext>
            </a:extLst>
          </p:cNvPr>
          <p:cNvCxnSpPr>
            <a:stCxn id="17" idx="3"/>
            <a:endCxn id="1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35">
            <a:extLst>
              <a:ext uri="{FF2B5EF4-FFF2-40B4-BE49-F238E27FC236}">
                <a16:creationId xmlns:a16="http://schemas.microsoft.com/office/drawing/2014/main" id="{2A9E42E2-BA05-844E-BA3F-46B6A92983E1}"/>
              </a:ext>
            </a:extLst>
          </p:cNvPr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" name="Rounded Rectangle 36">
            <a:extLst>
              <a:ext uri="{FF2B5EF4-FFF2-40B4-BE49-F238E27FC236}">
                <a16:creationId xmlns:a16="http://schemas.microsoft.com/office/drawing/2014/main" id="{84657AFD-D2FF-1A4C-8895-7550CD72D25C}"/>
              </a:ext>
            </a:extLst>
          </p:cNvPr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0" name="Rounded Rectangle 37">
            <a:extLst>
              <a:ext uri="{FF2B5EF4-FFF2-40B4-BE49-F238E27FC236}">
                <a16:creationId xmlns:a16="http://schemas.microsoft.com/office/drawing/2014/main" id="{DA434E78-26A5-2944-868B-DE509F5B1621}"/>
              </a:ext>
            </a:extLst>
          </p:cNvPr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1" name="Rounded Rectangle 39">
            <a:extLst>
              <a:ext uri="{FF2B5EF4-FFF2-40B4-BE49-F238E27FC236}">
                <a16:creationId xmlns:a16="http://schemas.microsoft.com/office/drawing/2014/main" id="{2ADEFD59-ED76-D049-8AE5-50100C1BC5FC}"/>
              </a:ext>
            </a:extLst>
          </p:cNvPr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2" name="Rounded Rectangle 41">
            <a:extLst>
              <a:ext uri="{FF2B5EF4-FFF2-40B4-BE49-F238E27FC236}">
                <a16:creationId xmlns:a16="http://schemas.microsoft.com/office/drawing/2014/main" id="{4F55B0F4-D114-DE4D-B75D-BE1E2285F11B}"/>
              </a:ext>
            </a:extLst>
          </p:cNvPr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sp>
        <p:nvSpPr>
          <p:cNvPr id="13" name="Rounded Rectangle 42">
            <a:extLst>
              <a:ext uri="{FF2B5EF4-FFF2-40B4-BE49-F238E27FC236}">
                <a16:creationId xmlns:a16="http://schemas.microsoft.com/office/drawing/2014/main" id="{7DA0563C-8107-BC4A-B034-9B5B8D02CA08}"/>
              </a:ext>
            </a:extLst>
          </p:cNvPr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Worker 1</a:t>
            </a:r>
          </a:p>
        </p:txBody>
      </p:sp>
      <p:sp>
        <p:nvSpPr>
          <p:cNvPr id="14" name="Rounded Rectangle 43">
            <a:extLst>
              <a:ext uri="{FF2B5EF4-FFF2-40B4-BE49-F238E27FC236}">
                <a16:creationId xmlns:a16="http://schemas.microsoft.com/office/drawing/2014/main" id="{B57B91FF-93E7-4545-8F39-257E160AB981}"/>
              </a:ext>
            </a:extLst>
          </p:cNvPr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Worker 2</a:t>
            </a:r>
          </a:p>
        </p:txBody>
      </p:sp>
      <p:sp>
        <p:nvSpPr>
          <p:cNvPr id="15" name="Rounded Rectangle 44">
            <a:extLst>
              <a:ext uri="{FF2B5EF4-FFF2-40B4-BE49-F238E27FC236}">
                <a16:creationId xmlns:a16="http://schemas.microsoft.com/office/drawing/2014/main" id="{5B53F3FC-3CF1-C444-A977-04DE9BA962D7}"/>
              </a:ext>
            </a:extLst>
          </p:cNvPr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Worker 3</a:t>
            </a:r>
          </a:p>
        </p:txBody>
      </p:sp>
      <p:sp>
        <p:nvSpPr>
          <p:cNvPr id="16" name="Oval Callout 45">
            <a:extLst>
              <a:ext uri="{FF2B5EF4-FFF2-40B4-BE49-F238E27FC236}">
                <a16:creationId xmlns:a16="http://schemas.microsoft.com/office/drawing/2014/main" id="{081E21A8-65DD-514E-A9AF-C72CD2E1374F}"/>
              </a:ext>
            </a:extLst>
          </p:cNvPr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 out</a:t>
            </a:r>
          </a:p>
        </p:txBody>
      </p:sp>
      <p:sp>
        <p:nvSpPr>
          <p:cNvPr id="17" name="Rounded Rectangle 71">
            <a:extLst>
              <a:ext uri="{FF2B5EF4-FFF2-40B4-BE49-F238E27FC236}">
                <a16:creationId xmlns:a16="http://schemas.microsoft.com/office/drawing/2014/main" id="{63FF0F5A-D94B-EF49-A8F9-E9492CAD8C52}"/>
              </a:ext>
            </a:extLst>
          </p:cNvPr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63574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tshållare för innehåll 2">
            <a:extLst>
              <a:ext uri="{FF2B5EF4-FFF2-40B4-BE49-F238E27FC236}">
                <a16:creationId xmlns:a16="http://schemas.microsoft.com/office/drawing/2014/main" id="{F03E1CF2-2B50-CE4B-848D-8C7CAA1A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reply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comes</a:t>
            </a:r>
            <a:r>
              <a:rPr lang="sv-SE" dirty="0"/>
              <a:t> back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CC5CF2D-A5A7-A547-AB10-01985432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Patterns</a:t>
            </a:r>
            <a:endParaRPr lang="sv-SE" dirty="0"/>
          </a:p>
        </p:txBody>
      </p:sp>
      <p:cxnSp>
        <p:nvCxnSpPr>
          <p:cNvPr id="19" name="Elbow Connector 29">
            <a:extLst>
              <a:ext uri="{FF2B5EF4-FFF2-40B4-BE49-F238E27FC236}">
                <a16:creationId xmlns:a16="http://schemas.microsoft.com/office/drawing/2014/main" id="{37D9C0C2-F095-9D4C-9B9F-3C37A0AF9BF1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30">
            <a:extLst>
              <a:ext uri="{FF2B5EF4-FFF2-40B4-BE49-F238E27FC236}">
                <a16:creationId xmlns:a16="http://schemas.microsoft.com/office/drawing/2014/main" id="{E92D34BF-5972-FF4A-840B-3D95CE1683B3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1">
            <a:extLst>
              <a:ext uri="{FF2B5EF4-FFF2-40B4-BE49-F238E27FC236}">
                <a16:creationId xmlns:a16="http://schemas.microsoft.com/office/drawing/2014/main" id="{D545AD0D-60D1-E741-B54F-0A5F51F10664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2">
            <a:extLst>
              <a:ext uri="{FF2B5EF4-FFF2-40B4-BE49-F238E27FC236}">
                <a16:creationId xmlns:a16="http://schemas.microsoft.com/office/drawing/2014/main" id="{9497FCAE-516A-DF49-87E3-9B622B3F162B}"/>
              </a:ext>
            </a:extLst>
          </p:cNvPr>
          <p:cNvCxnSpPr>
            <a:stCxn id="32" idx="3"/>
            <a:endCxn id="27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35">
            <a:extLst>
              <a:ext uri="{FF2B5EF4-FFF2-40B4-BE49-F238E27FC236}">
                <a16:creationId xmlns:a16="http://schemas.microsoft.com/office/drawing/2014/main" id="{CD8270AB-67C6-8D47-A4A8-87EAEFDC3607}"/>
              </a:ext>
            </a:extLst>
          </p:cNvPr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4" name="Rounded Rectangle 36">
            <a:extLst>
              <a:ext uri="{FF2B5EF4-FFF2-40B4-BE49-F238E27FC236}">
                <a16:creationId xmlns:a16="http://schemas.microsoft.com/office/drawing/2014/main" id="{76D088FA-9C1E-AF44-B4C3-D206EE2BD2F0}"/>
              </a:ext>
            </a:extLst>
          </p:cNvPr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5" name="Rounded Rectangle 37">
            <a:extLst>
              <a:ext uri="{FF2B5EF4-FFF2-40B4-BE49-F238E27FC236}">
                <a16:creationId xmlns:a16="http://schemas.microsoft.com/office/drawing/2014/main" id="{4C5F753B-29A0-DA4E-AF53-84A4D144C823}"/>
              </a:ext>
            </a:extLst>
          </p:cNvPr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" name="Rounded Rectangle 39">
            <a:extLst>
              <a:ext uri="{FF2B5EF4-FFF2-40B4-BE49-F238E27FC236}">
                <a16:creationId xmlns:a16="http://schemas.microsoft.com/office/drawing/2014/main" id="{79A778A4-5A7A-D940-BAFB-71B9419F7B4F}"/>
              </a:ext>
            </a:extLst>
          </p:cNvPr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1812CD8C-5BEE-6443-9F62-1EAC8BE48B4F}"/>
              </a:ext>
            </a:extLst>
          </p:cNvPr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sp>
        <p:nvSpPr>
          <p:cNvPr id="28" name="Rounded Rectangle 42">
            <a:extLst>
              <a:ext uri="{FF2B5EF4-FFF2-40B4-BE49-F238E27FC236}">
                <a16:creationId xmlns:a16="http://schemas.microsoft.com/office/drawing/2014/main" id="{CE4D0421-EF6E-644D-84F1-4B3778AE3091}"/>
              </a:ext>
            </a:extLst>
          </p:cNvPr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Worker 1</a:t>
            </a:r>
          </a:p>
        </p:txBody>
      </p:sp>
      <p:sp>
        <p:nvSpPr>
          <p:cNvPr id="29" name="Rounded Rectangle 43">
            <a:extLst>
              <a:ext uri="{FF2B5EF4-FFF2-40B4-BE49-F238E27FC236}">
                <a16:creationId xmlns:a16="http://schemas.microsoft.com/office/drawing/2014/main" id="{2523A960-F505-AE41-A0A8-FC964640182B}"/>
              </a:ext>
            </a:extLst>
          </p:cNvPr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Worker 2</a:t>
            </a:r>
          </a:p>
        </p:txBody>
      </p:sp>
      <p:sp>
        <p:nvSpPr>
          <p:cNvPr id="30" name="Rounded Rectangle 44">
            <a:extLst>
              <a:ext uri="{FF2B5EF4-FFF2-40B4-BE49-F238E27FC236}">
                <a16:creationId xmlns:a16="http://schemas.microsoft.com/office/drawing/2014/main" id="{513B8A70-1C28-8B41-A2C4-0F607D3F494A}"/>
              </a:ext>
            </a:extLst>
          </p:cNvPr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Worker 3</a:t>
            </a:r>
          </a:p>
        </p:txBody>
      </p:sp>
      <p:sp>
        <p:nvSpPr>
          <p:cNvPr id="31" name="Oval Callout 45">
            <a:extLst>
              <a:ext uri="{FF2B5EF4-FFF2-40B4-BE49-F238E27FC236}">
                <a16:creationId xmlns:a16="http://schemas.microsoft.com/office/drawing/2014/main" id="{8616B32E-08AA-8649-8959-932DBCF7CC9C}"/>
              </a:ext>
            </a:extLst>
          </p:cNvPr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first reply</a:t>
            </a:r>
          </a:p>
        </p:txBody>
      </p:sp>
      <p:sp>
        <p:nvSpPr>
          <p:cNvPr id="32" name="Rounded Rectangle 71">
            <a:extLst>
              <a:ext uri="{FF2B5EF4-FFF2-40B4-BE49-F238E27FC236}">
                <a16:creationId xmlns:a16="http://schemas.microsoft.com/office/drawing/2014/main" id="{96DF7BE8-0C9E-8142-BB10-1E1206EEE2EC}"/>
              </a:ext>
            </a:extLst>
          </p:cNvPr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3723715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tshållare för innehåll 2">
            <a:extLst>
              <a:ext uri="{FF2B5EF4-FFF2-40B4-BE49-F238E27FC236}">
                <a16:creationId xmlns:a16="http://schemas.microsoft.com/office/drawing/2014/main" id="{F03E1CF2-2B50-CE4B-848D-8C7CAA1A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reply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comes</a:t>
            </a:r>
            <a:r>
              <a:rPr lang="sv-SE" dirty="0"/>
              <a:t> back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CC5CF2D-A5A7-A547-AB10-01985432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Patterns</a:t>
            </a:r>
            <a:endParaRPr lang="sv-SE" dirty="0"/>
          </a:p>
        </p:txBody>
      </p:sp>
      <p:cxnSp>
        <p:nvCxnSpPr>
          <p:cNvPr id="19" name="Elbow Connector 29">
            <a:extLst>
              <a:ext uri="{FF2B5EF4-FFF2-40B4-BE49-F238E27FC236}">
                <a16:creationId xmlns:a16="http://schemas.microsoft.com/office/drawing/2014/main" id="{37D9C0C2-F095-9D4C-9B9F-3C37A0AF9BF1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30">
            <a:extLst>
              <a:ext uri="{FF2B5EF4-FFF2-40B4-BE49-F238E27FC236}">
                <a16:creationId xmlns:a16="http://schemas.microsoft.com/office/drawing/2014/main" id="{E92D34BF-5972-FF4A-840B-3D95CE1683B3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36727A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1">
            <a:extLst>
              <a:ext uri="{FF2B5EF4-FFF2-40B4-BE49-F238E27FC236}">
                <a16:creationId xmlns:a16="http://schemas.microsoft.com/office/drawing/2014/main" id="{D545AD0D-60D1-E741-B54F-0A5F51F10664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2">
            <a:extLst>
              <a:ext uri="{FF2B5EF4-FFF2-40B4-BE49-F238E27FC236}">
                <a16:creationId xmlns:a16="http://schemas.microsoft.com/office/drawing/2014/main" id="{9497FCAE-516A-DF49-87E3-9B622B3F162B}"/>
              </a:ext>
            </a:extLst>
          </p:cNvPr>
          <p:cNvCxnSpPr>
            <a:cxnSpLocks/>
            <a:stCxn id="32" idx="3"/>
            <a:endCxn id="27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35">
            <a:extLst>
              <a:ext uri="{FF2B5EF4-FFF2-40B4-BE49-F238E27FC236}">
                <a16:creationId xmlns:a16="http://schemas.microsoft.com/office/drawing/2014/main" id="{CD8270AB-67C6-8D47-A4A8-87EAEFDC3607}"/>
              </a:ext>
            </a:extLst>
          </p:cNvPr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solidFill>
            <a:srgbClr val="7F807D"/>
          </a:solidFill>
          <a:ln w="381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4" name="Rounded Rectangle 36">
            <a:extLst>
              <a:ext uri="{FF2B5EF4-FFF2-40B4-BE49-F238E27FC236}">
                <a16:creationId xmlns:a16="http://schemas.microsoft.com/office/drawing/2014/main" id="{76D088FA-9C1E-AF44-B4C3-D206EE2BD2F0}"/>
              </a:ext>
            </a:extLst>
          </p:cNvPr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5" name="Rounded Rectangle 37">
            <a:extLst>
              <a:ext uri="{FF2B5EF4-FFF2-40B4-BE49-F238E27FC236}">
                <a16:creationId xmlns:a16="http://schemas.microsoft.com/office/drawing/2014/main" id="{4C5F753B-29A0-DA4E-AF53-84A4D144C823}"/>
              </a:ext>
            </a:extLst>
          </p:cNvPr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" name="Rounded Rectangle 39">
            <a:extLst>
              <a:ext uri="{FF2B5EF4-FFF2-40B4-BE49-F238E27FC236}">
                <a16:creationId xmlns:a16="http://schemas.microsoft.com/office/drawing/2014/main" id="{79A778A4-5A7A-D940-BAFB-71B9419F7B4F}"/>
              </a:ext>
            </a:extLst>
          </p:cNvPr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1812CD8C-5BEE-6443-9F62-1EAC8BE48B4F}"/>
              </a:ext>
            </a:extLst>
          </p:cNvPr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sp>
        <p:nvSpPr>
          <p:cNvPr id="28" name="Rounded Rectangle 42">
            <a:extLst>
              <a:ext uri="{FF2B5EF4-FFF2-40B4-BE49-F238E27FC236}">
                <a16:creationId xmlns:a16="http://schemas.microsoft.com/office/drawing/2014/main" id="{CE4D0421-EF6E-644D-84F1-4B3778AE3091}"/>
              </a:ext>
            </a:extLst>
          </p:cNvPr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2C619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1</a:t>
            </a:r>
          </a:p>
        </p:txBody>
      </p:sp>
      <p:sp>
        <p:nvSpPr>
          <p:cNvPr id="29" name="Rounded Rectangle 43">
            <a:extLst>
              <a:ext uri="{FF2B5EF4-FFF2-40B4-BE49-F238E27FC236}">
                <a16:creationId xmlns:a16="http://schemas.microsoft.com/office/drawing/2014/main" id="{2523A960-F505-AE41-A0A8-FC964640182B}"/>
              </a:ext>
            </a:extLst>
          </p:cNvPr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Worker 2</a:t>
            </a:r>
          </a:p>
        </p:txBody>
      </p:sp>
      <p:sp>
        <p:nvSpPr>
          <p:cNvPr id="30" name="Rounded Rectangle 44">
            <a:extLst>
              <a:ext uri="{FF2B5EF4-FFF2-40B4-BE49-F238E27FC236}">
                <a16:creationId xmlns:a16="http://schemas.microsoft.com/office/drawing/2014/main" id="{513B8A70-1C28-8B41-A2C4-0F607D3F494A}"/>
              </a:ext>
            </a:extLst>
          </p:cNvPr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Worker 3</a:t>
            </a:r>
          </a:p>
        </p:txBody>
      </p:sp>
      <p:sp>
        <p:nvSpPr>
          <p:cNvPr id="31" name="Oval Callout 45">
            <a:extLst>
              <a:ext uri="{FF2B5EF4-FFF2-40B4-BE49-F238E27FC236}">
                <a16:creationId xmlns:a16="http://schemas.microsoft.com/office/drawing/2014/main" id="{8616B32E-08AA-8649-8959-932DBCF7CC9C}"/>
              </a:ext>
            </a:extLst>
          </p:cNvPr>
          <p:cNvSpPr/>
          <p:nvPr/>
        </p:nvSpPr>
        <p:spPr>
          <a:xfrm>
            <a:off x="3759111" y="3141510"/>
            <a:ext cx="3689439" cy="1042278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Require</a:t>
            </a:r>
            <a:r>
              <a:rPr lang="sv-SE" sz="1600" b="1" dirty="0">
                <a:solidFill>
                  <a:schemeClr val="bg1"/>
                </a:solidFill>
              </a:rPr>
              <a:t> same </a:t>
            </a:r>
            <a:r>
              <a:rPr lang="sv-SE" sz="1600" b="1" dirty="0" err="1">
                <a:solidFill>
                  <a:schemeClr val="bg1"/>
                </a:solidFill>
              </a:rPr>
              <a:t>reply</a:t>
            </a:r>
            <a:r>
              <a:rPr lang="sv-SE" sz="1600" b="1" dirty="0">
                <a:solidFill>
                  <a:schemeClr val="bg1"/>
                </a:solidFill>
              </a:rPr>
              <a:t> from at </a:t>
            </a:r>
            <a:r>
              <a:rPr lang="sv-SE" sz="1600" b="1" dirty="0" err="1">
                <a:solidFill>
                  <a:schemeClr val="bg1"/>
                </a:solidFill>
              </a:rPr>
              <a:t>least</a:t>
            </a:r>
            <a:r>
              <a:rPr lang="sv-SE" sz="1600" b="1" dirty="0">
                <a:solidFill>
                  <a:schemeClr val="bg1"/>
                </a:solidFill>
              </a:rPr>
              <a:t> N </a:t>
            </a:r>
            <a:r>
              <a:rPr lang="sv-SE" sz="1600" b="1" dirty="0" err="1">
                <a:solidFill>
                  <a:schemeClr val="bg1"/>
                </a:solidFill>
              </a:rPr>
              <a:t>workers</a:t>
            </a:r>
            <a:endParaRPr lang="sv-SE" sz="1600" b="1" dirty="0">
              <a:solidFill>
                <a:schemeClr val="bg1"/>
              </a:solidFill>
            </a:endParaRPr>
          </a:p>
        </p:txBody>
      </p:sp>
      <p:sp>
        <p:nvSpPr>
          <p:cNvPr id="32" name="Rounded Rectangle 71">
            <a:extLst>
              <a:ext uri="{FF2B5EF4-FFF2-40B4-BE49-F238E27FC236}">
                <a16:creationId xmlns:a16="http://schemas.microsoft.com/office/drawing/2014/main" id="{96DF7BE8-0C9E-8142-BB10-1E1206EEE2EC}"/>
              </a:ext>
            </a:extLst>
          </p:cNvPr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391401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tshållare för innehåll 2">
            <a:extLst>
              <a:ext uri="{FF2B5EF4-FFF2-40B4-BE49-F238E27FC236}">
                <a16:creationId xmlns:a16="http://schemas.microsoft.com/office/drawing/2014/main" id="{F03E1CF2-2B50-CE4B-848D-8C7CAA1A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/>
              <a:t>Throttling</a:t>
            </a:r>
            <a:r>
              <a:rPr lang="sv-SE" dirty="0"/>
              <a:t>, the naive </a:t>
            </a:r>
            <a:r>
              <a:rPr lang="sv-SE" dirty="0" err="1"/>
              <a:t>way</a:t>
            </a:r>
            <a:endParaRPr lang="sv-SE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CC5CF2D-A5A7-A547-AB10-01985432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Patterns</a:t>
            </a:r>
            <a:endParaRPr lang="sv-SE" dirty="0"/>
          </a:p>
        </p:txBody>
      </p:sp>
      <p:grpSp>
        <p:nvGrpSpPr>
          <p:cNvPr id="33" name="Group 17">
            <a:extLst>
              <a:ext uri="{FF2B5EF4-FFF2-40B4-BE49-F238E27FC236}">
                <a16:creationId xmlns:a16="http://schemas.microsoft.com/office/drawing/2014/main" id="{C1A8A099-96D3-0E4C-8380-725C13A11633}"/>
              </a:ext>
            </a:extLst>
          </p:cNvPr>
          <p:cNvGrpSpPr/>
          <p:nvPr/>
        </p:nvGrpSpPr>
        <p:grpSpPr>
          <a:xfrm>
            <a:off x="1931862" y="4414018"/>
            <a:ext cx="8328276" cy="376844"/>
            <a:chOff x="3256163" y="3851318"/>
            <a:chExt cx="5679673" cy="376844"/>
          </a:xfrm>
        </p:grpSpPr>
        <p:cxnSp>
          <p:nvCxnSpPr>
            <p:cNvPr id="34" name="Straight Arrow Connector 4">
              <a:extLst>
                <a:ext uri="{FF2B5EF4-FFF2-40B4-BE49-F238E27FC236}">
                  <a16:creationId xmlns:a16="http://schemas.microsoft.com/office/drawing/2014/main" id="{F84AA532-90CA-374E-A912-2122D8F9B530}"/>
                </a:ext>
              </a:extLst>
            </p:cNvPr>
            <p:cNvCxnSpPr>
              <a:stCxn id="3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14">
              <a:extLst>
                <a:ext uri="{FF2B5EF4-FFF2-40B4-BE49-F238E27FC236}">
                  <a16:creationId xmlns:a16="http://schemas.microsoft.com/office/drawing/2014/main" id="{A4EC8B22-18DB-6647-A848-33F0EEDA00D2}"/>
                </a:ext>
              </a:extLst>
            </p:cNvPr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D966FCE5-02BA-C344-8246-41B5100064C6}"/>
                </a:ext>
              </a:extLst>
            </p:cNvPr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7" name="Group 50">
            <a:extLst>
              <a:ext uri="{FF2B5EF4-FFF2-40B4-BE49-F238E27FC236}">
                <a16:creationId xmlns:a16="http://schemas.microsoft.com/office/drawing/2014/main" id="{47968046-C179-9D4C-A472-3FBF75B52EFA}"/>
              </a:ext>
            </a:extLst>
          </p:cNvPr>
          <p:cNvGrpSpPr/>
          <p:nvPr/>
        </p:nvGrpSpPr>
        <p:grpSpPr>
          <a:xfrm>
            <a:off x="4299619" y="4414018"/>
            <a:ext cx="3469480" cy="360218"/>
            <a:chOff x="4299619" y="4414018"/>
            <a:chExt cx="3469480" cy="360218"/>
          </a:xfrm>
        </p:grpSpPr>
        <p:sp>
          <p:nvSpPr>
            <p:cNvPr id="38" name="Rounded Rectangle 18">
              <a:extLst>
                <a:ext uri="{FF2B5EF4-FFF2-40B4-BE49-F238E27FC236}">
                  <a16:creationId xmlns:a16="http://schemas.microsoft.com/office/drawing/2014/main" id="{D3792BB3-73D3-F44A-9838-12E879B4259D}"/>
                </a:ext>
              </a:extLst>
            </p:cNvPr>
            <p:cNvSpPr/>
            <p:nvPr/>
          </p:nvSpPr>
          <p:spPr>
            <a:xfrm>
              <a:off x="4299619" y="4414018"/>
              <a:ext cx="268970" cy="360218"/>
            </a:xfrm>
            <a:prstGeom prst="roundRect">
              <a:avLst/>
            </a:prstGeom>
            <a:ln w="25400" cap="rnd" cmpd="sng">
              <a:solidFill>
                <a:schemeClr val="bg1">
                  <a:lumMod val="95000"/>
                  <a:lumOff val="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9" name="Rounded Rectangle 19">
              <a:extLst>
                <a:ext uri="{FF2B5EF4-FFF2-40B4-BE49-F238E27FC236}">
                  <a16:creationId xmlns:a16="http://schemas.microsoft.com/office/drawing/2014/main" id="{895BBBF9-297A-FE44-8065-CA1013536487}"/>
                </a:ext>
              </a:extLst>
            </p:cNvPr>
            <p:cNvSpPr/>
            <p:nvPr/>
          </p:nvSpPr>
          <p:spPr>
            <a:xfrm>
              <a:off x="4936020" y="4414018"/>
              <a:ext cx="268970" cy="360218"/>
            </a:xfrm>
            <a:prstGeom prst="roundRect">
              <a:avLst/>
            </a:prstGeom>
            <a:ln w="25400" cap="rnd" cmpd="sng">
              <a:solidFill>
                <a:schemeClr val="bg1">
                  <a:lumMod val="95000"/>
                  <a:lumOff val="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20">
              <a:extLst>
                <a:ext uri="{FF2B5EF4-FFF2-40B4-BE49-F238E27FC236}">
                  <a16:creationId xmlns:a16="http://schemas.microsoft.com/office/drawing/2014/main" id="{26CFCE33-8C72-9A46-9C64-4C8FA9F902D3}"/>
                </a:ext>
              </a:extLst>
            </p:cNvPr>
            <p:cNvSpPr/>
            <p:nvPr/>
          </p:nvSpPr>
          <p:spPr>
            <a:xfrm>
              <a:off x="5583624" y="4414018"/>
              <a:ext cx="268970" cy="360218"/>
            </a:xfrm>
            <a:prstGeom prst="roundRect">
              <a:avLst/>
            </a:prstGeom>
            <a:ln w="25400" cap="rnd" cmpd="sng">
              <a:solidFill>
                <a:schemeClr val="bg1">
                  <a:lumMod val="95000"/>
                  <a:lumOff val="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7">
              <a:extLst>
                <a:ext uri="{FF2B5EF4-FFF2-40B4-BE49-F238E27FC236}">
                  <a16:creationId xmlns:a16="http://schemas.microsoft.com/office/drawing/2014/main" id="{8697DFF7-299B-1A4B-88C9-F6BFBB388863}"/>
                </a:ext>
              </a:extLst>
            </p:cNvPr>
            <p:cNvSpPr/>
            <p:nvPr/>
          </p:nvSpPr>
          <p:spPr>
            <a:xfrm>
              <a:off x="6216124" y="4414018"/>
              <a:ext cx="268970" cy="360218"/>
            </a:xfrm>
            <a:prstGeom prst="roundRect">
              <a:avLst/>
            </a:prstGeom>
            <a:ln w="25400" cap="rnd" cmpd="sng">
              <a:solidFill>
                <a:schemeClr val="bg1">
                  <a:lumMod val="95000"/>
                  <a:lumOff val="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8">
              <a:extLst>
                <a:ext uri="{FF2B5EF4-FFF2-40B4-BE49-F238E27FC236}">
                  <a16:creationId xmlns:a16="http://schemas.microsoft.com/office/drawing/2014/main" id="{D42B2AB1-6AEA-2240-82D1-9482E56408BD}"/>
                </a:ext>
              </a:extLst>
            </p:cNvPr>
            <p:cNvSpPr/>
            <p:nvPr/>
          </p:nvSpPr>
          <p:spPr>
            <a:xfrm>
              <a:off x="6852525" y="4414018"/>
              <a:ext cx="268970" cy="360218"/>
            </a:xfrm>
            <a:prstGeom prst="roundRect">
              <a:avLst/>
            </a:prstGeom>
            <a:ln w="25400" cap="rnd" cmpd="sng">
              <a:solidFill>
                <a:schemeClr val="bg1">
                  <a:lumMod val="95000"/>
                  <a:lumOff val="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3" name="Rounded Rectangle 49">
              <a:extLst>
                <a:ext uri="{FF2B5EF4-FFF2-40B4-BE49-F238E27FC236}">
                  <a16:creationId xmlns:a16="http://schemas.microsoft.com/office/drawing/2014/main" id="{EF4D1844-F92D-784C-B174-7EF33B38D26D}"/>
                </a:ext>
              </a:extLst>
            </p:cNvPr>
            <p:cNvSpPr/>
            <p:nvPr/>
          </p:nvSpPr>
          <p:spPr>
            <a:xfrm>
              <a:off x="7500129" y="4414018"/>
              <a:ext cx="268970" cy="360218"/>
            </a:xfrm>
            <a:prstGeom prst="roundRect">
              <a:avLst/>
            </a:prstGeom>
            <a:ln w="25400" cap="rnd" cmpd="sng">
              <a:solidFill>
                <a:schemeClr val="bg1">
                  <a:lumMod val="95000"/>
                  <a:lumOff val="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Oval Callout 51">
            <a:extLst>
              <a:ext uri="{FF2B5EF4-FFF2-40B4-BE49-F238E27FC236}">
                <a16:creationId xmlns:a16="http://schemas.microsoft.com/office/drawing/2014/main" id="{03893A24-4D9B-7A4C-B61F-ACD6C7FCE6B4}"/>
              </a:ext>
            </a:extLst>
          </p:cNvPr>
          <p:cNvSpPr/>
          <p:nvPr/>
        </p:nvSpPr>
        <p:spPr>
          <a:xfrm>
            <a:off x="356158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>
                <a:solidFill>
                  <a:schemeClr val="bg1"/>
                </a:solidFill>
              </a:rPr>
              <a:t>Add a delay after each message</a:t>
            </a:r>
          </a:p>
        </p:txBody>
      </p:sp>
    </p:spTree>
    <p:extLst>
      <p:ext uri="{BB962C8B-B14F-4D97-AF65-F5344CB8AC3E}">
        <p14:creationId xmlns:p14="http://schemas.microsoft.com/office/powerpoint/2010/main" val="244196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E7637C-37F0-8642-805E-E4B936E2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Behaviors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52ED83D-EEE6-5E4E-8EF6-DD5D5EB8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  <a:p>
            <a:pPr marL="0" indent="0" algn="ctr">
              <a:buNone/>
            </a:pPr>
            <a:r>
              <a:rPr lang="sv-SE" sz="2400" b="1" i="1" dirty="0"/>
              <a:t>An </a:t>
            </a:r>
            <a:r>
              <a:rPr lang="sv-SE" sz="2400" b="1" i="1" dirty="0" err="1"/>
              <a:t>actor</a:t>
            </a:r>
            <a:r>
              <a:rPr lang="sv-SE" sz="2400" b="1" i="1" dirty="0"/>
              <a:t> </a:t>
            </a:r>
            <a:r>
              <a:rPr lang="sv-SE" sz="2400" b="1" i="1" dirty="0" err="1"/>
              <a:t>can</a:t>
            </a:r>
            <a:r>
              <a:rPr lang="sv-SE" sz="2400" b="1" i="1" dirty="0"/>
              <a:t> </a:t>
            </a:r>
            <a:r>
              <a:rPr lang="sv-SE" sz="2400" b="1" i="1" dirty="0" err="1"/>
              <a:t>decide</a:t>
            </a:r>
            <a:r>
              <a:rPr lang="sv-SE" sz="2400" b="1" i="1" dirty="0"/>
              <a:t> </a:t>
            </a:r>
            <a:r>
              <a:rPr lang="sv-SE" sz="2400" b="1" i="1" dirty="0" err="1"/>
              <a:t>how</a:t>
            </a:r>
            <a:r>
              <a:rPr lang="sv-SE" sz="2400" b="1" i="1" dirty="0"/>
              <a:t> to </a:t>
            </a:r>
            <a:r>
              <a:rPr lang="sv-SE" sz="2400" b="1" i="1" dirty="0" err="1"/>
              <a:t>handle</a:t>
            </a:r>
            <a:r>
              <a:rPr lang="sv-SE" sz="2400" b="1" i="1" dirty="0"/>
              <a:t> the </a:t>
            </a:r>
            <a:r>
              <a:rPr lang="sv-SE" sz="2400" b="1" i="1" dirty="0" err="1"/>
              <a:t>next</a:t>
            </a:r>
            <a:r>
              <a:rPr lang="sv-SE" sz="2400" b="1" i="1" dirty="0"/>
              <a:t> </a:t>
            </a:r>
            <a:r>
              <a:rPr lang="sv-SE" sz="2400" b="1" i="1" dirty="0" err="1"/>
              <a:t>message</a:t>
            </a:r>
            <a:endParaRPr lang="sv-SE" sz="2400" b="1" i="1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39781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tshållare för innehåll 2">
            <a:extLst>
              <a:ext uri="{FF2B5EF4-FFF2-40B4-BE49-F238E27FC236}">
                <a16:creationId xmlns:a16="http://schemas.microsoft.com/office/drawing/2014/main" id="{F03E1CF2-2B50-CE4B-848D-8C7CAA1A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/>
              <a:t>Throttling</a:t>
            </a:r>
            <a:r>
              <a:rPr lang="sv-SE" dirty="0"/>
              <a:t>, a </a:t>
            </a:r>
            <a:r>
              <a:rPr lang="sv-SE" dirty="0" err="1"/>
              <a:t>better</a:t>
            </a:r>
            <a:r>
              <a:rPr lang="sv-SE" dirty="0"/>
              <a:t> </a:t>
            </a:r>
            <a:r>
              <a:rPr lang="sv-SE" dirty="0" err="1"/>
              <a:t>way</a:t>
            </a:r>
            <a:endParaRPr lang="sv-SE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CC5CF2D-A5A7-A547-AB10-01985432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Patterns</a:t>
            </a:r>
            <a:endParaRPr lang="sv-SE" dirty="0"/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F48C992A-68F7-9347-AEDF-A8415C520A60}"/>
              </a:ext>
            </a:extLst>
          </p:cNvPr>
          <p:cNvGrpSpPr/>
          <p:nvPr/>
        </p:nvGrpSpPr>
        <p:grpSpPr>
          <a:xfrm>
            <a:off x="1931862" y="4414018"/>
            <a:ext cx="8328276" cy="376846"/>
            <a:chOff x="3256163" y="3851318"/>
            <a:chExt cx="5679673" cy="376846"/>
          </a:xfrm>
        </p:grpSpPr>
        <p:cxnSp>
          <p:nvCxnSpPr>
            <p:cNvPr id="17" name="Straight Arrow Connector 4">
              <a:extLst>
                <a:ext uri="{FF2B5EF4-FFF2-40B4-BE49-F238E27FC236}">
                  <a16:creationId xmlns:a16="http://schemas.microsoft.com/office/drawing/2014/main" id="{D1874C9C-9110-F443-98FA-CF0528405190}"/>
                </a:ext>
              </a:extLst>
            </p:cNvPr>
            <p:cNvCxnSpPr>
              <a:stCxn id="22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2281DD4-A49A-0F44-8482-3F39F2AA37D4}"/>
                </a:ext>
              </a:extLst>
            </p:cNvPr>
            <p:cNvSpPr/>
            <p:nvPr/>
          </p:nvSpPr>
          <p:spPr>
            <a:xfrm>
              <a:off x="6051665" y="3851321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1F2CEEA4-459D-DC49-87BB-E92FED5100CE}"/>
                </a:ext>
              </a:extLst>
            </p:cNvPr>
            <p:cNvSpPr/>
            <p:nvPr/>
          </p:nvSpPr>
          <p:spPr>
            <a:xfrm>
              <a:off x="4653914" y="3851320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452F490D-2A7A-2B43-AA16-750001C0911F}"/>
                </a:ext>
              </a:extLst>
            </p:cNvPr>
            <p:cNvSpPr/>
            <p:nvPr/>
          </p:nvSpPr>
          <p:spPr>
            <a:xfrm>
              <a:off x="7449415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FC2A9319-7E6B-6B4B-B4BD-E8B701D75DB1}"/>
                </a:ext>
              </a:extLst>
            </p:cNvPr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DF30C0EB-AFA1-524F-9522-00DFCA99E584}"/>
                </a:ext>
              </a:extLst>
            </p:cNvPr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76757CC5-5019-6E40-987F-B916D42A84E7}"/>
              </a:ext>
            </a:extLst>
          </p:cNvPr>
          <p:cNvGrpSpPr/>
          <p:nvPr/>
        </p:nvGrpSpPr>
        <p:grpSpPr>
          <a:xfrm>
            <a:off x="4210418" y="4414018"/>
            <a:ext cx="984731" cy="360218"/>
            <a:chOff x="4831252" y="3851318"/>
            <a:chExt cx="984731" cy="360218"/>
          </a:xfrm>
        </p:grpSpPr>
        <p:sp>
          <p:nvSpPr>
            <p:cNvPr id="25" name="Rounded Rectangle 18">
              <a:extLst>
                <a:ext uri="{FF2B5EF4-FFF2-40B4-BE49-F238E27FC236}">
                  <a16:creationId xmlns:a16="http://schemas.microsoft.com/office/drawing/2014/main" id="{41C3EB31-33F4-6040-9B82-75612AE3C4AA}"/>
                </a:ext>
              </a:extLst>
            </p:cNvPr>
            <p:cNvSpPr/>
            <p:nvPr/>
          </p:nvSpPr>
          <p:spPr>
            <a:xfrm>
              <a:off x="4831252" y="3851318"/>
              <a:ext cx="268970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6" name="Rounded Rectangle 19">
              <a:extLst>
                <a:ext uri="{FF2B5EF4-FFF2-40B4-BE49-F238E27FC236}">
                  <a16:creationId xmlns:a16="http://schemas.microsoft.com/office/drawing/2014/main" id="{CC0BA380-40F0-2C48-8ED0-A45C7F35E9A3}"/>
                </a:ext>
              </a:extLst>
            </p:cNvPr>
            <p:cNvSpPr/>
            <p:nvPr/>
          </p:nvSpPr>
          <p:spPr>
            <a:xfrm>
              <a:off x="5189374" y="3851318"/>
              <a:ext cx="268970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0">
              <a:extLst>
                <a:ext uri="{FF2B5EF4-FFF2-40B4-BE49-F238E27FC236}">
                  <a16:creationId xmlns:a16="http://schemas.microsoft.com/office/drawing/2014/main" id="{A9ADA2DD-4549-F347-B65B-5DE99E541A10}"/>
                </a:ext>
              </a:extLst>
            </p:cNvPr>
            <p:cNvSpPr/>
            <p:nvPr/>
          </p:nvSpPr>
          <p:spPr>
            <a:xfrm>
              <a:off x="5547013" y="3851318"/>
              <a:ext cx="268970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5">
            <a:extLst>
              <a:ext uri="{FF2B5EF4-FFF2-40B4-BE49-F238E27FC236}">
                <a16:creationId xmlns:a16="http://schemas.microsoft.com/office/drawing/2014/main" id="{388DC594-877A-6448-A44C-64E9546DCA75}"/>
              </a:ext>
            </a:extLst>
          </p:cNvPr>
          <p:cNvGrpSpPr/>
          <p:nvPr/>
        </p:nvGrpSpPr>
        <p:grpSpPr>
          <a:xfrm>
            <a:off x="6254386" y="4414018"/>
            <a:ext cx="984731" cy="360218"/>
            <a:chOff x="6229003" y="3851318"/>
            <a:chExt cx="984731" cy="360218"/>
          </a:xfrm>
        </p:grpSpPr>
        <p:sp>
          <p:nvSpPr>
            <p:cNvPr id="29" name="Rounded Rectangle 21">
              <a:extLst>
                <a:ext uri="{FF2B5EF4-FFF2-40B4-BE49-F238E27FC236}">
                  <a16:creationId xmlns:a16="http://schemas.microsoft.com/office/drawing/2014/main" id="{87538DA4-D43C-FC4B-A137-7F407196AD1A}"/>
                </a:ext>
              </a:extLst>
            </p:cNvPr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2">
              <a:extLst>
                <a:ext uri="{FF2B5EF4-FFF2-40B4-BE49-F238E27FC236}">
                  <a16:creationId xmlns:a16="http://schemas.microsoft.com/office/drawing/2014/main" id="{355AA64B-1537-9845-946C-6F4ED02629DF}"/>
                </a:ext>
              </a:extLst>
            </p:cNvPr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23">
              <a:extLst>
                <a:ext uri="{FF2B5EF4-FFF2-40B4-BE49-F238E27FC236}">
                  <a16:creationId xmlns:a16="http://schemas.microsoft.com/office/drawing/2014/main" id="{48723E9F-30C8-0A44-92CF-AD1A60E857B1}"/>
                </a:ext>
              </a:extLst>
            </p:cNvPr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27">
            <a:extLst>
              <a:ext uri="{FF2B5EF4-FFF2-40B4-BE49-F238E27FC236}">
                <a16:creationId xmlns:a16="http://schemas.microsoft.com/office/drawing/2014/main" id="{87A32905-BE93-1E45-A6CF-85F990C50070}"/>
              </a:ext>
            </a:extLst>
          </p:cNvPr>
          <p:cNvGrpSpPr/>
          <p:nvPr/>
        </p:nvGrpSpPr>
        <p:grpSpPr>
          <a:xfrm>
            <a:off x="8314255" y="4414018"/>
            <a:ext cx="984731" cy="360218"/>
            <a:chOff x="6229003" y="3851318"/>
            <a:chExt cx="984731" cy="360218"/>
          </a:xfrm>
        </p:grpSpPr>
        <p:sp>
          <p:nvSpPr>
            <p:cNvPr id="45" name="Rounded Rectangle 28">
              <a:extLst>
                <a:ext uri="{FF2B5EF4-FFF2-40B4-BE49-F238E27FC236}">
                  <a16:creationId xmlns:a16="http://schemas.microsoft.com/office/drawing/2014/main" id="{73B20F9D-9935-AC4A-90A6-85F9B2685D2E}"/>
                </a:ext>
              </a:extLst>
            </p:cNvPr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6" name="Rounded Rectangle 29">
              <a:extLst>
                <a:ext uri="{FF2B5EF4-FFF2-40B4-BE49-F238E27FC236}">
                  <a16:creationId xmlns:a16="http://schemas.microsoft.com/office/drawing/2014/main" id="{56D7EE18-045D-DB49-8033-B7B58B9F11B3}"/>
                </a:ext>
              </a:extLst>
            </p:cNvPr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7" name="Rounded Rectangle 30">
              <a:extLst>
                <a:ext uri="{FF2B5EF4-FFF2-40B4-BE49-F238E27FC236}">
                  <a16:creationId xmlns:a16="http://schemas.microsoft.com/office/drawing/2014/main" id="{6F7FCDE6-BD47-0748-AAF3-AB60B3336A87}"/>
                </a:ext>
              </a:extLst>
            </p:cNvPr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Oval Callout 26">
            <a:extLst>
              <a:ext uri="{FF2B5EF4-FFF2-40B4-BE49-F238E27FC236}">
                <a16:creationId xmlns:a16="http://schemas.microsoft.com/office/drawing/2014/main" id="{2856A4DB-2EA1-D047-A4C7-EF8F696215AE}"/>
              </a:ext>
            </a:extLst>
          </p:cNvPr>
          <p:cNvSpPr/>
          <p:nvPr/>
        </p:nvSpPr>
        <p:spPr>
          <a:xfrm>
            <a:off x="253751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>
                <a:solidFill>
                  <a:schemeClr val="bg1"/>
                </a:solidFill>
              </a:rPr>
              <a:t>Limit messages per time slice</a:t>
            </a:r>
          </a:p>
        </p:txBody>
      </p:sp>
    </p:spTree>
    <p:extLst>
      <p:ext uri="{BB962C8B-B14F-4D97-AF65-F5344CB8AC3E}">
        <p14:creationId xmlns:p14="http://schemas.microsoft.com/office/powerpoint/2010/main" val="4124411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tshållare för innehåll 2">
            <a:extLst>
              <a:ext uri="{FF2B5EF4-FFF2-40B4-BE49-F238E27FC236}">
                <a16:creationId xmlns:a16="http://schemas.microsoft.com/office/drawing/2014/main" id="{F03E1CF2-2B50-CE4B-848D-8C7CAA1A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/>
              <a:t>Work</a:t>
            </a:r>
            <a:r>
              <a:rPr lang="sv-SE" b="1" dirty="0"/>
              <a:t> pulling </a:t>
            </a:r>
            <a:r>
              <a:rPr lang="sv-SE" b="1" dirty="0" err="1"/>
              <a:t>pattern</a:t>
            </a:r>
            <a:endParaRPr lang="sv-SE" b="1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CC5CF2D-A5A7-A547-AB10-01985432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Patterns</a:t>
            </a:r>
            <a:endParaRPr lang="sv-SE" dirty="0"/>
          </a:p>
        </p:txBody>
      </p:sp>
      <p:sp>
        <p:nvSpPr>
          <p:cNvPr id="34" name="Rounded Rectangle 4">
            <a:extLst>
              <a:ext uri="{FF2B5EF4-FFF2-40B4-BE49-F238E27FC236}">
                <a16:creationId xmlns:a16="http://schemas.microsoft.com/office/drawing/2014/main" id="{6CAFEA64-59F6-974A-BF44-0E1AB1062ED1}"/>
              </a:ext>
            </a:extLst>
          </p:cNvPr>
          <p:cNvSpPr/>
          <p:nvPr/>
        </p:nvSpPr>
        <p:spPr>
          <a:xfrm>
            <a:off x="7377267" y="3293864"/>
            <a:ext cx="1414536" cy="1393775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Worker 1</a:t>
            </a:r>
          </a:p>
        </p:txBody>
      </p:sp>
      <p:sp>
        <p:nvSpPr>
          <p:cNvPr id="35" name="Rounded Rectangle 5">
            <a:extLst>
              <a:ext uri="{FF2B5EF4-FFF2-40B4-BE49-F238E27FC236}">
                <a16:creationId xmlns:a16="http://schemas.microsoft.com/office/drawing/2014/main" id="{5FC561E9-9850-1E46-B2BC-2550547BBCE4}"/>
              </a:ext>
            </a:extLst>
          </p:cNvPr>
          <p:cNvSpPr/>
          <p:nvPr/>
        </p:nvSpPr>
        <p:spPr>
          <a:xfrm>
            <a:off x="3411279" y="3293864"/>
            <a:ext cx="1414536" cy="2947480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Producer</a:t>
            </a:r>
          </a:p>
        </p:txBody>
      </p:sp>
      <p:sp>
        <p:nvSpPr>
          <p:cNvPr id="36" name="Freeform 41">
            <a:extLst>
              <a:ext uri="{FF2B5EF4-FFF2-40B4-BE49-F238E27FC236}">
                <a16:creationId xmlns:a16="http://schemas.microsoft.com/office/drawing/2014/main" id="{6A56868A-AEF7-2746-A858-05FCE66051CF}"/>
              </a:ext>
            </a:extLst>
          </p:cNvPr>
          <p:cNvSpPr/>
          <p:nvPr/>
        </p:nvSpPr>
        <p:spPr>
          <a:xfrm>
            <a:off x="4999740" y="3804715"/>
            <a:ext cx="2225254" cy="360219"/>
          </a:xfrm>
          <a:custGeom>
            <a:avLst/>
            <a:gdLst>
              <a:gd name="connsiteX0" fmla="*/ 0 w 2225254"/>
              <a:gd name="connsiteY0" fmla="*/ 0 h 360219"/>
              <a:gd name="connsiteX1" fmla="*/ 1912333 w 2225254"/>
              <a:gd name="connsiteY1" fmla="*/ 0 h 360219"/>
              <a:gd name="connsiteX2" fmla="*/ 1912333 w 2225254"/>
              <a:gd name="connsiteY2" fmla="*/ 1 h 360219"/>
              <a:gd name="connsiteX3" fmla="*/ 2225254 w 2225254"/>
              <a:gd name="connsiteY3" fmla="*/ 180110 h 360219"/>
              <a:gd name="connsiteX4" fmla="*/ 1912333 w 2225254"/>
              <a:gd name="connsiteY4" fmla="*/ 360219 h 360219"/>
              <a:gd name="connsiteX5" fmla="*/ 1912333 w 2225254"/>
              <a:gd name="connsiteY5" fmla="*/ 360218 h 360219"/>
              <a:gd name="connsiteX6" fmla="*/ 0 w 2225254"/>
              <a:gd name="connsiteY6" fmla="*/ 360218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5254" h="360219">
                <a:moveTo>
                  <a:pt x="0" y="0"/>
                </a:moveTo>
                <a:lnTo>
                  <a:pt x="1912333" y="0"/>
                </a:lnTo>
                <a:lnTo>
                  <a:pt x="1912333" y="1"/>
                </a:lnTo>
                <a:lnTo>
                  <a:pt x="2225254" y="180110"/>
                </a:lnTo>
                <a:lnTo>
                  <a:pt x="1912333" y="360219"/>
                </a:lnTo>
                <a:lnTo>
                  <a:pt x="1912333" y="360218"/>
                </a:lnTo>
                <a:lnTo>
                  <a:pt x="0" y="360218"/>
                </a:lnTo>
                <a:close/>
              </a:path>
            </a:pathLst>
          </a:custGeom>
          <a:solidFill>
            <a:srgbClr val="FF493E"/>
          </a:solidFill>
          <a:ln w="381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Work to be done</a:t>
            </a:r>
          </a:p>
        </p:txBody>
      </p:sp>
      <p:sp>
        <p:nvSpPr>
          <p:cNvPr id="37" name="Freeform 40">
            <a:extLst>
              <a:ext uri="{FF2B5EF4-FFF2-40B4-BE49-F238E27FC236}">
                <a16:creationId xmlns:a16="http://schemas.microsoft.com/office/drawing/2014/main" id="{7B1260B1-E7F5-BC49-9024-0B063B18F212}"/>
              </a:ext>
            </a:extLst>
          </p:cNvPr>
          <p:cNvSpPr/>
          <p:nvPr/>
        </p:nvSpPr>
        <p:spPr>
          <a:xfrm>
            <a:off x="5010566" y="3345185"/>
            <a:ext cx="2214428" cy="361846"/>
          </a:xfrm>
          <a:custGeom>
            <a:avLst/>
            <a:gdLst>
              <a:gd name="connsiteX0" fmla="*/ 312921 w 2214428"/>
              <a:gd name="connsiteY0" fmla="*/ 0 h 361846"/>
              <a:gd name="connsiteX1" fmla="*/ 2214428 w 2214428"/>
              <a:gd name="connsiteY1" fmla="*/ 0 h 361846"/>
              <a:gd name="connsiteX2" fmla="*/ 2214428 w 2214428"/>
              <a:gd name="connsiteY2" fmla="*/ 360218 h 361846"/>
              <a:gd name="connsiteX3" fmla="*/ 312922 w 2214428"/>
              <a:gd name="connsiteY3" fmla="*/ 360218 h 361846"/>
              <a:gd name="connsiteX4" fmla="*/ 312922 w 2214428"/>
              <a:gd name="connsiteY4" fmla="*/ 361846 h 361846"/>
              <a:gd name="connsiteX5" fmla="*/ 0 w 2214428"/>
              <a:gd name="connsiteY5" fmla="*/ 181737 h 361846"/>
              <a:gd name="connsiteX6" fmla="*/ 312921 w 2214428"/>
              <a:gd name="connsiteY6" fmla="*/ 1628 h 36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4428" h="361846">
                <a:moveTo>
                  <a:pt x="312921" y="0"/>
                </a:moveTo>
                <a:lnTo>
                  <a:pt x="2214428" y="0"/>
                </a:lnTo>
                <a:lnTo>
                  <a:pt x="2214428" y="360218"/>
                </a:lnTo>
                <a:lnTo>
                  <a:pt x="312922" y="360218"/>
                </a:lnTo>
                <a:lnTo>
                  <a:pt x="312922" y="361846"/>
                </a:lnTo>
                <a:lnTo>
                  <a:pt x="0" y="181737"/>
                </a:lnTo>
                <a:lnTo>
                  <a:pt x="312921" y="1628"/>
                </a:lnTo>
                <a:close/>
              </a:path>
            </a:pathLst>
          </a:custGeom>
          <a:solidFill>
            <a:srgbClr val="FF493E"/>
          </a:solidFill>
          <a:ln w="381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Send work</a:t>
            </a:r>
          </a:p>
        </p:txBody>
      </p:sp>
      <p:sp>
        <p:nvSpPr>
          <p:cNvPr id="38" name="Rounded Rectangle 43">
            <a:extLst>
              <a:ext uri="{FF2B5EF4-FFF2-40B4-BE49-F238E27FC236}">
                <a16:creationId xmlns:a16="http://schemas.microsoft.com/office/drawing/2014/main" id="{A6E8910E-EA62-244D-85A9-D97D5EC01B0C}"/>
              </a:ext>
            </a:extLst>
          </p:cNvPr>
          <p:cNvSpPr/>
          <p:nvPr/>
        </p:nvSpPr>
        <p:spPr>
          <a:xfrm>
            <a:off x="7366441" y="4857844"/>
            <a:ext cx="1414536" cy="1383500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Worker 2</a:t>
            </a:r>
          </a:p>
        </p:txBody>
      </p:sp>
      <p:sp>
        <p:nvSpPr>
          <p:cNvPr id="39" name="Freeform 45">
            <a:extLst>
              <a:ext uri="{FF2B5EF4-FFF2-40B4-BE49-F238E27FC236}">
                <a16:creationId xmlns:a16="http://schemas.microsoft.com/office/drawing/2014/main" id="{01448F9C-D84C-5849-A948-8058373A9333}"/>
              </a:ext>
            </a:extLst>
          </p:cNvPr>
          <p:cNvSpPr/>
          <p:nvPr/>
        </p:nvSpPr>
        <p:spPr>
          <a:xfrm>
            <a:off x="4988914" y="5368694"/>
            <a:ext cx="2225254" cy="360219"/>
          </a:xfrm>
          <a:custGeom>
            <a:avLst/>
            <a:gdLst>
              <a:gd name="connsiteX0" fmla="*/ 0 w 2225254"/>
              <a:gd name="connsiteY0" fmla="*/ 0 h 360219"/>
              <a:gd name="connsiteX1" fmla="*/ 1912333 w 2225254"/>
              <a:gd name="connsiteY1" fmla="*/ 0 h 360219"/>
              <a:gd name="connsiteX2" fmla="*/ 1912333 w 2225254"/>
              <a:gd name="connsiteY2" fmla="*/ 1 h 360219"/>
              <a:gd name="connsiteX3" fmla="*/ 2225254 w 2225254"/>
              <a:gd name="connsiteY3" fmla="*/ 180110 h 360219"/>
              <a:gd name="connsiteX4" fmla="*/ 1912333 w 2225254"/>
              <a:gd name="connsiteY4" fmla="*/ 360219 h 360219"/>
              <a:gd name="connsiteX5" fmla="*/ 1912333 w 2225254"/>
              <a:gd name="connsiteY5" fmla="*/ 360218 h 360219"/>
              <a:gd name="connsiteX6" fmla="*/ 0 w 2225254"/>
              <a:gd name="connsiteY6" fmla="*/ 360218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5254" h="360219">
                <a:moveTo>
                  <a:pt x="0" y="0"/>
                </a:moveTo>
                <a:lnTo>
                  <a:pt x="1912333" y="0"/>
                </a:lnTo>
                <a:lnTo>
                  <a:pt x="1912333" y="1"/>
                </a:lnTo>
                <a:lnTo>
                  <a:pt x="2225254" y="180110"/>
                </a:lnTo>
                <a:lnTo>
                  <a:pt x="1912333" y="360219"/>
                </a:lnTo>
                <a:lnTo>
                  <a:pt x="1912333" y="360218"/>
                </a:lnTo>
                <a:lnTo>
                  <a:pt x="0" y="360218"/>
                </a:lnTo>
                <a:close/>
              </a:path>
            </a:pathLst>
          </a:custGeom>
          <a:solidFill>
            <a:srgbClr val="FF493E"/>
          </a:solidFill>
          <a:ln w="381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Work to be done</a:t>
            </a:r>
          </a:p>
        </p:txBody>
      </p:sp>
      <p:sp>
        <p:nvSpPr>
          <p:cNvPr id="40" name="Freeform 46">
            <a:extLst>
              <a:ext uri="{FF2B5EF4-FFF2-40B4-BE49-F238E27FC236}">
                <a16:creationId xmlns:a16="http://schemas.microsoft.com/office/drawing/2014/main" id="{858F554F-8FAF-D440-ABB4-9F64645CCB9C}"/>
              </a:ext>
            </a:extLst>
          </p:cNvPr>
          <p:cNvSpPr/>
          <p:nvPr/>
        </p:nvSpPr>
        <p:spPr>
          <a:xfrm>
            <a:off x="4999740" y="4909164"/>
            <a:ext cx="2214428" cy="361846"/>
          </a:xfrm>
          <a:custGeom>
            <a:avLst/>
            <a:gdLst>
              <a:gd name="connsiteX0" fmla="*/ 312921 w 2214428"/>
              <a:gd name="connsiteY0" fmla="*/ 0 h 361846"/>
              <a:gd name="connsiteX1" fmla="*/ 2214428 w 2214428"/>
              <a:gd name="connsiteY1" fmla="*/ 0 h 361846"/>
              <a:gd name="connsiteX2" fmla="*/ 2214428 w 2214428"/>
              <a:gd name="connsiteY2" fmla="*/ 360218 h 361846"/>
              <a:gd name="connsiteX3" fmla="*/ 312922 w 2214428"/>
              <a:gd name="connsiteY3" fmla="*/ 360218 h 361846"/>
              <a:gd name="connsiteX4" fmla="*/ 312922 w 2214428"/>
              <a:gd name="connsiteY4" fmla="*/ 361846 h 361846"/>
              <a:gd name="connsiteX5" fmla="*/ 0 w 2214428"/>
              <a:gd name="connsiteY5" fmla="*/ 181737 h 361846"/>
              <a:gd name="connsiteX6" fmla="*/ 312921 w 2214428"/>
              <a:gd name="connsiteY6" fmla="*/ 1628 h 36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4428" h="361846">
                <a:moveTo>
                  <a:pt x="312921" y="0"/>
                </a:moveTo>
                <a:lnTo>
                  <a:pt x="2214428" y="0"/>
                </a:lnTo>
                <a:lnTo>
                  <a:pt x="2214428" y="360218"/>
                </a:lnTo>
                <a:lnTo>
                  <a:pt x="312922" y="360218"/>
                </a:lnTo>
                <a:lnTo>
                  <a:pt x="312922" y="361846"/>
                </a:lnTo>
                <a:lnTo>
                  <a:pt x="0" y="181737"/>
                </a:lnTo>
                <a:lnTo>
                  <a:pt x="312921" y="1628"/>
                </a:lnTo>
                <a:close/>
              </a:path>
            </a:pathLst>
          </a:custGeom>
          <a:solidFill>
            <a:srgbClr val="FF493E"/>
          </a:solidFill>
          <a:ln w="381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Send work</a:t>
            </a:r>
          </a:p>
        </p:txBody>
      </p:sp>
      <p:sp>
        <p:nvSpPr>
          <p:cNvPr id="41" name="Freeform 14">
            <a:extLst>
              <a:ext uri="{FF2B5EF4-FFF2-40B4-BE49-F238E27FC236}">
                <a16:creationId xmlns:a16="http://schemas.microsoft.com/office/drawing/2014/main" id="{0ED185FD-8625-0043-9B23-BB2C001E1F99}"/>
              </a:ext>
            </a:extLst>
          </p:cNvPr>
          <p:cNvSpPr/>
          <p:nvPr/>
        </p:nvSpPr>
        <p:spPr>
          <a:xfrm>
            <a:off x="5005153" y="4262618"/>
            <a:ext cx="2214428" cy="361846"/>
          </a:xfrm>
          <a:custGeom>
            <a:avLst/>
            <a:gdLst>
              <a:gd name="connsiteX0" fmla="*/ 312921 w 2214428"/>
              <a:gd name="connsiteY0" fmla="*/ 0 h 361846"/>
              <a:gd name="connsiteX1" fmla="*/ 2214428 w 2214428"/>
              <a:gd name="connsiteY1" fmla="*/ 0 h 361846"/>
              <a:gd name="connsiteX2" fmla="*/ 2214428 w 2214428"/>
              <a:gd name="connsiteY2" fmla="*/ 360218 h 361846"/>
              <a:gd name="connsiteX3" fmla="*/ 312922 w 2214428"/>
              <a:gd name="connsiteY3" fmla="*/ 360218 h 361846"/>
              <a:gd name="connsiteX4" fmla="*/ 312922 w 2214428"/>
              <a:gd name="connsiteY4" fmla="*/ 361846 h 361846"/>
              <a:gd name="connsiteX5" fmla="*/ 0 w 2214428"/>
              <a:gd name="connsiteY5" fmla="*/ 181737 h 361846"/>
              <a:gd name="connsiteX6" fmla="*/ 312921 w 2214428"/>
              <a:gd name="connsiteY6" fmla="*/ 1628 h 36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4428" h="361846">
                <a:moveTo>
                  <a:pt x="312921" y="0"/>
                </a:moveTo>
                <a:lnTo>
                  <a:pt x="2214428" y="0"/>
                </a:lnTo>
                <a:lnTo>
                  <a:pt x="2214428" y="360218"/>
                </a:lnTo>
                <a:lnTo>
                  <a:pt x="312922" y="360218"/>
                </a:lnTo>
                <a:lnTo>
                  <a:pt x="312922" y="361846"/>
                </a:lnTo>
                <a:lnTo>
                  <a:pt x="0" y="181737"/>
                </a:lnTo>
                <a:lnTo>
                  <a:pt x="312921" y="1628"/>
                </a:lnTo>
                <a:close/>
              </a:path>
            </a:pathLst>
          </a:custGeom>
          <a:solidFill>
            <a:srgbClr val="FF493E"/>
          </a:solidFill>
          <a:ln w="381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Work Done</a:t>
            </a:r>
          </a:p>
        </p:txBody>
      </p:sp>
      <p:sp>
        <p:nvSpPr>
          <p:cNvPr id="42" name="Freeform 16">
            <a:extLst>
              <a:ext uri="{FF2B5EF4-FFF2-40B4-BE49-F238E27FC236}">
                <a16:creationId xmlns:a16="http://schemas.microsoft.com/office/drawing/2014/main" id="{50A77855-7417-ED42-A2D9-A3C79A5B5630}"/>
              </a:ext>
            </a:extLst>
          </p:cNvPr>
          <p:cNvSpPr/>
          <p:nvPr/>
        </p:nvSpPr>
        <p:spPr>
          <a:xfrm>
            <a:off x="4994327" y="5826597"/>
            <a:ext cx="2214428" cy="361846"/>
          </a:xfrm>
          <a:custGeom>
            <a:avLst/>
            <a:gdLst>
              <a:gd name="connsiteX0" fmla="*/ 312921 w 2214428"/>
              <a:gd name="connsiteY0" fmla="*/ 0 h 361846"/>
              <a:gd name="connsiteX1" fmla="*/ 2214428 w 2214428"/>
              <a:gd name="connsiteY1" fmla="*/ 0 h 361846"/>
              <a:gd name="connsiteX2" fmla="*/ 2214428 w 2214428"/>
              <a:gd name="connsiteY2" fmla="*/ 360218 h 361846"/>
              <a:gd name="connsiteX3" fmla="*/ 312922 w 2214428"/>
              <a:gd name="connsiteY3" fmla="*/ 360218 h 361846"/>
              <a:gd name="connsiteX4" fmla="*/ 312922 w 2214428"/>
              <a:gd name="connsiteY4" fmla="*/ 361846 h 361846"/>
              <a:gd name="connsiteX5" fmla="*/ 0 w 2214428"/>
              <a:gd name="connsiteY5" fmla="*/ 181737 h 361846"/>
              <a:gd name="connsiteX6" fmla="*/ 312921 w 2214428"/>
              <a:gd name="connsiteY6" fmla="*/ 1628 h 36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4428" h="361846">
                <a:moveTo>
                  <a:pt x="312921" y="0"/>
                </a:moveTo>
                <a:lnTo>
                  <a:pt x="2214428" y="0"/>
                </a:lnTo>
                <a:lnTo>
                  <a:pt x="2214428" y="360218"/>
                </a:lnTo>
                <a:lnTo>
                  <a:pt x="312922" y="360218"/>
                </a:lnTo>
                <a:lnTo>
                  <a:pt x="312922" y="361846"/>
                </a:lnTo>
                <a:lnTo>
                  <a:pt x="0" y="181737"/>
                </a:lnTo>
                <a:lnTo>
                  <a:pt x="312921" y="1628"/>
                </a:lnTo>
                <a:close/>
              </a:path>
            </a:pathLst>
          </a:custGeom>
          <a:solidFill>
            <a:srgbClr val="FF493E"/>
          </a:solidFill>
          <a:ln w="381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Work Done</a:t>
            </a:r>
          </a:p>
        </p:txBody>
      </p:sp>
    </p:spTree>
    <p:extLst>
      <p:ext uri="{BB962C8B-B14F-4D97-AF65-F5344CB8AC3E}">
        <p14:creationId xmlns:p14="http://schemas.microsoft.com/office/powerpoint/2010/main" val="501374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33502CCA-6947-1047-9A60-83E45744A8F2}"/>
              </a:ext>
            </a:extLst>
          </p:cNvPr>
          <p:cNvSpPr/>
          <p:nvPr/>
        </p:nvSpPr>
        <p:spPr>
          <a:xfrm>
            <a:off x="2216489" y="4709854"/>
            <a:ext cx="7969832" cy="1783020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0000"/>
            </a:schemeClr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1100" b="1" dirty="0" err="1"/>
              <a:t>Proto.Cluster</a:t>
            </a:r>
            <a:r>
              <a:rPr lang="sv-SE" sz="1100" b="1" dirty="0"/>
              <a:t> </a:t>
            </a:r>
            <a:r>
              <a:rPr lang="sv-SE" sz="1100" b="1" dirty="0" err="1"/>
              <a:t>Member</a:t>
            </a:r>
            <a:endParaRPr lang="sv-SE" sz="1100" b="1" dirty="0"/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12AC3E5D-FEAC-FE47-B6A6-FD247A933621}"/>
              </a:ext>
            </a:extLst>
          </p:cNvPr>
          <p:cNvSpPr/>
          <p:nvPr/>
        </p:nvSpPr>
        <p:spPr>
          <a:xfrm>
            <a:off x="2252736" y="2684756"/>
            <a:ext cx="7910201" cy="1783020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0000"/>
            </a:schemeClr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1100" b="1" dirty="0" err="1"/>
              <a:t>Proto.Cluster</a:t>
            </a:r>
            <a:r>
              <a:rPr lang="sv-SE" sz="1100" b="1" dirty="0"/>
              <a:t> </a:t>
            </a:r>
            <a:r>
              <a:rPr lang="sv-SE" sz="1100" b="1" dirty="0" err="1"/>
              <a:t>Member</a:t>
            </a:r>
            <a:endParaRPr lang="sv-SE" sz="1100" b="1" dirty="0"/>
          </a:p>
        </p:txBody>
      </p:sp>
      <p:sp>
        <p:nvSpPr>
          <p:cNvPr id="18" name="Platshållare för innehåll 2">
            <a:extLst>
              <a:ext uri="{FF2B5EF4-FFF2-40B4-BE49-F238E27FC236}">
                <a16:creationId xmlns:a16="http://schemas.microsoft.com/office/drawing/2014/main" id="{F03E1CF2-2B50-CE4B-848D-8C7CAA1A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391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/>
              <a:t>Local</a:t>
            </a:r>
            <a:r>
              <a:rPr lang="sv-SE" b="1" dirty="0"/>
              <a:t> </a:t>
            </a:r>
            <a:r>
              <a:rPr lang="sv-SE" b="1" dirty="0" err="1"/>
              <a:t>Affinity</a:t>
            </a:r>
            <a:endParaRPr lang="sv-SE" b="1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CC5CF2D-A5A7-A547-AB10-01985432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Patterns</a:t>
            </a:r>
            <a:endParaRPr lang="sv-SE" dirty="0"/>
          </a:p>
        </p:txBody>
      </p:sp>
      <p:grpSp>
        <p:nvGrpSpPr>
          <p:cNvPr id="4" name="Grupp 3">
            <a:extLst>
              <a:ext uri="{FF2B5EF4-FFF2-40B4-BE49-F238E27FC236}">
                <a16:creationId xmlns:a16="http://schemas.microsoft.com/office/drawing/2014/main" id="{5FB8FFB7-FAB7-BC4D-AB50-61D49C99D5C8}"/>
              </a:ext>
            </a:extLst>
          </p:cNvPr>
          <p:cNvGrpSpPr/>
          <p:nvPr/>
        </p:nvGrpSpPr>
        <p:grpSpPr>
          <a:xfrm>
            <a:off x="763223" y="2687865"/>
            <a:ext cx="2981509" cy="3808118"/>
            <a:chOff x="763223" y="2687865"/>
            <a:chExt cx="2981509" cy="3808118"/>
          </a:xfrm>
          <a:solidFill>
            <a:srgbClr val="2B776B"/>
          </a:solidFill>
        </p:grpSpPr>
        <p:sp>
          <p:nvSpPr>
            <p:cNvPr id="13" name="Rounded Rectangle 5">
              <a:extLst>
                <a:ext uri="{FF2B5EF4-FFF2-40B4-BE49-F238E27FC236}">
                  <a16:creationId xmlns:a16="http://schemas.microsoft.com/office/drawing/2014/main" id="{42167204-3BBB-C64D-828A-885FFEDDA6C2}"/>
                </a:ext>
              </a:extLst>
            </p:cNvPr>
            <p:cNvSpPr/>
            <p:nvPr/>
          </p:nvSpPr>
          <p:spPr>
            <a:xfrm>
              <a:off x="763223" y="2687865"/>
              <a:ext cx="1414536" cy="3808118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Kafka</a:t>
              </a:r>
            </a:p>
          </p:txBody>
        </p:sp>
        <p:sp>
          <p:nvSpPr>
            <p:cNvPr id="14" name="Rounded Rectangle 5">
              <a:extLst>
                <a:ext uri="{FF2B5EF4-FFF2-40B4-BE49-F238E27FC236}">
                  <a16:creationId xmlns:a16="http://schemas.microsoft.com/office/drawing/2014/main" id="{A7FB5E1A-0260-0F4F-96DB-DE1BAA697887}"/>
                </a:ext>
              </a:extLst>
            </p:cNvPr>
            <p:cNvSpPr/>
            <p:nvPr/>
          </p:nvSpPr>
          <p:spPr>
            <a:xfrm>
              <a:off x="2136759" y="2981703"/>
              <a:ext cx="1607973" cy="386461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/>
                <a:t>Partition 1</a:t>
              </a:r>
            </a:p>
          </p:txBody>
        </p:sp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BED552DF-F672-D049-8883-A45041EF2E1D}"/>
                </a:ext>
              </a:extLst>
            </p:cNvPr>
            <p:cNvSpPr/>
            <p:nvPr/>
          </p:nvSpPr>
          <p:spPr>
            <a:xfrm>
              <a:off x="2136759" y="3466336"/>
              <a:ext cx="1607973" cy="386461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/>
                <a:t>Partition 2</a:t>
              </a:r>
            </a:p>
          </p:txBody>
        </p:sp>
        <p:sp>
          <p:nvSpPr>
            <p:cNvPr id="16" name="Rounded Rectangle 5">
              <a:extLst>
                <a:ext uri="{FF2B5EF4-FFF2-40B4-BE49-F238E27FC236}">
                  <a16:creationId xmlns:a16="http://schemas.microsoft.com/office/drawing/2014/main" id="{842124BE-F93D-7A41-AC39-124D63D89AB4}"/>
                </a:ext>
              </a:extLst>
            </p:cNvPr>
            <p:cNvSpPr/>
            <p:nvPr/>
          </p:nvSpPr>
          <p:spPr>
            <a:xfrm>
              <a:off x="2136759" y="3950969"/>
              <a:ext cx="1607973" cy="386461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/>
                <a:t>Partition 3</a:t>
              </a:r>
            </a:p>
          </p:txBody>
        </p:sp>
        <p:sp>
          <p:nvSpPr>
            <p:cNvPr id="17" name="Rounded Rectangle 5">
              <a:extLst>
                <a:ext uri="{FF2B5EF4-FFF2-40B4-BE49-F238E27FC236}">
                  <a16:creationId xmlns:a16="http://schemas.microsoft.com/office/drawing/2014/main" id="{7537E1BF-0460-C642-949C-D676BA99BD1F}"/>
                </a:ext>
              </a:extLst>
            </p:cNvPr>
            <p:cNvSpPr/>
            <p:nvPr/>
          </p:nvSpPr>
          <p:spPr>
            <a:xfrm>
              <a:off x="2136759" y="5002433"/>
              <a:ext cx="1607973" cy="386461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/>
                <a:t>Partition 4</a:t>
              </a:r>
            </a:p>
          </p:txBody>
        </p:sp>
        <p:sp>
          <p:nvSpPr>
            <p:cNvPr id="19" name="Rounded Rectangle 5">
              <a:extLst>
                <a:ext uri="{FF2B5EF4-FFF2-40B4-BE49-F238E27FC236}">
                  <a16:creationId xmlns:a16="http://schemas.microsoft.com/office/drawing/2014/main" id="{D0173EEA-B14C-644A-BE51-2E1F6857F546}"/>
                </a:ext>
              </a:extLst>
            </p:cNvPr>
            <p:cNvSpPr/>
            <p:nvPr/>
          </p:nvSpPr>
          <p:spPr>
            <a:xfrm>
              <a:off x="2136759" y="5487066"/>
              <a:ext cx="1607973" cy="386461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/>
                <a:t>Partition 5</a:t>
              </a:r>
            </a:p>
          </p:txBody>
        </p:sp>
        <p:sp>
          <p:nvSpPr>
            <p:cNvPr id="20" name="Rounded Rectangle 5">
              <a:extLst>
                <a:ext uri="{FF2B5EF4-FFF2-40B4-BE49-F238E27FC236}">
                  <a16:creationId xmlns:a16="http://schemas.microsoft.com/office/drawing/2014/main" id="{FD831147-AB02-5B46-928C-263A3441D443}"/>
                </a:ext>
              </a:extLst>
            </p:cNvPr>
            <p:cNvSpPr/>
            <p:nvPr/>
          </p:nvSpPr>
          <p:spPr>
            <a:xfrm>
              <a:off x="2136759" y="5971699"/>
              <a:ext cx="1607973" cy="386461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/>
                <a:t>Partition 6</a:t>
              </a:r>
            </a:p>
          </p:txBody>
        </p:sp>
      </p:grpSp>
      <p:sp>
        <p:nvSpPr>
          <p:cNvPr id="3" name="Ellips 2">
            <a:extLst>
              <a:ext uri="{FF2B5EF4-FFF2-40B4-BE49-F238E27FC236}">
                <a16:creationId xmlns:a16="http://schemas.microsoft.com/office/drawing/2014/main" id="{7EF9AFEF-FDB0-BD40-A520-7B4CF3243135}"/>
              </a:ext>
            </a:extLst>
          </p:cNvPr>
          <p:cNvSpPr/>
          <p:nvPr/>
        </p:nvSpPr>
        <p:spPr>
          <a:xfrm>
            <a:off x="5852069" y="3248583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92A83721-66EC-A44F-A391-803D35F2B8B5}"/>
              </a:ext>
            </a:extLst>
          </p:cNvPr>
          <p:cNvSpPr/>
          <p:nvPr/>
        </p:nvSpPr>
        <p:spPr>
          <a:xfrm>
            <a:off x="6406327" y="3456861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Ellips 26">
            <a:extLst>
              <a:ext uri="{FF2B5EF4-FFF2-40B4-BE49-F238E27FC236}">
                <a16:creationId xmlns:a16="http://schemas.microsoft.com/office/drawing/2014/main" id="{084BEF14-D40B-6D41-AAC7-F386C4897EF1}"/>
              </a:ext>
            </a:extLst>
          </p:cNvPr>
          <p:cNvSpPr/>
          <p:nvPr/>
        </p:nvSpPr>
        <p:spPr>
          <a:xfrm>
            <a:off x="5838578" y="3843966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Ellips 27">
            <a:extLst>
              <a:ext uri="{FF2B5EF4-FFF2-40B4-BE49-F238E27FC236}">
                <a16:creationId xmlns:a16="http://schemas.microsoft.com/office/drawing/2014/main" id="{6DA266E6-B95C-3845-8251-0F7F645B62D7}"/>
              </a:ext>
            </a:extLst>
          </p:cNvPr>
          <p:cNvSpPr/>
          <p:nvPr/>
        </p:nvSpPr>
        <p:spPr>
          <a:xfrm>
            <a:off x="6896323" y="3843966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Ellips 28">
            <a:extLst>
              <a:ext uri="{FF2B5EF4-FFF2-40B4-BE49-F238E27FC236}">
                <a16:creationId xmlns:a16="http://schemas.microsoft.com/office/drawing/2014/main" id="{C7C9C3D4-AB78-D541-907F-F82BD5BC6CC8}"/>
              </a:ext>
            </a:extLst>
          </p:cNvPr>
          <p:cNvSpPr/>
          <p:nvPr/>
        </p:nvSpPr>
        <p:spPr>
          <a:xfrm>
            <a:off x="6821411" y="3198875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Ellips 29">
            <a:extLst>
              <a:ext uri="{FF2B5EF4-FFF2-40B4-BE49-F238E27FC236}">
                <a16:creationId xmlns:a16="http://schemas.microsoft.com/office/drawing/2014/main" id="{C8421433-441F-C54B-AEB0-16B48FD2279F}"/>
              </a:ext>
            </a:extLst>
          </p:cNvPr>
          <p:cNvSpPr/>
          <p:nvPr/>
        </p:nvSpPr>
        <p:spPr>
          <a:xfrm>
            <a:off x="7214544" y="3643733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Ellips 30">
            <a:extLst>
              <a:ext uri="{FF2B5EF4-FFF2-40B4-BE49-F238E27FC236}">
                <a16:creationId xmlns:a16="http://schemas.microsoft.com/office/drawing/2014/main" id="{57C0A279-00AB-C64A-B4BC-91462D0D11C0}"/>
              </a:ext>
            </a:extLst>
          </p:cNvPr>
          <p:cNvSpPr/>
          <p:nvPr/>
        </p:nvSpPr>
        <p:spPr>
          <a:xfrm>
            <a:off x="7708592" y="3156826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Ellips 31">
            <a:extLst>
              <a:ext uri="{FF2B5EF4-FFF2-40B4-BE49-F238E27FC236}">
                <a16:creationId xmlns:a16="http://schemas.microsoft.com/office/drawing/2014/main" id="{FDB150FF-8E71-C744-8132-E3D39C02B036}"/>
              </a:ext>
            </a:extLst>
          </p:cNvPr>
          <p:cNvSpPr/>
          <p:nvPr/>
        </p:nvSpPr>
        <p:spPr>
          <a:xfrm>
            <a:off x="5652224" y="5003176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Ellips 32">
            <a:extLst>
              <a:ext uri="{FF2B5EF4-FFF2-40B4-BE49-F238E27FC236}">
                <a16:creationId xmlns:a16="http://schemas.microsoft.com/office/drawing/2014/main" id="{6F4EC262-16AD-EF43-A60E-0FBF14A23434}"/>
              </a:ext>
            </a:extLst>
          </p:cNvPr>
          <p:cNvSpPr/>
          <p:nvPr/>
        </p:nvSpPr>
        <p:spPr>
          <a:xfrm>
            <a:off x="6001245" y="5256235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Ellips 42">
            <a:extLst>
              <a:ext uri="{FF2B5EF4-FFF2-40B4-BE49-F238E27FC236}">
                <a16:creationId xmlns:a16="http://schemas.microsoft.com/office/drawing/2014/main" id="{69C96B4A-47A8-DC49-A7FD-90DD96A6929D}"/>
              </a:ext>
            </a:extLst>
          </p:cNvPr>
          <p:cNvSpPr/>
          <p:nvPr/>
        </p:nvSpPr>
        <p:spPr>
          <a:xfrm>
            <a:off x="5735927" y="5740868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Ellips 43">
            <a:extLst>
              <a:ext uri="{FF2B5EF4-FFF2-40B4-BE49-F238E27FC236}">
                <a16:creationId xmlns:a16="http://schemas.microsoft.com/office/drawing/2014/main" id="{6DBD99BA-70FC-E845-A80A-2F16B84EDB55}"/>
              </a:ext>
            </a:extLst>
          </p:cNvPr>
          <p:cNvSpPr/>
          <p:nvPr/>
        </p:nvSpPr>
        <p:spPr>
          <a:xfrm>
            <a:off x="6538986" y="4930345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Ellips 44">
            <a:extLst>
              <a:ext uri="{FF2B5EF4-FFF2-40B4-BE49-F238E27FC236}">
                <a16:creationId xmlns:a16="http://schemas.microsoft.com/office/drawing/2014/main" id="{7C67025C-6289-A14A-8E61-462DDA3E6389}"/>
              </a:ext>
            </a:extLst>
          </p:cNvPr>
          <p:cNvSpPr/>
          <p:nvPr/>
        </p:nvSpPr>
        <p:spPr>
          <a:xfrm>
            <a:off x="6705970" y="5750556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Ellips 45">
            <a:extLst>
              <a:ext uri="{FF2B5EF4-FFF2-40B4-BE49-F238E27FC236}">
                <a16:creationId xmlns:a16="http://schemas.microsoft.com/office/drawing/2014/main" id="{C136D80E-BDFC-094F-A8F7-15D895647AE0}"/>
              </a:ext>
            </a:extLst>
          </p:cNvPr>
          <p:cNvSpPr/>
          <p:nvPr/>
        </p:nvSpPr>
        <p:spPr>
          <a:xfrm>
            <a:off x="7161641" y="5487066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Ellips 46">
            <a:extLst>
              <a:ext uri="{FF2B5EF4-FFF2-40B4-BE49-F238E27FC236}">
                <a16:creationId xmlns:a16="http://schemas.microsoft.com/office/drawing/2014/main" id="{89BEC148-BAE1-3C47-82B1-5A6077308A26}"/>
              </a:ext>
            </a:extLst>
          </p:cNvPr>
          <p:cNvSpPr/>
          <p:nvPr/>
        </p:nvSpPr>
        <p:spPr>
          <a:xfrm>
            <a:off x="7443274" y="4942745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Frihandsfigur 59">
            <a:extLst>
              <a:ext uri="{FF2B5EF4-FFF2-40B4-BE49-F238E27FC236}">
                <a16:creationId xmlns:a16="http://schemas.microsoft.com/office/drawing/2014/main" id="{0DD55DFD-D6A4-6F4D-BAC5-5535DC43842E}"/>
              </a:ext>
            </a:extLst>
          </p:cNvPr>
          <p:cNvSpPr/>
          <p:nvPr/>
        </p:nvSpPr>
        <p:spPr>
          <a:xfrm>
            <a:off x="3822192" y="2975506"/>
            <a:ext cx="1484477" cy="1362459"/>
          </a:xfrm>
          <a:custGeom>
            <a:avLst/>
            <a:gdLst>
              <a:gd name="connsiteX0" fmla="*/ 68958 w 1484477"/>
              <a:gd name="connsiteY0" fmla="*/ 0 h 1362459"/>
              <a:gd name="connsiteX1" fmla="*/ 1284578 w 1484477"/>
              <a:gd name="connsiteY1" fmla="*/ 0 h 1362459"/>
              <a:gd name="connsiteX2" fmla="*/ 1284578 w 1484477"/>
              <a:gd name="connsiteY2" fmla="*/ 0 h 1362459"/>
              <a:gd name="connsiteX3" fmla="*/ 1483494 w 1484477"/>
              <a:gd name="connsiteY3" fmla="*/ 90660 h 1362459"/>
              <a:gd name="connsiteX4" fmla="*/ 1284578 w 1484477"/>
              <a:gd name="connsiteY4" fmla="*/ 181320 h 1362459"/>
              <a:gd name="connsiteX5" fmla="*/ 1284578 w 1484477"/>
              <a:gd name="connsiteY5" fmla="*/ 181320 h 1362459"/>
              <a:gd name="connsiteX6" fmla="*/ 1208169 w 1484477"/>
              <a:gd name="connsiteY6" fmla="*/ 181320 h 1362459"/>
              <a:gd name="connsiteX7" fmla="*/ 1208169 w 1484477"/>
              <a:gd name="connsiteY7" fmla="*/ 590569 h 1362459"/>
              <a:gd name="connsiteX8" fmla="*/ 1284578 w 1484477"/>
              <a:gd name="connsiteY8" fmla="*/ 590569 h 1362459"/>
              <a:gd name="connsiteX9" fmla="*/ 1284578 w 1484477"/>
              <a:gd name="connsiteY9" fmla="*/ 590570 h 1362459"/>
              <a:gd name="connsiteX10" fmla="*/ 1483494 w 1484477"/>
              <a:gd name="connsiteY10" fmla="*/ 681229 h 1362459"/>
              <a:gd name="connsiteX11" fmla="*/ 1284578 w 1484477"/>
              <a:gd name="connsiteY11" fmla="*/ 771889 h 1362459"/>
              <a:gd name="connsiteX12" fmla="*/ 1284578 w 1484477"/>
              <a:gd name="connsiteY12" fmla="*/ 771889 h 1362459"/>
              <a:gd name="connsiteX13" fmla="*/ 1208169 w 1484477"/>
              <a:gd name="connsiteY13" fmla="*/ 771889 h 1362459"/>
              <a:gd name="connsiteX14" fmla="*/ 1208169 w 1484477"/>
              <a:gd name="connsiteY14" fmla="*/ 1181139 h 1362459"/>
              <a:gd name="connsiteX15" fmla="*/ 1285561 w 1484477"/>
              <a:gd name="connsiteY15" fmla="*/ 1181139 h 1362459"/>
              <a:gd name="connsiteX16" fmla="*/ 1285561 w 1484477"/>
              <a:gd name="connsiteY16" fmla="*/ 1181140 h 1362459"/>
              <a:gd name="connsiteX17" fmla="*/ 1484477 w 1484477"/>
              <a:gd name="connsiteY17" fmla="*/ 1271799 h 1362459"/>
              <a:gd name="connsiteX18" fmla="*/ 1285561 w 1484477"/>
              <a:gd name="connsiteY18" fmla="*/ 1362459 h 1362459"/>
              <a:gd name="connsiteX19" fmla="*/ 1285561 w 1484477"/>
              <a:gd name="connsiteY19" fmla="*/ 1362459 h 1362459"/>
              <a:gd name="connsiteX20" fmla="*/ 69941 w 1484477"/>
              <a:gd name="connsiteY20" fmla="*/ 1362459 h 1362459"/>
              <a:gd name="connsiteX21" fmla="*/ 69941 w 1484477"/>
              <a:gd name="connsiteY21" fmla="*/ 1360980 h 1362459"/>
              <a:gd name="connsiteX22" fmla="*/ 45573 w 1484477"/>
              <a:gd name="connsiteY22" fmla="*/ 1356061 h 1362459"/>
              <a:gd name="connsiteX23" fmla="*/ 0 w 1484477"/>
              <a:gd name="connsiteY23" fmla="*/ 1287307 h 1362459"/>
              <a:gd name="connsiteX24" fmla="*/ 0 w 1484477"/>
              <a:gd name="connsiteY24" fmla="*/ 77573 h 1362459"/>
              <a:gd name="connsiteX25" fmla="*/ 45573 w 1484477"/>
              <a:gd name="connsiteY25" fmla="*/ 8820 h 1362459"/>
              <a:gd name="connsiteX26" fmla="*/ 68958 w 1484477"/>
              <a:gd name="connsiteY26" fmla="*/ 4099 h 136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84477" h="1362459">
                <a:moveTo>
                  <a:pt x="68958" y="0"/>
                </a:moveTo>
                <a:lnTo>
                  <a:pt x="1284578" y="0"/>
                </a:lnTo>
                <a:lnTo>
                  <a:pt x="1284578" y="0"/>
                </a:lnTo>
                <a:lnTo>
                  <a:pt x="1483494" y="90660"/>
                </a:lnTo>
                <a:lnTo>
                  <a:pt x="1284578" y="181320"/>
                </a:lnTo>
                <a:lnTo>
                  <a:pt x="1284578" y="181320"/>
                </a:lnTo>
                <a:lnTo>
                  <a:pt x="1208169" y="181320"/>
                </a:lnTo>
                <a:lnTo>
                  <a:pt x="1208169" y="590569"/>
                </a:lnTo>
                <a:lnTo>
                  <a:pt x="1284578" y="590569"/>
                </a:lnTo>
                <a:lnTo>
                  <a:pt x="1284578" y="590570"/>
                </a:lnTo>
                <a:lnTo>
                  <a:pt x="1483494" y="681229"/>
                </a:lnTo>
                <a:lnTo>
                  <a:pt x="1284578" y="771889"/>
                </a:lnTo>
                <a:lnTo>
                  <a:pt x="1284578" y="771889"/>
                </a:lnTo>
                <a:lnTo>
                  <a:pt x="1208169" y="771889"/>
                </a:lnTo>
                <a:lnTo>
                  <a:pt x="1208169" y="1181139"/>
                </a:lnTo>
                <a:lnTo>
                  <a:pt x="1285561" y="1181139"/>
                </a:lnTo>
                <a:lnTo>
                  <a:pt x="1285561" y="1181140"/>
                </a:lnTo>
                <a:lnTo>
                  <a:pt x="1484477" y="1271799"/>
                </a:lnTo>
                <a:lnTo>
                  <a:pt x="1285561" y="1362459"/>
                </a:lnTo>
                <a:lnTo>
                  <a:pt x="1285561" y="1362459"/>
                </a:lnTo>
                <a:lnTo>
                  <a:pt x="69941" y="1362459"/>
                </a:lnTo>
                <a:lnTo>
                  <a:pt x="69941" y="1360980"/>
                </a:lnTo>
                <a:lnTo>
                  <a:pt x="45573" y="1356061"/>
                </a:lnTo>
                <a:cubicBezTo>
                  <a:pt x="18792" y="1344733"/>
                  <a:pt x="0" y="1318215"/>
                  <a:pt x="0" y="1287307"/>
                </a:cubicBezTo>
                <a:lnTo>
                  <a:pt x="0" y="77573"/>
                </a:lnTo>
                <a:cubicBezTo>
                  <a:pt x="0" y="46666"/>
                  <a:pt x="18792" y="20147"/>
                  <a:pt x="45573" y="8820"/>
                </a:cubicBezTo>
                <a:lnTo>
                  <a:pt x="68958" y="4099"/>
                </a:lnTo>
                <a:close/>
              </a:path>
            </a:pathLst>
          </a:custGeom>
          <a:solidFill>
            <a:srgbClr val="EF493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sv-SE" sz="1100" b="1" dirty="0"/>
              <a:t>  </a:t>
            </a:r>
            <a:r>
              <a:rPr lang="sv-SE" sz="1100" b="1" dirty="0" err="1"/>
              <a:t>Forwarder</a:t>
            </a:r>
            <a:endParaRPr lang="sv-SE" sz="1100" b="1" dirty="0"/>
          </a:p>
        </p:txBody>
      </p:sp>
      <p:sp>
        <p:nvSpPr>
          <p:cNvPr id="59" name="Ellips 58">
            <a:extLst>
              <a:ext uri="{FF2B5EF4-FFF2-40B4-BE49-F238E27FC236}">
                <a16:creationId xmlns:a16="http://schemas.microsoft.com/office/drawing/2014/main" id="{BD528FDD-C66D-4441-9EAA-2F7B48B77650}"/>
              </a:ext>
            </a:extLst>
          </p:cNvPr>
          <p:cNvSpPr/>
          <p:nvPr/>
        </p:nvSpPr>
        <p:spPr>
          <a:xfrm>
            <a:off x="7604974" y="5756952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Frihandsfigur 60">
            <a:extLst>
              <a:ext uri="{FF2B5EF4-FFF2-40B4-BE49-F238E27FC236}">
                <a16:creationId xmlns:a16="http://schemas.microsoft.com/office/drawing/2014/main" id="{FCBCBE0E-169B-F448-AD8A-AA08ED2B8512}"/>
              </a:ext>
            </a:extLst>
          </p:cNvPr>
          <p:cNvSpPr/>
          <p:nvPr/>
        </p:nvSpPr>
        <p:spPr>
          <a:xfrm>
            <a:off x="3822192" y="4999066"/>
            <a:ext cx="1484477" cy="1362459"/>
          </a:xfrm>
          <a:custGeom>
            <a:avLst/>
            <a:gdLst>
              <a:gd name="connsiteX0" fmla="*/ 68958 w 1484477"/>
              <a:gd name="connsiteY0" fmla="*/ 0 h 1362459"/>
              <a:gd name="connsiteX1" fmla="*/ 1284578 w 1484477"/>
              <a:gd name="connsiteY1" fmla="*/ 0 h 1362459"/>
              <a:gd name="connsiteX2" fmla="*/ 1284578 w 1484477"/>
              <a:gd name="connsiteY2" fmla="*/ 0 h 1362459"/>
              <a:gd name="connsiteX3" fmla="*/ 1483494 w 1484477"/>
              <a:gd name="connsiteY3" fmla="*/ 90660 h 1362459"/>
              <a:gd name="connsiteX4" fmla="*/ 1284578 w 1484477"/>
              <a:gd name="connsiteY4" fmla="*/ 181320 h 1362459"/>
              <a:gd name="connsiteX5" fmla="*/ 1284578 w 1484477"/>
              <a:gd name="connsiteY5" fmla="*/ 181320 h 1362459"/>
              <a:gd name="connsiteX6" fmla="*/ 1208169 w 1484477"/>
              <a:gd name="connsiteY6" fmla="*/ 181320 h 1362459"/>
              <a:gd name="connsiteX7" fmla="*/ 1208169 w 1484477"/>
              <a:gd name="connsiteY7" fmla="*/ 590569 h 1362459"/>
              <a:gd name="connsiteX8" fmla="*/ 1284578 w 1484477"/>
              <a:gd name="connsiteY8" fmla="*/ 590569 h 1362459"/>
              <a:gd name="connsiteX9" fmla="*/ 1284578 w 1484477"/>
              <a:gd name="connsiteY9" fmla="*/ 590570 h 1362459"/>
              <a:gd name="connsiteX10" fmla="*/ 1483494 w 1484477"/>
              <a:gd name="connsiteY10" fmla="*/ 681229 h 1362459"/>
              <a:gd name="connsiteX11" fmla="*/ 1284578 w 1484477"/>
              <a:gd name="connsiteY11" fmla="*/ 771889 h 1362459"/>
              <a:gd name="connsiteX12" fmla="*/ 1284578 w 1484477"/>
              <a:gd name="connsiteY12" fmla="*/ 771889 h 1362459"/>
              <a:gd name="connsiteX13" fmla="*/ 1208169 w 1484477"/>
              <a:gd name="connsiteY13" fmla="*/ 771889 h 1362459"/>
              <a:gd name="connsiteX14" fmla="*/ 1208169 w 1484477"/>
              <a:gd name="connsiteY14" fmla="*/ 1181139 h 1362459"/>
              <a:gd name="connsiteX15" fmla="*/ 1285561 w 1484477"/>
              <a:gd name="connsiteY15" fmla="*/ 1181139 h 1362459"/>
              <a:gd name="connsiteX16" fmla="*/ 1285561 w 1484477"/>
              <a:gd name="connsiteY16" fmla="*/ 1181140 h 1362459"/>
              <a:gd name="connsiteX17" fmla="*/ 1484477 w 1484477"/>
              <a:gd name="connsiteY17" fmla="*/ 1271799 h 1362459"/>
              <a:gd name="connsiteX18" fmla="*/ 1285561 w 1484477"/>
              <a:gd name="connsiteY18" fmla="*/ 1362459 h 1362459"/>
              <a:gd name="connsiteX19" fmla="*/ 1285561 w 1484477"/>
              <a:gd name="connsiteY19" fmla="*/ 1362459 h 1362459"/>
              <a:gd name="connsiteX20" fmla="*/ 69941 w 1484477"/>
              <a:gd name="connsiteY20" fmla="*/ 1362459 h 1362459"/>
              <a:gd name="connsiteX21" fmla="*/ 69941 w 1484477"/>
              <a:gd name="connsiteY21" fmla="*/ 1360980 h 1362459"/>
              <a:gd name="connsiteX22" fmla="*/ 45573 w 1484477"/>
              <a:gd name="connsiteY22" fmla="*/ 1356061 h 1362459"/>
              <a:gd name="connsiteX23" fmla="*/ 0 w 1484477"/>
              <a:gd name="connsiteY23" fmla="*/ 1287307 h 1362459"/>
              <a:gd name="connsiteX24" fmla="*/ 0 w 1484477"/>
              <a:gd name="connsiteY24" fmla="*/ 77573 h 1362459"/>
              <a:gd name="connsiteX25" fmla="*/ 45573 w 1484477"/>
              <a:gd name="connsiteY25" fmla="*/ 8820 h 1362459"/>
              <a:gd name="connsiteX26" fmla="*/ 68958 w 1484477"/>
              <a:gd name="connsiteY26" fmla="*/ 4099 h 136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84477" h="1362459">
                <a:moveTo>
                  <a:pt x="68958" y="0"/>
                </a:moveTo>
                <a:lnTo>
                  <a:pt x="1284578" y="0"/>
                </a:lnTo>
                <a:lnTo>
                  <a:pt x="1284578" y="0"/>
                </a:lnTo>
                <a:lnTo>
                  <a:pt x="1483494" y="90660"/>
                </a:lnTo>
                <a:lnTo>
                  <a:pt x="1284578" y="181320"/>
                </a:lnTo>
                <a:lnTo>
                  <a:pt x="1284578" y="181320"/>
                </a:lnTo>
                <a:lnTo>
                  <a:pt x="1208169" y="181320"/>
                </a:lnTo>
                <a:lnTo>
                  <a:pt x="1208169" y="590569"/>
                </a:lnTo>
                <a:lnTo>
                  <a:pt x="1284578" y="590569"/>
                </a:lnTo>
                <a:lnTo>
                  <a:pt x="1284578" y="590570"/>
                </a:lnTo>
                <a:lnTo>
                  <a:pt x="1483494" y="681229"/>
                </a:lnTo>
                <a:lnTo>
                  <a:pt x="1284578" y="771889"/>
                </a:lnTo>
                <a:lnTo>
                  <a:pt x="1284578" y="771889"/>
                </a:lnTo>
                <a:lnTo>
                  <a:pt x="1208169" y="771889"/>
                </a:lnTo>
                <a:lnTo>
                  <a:pt x="1208169" y="1181139"/>
                </a:lnTo>
                <a:lnTo>
                  <a:pt x="1285561" y="1181139"/>
                </a:lnTo>
                <a:lnTo>
                  <a:pt x="1285561" y="1181140"/>
                </a:lnTo>
                <a:lnTo>
                  <a:pt x="1484477" y="1271799"/>
                </a:lnTo>
                <a:lnTo>
                  <a:pt x="1285561" y="1362459"/>
                </a:lnTo>
                <a:lnTo>
                  <a:pt x="1285561" y="1362459"/>
                </a:lnTo>
                <a:lnTo>
                  <a:pt x="69941" y="1362459"/>
                </a:lnTo>
                <a:lnTo>
                  <a:pt x="69941" y="1360980"/>
                </a:lnTo>
                <a:lnTo>
                  <a:pt x="45573" y="1356061"/>
                </a:lnTo>
                <a:cubicBezTo>
                  <a:pt x="18792" y="1344733"/>
                  <a:pt x="0" y="1318215"/>
                  <a:pt x="0" y="1287307"/>
                </a:cubicBezTo>
                <a:lnTo>
                  <a:pt x="0" y="77573"/>
                </a:lnTo>
                <a:cubicBezTo>
                  <a:pt x="0" y="46666"/>
                  <a:pt x="18792" y="20147"/>
                  <a:pt x="45573" y="8820"/>
                </a:cubicBezTo>
                <a:lnTo>
                  <a:pt x="68958" y="4099"/>
                </a:lnTo>
                <a:close/>
              </a:path>
            </a:pathLst>
          </a:custGeom>
          <a:solidFill>
            <a:srgbClr val="EF493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sv-SE" sz="1100" b="1" dirty="0"/>
              <a:t>  </a:t>
            </a:r>
            <a:r>
              <a:rPr lang="sv-SE" sz="1100" b="1" dirty="0" err="1"/>
              <a:t>Forwarder</a:t>
            </a:r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2237146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5">
            <a:extLst>
              <a:ext uri="{FF2B5EF4-FFF2-40B4-BE49-F238E27FC236}">
                <a16:creationId xmlns:a16="http://schemas.microsoft.com/office/drawing/2014/main" id="{A93A27E6-5A47-EA43-9B99-F91BF6F90A08}"/>
              </a:ext>
            </a:extLst>
          </p:cNvPr>
          <p:cNvSpPr/>
          <p:nvPr/>
        </p:nvSpPr>
        <p:spPr>
          <a:xfrm>
            <a:off x="2246417" y="3971765"/>
            <a:ext cx="7910201" cy="1224295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0000"/>
            </a:schemeClr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1100" b="1" dirty="0" err="1"/>
              <a:t>Proto.Cluster</a:t>
            </a:r>
            <a:r>
              <a:rPr lang="sv-SE" sz="1100" b="1" dirty="0"/>
              <a:t> </a:t>
            </a:r>
            <a:r>
              <a:rPr lang="sv-SE" sz="1100" b="1" dirty="0" err="1"/>
              <a:t>Member</a:t>
            </a:r>
            <a:endParaRPr lang="sv-SE" sz="1100" b="1" dirty="0"/>
          </a:p>
        </p:txBody>
      </p:sp>
      <p:sp>
        <p:nvSpPr>
          <p:cNvPr id="65" name="Rounded Rectangle 5">
            <a:extLst>
              <a:ext uri="{FF2B5EF4-FFF2-40B4-BE49-F238E27FC236}">
                <a16:creationId xmlns:a16="http://schemas.microsoft.com/office/drawing/2014/main" id="{DB122E9B-9E8F-3146-B41A-812047894375}"/>
              </a:ext>
            </a:extLst>
          </p:cNvPr>
          <p:cNvSpPr/>
          <p:nvPr/>
        </p:nvSpPr>
        <p:spPr>
          <a:xfrm>
            <a:off x="2252735" y="5256235"/>
            <a:ext cx="7910201" cy="1224295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0000"/>
            </a:schemeClr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1100" b="1" dirty="0" err="1"/>
              <a:t>Proto.Cluster</a:t>
            </a:r>
            <a:r>
              <a:rPr lang="sv-SE" sz="1100" b="1" dirty="0"/>
              <a:t> </a:t>
            </a:r>
            <a:r>
              <a:rPr lang="sv-SE" sz="1100" b="1" dirty="0" err="1"/>
              <a:t>Member</a:t>
            </a:r>
            <a:endParaRPr lang="sv-SE" sz="1100" b="1" dirty="0"/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12AC3E5D-FEAC-FE47-B6A6-FD247A933621}"/>
              </a:ext>
            </a:extLst>
          </p:cNvPr>
          <p:cNvSpPr/>
          <p:nvPr/>
        </p:nvSpPr>
        <p:spPr>
          <a:xfrm>
            <a:off x="2252736" y="2684756"/>
            <a:ext cx="7910201" cy="1224295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0000"/>
            </a:schemeClr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1100" b="1" dirty="0" err="1"/>
              <a:t>Proto.Cluster</a:t>
            </a:r>
            <a:r>
              <a:rPr lang="sv-SE" sz="1100" b="1" dirty="0"/>
              <a:t> </a:t>
            </a:r>
            <a:r>
              <a:rPr lang="sv-SE" sz="1100" b="1" dirty="0" err="1"/>
              <a:t>Member</a:t>
            </a:r>
            <a:endParaRPr lang="sv-SE" sz="1100" b="1" dirty="0"/>
          </a:p>
        </p:txBody>
      </p:sp>
      <p:sp>
        <p:nvSpPr>
          <p:cNvPr id="18" name="Platshållare för innehåll 2">
            <a:extLst>
              <a:ext uri="{FF2B5EF4-FFF2-40B4-BE49-F238E27FC236}">
                <a16:creationId xmlns:a16="http://schemas.microsoft.com/office/drawing/2014/main" id="{F03E1CF2-2B50-CE4B-848D-8C7CAA1A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391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/>
              <a:t>Local</a:t>
            </a:r>
            <a:r>
              <a:rPr lang="sv-SE" b="1" dirty="0"/>
              <a:t> </a:t>
            </a:r>
            <a:r>
              <a:rPr lang="sv-SE" b="1" dirty="0" err="1"/>
              <a:t>Affinity</a:t>
            </a:r>
            <a:endParaRPr lang="sv-SE" b="1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CC5CF2D-A5A7-A547-AB10-01985432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Patterns</a:t>
            </a:r>
            <a:endParaRPr lang="sv-SE" dirty="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42167204-3BBB-C64D-828A-885FFEDDA6C2}"/>
              </a:ext>
            </a:extLst>
          </p:cNvPr>
          <p:cNvSpPr/>
          <p:nvPr/>
        </p:nvSpPr>
        <p:spPr>
          <a:xfrm>
            <a:off x="763223" y="2687865"/>
            <a:ext cx="1414536" cy="3808118"/>
          </a:xfrm>
          <a:prstGeom prst="roundRect">
            <a:avLst>
              <a:gd name="adj" fmla="val 6176"/>
            </a:avLst>
          </a:prstGeom>
          <a:solidFill>
            <a:srgbClr val="2B77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Kafka</a:t>
            </a: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A7FB5E1A-0260-0F4F-96DB-DE1BAA697887}"/>
              </a:ext>
            </a:extLst>
          </p:cNvPr>
          <p:cNvSpPr/>
          <p:nvPr/>
        </p:nvSpPr>
        <p:spPr>
          <a:xfrm>
            <a:off x="2136759" y="2981703"/>
            <a:ext cx="1607973" cy="386461"/>
          </a:xfrm>
          <a:prstGeom prst="roundRect">
            <a:avLst>
              <a:gd name="adj" fmla="val 6176"/>
            </a:avLst>
          </a:prstGeom>
          <a:solidFill>
            <a:srgbClr val="2B77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/>
              <a:t>Partition 1</a:t>
            </a:r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BED552DF-F672-D049-8883-A45041EF2E1D}"/>
              </a:ext>
            </a:extLst>
          </p:cNvPr>
          <p:cNvSpPr/>
          <p:nvPr/>
        </p:nvSpPr>
        <p:spPr>
          <a:xfrm>
            <a:off x="2136759" y="3466336"/>
            <a:ext cx="1607973" cy="386461"/>
          </a:xfrm>
          <a:prstGeom prst="roundRect">
            <a:avLst>
              <a:gd name="adj" fmla="val 6176"/>
            </a:avLst>
          </a:prstGeom>
          <a:solidFill>
            <a:srgbClr val="2B77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/>
              <a:t>Partition 2</a:t>
            </a: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842124BE-F93D-7A41-AC39-124D63D89AB4}"/>
              </a:ext>
            </a:extLst>
          </p:cNvPr>
          <p:cNvSpPr/>
          <p:nvPr/>
        </p:nvSpPr>
        <p:spPr>
          <a:xfrm>
            <a:off x="2136759" y="4244028"/>
            <a:ext cx="1607973" cy="386461"/>
          </a:xfrm>
          <a:prstGeom prst="roundRect">
            <a:avLst>
              <a:gd name="adj" fmla="val 6176"/>
            </a:avLst>
          </a:prstGeom>
          <a:solidFill>
            <a:srgbClr val="2B77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/>
              <a:t>Partition 3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7537E1BF-0460-C642-949C-D676BA99BD1F}"/>
              </a:ext>
            </a:extLst>
          </p:cNvPr>
          <p:cNvSpPr/>
          <p:nvPr/>
        </p:nvSpPr>
        <p:spPr>
          <a:xfrm>
            <a:off x="2136759" y="4728661"/>
            <a:ext cx="1607973" cy="386461"/>
          </a:xfrm>
          <a:prstGeom prst="roundRect">
            <a:avLst>
              <a:gd name="adj" fmla="val 6176"/>
            </a:avLst>
          </a:prstGeom>
          <a:solidFill>
            <a:srgbClr val="2B77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/>
              <a:t>Partition 4</a:t>
            </a: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D0173EEA-B14C-644A-BE51-2E1F6857F546}"/>
              </a:ext>
            </a:extLst>
          </p:cNvPr>
          <p:cNvSpPr/>
          <p:nvPr/>
        </p:nvSpPr>
        <p:spPr>
          <a:xfrm>
            <a:off x="2136759" y="5543922"/>
            <a:ext cx="1607973" cy="386461"/>
          </a:xfrm>
          <a:prstGeom prst="roundRect">
            <a:avLst>
              <a:gd name="adj" fmla="val 6176"/>
            </a:avLst>
          </a:prstGeom>
          <a:solidFill>
            <a:srgbClr val="2B77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/>
              <a:t>Partition 5</a:t>
            </a:r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FD831147-AB02-5B46-928C-263A3441D443}"/>
              </a:ext>
            </a:extLst>
          </p:cNvPr>
          <p:cNvSpPr/>
          <p:nvPr/>
        </p:nvSpPr>
        <p:spPr>
          <a:xfrm>
            <a:off x="2136759" y="6028555"/>
            <a:ext cx="1607973" cy="386461"/>
          </a:xfrm>
          <a:prstGeom prst="roundRect">
            <a:avLst>
              <a:gd name="adj" fmla="val 6176"/>
            </a:avLst>
          </a:prstGeom>
          <a:solidFill>
            <a:srgbClr val="2B77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/>
              <a:t>Partition 6</a:t>
            </a:r>
          </a:p>
        </p:txBody>
      </p:sp>
      <p:sp>
        <p:nvSpPr>
          <p:cNvPr id="3" name="Ellips 2">
            <a:extLst>
              <a:ext uri="{FF2B5EF4-FFF2-40B4-BE49-F238E27FC236}">
                <a16:creationId xmlns:a16="http://schemas.microsoft.com/office/drawing/2014/main" id="{7EF9AFEF-FDB0-BD40-A520-7B4CF3243135}"/>
              </a:ext>
            </a:extLst>
          </p:cNvPr>
          <p:cNvSpPr/>
          <p:nvPr/>
        </p:nvSpPr>
        <p:spPr>
          <a:xfrm>
            <a:off x="5852069" y="3248583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92A83721-66EC-A44F-A391-803D35F2B8B5}"/>
              </a:ext>
            </a:extLst>
          </p:cNvPr>
          <p:cNvSpPr/>
          <p:nvPr/>
        </p:nvSpPr>
        <p:spPr>
          <a:xfrm>
            <a:off x="6406327" y="3456861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Ellips 26">
            <a:extLst>
              <a:ext uri="{FF2B5EF4-FFF2-40B4-BE49-F238E27FC236}">
                <a16:creationId xmlns:a16="http://schemas.microsoft.com/office/drawing/2014/main" id="{084BEF14-D40B-6D41-AAC7-F386C4897EF1}"/>
              </a:ext>
            </a:extLst>
          </p:cNvPr>
          <p:cNvSpPr/>
          <p:nvPr/>
        </p:nvSpPr>
        <p:spPr>
          <a:xfrm>
            <a:off x="5936200" y="4146867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Ellips 27">
            <a:extLst>
              <a:ext uri="{FF2B5EF4-FFF2-40B4-BE49-F238E27FC236}">
                <a16:creationId xmlns:a16="http://schemas.microsoft.com/office/drawing/2014/main" id="{6DA266E6-B95C-3845-8251-0F7F645B62D7}"/>
              </a:ext>
            </a:extLst>
          </p:cNvPr>
          <p:cNvSpPr/>
          <p:nvPr/>
        </p:nvSpPr>
        <p:spPr>
          <a:xfrm>
            <a:off x="7028982" y="4014208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Ellips 28">
            <a:extLst>
              <a:ext uri="{FF2B5EF4-FFF2-40B4-BE49-F238E27FC236}">
                <a16:creationId xmlns:a16="http://schemas.microsoft.com/office/drawing/2014/main" id="{C7C9C3D4-AB78-D541-907F-F82BD5BC6CC8}"/>
              </a:ext>
            </a:extLst>
          </p:cNvPr>
          <p:cNvSpPr/>
          <p:nvPr/>
        </p:nvSpPr>
        <p:spPr>
          <a:xfrm>
            <a:off x="6821411" y="3198875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Ellips 29">
            <a:extLst>
              <a:ext uri="{FF2B5EF4-FFF2-40B4-BE49-F238E27FC236}">
                <a16:creationId xmlns:a16="http://schemas.microsoft.com/office/drawing/2014/main" id="{C8421433-441F-C54B-AEB0-16B48FD2279F}"/>
              </a:ext>
            </a:extLst>
          </p:cNvPr>
          <p:cNvSpPr/>
          <p:nvPr/>
        </p:nvSpPr>
        <p:spPr>
          <a:xfrm>
            <a:off x="7234835" y="3414146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Ellips 30">
            <a:extLst>
              <a:ext uri="{FF2B5EF4-FFF2-40B4-BE49-F238E27FC236}">
                <a16:creationId xmlns:a16="http://schemas.microsoft.com/office/drawing/2014/main" id="{57C0A279-00AB-C64A-B4BC-91462D0D11C0}"/>
              </a:ext>
            </a:extLst>
          </p:cNvPr>
          <p:cNvSpPr/>
          <p:nvPr/>
        </p:nvSpPr>
        <p:spPr>
          <a:xfrm>
            <a:off x="7708592" y="3156826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Ellips 31">
            <a:extLst>
              <a:ext uri="{FF2B5EF4-FFF2-40B4-BE49-F238E27FC236}">
                <a16:creationId xmlns:a16="http://schemas.microsoft.com/office/drawing/2014/main" id="{FDB150FF-8E71-C744-8132-E3D39C02B036}"/>
              </a:ext>
            </a:extLst>
          </p:cNvPr>
          <p:cNvSpPr/>
          <p:nvPr/>
        </p:nvSpPr>
        <p:spPr>
          <a:xfrm>
            <a:off x="5634698" y="4728426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Ellips 32">
            <a:extLst>
              <a:ext uri="{FF2B5EF4-FFF2-40B4-BE49-F238E27FC236}">
                <a16:creationId xmlns:a16="http://schemas.microsoft.com/office/drawing/2014/main" id="{6F4EC262-16AD-EF43-A60E-0FBF14A23434}"/>
              </a:ext>
            </a:extLst>
          </p:cNvPr>
          <p:cNvSpPr/>
          <p:nvPr/>
        </p:nvSpPr>
        <p:spPr>
          <a:xfrm>
            <a:off x="6075176" y="6021860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Ellips 42">
            <a:extLst>
              <a:ext uri="{FF2B5EF4-FFF2-40B4-BE49-F238E27FC236}">
                <a16:creationId xmlns:a16="http://schemas.microsoft.com/office/drawing/2014/main" id="{69C96B4A-47A8-DC49-A7FD-90DD96A6929D}"/>
              </a:ext>
            </a:extLst>
          </p:cNvPr>
          <p:cNvSpPr/>
          <p:nvPr/>
        </p:nvSpPr>
        <p:spPr>
          <a:xfrm>
            <a:off x="5735927" y="5740868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Ellips 43">
            <a:extLst>
              <a:ext uri="{FF2B5EF4-FFF2-40B4-BE49-F238E27FC236}">
                <a16:creationId xmlns:a16="http://schemas.microsoft.com/office/drawing/2014/main" id="{6DBD99BA-70FC-E845-A80A-2F16B84EDB55}"/>
              </a:ext>
            </a:extLst>
          </p:cNvPr>
          <p:cNvSpPr/>
          <p:nvPr/>
        </p:nvSpPr>
        <p:spPr>
          <a:xfrm>
            <a:off x="6397232" y="4728426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Ellips 44">
            <a:extLst>
              <a:ext uri="{FF2B5EF4-FFF2-40B4-BE49-F238E27FC236}">
                <a16:creationId xmlns:a16="http://schemas.microsoft.com/office/drawing/2014/main" id="{7C67025C-6289-A14A-8E61-462DDA3E6389}"/>
              </a:ext>
            </a:extLst>
          </p:cNvPr>
          <p:cNvSpPr/>
          <p:nvPr/>
        </p:nvSpPr>
        <p:spPr>
          <a:xfrm>
            <a:off x="6610808" y="5533907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Ellips 45">
            <a:extLst>
              <a:ext uri="{FF2B5EF4-FFF2-40B4-BE49-F238E27FC236}">
                <a16:creationId xmlns:a16="http://schemas.microsoft.com/office/drawing/2014/main" id="{C136D80E-BDFC-094F-A8F7-15D895647AE0}"/>
              </a:ext>
            </a:extLst>
          </p:cNvPr>
          <p:cNvSpPr/>
          <p:nvPr/>
        </p:nvSpPr>
        <p:spPr>
          <a:xfrm>
            <a:off x="7161641" y="6021860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Ellips 46">
            <a:extLst>
              <a:ext uri="{FF2B5EF4-FFF2-40B4-BE49-F238E27FC236}">
                <a16:creationId xmlns:a16="http://schemas.microsoft.com/office/drawing/2014/main" id="{89BEC148-BAE1-3C47-82B1-5A6077308A26}"/>
              </a:ext>
            </a:extLst>
          </p:cNvPr>
          <p:cNvSpPr/>
          <p:nvPr/>
        </p:nvSpPr>
        <p:spPr>
          <a:xfrm>
            <a:off x="7161641" y="4742356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Frihandsfigur 59">
            <a:extLst>
              <a:ext uri="{FF2B5EF4-FFF2-40B4-BE49-F238E27FC236}">
                <a16:creationId xmlns:a16="http://schemas.microsoft.com/office/drawing/2014/main" id="{0DD55DFD-D6A4-6F4D-BAC5-5535DC43842E}"/>
              </a:ext>
            </a:extLst>
          </p:cNvPr>
          <p:cNvSpPr/>
          <p:nvPr/>
        </p:nvSpPr>
        <p:spPr>
          <a:xfrm>
            <a:off x="3822192" y="2975506"/>
            <a:ext cx="1484477" cy="877291"/>
          </a:xfrm>
          <a:custGeom>
            <a:avLst/>
            <a:gdLst>
              <a:gd name="connsiteX0" fmla="*/ 68958 w 1484477"/>
              <a:gd name="connsiteY0" fmla="*/ 0 h 1362459"/>
              <a:gd name="connsiteX1" fmla="*/ 1284578 w 1484477"/>
              <a:gd name="connsiteY1" fmla="*/ 0 h 1362459"/>
              <a:gd name="connsiteX2" fmla="*/ 1284578 w 1484477"/>
              <a:gd name="connsiteY2" fmla="*/ 0 h 1362459"/>
              <a:gd name="connsiteX3" fmla="*/ 1483494 w 1484477"/>
              <a:gd name="connsiteY3" fmla="*/ 90660 h 1362459"/>
              <a:gd name="connsiteX4" fmla="*/ 1284578 w 1484477"/>
              <a:gd name="connsiteY4" fmla="*/ 181320 h 1362459"/>
              <a:gd name="connsiteX5" fmla="*/ 1284578 w 1484477"/>
              <a:gd name="connsiteY5" fmla="*/ 181320 h 1362459"/>
              <a:gd name="connsiteX6" fmla="*/ 1208169 w 1484477"/>
              <a:gd name="connsiteY6" fmla="*/ 181320 h 1362459"/>
              <a:gd name="connsiteX7" fmla="*/ 1208169 w 1484477"/>
              <a:gd name="connsiteY7" fmla="*/ 590569 h 1362459"/>
              <a:gd name="connsiteX8" fmla="*/ 1284578 w 1484477"/>
              <a:gd name="connsiteY8" fmla="*/ 590569 h 1362459"/>
              <a:gd name="connsiteX9" fmla="*/ 1284578 w 1484477"/>
              <a:gd name="connsiteY9" fmla="*/ 590570 h 1362459"/>
              <a:gd name="connsiteX10" fmla="*/ 1483494 w 1484477"/>
              <a:gd name="connsiteY10" fmla="*/ 681229 h 1362459"/>
              <a:gd name="connsiteX11" fmla="*/ 1284578 w 1484477"/>
              <a:gd name="connsiteY11" fmla="*/ 771889 h 1362459"/>
              <a:gd name="connsiteX12" fmla="*/ 1284578 w 1484477"/>
              <a:gd name="connsiteY12" fmla="*/ 771889 h 1362459"/>
              <a:gd name="connsiteX13" fmla="*/ 1208169 w 1484477"/>
              <a:gd name="connsiteY13" fmla="*/ 771889 h 1362459"/>
              <a:gd name="connsiteX14" fmla="*/ 1208169 w 1484477"/>
              <a:gd name="connsiteY14" fmla="*/ 1181139 h 1362459"/>
              <a:gd name="connsiteX15" fmla="*/ 1285561 w 1484477"/>
              <a:gd name="connsiteY15" fmla="*/ 1181139 h 1362459"/>
              <a:gd name="connsiteX16" fmla="*/ 1285561 w 1484477"/>
              <a:gd name="connsiteY16" fmla="*/ 1181140 h 1362459"/>
              <a:gd name="connsiteX17" fmla="*/ 1484477 w 1484477"/>
              <a:gd name="connsiteY17" fmla="*/ 1271799 h 1362459"/>
              <a:gd name="connsiteX18" fmla="*/ 1285561 w 1484477"/>
              <a:gd name="connsiteY18" fmla="*/ 1362459 h 1362459"/>
              <a:gd name="connsiteX19" fmla="*/ 1285561 w 1484477"/>
              <a:gd name="connsiteY19" fmla="*/ 1362459 h 1362459"/>
              <a:gd name="connsiteX20" fmla="*/ 69941 w 1484477"/>
              <a:gd name="connsiteY20" fmla="*/ 1362459 h 1362459"/>
              <a:gd name="connsiteX21" fmla="*/ 69941 w 1484477"/>
              <a:gd name="connsiteY21" fmla="*/ 1360980 h 1362459"/>
              <a:gd name="connsiteX22" fmla="*/ 45573 w 1484477"/>
              <a:gd name="connsiteY22" fmla="*/ 1356061 h 1362459"/>
              <a:gd name="connsiteX23" fmla="*/ 0 w 1484477"/>
              <a:gd name="connsiteY23" fmla="*/ 1287307 h 1362459"/>
              <a:gd name="connsiteX24" fmla="*/ 0 w 1484477"/>
              <a:gd name="connsiteY24" fmla="*/ 77573 h 1362459"/>
              <a:gd name="connsiteX25" fmla="*/ 45573 w 1484477"/>
              <a:gd name="connsiteY25" fmla="*/ 8820 h 1362459"/>
              <a:gd name="connsiteX26" fmla="*/ 68958 w 1484477"/>
              <a:gd name="connsiteY26" fmla="*/ 4099 h 136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84477" h="1362459">
                <a:moveTo>
                  <a:pt x="68958" y="0"/>
                </a:moveTo>
                <a:lnTo>
                  <a:pt x="1284578" y="0"/>
                </a:lnTo>
                <a:lnTo>
                  <a:pt x="1284578" y="0"/>
                </a:lnTo>
                <a:lnTo>
                  <a:pt x="1483494" y="90660"/>
                </a:lnTo>
                <a:lnTo>
                  <a:pt x="1284578" y="181320"/>
                </a:lnTo>
                <a:lnTo>
                  <a:pt x="1284578" y="181320"/>
                </a:lnTo>
                <a:lnTo>
                  <a:pt x="1208169" y="181320"/>
                </a:lnTo>
                <a:lnTo>
                  <a:pt x="1208169" y="590569"/>
                </a:lnTo>
                <a:lnTo>
                  <a:pt x="1284578" y="590569"/>
                </a:lnTo>
                <a:lnTo>
                  <a:pt x="1284578" y="590570"/>
                </a:lnTo>
                <a:lnTo>
                  <a:pt x="1483494" y="681229"/>
                </a:lnTo>
                <a:lnTo>
                  <a:pt x="1284578" y="771889"/>
                </a:lnTo>
                <a:lnTo>
                  <a:pt x="1284578" y="771889"/>
                </a:lnTo>
                <a:lnTo>
                  <a:pt x="1208169" y="771889"/>
                </a:lnTo>
                <a:lnTo>
                  <a:pt x="1208169" y="1181139"/>
                </a:lnTo>
                <a:lnTo>
                  <a:pt x="1285561" y="1181139"/>
                </a:lnTo>
                <a:lnTo>
                  <a:pt x="1285561" y="1181140"/>
                </a:lnTo>
                <a:lnTo>
                  <a:pt x="1484477" y="1271799"/>
                </a:lnTo>
                <a:lnTo>
                  <a:pt x="1285561" y="1362459"/>
                </a:lnTo>
                <a:lnTo>
                  <a:pt x="1285561" y="1362459"/>
                </a:lnTo>
                <a:lnTo>
                  <a:pt x="69941" y="1362459"/>
                </a:lnTo>
                <a:lnTo>
                  <a:pt x="69941" y="1360980"/>
                </a:lnTo>
                <a:lnTo>
                  <a:pt x="45573" y="1356061"/>
                </a:lnTo>
                <a:cubicBezTo>
                  <a:pt x="18792" y="1344733"/>
                  <a:pt x="0" y="1318215"/>
                  <a:pt x="0" y="1287307"/>
                </a:cubicBezTo>
                <a:lnTo>
                  <a:pt x="0" y="77573"/>
                </a:lnTo>
                <a:cubicBezTo>
                  <a:pt x="0" y="46666"/>
                  <a:pt x="18792" y="20147"/>
                  <a:pt x="45573" y="8820"/>
                </a:cubicBezTo>
                <a:lnTo>
                  <a:pt x="68958" y="4099"/>
                </a:lnTo>
                <a:close/>
              </a:path>
            </a:pathLst>
          </a:custGeom>
          <a:solidFill>
            <a:srgbClr val="EF493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sv-SE" sz="1100" b="1" dirty="0"/>
              <a:t>  </a:t>
            </a:r>
            <a:r>
              <a:rPr lang="sv-SE" sz="1100" b="1" dirty="0" err="1"/>
              <a:t>Forwarder</a:t>
            </a:r>
            <a:endParaRPr lang="sv-SE" sz="1100" b="1" dirty="0"/>
          </a:p>
        </p:txBody>
      </p:sp>
      <p:sp>
        <p:nvSpPr>
          <p:cNvPr id="59" name="Ellips 58">
            <a:extLst>
              <a:ext uri="{FF2B5EF4-FFF2-40B4-BE49-F238E27FC236}">
                <a16:creationId xmlns:a16="http://schemas.microsoft.com/office/drawing/2014/main" id="{BD528FDD-C66D-4441-9EAA-2F7B48B77650}"/>
              </a:ext>
            </a:extLst>
          </p:cNvPr>
          <p:cNvSpPr/>
          <p:nvPr/>
        </p:nvSpPr>
        <p:spPr>
          <a:xfrm>
            <a:off x="7604974" y="5756952"/>
            <a:ext cx="265318" cy="265318"/>
          </a:xfrm>
          <a:prstGeom prst="ellipse">
            <a:avLst/>
          </a:prstGeom>
          <a:solidFill>
            <a:srgbClr val="58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Frihandsfigur 60">
            <a:extLst>
              <a:ext uri="{FF2B5EF4-FFF2-40B4-BE49-F238E27FC236}">
                <a16:creationId xmlns:a16="http://schemas.microsoft.com/office/drawing/2014/main" id="{FCBCBE0E-169B-F448-AD8A-AA08ED2B8512}"/>
              </a:ext>
            </a:extLst>
          </p:cNvPr>
          <p:cNvSpPr/>
          <p:nvPr/>
        </p:nvSpPr>
        <p:spPr>
          <a:xfrm>
            <a:off x="3822192" y="5543922"/>
            <a:ext cx="1484477" cy="874459"/>
          </a:xfrm>
          <a:custGeom>
            <a:avLst/>
            <a:gdLst>
              <a:gd name="connsiteX0" fmla="*/ 68958 w 1484477"/>
              <a:gd name="connsiteY0" fmla="*/ 0 h 1362459"/>
              <a:gd name="connsiteX1" fmla="*/ 1284578 w 1484477"/>
              <a:gd name="connsiteY1" fmla="*/ 0 h 1362459"/>
              <a:gd name="connsiteX2" fmla="*/ 1284578 w 1484477"/>
              <a:gd name="connsiteY2" fmla="*/ 0 h 1362459"/>
              <a:gd name="connsiteX3" fmla="*/ 1483494 w 1484477"/>
              <a:gd name="connsiteY3" fmla="*/ 90660 h 1362459"/>
              <a:gd name="connsiteX4" fmla="*/ 1284578 w 1484477"/>
              <a:gd name="connsiteY4" fmla="*/ 181320 h 1362459"/>
              <a:gd name="connsiteX5" fmla="*/ 1284578 w 1484477"/>
              <a:gd name="connsiteY5" fmla="*/ 181320 h 1362459"/>
              <a:gd name="connsiteX6" fmla="*/ 1208169 w 1484477"/>
              <a:gd name="connsiteY6" fmla="*/ 181320 h 1362459"/>
              <a:gd name="connsiteX7" fmla="*/ 1208169 w 1484477"/>
              <a:gd name="connsiteY7" fmla="*/ 590569 h 1362459"/>
              <a:gd name="connsiteX8" fmla="*/ 1284578 w 1484477"/>
              <a:gd name="connsiteY8" fmla="*/ 590569 h 1362459"/>
              <a:gd name="connsiteX9" fmla="*/ 1284578 w 1484477"/>
              <a:gd name="connsiteY9" fmla="*/ 590570 h 1362459"/>
              <a:gd name="connsiteX10" fmla="*/ 1483494 w 1484477"/>
              <a:gd name="connsiteY10" fmla="*/ 681229 h 1362459"/>
              <a:gd name="connsiteX11" fmla="*/ 1284578 w 1484477"/>
              <a:gd name="connsiteY11" fmla="*/ 771889 h 1362459"/>
              <a:gd name="connsiteX12" fmla="*/ 1284578 w 1484477"/>
              <a:gd name="connsiteY12" fmla="*/ 771889 h 1362459"/>
              <a:gd name="connsiteX13" fmla="*/ 1208169 w 1484477"/>
              <a:gd name="connsiteY13" fmla="*/ 771889 h 1362459"/>
              <a:gd name="connsiteX14" fmla="*/ 1208169 w 1484477"/>
              <a:gd name="connsiteY14" fmla="*/ 1181139 h 1362459"/>
              <a:gd name="connsiteX15" fmla="*/ 1285561 w 1484477"/>
              <a:gd name="connsiteY15" fmla="*/ 1181139 h 1362459"/>
              <a:gd name="connsiteX16" fmla="*/ 1285561 w 1484477"/>
              <a:gd name="connsiteY16" fmla="*/ 1181140 h 1362459"/>
              <a:gd name="connsiteX17" fmla="*/ 1484477 w 1484477"/>
              <a:gd name="connsiteY17" fmla="*/ 1271799 h 1362459"/>
              <a:gd name="connsiteX18" fmla="*/ 1285561 w 1484477"/>
              <a:gd name="connsiteY18" fmla="*/ 1362459 h 1362459"/>
              <a:gd name="connsiteX19" fmla="*/ 1285561 w 1484477"/>
              <a:gd name="connsiteY19" fmla="*/ 1362459 h 1362459"/>
              <a:gd name="connsiteX20" fmla="*/ 69941 w 1484477"/>
              <a:gd name="connsiteY20" fmla="*/ 1362459 h 1362459"/>
              <a:gd name="connsiteX21" fmla="*/ 69941 w 1484477"/>
              <a:gd name="connsiteY21" fmla="*/ 1360980 h 1362459"/>
              <a:gd name="connsiteX22" fmla="*/ 45573 w 1484477"/>
              <a:gd name="connsiteY22" fmla="*/ 1356061 h 1362459"/>
              <a:gd name="connsiteX23" fmla="*/ 0 w 1484477"/>
              <a:gd name="connsiteY23" fmla="*/ 1287307 h 1362459"/>
              <a:gd name="connsiteX24" fmla="*/ 0 w 1484477"/>
              <a:gd name="connsiteY24" fmla="*/ 77573 h 1362459"/>
              <a:gd name="connsiteX25" fmla="*/ 45573 w 1484477"/>
              <a:gd name="connsiteY25" fmla="*/ 8820 h 1362459"/>
              <a:gd name="connsiteX26" fmla="*/ 68958 w 1484477"/>
              <a:gd name="connsiteY26" fmla="*/ 4099 h 136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84477" h="1362459">
                <a:moveTo>
                  <a:pt x="68958" y="0"/>
                </a:moveTo>
                <a:lnTo>
                  <a:pt x="1284578" y="0"/>
                </a:lnTo>
                <a:lnTo>
                  <a:pt x="1284578" y="0"/>
                </a:lnTo>
                <a:lnTo>
                  <a:pt x="1483494" y="90660"/>
                </a:lnTo>
                <a:lnTo>
                  <a:pt x="1284578" y="181320"/>
                </a:lnTo>
                <a:lnTo>
                  <a:pt x="1284578" y="181320"/>
                </a:lnTo>
                <a:lnTo>
                  <a:pt x="1208169" y="181320"/>
                </a:lnTo>
                <a:lnTo>
                  <a:pt x="1208169" y="590569"/>
                </a:lnTo>
                <a:lnTo>
                  <a:pt x="1284578" y="590569"/>
                </a:lnTo>
                <a:lnTo>
                  <a:pt x="1284578" y="590570"/>
                </a:lnTo>
                <a:lnTo>
                  <a:pt x="1483494" y="681229"/>
                </a:lnTo>
                <a:lnTo>
                  <a:pt x="1284578" y="771889"/>
                </a:lnTo>
                <a:lnTo>
                  <a:pt x="1284578" y="771889"/>
                </a:lnTo>
                <a:lnTo>
                  <a:pt x="1208169" y="771889"/>
                </a:lnTo>
                <a:lnTo>
                  <a:pt x="1208169" y="1181139"/>
                </a:lnTo>
                <a:lnTo>
                  <a:pt x="1285561" y="1181139"/>
                </a:lnTo>
                <a:lnTo>
                  <a:pt x="1285561" y="1181140"/>
                </a:lnTo>
                <a:lnTo>
                  <a:pt x="1484477" y="1271799"/>
                </a:lnTo>
                <a:lnTo>
                  <a:pt x="1285561" y="1362459"/>
                </a:lnTo>
                <a:lnTo>
                  <a:pt x="1285561" y="1362459"/>
                </a:lnTo>
                <a:lnTo>
                  <a:pt x="69941" y="1362459"/>
                </a:lnTo>
                <a:lnTo>
                  <a:pt x="69941" y="1360980"/>
                </a:lnTo>
                <a:lnTo>
                  <a:pt x="45573" y="1356061"/>
                </a:lnTo>
                <a:cubicBezTo>
                  <a:pt x="18792" y="1344733"/>
                  <a:pt x="0" y="1318215"/>
                  <a:pt x="0" y="1287307"/>
                </a:cubicBezTo>
                <a:lnTo>
                  <a:pt x="0" y="77573"/>
                </a:lnTo>
                <a:cubicBezTo>
                  <a:pt x="0" y="46666"/>
                  <a:pt x="18792" y="20147"/>
                  <a:pt x="45573" y="8820"/>
                </a:cubicBezTo>
                <a:lnTo>
                  <a:pt x="68958" y="4099"/>
                </a:lnTo>
                <a:close/>
              </a:path>
            </a:pathLst>
          </a:custGeom>
          <a:solidFill>
            <a:srgbClr val="EF493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sv-SE" sz="1100" b="1" dirty="0"/>
              <a:t>  </a:t>
            </a:r>
            <a:r>
              <a:rPr lang="sv-SE" sz="1100" b="1" dirty="0" err="1"/>
              <a:t>Forwarder</a:t>
            </a:r>
            <a:endParaRPr lang="sv-SE" sz="1100" b="1" dirty="0"/>
          </a:p>
        </p:txBody>
      </p:sp>
      <p:sp>
        <p:nvSpPr>
          <p:cNvPr id="63" name="Frihandsfigur 62">
            <a:extLst>
              <a:ext uri="{FF2B5EF4-FFF2-40B4-BE49-F238E27FC236}">
                <a16:creationId xmlns:a16="http://schemas.microsoft.com/office/drawing/2014/main" id="{578FFEA1-4C3B-2341-9191-537703F10149}"/>
              </a:ext>
            </a:extLst>
          </p:cNvPr>
          <p:cNvSpPr/>
          <p:nvPr/>
        </p:nvSpPr>
        <p:spPr>
          <a:xfrm>
            <a:off x="3822192" y="4245764"/>
            <a:ext cx="1484477" cy="877291"/>
          </a:xfrm>
          <a:custGeom>
            <a:avLst/>
            <a:gdLst>
              <a:gd name="connsiteX0" fmla="*/ 68958 w 1484477"/>
              <a:gd name="connsiteY0" fmla="*/ 0 h 1362459"/>
              <a:gd name="connsiteX1" fmla="*/ 1284578 w 1484477"/>
              <a:gd name="connsiteY1" fmla="*/ 0 h 1362459"/>
              <a:gd name="connsiteX2" fmla="*/ 1284578 w 1484477"/>
              <a:gd name="connsiteY2" fmla="*/ 0 h 1362459"/>
              <a:gd name="connsiteX3" fmla="*/ 1483494 w 1484477"/>
              <a:gd name="connsiteY3" fmla="*/ 90660 h 1362459"/>
              <a:gd name="connsiteX4" fmla="*/ 1284578 w 1484477"/>
              <a:gd name="connsiteY4" fmla="*/ 181320 h 1362459"/>
              <a:gd name="connsiteX5" fmla="*/ 1284578 w 1484477"/>
              <a:gd name="connsiteY5" fmla="*/ 181320 h 1362459"/>
              <a:gd name="connsiteX6" fmla="*/ 1208169 w 1484477"/>
              <a:gd name="connsiteY6" fmla="*/ 181320 h 1362459"/>
              <a:gd name="connsiteX7" fmla="*/ 1208169 w 1484477"/>
              <a:gd name="connsiteY7" fmla="*/ 590569 h 1362459"/>
              <a:gd name="connsiteX8" fmla="*/ 1284578 w 1484477"/>
              <a:gd name="connsiteY8" fmla="*/ 590569 h 1362459"/>
              <a:gd name="connsiteX9" fmla="*/ 1284578 w 1484477"/>
              <a:gd name="connsiteY9" fmla="*/ 590570 h 1362459"/>
              <a:gd name="connsiteX10" fmla="*/ 1483494 w 1484477"/>
              <a:gd name="connsiteY10" fmla="*/ 681229 h 1362459"/>
              <a:gd name="connsiteX11" fmla="*/ 1284578 w 1484477"/>
              <a:gd name="connsiteY11" fmla="*/ 771889 h 1362459"/>
              <a:gd name="connsiteX12" fmla="*/ 1284578 w 1484477"/>
              <a:gd name="connsiteY12" fmla="*/ 771889 h 1362459"/>
              <a:gd name="connsiteX13" fmla="*/ 1208169 w 1484477"/>
              <a:gd name="connsiteY13" fmla="*/ 771889 h 1362459"/>
              <a:gd name="connsiteX14" fmla="*/ 1208169 w 1484477"/>
              <a:gd name="connsiteY14" fmla="*/ 1181139 h 1362459"/>
              <a:gd name="connsiteX15" fmla="*/ 1285561 w 1484477"/>
              <a:gd name="connsiteY15" fmla="*/ 1181139 h 1362459"/>
              <a:gd name="connsiteX16" fmla="*/ 1285561 w 1484477"/>
              <a:gd name="connsiteY16" fmla="*/ 1181140 h 1362459"/>
              <a:gd name="connsiteX17" fmla="*/ 1484477 w 1484477"/>
              <a:gd name="connsiteY17" fmla="*/ 1271799 h 1362459"/>
              <a:gd name="connsiteX18" fmla="*/ 1285561 w 1484477"/>
              <a:gd name="connsiteY18" fmla="*/ 1362459 h 1362459"/>
              <a:gd name="connsiteX19" fmla="*/ 1285561 w 1484477"/>
              <a:gd name="connsiteY19" fmla="*/ 1362459 h 1362459"/>
              <a:gd name="connsiteX20" fmla="*/ 69941 w 1484477"/>
              <a:gd name="connsiteY20" fmla="*/ 1362459 h 1362459"/>
              <a:gd name="connsiteX21" fmla="*/ 69941 w 1484477"/>
              <a:gd name="connsiteY21" fmla="*/ 1360980 h 1362459"/>
              <a:gd name="connsiteX22" fmla="*/ 45573 w 1484477"/>
              <a:gd name="connsiteY22" fmla="*/ 1356061 h 1362459"/>
              <a:gd name="connsiteX23" fmla="*/ 0 w 1484477"/>
              <a:gd name="connsiteY23" fmla="*/ 1287307 h 1362459"/>
              <a:gd name="connsiteX24" fmla="*/ 0 w 1484477"/>
              <a:gd name="connsiteY24" fmla="*/ 77573 h 1362459"/>
              <a:gd name="connsiteX25" fmla="*/ 45573 w 1484477"/>
              <a:gd name="connsiteY25" fmla="*/ 8820 h 1362459"/>
              <a:gd name="connsiteX26" fmla="*/ 68958 w 1484477"/>
              <a:gd name="connsiteY26" fmla="*/ 4099 h 136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84477" h="1362459">
                <a:moveTo>
                  <a:pt x="68958" y="0"/>
                </a:moveTo>
                <a:lnTo>
                  <a:pt x="1284578" y="0"/>
                </a:lnTo>
                <a:lnTo>
                  <a:pt x="1284578" y="0"/>
                </a:lnTo>
                <a:lnTo>
                  <a:pt x="1483494" y="90660"/>
                </a:lnTo>
                <a:lnTo>
                  <a:pt x="1284578" y="181320"/>
                </a:lnTo>
                <a:lnTo>
                  <a:pt x="1284578" y="181320"/>
                </a:lnTo>
                <a:lnTo>
                  <a:pt x="1208169" y="181320"/>
                </a:lnTo>
                <a:lnTo>
                  <a:pt x="1208169" y="590569"/>
                </a:lnTo>
                <a:lnTo>
                  <a:pt x="1284578" y="590569"/>
                </a:lnTo>
                <a:lnTo>
                  <a:pt x="1284578" y="590570"/>
                </a:lnTo>
                <a:lnTo>
                  <a:pt x="1483494" y="681229"/>
                </a:lnTo>
                <a:lnTo>
                  <a:pt x="1284578" y="771889"/>
                </a:lnTo>
                <a:lnTo>
                  <a:pt x="1284578" y="771889"/>
                </a:lnTo>
                <a:lnTo>
                  <a:pt x="1208169" y="771889"/>
                </a:lnTo>
                <a:lnTo>
                  <a:pt x="1208169" y="1181139"/>
                </a:lnTo>
                <a:lnTo>
                  <a:pt x="1285561" y="1181139"/>
                </a:lnTo>
                <a:lnTo>
                  <a:pt x="1285561" y="1181140"/>
                </a:lnTo>
                <a:lnTo>
                  <a:pt x="1484477" y="1271799"/>
                </a:lnTo>
                <a:lnTo>
                  <a:pt x="1285561" y="1362459"/>
                </a:lnTo>
                <a:lnTo>
                  <a:pt x="1285561" y="1362459"/>
                </a:lnTo>
                <a:lnTo>
                  <a:pt x="69941" y="1362459"/>
                </a:lnTo>
                <a:lnTo>
                  <a:pt x="69941" y="1360980"/>
                </a:lnTo>
                <a:lnTo>
                  <a:pt x="45573" y="1356061"/>
                </a:lnTo>
                <a:cubicBezTo>
                  <a:pt x="18792" y="1344733"/>
                  <a:pt x="0" y="1318215"/>
                  <a:pt x="0" y="1287307"/>
                </a:cubicBezTo>
                <a:lnTo>
                  <a:pt x="0" y="77573"/>
                </a:lnTo>
                <a:cubicBezTo>
                  <a:pt x="0" y="46666"/>
                  <a:pt x="18792" y="20147"/>
                  <a:pt x="45573" y="8820"/>
                </a:cubicBezTo>
                <a:lnTo>
                  <a:pt x="68958" y="4099"/>
                </a:lnTo>
                <a:close/>
              </a:path>
            </a:pathLst>
          </a:custGeom>
          <a:solidFill>
            <a:srgbClr val="EF493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sv-SE" sz="1100" b="1" dirty="0"/>
              <a:t>  </a:t>
            </a:r>
            <a:r>
              <a:rPr lang="sv-SE" sz="1100" b="1" dirty="0" err="1"/>
              <a:t>Forwarder</a:t>
            </a:r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275029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E7637C-37F0-8642-805E-E4B936E2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Behaviors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52ED83D-EEE6-5E4E-8EF6-DD5D5EB8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Imagine</a:t>
            </a:r>
            <a:r>
              <a:rPr lang="sv-SE" dirty="0"/>
              <a:t> a game like World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Warcraft</a:t>
            </a:r>
            <a:r>
              <a:rPr lang="sv-SE" dirty="0"/>
              <a:t>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A </a:t>
            </a:r>
            <a:r>
              <a:rPr lang="sv-SE" dirty="0" err="1"/>
              <a:t>character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in different </a:t>
            </a:r>
            <a:r>
              <a:rPr lang="sv-SE" dirty="0" err="1"/>
              <a:t>states</a:t>
            </a:r>
            <a:r>
              <a:rPr lang="sv-SE" dirty="0"/>
              <a:t>.</a:t>
            </a:r>
          </a:p>
          <a:p>
            <a:pPr marL="0" indent="0">
              <a:buNone/>
            </a:pP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Alive</a:t>
            </a:r>
            <a:r>
              <a:rPr lang="sv-SE" dirty="0"/>
              <a:t>, </a:t>
            </a:r>
            <a:r>
              <a:rPr lang="sv-SE" dirty="0" err="1"/>
              <a:t>Dead</a:t>
            </a:r>
            <a:r>
              <a:rPr lang="sv-SE" dirty="0"/>
              <a:t> or </a:t>
            </a:r>
            <a:r>
              <a:rPr lang="sv-SE" dirty="0" err="1"/>
              <a:t>even</a:t>
            </a:r>
            <a:r>
              <a:rPr lang="sv-SE" dirty="0"/>
              <a:t> </a:t>
            </a:r>
            <a:r>
              <a:rPr lang="sv-SE" dirty="0" err="1"/>
              <a:t>intoxicated</a:t>
            </a:r>
            <a:r>
              <a:rPr lang="sv-SE" dirty="0"/>
              <a:t>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While</a:t>
            </a:r>
            <a:r>
              <a:rPr lang="sv-SE" dirty="0"/>
              <a:t> in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states</a:t>
            </a:r>
            <a:r>
              <a:rPr lang="sv-SE" dirty="0"/>
              <a:t>, the </a:t>
            </a:r>
            <a:r>
              <a:rPr lang="sv-SE" dirty="0" err="1"/>
              <a:t>character</a:t>
            </a:r>
            <a:r>
              <a:rPr lang="sv-SE" dirty="0"/>
              <a:t> </a:t>
            </a:r>
            <a:r>
              <a:rPr lang="sv-SE" dirty="0" err="1"/>
              <a:t>reacts</a:t>
            </a:r>
            <a:r>
              <a:rPr lang="sv-SE" dirty="0"/>
              <a:t> </a:t>
            </a:r>
            <a:r>
              <a:rPr lang="sv-SE" dirty="0" err="1"/>
              <a:t>differently</a:t>
            </a:r>
            <a:r>
              <a:rPr lang="sv-SE" dirty="0"/>
              <a:t> to input.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834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E7637C-37F0-8642-805E-E4B936E2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Routers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52ED83D-EEE6-5E4E-8EF6-DD5D5EB8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A router is an ’</a:t>
            </a:r>
            <a:r>
              <a:rPr lang="sv-SE" dirty="0" err="1"/>
              <a:t>actor</a:t>
            </a:r>
            <a:r>
              <a:rPr lang="sv-SE" dirty="0"/>
              <a:t>-like’ </a:t>
            </a:r>
            <a:r>
              <a:rPr lang="sv-SE" dirty="0" err="1"/>
              <a:t>object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to route </a:t>
            </a:r>
            <a:r>
              <a:rPr lang="sv-SE" dirty="0" err="1"/>
              <a:t>messages</a:t>
            </a:r>
            <a:r>
              <a:rPr lang="sv-SE" dirty="0"/>
              <a:t>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BA3F3DFB-938A-8D43-B398-B3C4D21B1412}"/>
              </a:ext>
            </a:extLst>
          </p:cNvPr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346C74E4-6FC4-934B-8D97-2837AEF97538}"/>
                </a:ext>
              </a:extLst>
            </p:cNvPr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554D6B77-CD27-3D49-8593-80287A81F530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F89A540-5396-1F43-ABAE-635015CE54D8}"/>
                </a:ext>
              </a:extLst>
            </p:cNvPr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A8A0858-9D9A-504D-998F-D5A89418004A}"/>
                </a:ext>
              </a:extLst>
            </p:cNvPr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AB4B774-2E36-E342-BAA3-09239F21A118}"/>
                </a:ext>
              </a:extLst>
            </p:cNvPr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27D2CD3-E9B1-6748-A58C-F058F0CC2F58}"/>
                </a:ext>
              </a:extLst>
            </p:cNvPr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AA57680-2517-894D-9EEA-CE5B5E6B8EC2}"/>
                </a:ext>
              </a:extLst>
            </p:cNvPr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358731E-23A2-F441-8245-9F5627B9964A}"/>
                </a:ext>
              </a:extLst>
            </p:cNvPr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8E4A57B-7FD4-2045-955F-22D3E58D32BE}"/>
                </a:ext>
              </a:extLst>
            </p:cNvPr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265C5D3-CE75-BD4C-8762-00921BB405A9}"/>
                </a:ext>
              </a:extLst>
            </p:cNvPr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Routee1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0538544-3BE1-964C-9CE7-7D471574CB67}"/>
                </a:ext>
              </a:extLst>
            </p:cNvPr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Routee2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264FE3E-35AA-7B44-B575-34A20AB7B2D9}"/>
                </a:ext>
              </a:extLst>
            </p:cNvPr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Routee3</a:t>
              </a:r>
            </a:p>
          </p:txBody>
        </p:sp>
      </p:grpSp>
      <p:sp>
        <p:nvSpPr>
          <p:cNvPr id="21" name="Rounded Rectangle 8">
            <a:extLst>
              <a:ext uri="{FF2B5EF4-FFF2-40B4-BE49-F238E27FC236}">
                <a16:creationId xmlns:a16="http://schemas.microsoft.com/office/drawing/2014/main" id="{2F15BA48-3968-B545-B189-74865B66ABFF}"/>
              </a:ext>
            </a:extLst>
          </p:cNvPr>
          <p:cNvSpPr/>
          <p:nvPr/>
        </p:nvSpPr>
        <p:spPr>
          <a:xfrm>
            <a:off x="5019207" y="4134589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Oval Callout 20">
            <a:extLst>
              <a:ext uri="{FF2B5EF4-FFF2-40B4-BE49-F238E27FC236}">
                <a16:creationId xmlns:a16="http://schemas.microsoft.com/office/drawing/2014/main" id="{EA805FDC-6DB4-734F-858A-89587C5F665B}"/>
              </a:ext>
            </a:extLst>
          </p:cNvPr>
          <p:cNvSpPr/>
          <p:nvPr/>
        </p:nvSpPr>
        <p:spPr>
          <a:xfrm>
            <a:off x="3385989" y="5434161"/>
            <a:ext cx="2084081" cy="742802"/>
          </a:xfrm>
          <a:prstGeom prst="wedgeEllipseCallout">
            <a:avLst>
              <a:gd name="adj1" fmla="val 24617"/>
              <a:gd name="adj2" fmla="val -143018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 to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sv-SE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F782E8-4DB6-4E4C-9EB6-1938F3FA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Group Routers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F093806-5D0D-D24E-85B1-EECC53A6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Group router is </a:t>
            </a:r>
            <a:r>
              <a:rPr lang="sv-SE" dirty="0" err="1"/>
              <a:t>used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route to </a:t>
            </a:r>
            <a:r>
              <a:rPr lang="sv-SE" dirty="0" err="1"/>
              <a:t>messages</a:t>
            </a:r>
            <a:r>
              <a:rPr lang="sv-SE" dirty="0"/>
              <a:t> to a set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already</a:t>
            </a:r>
            <a:r>
              <a:rPr lang="sv-SE" dirty="0"/>
              <a:t> </a:t>
            </a:r>
            <a:r>
              <a:rPr lang="sv-SE" dirty="0" err="1"/>
              <a:t>existing</a:t>
            </a:r>
            <a:r>
              <a:rPr lang="sv-SE" dirty="0"/>
              <a:t> </a:t>
            </a:r>
            <a:r>
              <a:rPr lang="sv-SE" dirty="0" err="1"/>
              <a:t>actors</a:t>
            </a:r>
            <a:r>
              <a:rPr lang="sv-SE" dirty="0"/>
              <a:t>.</a:t>
            </a:r>
          </a:p>
          <a:p>
            <a:pPr marL="0" indent="0">
              <a:buNone/>
            </a:pPr>
            <a:endParaRPr lang="sv-SE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C86CD2F-2CF4-2B4D-9CB6-4D28503634C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4924729" y="4322902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36727A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44414B4-50E0-6C43-8068-BD0423683C2C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924729" y="3727339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36727A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49DBF6-DB09-F84B-A26C-151DF033712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924729" y="4322902"/>
            <a:ext cx="1668160" cy="7315"/>
          </a:xfrm>
          <a:prstGeom prst="straightConnector1">
            <a:avLst/>
          </a:prstGeom>
          <a:ln w="63500" cap="rnd">
            <a:solidFill>
              <a:srgbClr val="36727A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DD66A7-7D01-0141-A6B0-8BEA10BD2B46}"/>
              </a:ext>
            </a:extLst>
          </p:cNvPr>
          <p:cNvCxnSpPr/>
          <p:nvPr/>
        </p:nvCxnSpPr>
        <p:spPr>
          <a:xfrm>
            <a:off x="1351005" y="4330217"/>
            <a:ext cx="2165053" cy="0"/>
          </a:xfrm>
          <a:prstGeom prst="straightConnector1">
            <a:avLst/>
          </a:prstGeom>
          <a:ln w="63500" cap="rnd">
            <a:solidFill>
              <a:srgbClr val="36727A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06D8C480-437E-B347-9DC8-0D6DBF3D50F1}"/>
              </a:ext>
            </a:extLst>
          </p:cNvPr>
          <p:cNvSpPr/>
          <p:nvPr/>
        </p:nvSpPr>
        <p:spPr>
          <a:xfrm>
            <a:off x="3516058" y="40731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2C619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A96DBCE0-355A-EB4C-B4EC-D75E5168A105}"/>
              </a:ext>
            </a:extLst>
          </p:cNvPr>
          <p:cNvSpPr/>
          <p:nvPr/>
        </p:nvSpPr>
        <p:spPr>
          <a:xfrm>
            <a:off x="6592890" y="3477600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Routee1</a:t>
            </a:r>
          </a:p>
        </p:txBody>
      </p:sp>
      <p:sp>
        <p:nvSpPr>
          <p:cNvPr id="15" name="Rounded Rectangle 18">
            <a:extLst>
              <a:ext uri="{FF2B5EF4-FFF2-40B4-BE49-F238E27FC236}">
                <a16:creationId xmlns:a16="http://schemas.microsoft.com/office/drawing/2014/main" id="{C1F3BCF7-CDFE-B34A-BDB8-BF66F472A435}"/>
              </a:ext>
            </a:extLst>
          </p:cNvPr>
          <p:cNvSpPr/>
          <p:nvPr/>
        </p:nvSpPr>
        <p:spPr>
          <a:xfrm>
            <a:off x="6592889" y="408047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Routee2</a:t>
            </a:r>
          </a:p>
        </p:txBody>
      </p:sp>
      <p:sp>
        <p:nvSpPr>
          <p:cNvPr id="16" name="Rounded Rectangle 19">
            <a:extLst>
              <a:ext uri="{FF2B5EF4-FFF2-40B4-BE49-F238E27FC236}">
                <a16:creationId xmlns:a16="http://schemas.microsoft.com/office/drawing/2014/main" id="{E56952D5-8C10-5D49-8399-974763F1D152}"/>
              </a:ext>
            </a:extLst>
          </p:cNvPr>
          <p:cNvSpPr/>
          <p:nvPr/>
        </p:nvSpPr>
        <p:spPr>
          <a:xfrm>
            <a:off x="6592888" y="467999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Routee3</a:t>
            </a:r>
          </a:p>
        </p:txBody>
      </p:sp>
      <p:sp>
        <p:nvSpPr>
          <p:cNvPr id="18" name="Oval Callout 20">
            <a:extLst>
              <a:ext uri="{FF2B5EF4-FFF2-40B4-BE49-F238E27FC236}">
                <a16:creationId xmlns:a16="http://schemas.microsoft.com/office/drawing/2014/main" id="{9CAAC774-57A6-6341-9980-78B0BB06223A}"/>
              </a:ext>
            </a:extLst>
          </p:cNvPr>
          <p:cNvSpPr/>
          <p:nvPr/>
        </p:nvSpPr>
        <p:spPr>
          <a:xfrm>
            <a:off x="5153134" y="5750073"/>
            <a:ext cx="2084081" cy="742802"/>
          </a:xfrm>
          <a:prstGeom prst="wedgeEllipseCallout">
            <a:avLst>
              <a:gd name="adj1" fmla="val 24617"/>
              <a:gd name="adj2" fmla="val -143018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endParaRPr lang="sv-SE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81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FD17B8-775E-3C4F-8EDF-4D79C07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Pool Routers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EE01259-F904-8F4F-89A4-0EE59520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Pool Routers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just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managed</a:t>
            </a:r>
            <a:r>
              <a:rPr lang="sv-SE" dirty="0"/>
              <a:t> pool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workers</a:t>
            </a:r>
            <a:r>
              <a:rPr lang="sv-SE" dirty="0"/>
              <a:t>.</a:t>
            </a:r>
          </a:p>
        </p:txBody>
      </p:sp>
      <p:cxnSp>
        <p:nvCxnSpPr>
          <p:cNvPr id="4" name="Elbow Connector 4">
            <a:extLst>
              <a:ext uri="{FF2B5EF4-FFF2-40B4-BE49-F238E27FC236}">
                <a16:creationId xmlns:a16="http://schemas.microsoft.com/office/drawing/2014/main" id="{CD33DDA5-3D4F-E547-A29A-D7A086F03AB8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4924729" y="4322902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36727A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5">
            <a:extLst>
              <a:ext uri="{FF2B5EF4-FFF2-40B4-BE49-F238E27FC236}">
                <a16:creationId xmlns:a16="http://schemas.microsoft.com/office/drawing/2014/main" id="{856C2B37-78E1-034B-BB97-A6BFD1BB4BB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924729" y="3727339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36727A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F380503B-6DAE-234E-9031-D3002FFECB52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924729" y="4322902"/>
            <a:ext cx="1668160" cy="7315"/>
          </a:xfrm>
          <a:prstGeom prst="straightConnector1">
            <a:avLst/>
          </a:prstGeom>
          <a:ln w="63500" cap="rnd">
            <a:solidFill>
              <a:srgbClr val="36727A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45811F5C-3468-E54E-9F09-974918FC951C}"/>
              </a:ext>
            </a:extLst>
          </p:cNvPr>
          <p:cNvCxnSpPr/>
          <p:nvPr/>
        </p:nvCxnSpPr>
        <p:spPr>
          <a:xfrm>
            <a:off x="1351005" y="4330217"/>
            <a:ext cx="2165053" cy="0"/>
          </a:xfrm>
          <a:prstGeom prst="straightConnector1">
            <a:avLst/>
          </a:prstGeom>
          <a:ln w="63500" cap="rnd">
            <a:solidFill>
              <a:srgbClr val="36727A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6">
            <a:extLst>
              <a:ext uri="{FF2B5EF4-FFF2-40B4-BE49-F238E27FC236}">
                <a16:creationId xmlns:a16="http://schemas.microsoft.com/office/drawing/2014/main" id="{CA64F734-0714-2544-8826-614B031F6AB7}"/>
              </a:ext>
            </a:extLst>
          </p:cNvPr>
          <p:cNvSpPr/>
          <p:nvPr/>
        </p:nvSpPr>
        <p:spPr>
          <a:xfrm>
            <a:off x="3516058" y="40731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2C619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A982B308-BA22-5745-AED3-76B6478BEB41}"/>
              </a:ext>
            </a:extLst>
          </p:cNvPr>
          <p:cNvSpPr/>
          <p:nvPr/>
        </p:nvSpPr>
        <p:spPr>
          <a:xfrm>
            <a:off x="6592890" y="3477600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Routee1</a:t>
            </a: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41964E0F-E3C7-214B-AF44-B2162B3ECDC1}"/>
              </a:ext>
            </a:extLst>
          </p:cNvPr>
          <p:cNvSpPr/>
          <p:nvPr/>
        </p:nvSpPr>
        <p:spPr>
          <a:xfrm>
            <a:off x="6592889" y="408047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Routee2</a:t>
            </a:r>
          </a:p>
        </p:txBody>
      </p:sp>
      <p:sp>
        <p:nvSpPr>
          <p:cNvPr id="11" name="Rounded Rectangle 19">
            <a:extLst>
              <a:ext uri="{FF2B5EF4-FFF2-40B4-BE49-F238E27FC236}">
                <a16:creationId xmlns:a16="http://schemas.microsoft.com/office/drawing/2014/main" id="{E47AD730-5BBB-5045-8BE1-6BBA03FA0DA3}"/>
              </a:ext>
            </a:extLst>
          </p:cNvPr>
          <p:cNvSpPr/>
          <p:nvPr/>
        </p:nvSpPr>
        <p:spPr>
          <a:xfrm>
            <a:off x="6592888" y="467999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Routee3</a:t>
            </a:r>
          </a:p>
        </p:txBody>
      </p:sp>
      <p:sp>
        <p:nvSpPr>
          <p:cNvPr id="12" name="Oval Callout 20">
            <a:extLst>
              <a:ext uri="{FF2B5EF4-FFF2-40B4-BE49-F238E27FC236}">
                <a16:creationId xmlns:a16="http://schemas.microsoft.com/office/drawing/2014/main" id="{53AC1968-E7B9-2648-B807-2DD4CE49A18E}"/>
              </a:ext>
            </a:extLst>
          </p:cNvPr>
          <p:cNvSpPr/>
          <p:nvPr/>
        </p:nvSpPr>
        <p:spPr>
          <a:xfrm>
            <a:off x="4890952" y="5724525"/>
            <a:ext cx="2503290" cy="768350"/>
          </a:xfrm>
          <a:prstGeom prst="wedgeEllipseCallout">
            <a:avLst>
              <a:gd name="adj1" fmla="val 24617"/>
              <a:gd name="adj2" fmla="val -143018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router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endParaRPr lang="sv-SE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4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920C9D-6067-CD44-AD4D-0928364D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Round Robin </a:t>
            </a:r>
            <a:r>
              <a:rPr lang="sv-SE" dirty="0" err="1"/>
              <a:t>Routing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374558-EC8C-774E-B9AB-9B585A0B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Round </a:t>
            </a:r>
            <a:r>
              <a:rPr lang="sv-SE" dirty="0" err="1"/>
              <a:t>robin</a:t>
            </a:r>
            <a:r>
              <a:rPr lang="sv-SE" dirty="0"/>
              <a:t> </a:t>
            </a:r>
            <a:r>
              <a:rPr lang="sv-SE" dirty="0" err="1"/>
              <a:t>routing</a:t>
            </a:r>
            <a:r>
              <a:rPr lang="sv-SE" dirty="0"/>
              <a:t>, as the 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implies</a:t>
            </a:r>
            <a:r>
              <a:rPr lang="sv-SE" dirty="0"/>
              <a:t>, </a:t>
            </a:r>
            <a:r>
              <a:rPr lang="sv-SE" dirty="0" err="1"/>
              <a:t>allow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to pass </a:t>
            </a:r>
            <a:r>
              <a:rPr lang="sv-SE" dirty="0" err="1"/>
              <a:t>messages</a:t>
            </a:r>
            <a:r>
              <a:rPr lang="sv-SE" dirty="0"/>
              <a:t> in a round </a:t>
            </a:r>
            <a:r>
              <a:rPr lang="sv-SE" dirty="0" err="1"/>
              <a:t>robin</a:t>
            </a:r>
            <a:r>
              <a:rPr lang="sv-SE" dirty="0"/>
              <a:t> fashion to the </a:t>
            </a:r>
            <a:r>
              <a:rPr lang="sv-SE" dirty="0" err="1"/>
              <a:t>target</a:t>
            </a:r>
            <a:r>
              <a:rPr lang="sv-SE" dirty="0"/>
              <a:t> </a:t>
            </a:r>
            <a:r>
              <a:rPr lang="sv-SE" dirty="0" err="1"/>
              <a:t>actors</a:t>
            </a:r>
            <a:r>
              <a:rPr lang="sv-SE" dirty="0"/>
              <a:t>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err="1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B15EBD4D-FB78-124E-983B-FAE60DFA6099}"/>
              </a:ext>
            </a:extLst>
          </p:cNvPr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653C7703-0638-CC43-8496-3CEBA0227686}"/>
                </a:ext>
              </a:extLst>
            </p:cNvPr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04A289B8-F164-5242-9871-B2C67B60DECE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5DA76E7-004B-8043-AC64-C7D30EF36719}"/>
                </a:ext>
              </a:extLst>
            </p:cNvPr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4648BB9-ADB2-EC40-BAD1-1CB1A2DF1B67}"/>
                </a:ext>
              </a:extLst>
            </p:cNvPr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9DC833D-6382-1049-97B2-000E5AF02D49}"/>
                </a:ext>
              </a:extLst>
            </p:cNvPr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D22939E-7C9D-F148-8261-4C3A39791F24}"/>
                </a:ext>
              </a:extLst>
            </p:cNvPr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02DA9A2-D000-4A47-90D7-B1D7CE5B9589}"/>
                </a:ext>
              </a:extLst>
            </p:cNvPr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F492110-7892-B449-AFEB-206BE0167D55}"/>
                </a:ext>
              </a:extLst>
            </p:cNvPr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CD62A0C-32C8-1A42-AC59-4A13892A1052}"/>
                </a:ext>
              </a:extLst>
            </p:cNvPr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B1BE843-A1B0-0D44-9AEE-605D8BC12D65}"/>
                </a:ext>
              </a:extLst>
            </p:cNvPr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6A75710-3231-D149-BE4D-2DDCF996AC43}"/>
                </a:ext>
              </a:extLst>
            </p:cNvPr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FEB2AB0-433E-7344-A985-353F0A557095}"/>
                </a:ext>
              </a:extLst>
            </p:cNvPr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AF9E952-B012-5545-B281-4DB2C48C16B3}"/>
                </a:ext>
              </a:extLst>
            </p:cNvPr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34579DF-846D-7343-967B-79038382F945}"/>
                </a:ext>
              </a:extLst>
            </p:cNvPr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Routee1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D654931-99B0-8A48-A4E2-83979ECBC320}"/>
                </a:ext>
              </a:extLst>
            </p:cNvPr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Routee2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75D35E6-CFE8-B14B-A64A-2F92D2B064C2}"/>
                </a:ext>
              </a:extLst>
            </p:cNvPr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Routee3</a:t>
              </a:r>
            </a:p>
          </p:txBody>
        </p:sp>
      </p:grpSp>
      <p:sp>
        <p:nvSpPr>
          <p:cNvPr id="21" name="Oval Callout 20">
            <a:extLst>
              <a:ext uri="{FF2B5EF4-FFF2-40B4-BE49-F238E27FC236}">
                <a16:creationId xmlns:a16="http://schemas.microsoft.com/office/drawing/2014/main" id="{BD05DC37-1818-8A42-8323-B7AB9A90D053}"/>
              </a:ext>
            </a:extLst>
          </p:cNvPr>
          <p:cNvSpPr/>
          <p:nvPr/>
        </p:nvSpPr>
        <p:spPr>
          <a:xfrm>
            <a:off x="8839822" y="3569196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24EC401B-8F3F-714C-9B1B-DBEE51B03A03}"/>
              </a:ext>
            </a:extLst>
          </p:cNvPr>
          <p:cNvSpPr/>
          <p:nvPr/>
        </p:nvSpPr>
        <p:spPr>
          <a:xfrm>
            <a:off x="8839822" y="4501295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408475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4BB466-84DB-9744-8BC7-45BBEA5C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Routing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27B9E0F-D291-7047-AA7B-5FA8651A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For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message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send</a:t>
            </a:r>
            <a:r>
              <a:rPr lang="sv-SE" dirty="0"/>
              <a:t> to the router, it </a:t>
            </a:r>
            <a:r>
              <a:rPr lang="sv-SE" dirty="0" err="1"/>
              <a:t>will</a:t>
            </a:r>
            <a:r>
              <a:rPr lang="sv-SE" dirty="0"/>
              <a:t> pick a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target</a:t>
            </a:r>
            <a:r>
              <a:rPr lang="sv-SE" dirty="0"/>
              <a:t> to </a:t>
            </a:r>
            <a:r>
              <a:rPr lang="sv-SE" dirty="0" err="1"/>
              <a:t>send</a:t>
            </a:r>
            <a:r>
              <a:rPr lang="sv-SE" dirty="0"/>
              <a:t> the </a:t>
            </a:r>
            <a:r>
              <a:rPr lang="sv-SE" dirty="0" err="1"/>
              <a:t>message</a:t>
            </a:r>
            <a:r>
              <a:rPr lang="sv-SE" dirty="0"/>
              <a:t> to.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2707709C-9148-384D-8270-F56F087FA05A}"/>
              </a:ext>
            </a:extLst>
          </p:cNvPr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F59E5E84-D55B-514E-860A-CB5AB9F9FD1C}"/>
                </a:ext>
              </a:extLst>
            </p:cNvPr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6252CE7A-46E8-744D-8D0B-12C89958DF64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0B98F8A-EFF5-E442-AE8D-3DC7ED4B79DF}"/>
                </a:ext>
              </a:extLst>
            </p:cNvPr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076E5A-F76B-9643-BD29-1E879D139F1C}"/>
                </a:ext>
              </a:extLst>
            </p:cNvPr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2DDB643-0C4E-E842-9F40-83F3C40EBB60}"/>
                </a:ext>
              </a:extLst>
            </p:cNvPr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05C57C2-A893-6649-B76E-83F3E8E3A230}"/>
                </a:ext>
              </a:extLst>
            </p:cNvPr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6C379E7-8810-0A4E-A388-2BAA884A1F98}"/>
                </a:ext>
              </a:extLst>
            </p:cNvPr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E871833-3DE5-C447-B378-AAE7D4079D77}"/>
                </a:ext>
              </a:extLst>
            </p:cNvPr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646F853-9C32-144F-90E0-0EA481EA7076}"/>
                </a:ext>
              </a:extLst>
            </p:cNvPr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EC022ED-668C-2249-B28B-4AE2DFD3690B}"/>
                </a:ext>
              </a:extLst>
            </p:cNvPr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786EA79-4A4C-9A4B-B5F4-23AC525960D7}"/>
                </a:ext>
              </a:extLst>
            </p:cNvPr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F68C01C-F95A-6045-81DE-6B6B2B41112A}"/>
                </a:ext>
              </a:extLst>
            </p:cNvPr>
            <p:cNvSpPr/>
            <p:nvPr/>
          </p:nvSpPr>
          <p:spPr>
            <a:xfrm>
              <a:off x="5483310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2390977-DC35-6541-B5D1-59482092FEFB}"/>
                </a:ext>
              </a:extLst>
            </p:cNvPr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71DB1B4-5A8A-804B-8DB9-ADB2B4727CDF}"/>
                </a:ext>
              </a:extLst>
            </p:cNvPr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Routee1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E595001-4175-0D4B-90BB-4B666669149C}"/>
                </a:ext>
              </a:extLst>
            </p:cNvPr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Routee2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6232967-A959-EA4D-808F-1AF606CADCBF}"/>
                </a:ext>
              </a:extLst>
            </p:cNvPr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Routee3</a:t>
              </a:r>
            </a:p>
          </p:txBody>
        </p:sp>
      </p:grpSp>
      <p:sp>
        <p:nvSpPr>
          <p:cNvPr id="21" name="Oval Callout 20">
            <a:extLst>
              <a:ext uri="{FF2B5EF4-FFF2-40B4-BE49-F238E27FC236}">
                <a16:creationId xmlns:a16="http://schemas.microsoft.com/office/drawing/2014/main" id="{73A4C316-A3CA-FF4D-909F-9FAB03DBB1AE}"/>
              </a:ext>
            </a:extLst>
          </p:cNvPr>
          <p:cNvSpPr/>
          <p:nvPr/>
        </p:nvSpPr>
        <p:spPr>
          <a:xfrm>
            <a:off x="4324884" y="5393987"/>
            <a:ext cx="1749520" cy="607669"/>
          </a:xfrm>
          <a:prstGeom prst="wedgeEllipseCallout">
            <a:avLst>
              <a:gd name="adj1" fmla="val 22750"/>
              <a:gd name="adj2" fmla="val -144362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sv-SE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2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BEC8FD-130B-294C-8BC6-F29085DC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Broadcast </a:t>
            </a:r>
            <a:r>
              <a:rPr lang="sv-SE" dirty="0" err="1"/>
              <a:t>Routng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4ABF50D-2D05-F543-BD0A-F770D168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This</a:t>
            </a:r>
            <a:r>
              <a:rPr lang="sv-SE" dirty="0"/>
              <a:t> router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send</a:t>
            </a:r>
            <a:r>
              <a:rPr lang="sv-SE" dirty="0"/>
              <a:t>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message</a:t>
            </a:r>
            <a:r>
              <a:rPr lang="sv-SE" dirty="0"/>
              <a:t> to all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target</a:t>
            </a:r>
            <a:r>
              <a:rPr lang="sv-SE" dirty="0"/>
              <a:t> </a:t>
            </a:r>
            <a:r>
              <a:rPr lang="sv-SE" dirty="0" err="1"/>
              <a:t>actors</a:t>
            </a:r>
            <a:r>
              <a:rPr lang="sv-SE" dirty="0"/>
              <a:t>.</a:t>
            </a:r>
          </a:p>
          <a:p>
            <a:pPr marL="0" indent="0">
              <a:buNone/>
            </a:pPr>
            <a:endParaRPr lang="sv-SE" dirty="0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E12C55D3-CCEB-0C41-AA5E-999D5E6B85C2}"/>
              </a:ext>
            </a:extLst>
          </p:cNvPr>
          <p:cNvGrpSpPr/>
          <p:nvPr/>
        </p:nvGrpSpPr>
        <p:grpSpPr>
          <a:xfrm>
            <a:off x="2362701" y="3477600"/>
            <a:ext cx="5638860" cy="1701873"/>
            <a:chOff x="2362701" y="2396288"/>
            <a:chExt cx="5638860" cy="1701873"/>
          </a:xfrm>
        </p:grpSpPr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A4D997C6-ACDC-D94C-9AB4-94E58525310F}"/>
                </a:ext>
              </a:extLst>
            </p:cNvPr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262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74FC651D-8E94-3A48-BC1F-63199112AF36}"/>
                </a:ext>
              </a:extLst>
            </p:cNvPr>
            <p:cNvCxnSpPr>
              <a:stCxn id="17" idx="3"/>
              <a:endCxn id="20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A256DBA-7A37-7547-870D-CE3D9603B1AF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652A93-317B-4E47-B86D-23BC6EB3D484}"/>
                </a:ext>
              </a:extLst>
            </p:cNvPr>
            <p:cNvCxnSpPr/>
            <p:nvPr/>
          </p:nvCxnSpPr>
          <p:spPr>
            <a:xfrm>
              <a:off x="2515163" y="3248905"/>
              <a:ext cx="1000895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8C56C9D-39D4-4247-9AB1-B1700D8B2DCB}"/>
                </a:ext>
              </a:extLst>
            </p:cNvPr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1E5BAFE-8162-A044-A611-2456752C26F0}"/>
                </a:ext>
              </a:extLst>
            </p:cNvPr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CB5B320-7AAF-3641-B86F-D5C556968F1C}"/>
                </a:ext>
              </a:extLst>
            </p:cNvPr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E4E46C7-E2BD-364C-89E8-820D71F93BED}"/>
                </a:ext>
              </a:extLst>
            </p:cNvPr>
            <p:cNvSpPr/>
            <p:nvPr/>
          </p:nvSpPr>
          <p:spPr>
            <a:xfrm>
              <a:off x="5497726" y="2444882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756BD8C-CFAC-FF45-A1D2-E8D2DE9DDE1F}"/>
                </a:ext>
              </a:extLst>
            </p:cNvPr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E83BC82-F050-214C-835F-C447759CA7E2}"/>
                </a:ext>
              </a:extLst>
            </p:cNvPr>
            <p:cNvSpPr/>
            <p:nvPr/>
          </p:nvSpPr>
          <p:spPr>
            <a:xfrm>
              <a:off x="5497726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349A4C0-351F-B640-BBED-EEBC2E10A751}"/>
                </a:ext>
              </a:extLst>
            </p:cNvPr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01D039B-DE58-2548-BE11-65FFE0FCEAAF}"/>
                </a:ext>
              </a:extLst>
            </p:cNvPr>
            <p:cNvSpPr/>
            <p:nvPr/>
          </p:nvSpPr>
          <p:spPr>
            <a:xfrm>
              <a:off x="5497726" y="3657605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C1044459-D5FE-DC4E-B49C-9D3CBE57141D}"/>
                </a:ext>
              </a:extLst>
            </p:cNvPr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B0A3446-862F-B14E-A4CD-6C5FAC094AAB}"/>
                </a:ext>
              </a:extLst>
            </p:cNvPr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Routee2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CE5DAC9D-1FFD-464A-9ABF-13ECD9180B66}"/>
                </a:ext>
              </a:extLst>
            </p:cNvPr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Routee3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9CD1495-BA70-724B-A61C-068D16DFAEAF}"/>
                </a:ext>
              </a:extLst>
            </p:cNvPr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Routee1</a:t>
              </a:r>
            </a:p>
          </p:txBody>
        </p:sp>
      </p:grpSp>
      <p:sp>
        <p:nvSpPr>
          <p:cNvPr id="21" name="Oval Callout 20">
            <a:extLst>
              <a:ext uri="{FF2B5EF4-FFF2-40B4-BE49-F238E27FC236}">
                <a16:creationId xmlns:a16="http://schemas.microsoft.com/office/drawing/2014/main" id="{B6E8B227-460F-F24E-BE62-04F027339A5F}"/>
              </a:ext>
            </a:extLst>
          </p:cNvPr>
          <p:cNvSpPr/>
          <p:nvPr/>
        </p:nvSpPr>
        <p:spPr>
          <a:xfrm>
            <a:off x="2362701" y="2990445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F807D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555079 w 2084081"/>
                      <a:gd name="connsiteY0" fmla="*/ -690940 h 742802"/>
                      <a:gd name="connsiteX1" fmla="*/ 1411504 w 2084081"/>
                      <a:gd name="connsiteY1" fmla="*/ 24128 h 742802"/>
                      <a:gd name="connsiteX2" fmla="*/ 1525796 w 2084081"/>
                      <a:gd name="connsiteY2" fmla="*/ 700354 h 742802"/>
                      <a:gd name="connsiteX3" fmla="*/ 896013 w 2084081"/>
                      <a:gd name="connsiteY3" fmla="*/ 739137 h 742802"/>
                      <a:gd name="connsiteX4" fmla="*/ 91570 w 2084081"/>
                      <a:gd name="connsiteY4" fmla="*/ 219157 h 742802"/>
                      <a:gd name="connsiteX5" fmla="*/ 1019605 w 2084081"/>
                      <a:gd name="connsiteY5" fmla="*/ 85 h 742802"/>
                      <a:gd name="connsiteX6" fmla="*/ 1555079 w 2084081"/>
                      <a:gd name="connsiteY6" fmla="*/ -690940 h 742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4081" h="742802" fill="none" extrusionOk="0">
                        <a:moveTo>
                          <a:pt x="1555079" y="-690940"/>
                        </a:moveTo>
                        <a:cubicBezTo>
                          <a:pt x="1451783" y="-481469"/>
                          <a:pt x="1387346" y="-75422"/>
                          <a:pt x="1411504" y="24128"/>
                        </a:cubicBezTo>
                        <a:cubicBezTo>
                          <a:pt x="2288601" y="158328"/>
                          <a:pt x="2367538" y="562691"/>
                          <a:pt x="1525796" y="700354"/>
                        </a:cubicBezTo>
                        <a:cubicBezTo>
                          <a:pt x="1312839" y="733302"/>
                          <a:pt x="1116243" y="753382"/>
                          <a:pt x="896013" y="739137"/>
                        </a:cubicBezTo>
                        <a:cubicBezTo>
                          <a:pt x="240485" y="751283"/>
                          <a:pt x="-192148" y="451827"/>
                          <a:pt x="91570" y="219157"/>
                        </a:cubicBezTo>
                        <a:cubicBezTo>
                          <a:pt x="277440" y="120829"/>
                          <a:pt x="644605" y="36278"/>
                          <a:pt x="1019605" y="85"/>
                        </a:cubicBezTo>
                        <a:cubicBezTo>
                          <a:pt x="1112242" y="-217578"/>
                          <a:pt x="1447121" y="-555745"/>
                          <a:pt x="1555079" y="-690940"/>
                        </a:cubicBezTo>
                        <a:close/>
                      </a:path>
                      <a:path w="2084081" h="742802" stroke="0" extrusionOk="0">
                        <a:moveTo>
                          <a:pt x="1555079" y="-690940"/>
                        </a:moveTo>
                        <a:cubicBezTo>
                          <a:pt x="1540687" y="-555409"/>
                          <a:pt x="1493697" y="-274750"/>
                          <a:pt x="1411504" y="24128"/>
                        </a:cubicBezTo>
                        <a:cubicBezTo>
                          <a:pt x="2267831" y="141074"/>
                          <a:pt x="2303314" y="552253"/>
                          <a:pt x="1525796" y="700354"/>
                        </a:cubicBezTo>
                        <a:cubicBezTo>
                          <a:pt x="1309953" y="758442"/>
                          <a:pt x="1105113" y="788969"/>
                          <a:pt x="896013" y="739137"/>
                        </a:cubicBezTo>
                        <a:cubicBezTo>
                          <a:pt x="157944" y="676524"/>
                          <a:pt x="-153542" y="463487"/>
                          <a:pt x="91570" y="219157"/>
                        </a:cubicBezTo>
                        <a:cubicBezTo>
                          <a:pt x="297437" y="93297"/>
                          <a:pt x="634177" y="-30992"/>
                          <a:pt x="1019605" y="85"/>
                        </a:cubicBezTo>
                        <a:cubicBezTo>
                          <a:pt x="1188956" y="-214810"/>
                          <a:pt x="1411975" y="-552957"/>
                          <a:pt x="1555079" y="-6909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Notifies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”</a:t>
            </a:r>
            <a:r>
              <a:rPr lang="sv-SE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routees</a:t>
            </a:r>
            <a:r>
              <a:rPr lang="sv-S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79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1234</TotalTime>
  <Words>637</Words>
  <Application>Microsoft Macintosh PowerPoint</Application>
  <PresentationFormat>Bredbild</PresentationFormat>
  <Paragraphs>233</Paragraphs>
  <Slides>23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23</vt:i4>
      </vt:variant>
    </vt:vector>
  </HeadingPairs>
  <TitlesOfParts>
    <vt:vector size="28" baseType="lpstr">
      <vt:lpstr>Arial</vt:lpstr>
      <vt:lpstr>Calibri</vt:lpstr>
      <vt:lpstr>Cavolini</vt:lpstr>
      <vt:lpstr>Lobster</vt:lpstr>
      <vt:lpstr>Office-tema</vt:lpstr>
      <vt:lpstr>Actors, Take 2</vt:lpstr>
      <vt:lpstr>Behaviors</vt:lpstr>
      <vt:lpstr>Behaviors</vt:lpstr>
      <vt:lpstr>Routers</vt:lpstr>
      <vt:lpstr>Group Routers</vt:lpstr>
      <vt:lpstr>Pool Routers</vt:lpstr>
      <vt:lpstr>Round Robin Routing</vt:lpstr>
      <vt:lpstr>Random Routing</vt:lpstr>
      <vt:lpstr>Broadcast Routng</vt:lpstr>
      <vt:lpstr>Consistent Hash Routing</vt:lpstr>
      <vt:lpstr>Consistent Hash Routing</vt:lpstr>
      <vt:lpstr>Middleware</vt:lpstr>
      <vt:lpstr>Middleware</vt:lpstr>
      <vt:lpstr>Middleware</vt:lpstr>
      <vt:lpstr>Persistence</vt:lpstr>
      <vt:lpstr>Patterns</vt:lpstr>
      <vt:lpstr>Patterns</vt:lpstr>
      <vt:lpstr>Patterns</vt:lpstr>
      <vt:lpstr>Patterns</vt:lpstr>
      <vt:lpstr>Patterns</vt:lpstr>
      <vt:lpstr>Patterns</vt:lpstr>
      <vt:lpstr>Patterns</vt:lpstr>
      <vt:lpstr>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Roger Johansson</dc:creator>
  <cp:lastModifiedBy>Roger Johansson</cp:lastModifiedBy>
  <cp:revision>98</cp:revision>
  <dcterms:created xsi:type="dcterms:W3CDTF">2020-11-22T06:34:35Z</dcterms:created>
  <dcterms:modified xsi:type="dcterms:W3CDTF">2020-11-25T14:43:39Z</dcterms:modified>
</cp:coreProperties>
</file>