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9" r:id="rId3"/>
    <p:sldId id="256" r:id="rId4"/>
    <p:sldId id="270" r:id="rId5"/>
    <p:sldId id="257" r:id="rId6"/>
    <p:sldId id="260" r:id="rId7"/>
    <p:sldId id="258" r:id="rId8"/>
    <p:sldId id="259" r:id="rId9"/>
    <p:sldId id="263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00"/>
    <a:srgbClr val="8E0000"/>
    <a:srgbClr val="760096"/>
    <a:srgbClr val="313D4D"/>
    <a:srgbClr val="FF0066"/>
    <a:srgbClr val="E20000"/>
    <a:srgbClr val="5B9BD5"/>
    <a:srgbClr val="9DC3E6"/>
    <a:srgbClr val="D8F3FE"/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62" d="100"/>
          <a:sy n="62" d="100"/>
        </p:scale>
        <p:origin x="60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11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3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76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01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4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063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4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52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70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34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2016-11-13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21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9802-C406-439E-BB08-4E127FE88810}" type="datetimeFigureOut">
              <a:rPr lang="sv-SE" smtClean="0"/>
              <a:t>2016-11-13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04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Platform agnostic distributed systems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Building fast data applications without framework lock-in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is conceptually the same thing as </a:t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Akka Cluster Sharding</a:t>
            </a:r>
            <a:r>
              <a:rPr lang="sv-SE" sz="1600" b="1" dirty="0">
                <a:solidFill>
                  <a:schemeClr val="tx1"/>
                </a:solidFill>
              </a:rPr>
              <a:t> </a:t>
            </a:r>
            <a:r>
              <a:rPr lang="sv-SE" sz="1600" dirty="0" smtClean="0">
                <a:solidFill>
                  <a:schemeClr val="tx1"/>
                </a:solidFill>
              </a:rPr>
              <a:t>and similar to </a:t>
            </a:r>
            <a:r>
              <a:rPr lang="sv-SE" sz="1600" b="1" dirty="0" smtClean="0">
                <a:solidFill>
                  <a:schemeClr val="tx1"/>
                </a:solidFill>
              </a:rPr>
              <a:t>MsOrleans</a:t>
            </a:r>
            <a:r>
              <a:rPr lang="sv-SE" sz="1600" dirty="0" smtClean="0">
                <a:solidFill>
                  <a:schemeClr val="tx1"/>
                </a:solidFill>
              </a:rPr>
              <a:t> in the sense that developers do not need to care where objects are placed.</a:t>
            </a:r>
          </a:p>
          <a:p>
            <a:r>
              <a:rPr lang="sv-SE" sz="1600" dirty="0">
                <a:solidFill>
                  <a:schemeClr val="tx1"/>
                </a:solidFill>
              </a:rPr>
              <a:t>Although in a more coarse grained way, data </a:t>
            </a:r>
            <a:r>
              <a:rPr lang="sv-SE" sz="1600" dirty="0" smtClean="0">
                <a:solidFill>
                  <a:schemeClr val="tx1"/>
                </a:solidFill>
              </a:rPr>
              <a:t>islands optimizing for data locality </a:t>
            </a:r>
            <a:r>
              <a:rPr lang="sv-SE" sz="1600" dirty="0">
                <a:solidFill>
                  <a:schemeClr val="tx1"/>
                </a:solidFill>
              </a:rPr>
              <a:t>instead of individual actors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37441" y="2079782"/>
            <a:ext cx="2939497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2645" y="1"/>
            <a:ext cx="76499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chemeClr val="accent1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4620146" y="2387078"/>
              <a:ext cx="5870241" cy="822660"/>
              <a:chOff x="1217380" y="2432829"/>
              <a:chExt cx="14736343" cy="822660"/>
            </a:xfrm>
            <a:grpFill/>
          </p:grpSpPr>
          <p:cxnSp>
            <p:nvCxnSpPr>
              <p:cNvPr id="54" name="Curved Connector 53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269983" y="2432829"/>
                <a:ext cx="8683740" cy="0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Straight Connector 65"/>
            <p:cNvCxnSpPr>
              <a:stCxn id="63" idx="7"/>
              <a:endCxn id="9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1"/>
              <a:endCxn id="9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0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Chose your own abstraction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Unlike opinionated, prepackaged frameworks, you are now free to chose your own abstractions.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Use Actors, Reactive Extensions, DataFlow, or just simple objects.</a:t>
            </a: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37441" y="2079782"/>
            <a:ext cx="2939497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37315" y="58961"/>
            <a:ext cx="76499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chemeClr val="accent1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4620146" y="2387078"/>
              <a:ext cx="5870241" cy="822660"/>
              <a:chOff x="1217380" y="2432829"/>
              <a:chExt cx="14736343" cy="822660"/>
            </a:xfrm>
            <a:grpFill/>
          </p:grpSpPr>
          <p:cxnSp>
            <p:nvCxnSpPr>
              <p:cNvPr id="54" name="Curved Connector 53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7262243" y="2432829"/>
                <a:ext cx="8691480" cy="1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accent1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Straight Connector 65"/>
            <p:cNvCxnSpPr>
              <a:stCxn id="63" idx="7"/>
              <a:endCxn id="9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1"/>
              <a:endCxn id="9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ular Callout 21"/>
          <p:cNvSpPr/>
          <p:nvPr/>
        </p:nvSpPr>
        <p:spPr>
          <a:xfrm>
            <a:off x="9347199" y="958409"/>
            <a:ext cx="2613349" cy="857221"/>
          </a:xfrm>
          <a:prstGeom prst="wedgeRoundRectCallout">
            <a:avLst>
              <a:gd name="adj1" fmla="val -6912"/>
              <a:gd name="adj2" fmla="val 869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oup 23"/>
          <p:cNvGrpSpPr/>
          <p:nvPr/>
        </p:nvGrpSpPr>
        <p:grpSpPr>
          <a:xfrm>
            <a:off x="10128873" y="1168835"/>
            <a:ext cx="1654514" cy="585735"/>
            <a:chOff x="10168182" y="428380"/>
            <a:chExt cx="1654514" cy="58573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182" y="459326"/>
              <a:ext cx="442508" cy="44250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1708" y="428380"/>
              <a:ext cx="585735" cy="585735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1397514" y="459327"/>
              <a:ext cx="425182" cy="375426"/>
            </a:xfrm>
            <a:prstGeom prst="rect">
              <a:avLst/>
            </a:prstGeom>
            <a:solidFill>
              <a:srgbClr val="760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 smtClean="0"/>
                <a:t>TPL</a:t>
              </a:r>
              <a:endParaRPr lang="sv-SE" sz="12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11" y="1225299"/>
            <a:ext cx="449605" cy="3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Rounded Rectangle 4"/>
          <p:cNvSpPr/>
          <p:nvPr/>
        </p:nvSpPr>
        <p:spPr>
          <a:xfrm>
            <a:off x="8701997" y="2079782"/>
            <a:ext cx="2974941" cy="114402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465746" y="223889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Oval 62"/>
          <p:cNvSpPr/>
          <p:nvPr/>
        </p:nvSpPr>
        <p:spPr>
          <a:xfrm>
            <a:off x="10168182" y="258423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val 64"/>
          <p:cNvSpPr/>
          <p:nvPr/>
        </p:nvSpPr>
        <p:spPr>
          <a:xfrm>
            <a:off x="10751861" y="2584239"/>
            <a:ext cx="292100" cy="292100"/>
          </a:xfrm>
          <a:prstGeom prst="ellips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6" name="Straight Connector 65"/>
          <p:cNvCxnSpPr>
            <a:stCxn id="63" idx="7"/>
            <a:endCxn id="9" idx="3"/>
          </p:cNvCxnSpPr>
          <p:nvPr/>
        </p:nvCxnSpPr>
        <p:spPr>
          <a:xfrm flipV="1">
            <a:off x="10417505" y="2488222"/>
            <a:ext cx="91018" cy="138794"/>
          </a:xfrm>
          <a:prstGeom prst="lin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1"/>
            <a:endCxn id="9" idx="5"/>
          </p:cNvCxnSpPr>
          <p:nvPr/>
        </p:nvCxnSpPr>
        <p:spPr>
          <a:xfrm flipH="1" flipV="1">
            <a:off x="10715069" y="2488222"/>
            <a:ext cx="79569" cy="138794"/>
          </a:xfrm>
          <a:prstGeom prst="line">
            <a:avLst/>
          </a:prstGeom>
          <a:solidFill>
            <a:schemeClr val="accent1"/>
          </a:solidFill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10571" y="132594"/>
            <a:ext cx="5181382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Summarising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Platform agnostic, can be </a:t>
            </a:r>
            <a:r>
              <a:rPr lang="sv-SE" sz="1600" dirty="0" smtClean="0">
                <a:solidFill>
                  <a:schemeClr val="tx1"/>
                </a:solidFill>
              </a:rPr>
              <a:t>polyglot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Abstraction agnostic, pick the right tool for you</a:t>
            </a:r>
            <a:endParaRPr lang="sv-S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Message order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Message delivery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Automatic placement of </a:t>
            </a:r>
            <a:r>
              <a:rPr lang="sv-SE" sz="1600" dirty="0" smtClean="0">
                <a:solidFill>
                  <a:schemeClr val="tx1"/>
                </a:solidFill>
              </a:rPr>
              <a:t>actors/channels/objects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High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Horizontal Scaling</a:t>
            </a:r>
            <a:endParaRPr lang="sv-S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smtClean="0">
                <a:solidFill>
                  <a:schemeClr val="tx1"/>
                </a:solidFill>
              </a:rPr>
              <a:t>High </a:t>
            </a:r>
            <a:r>
              <a:rPr lang="sv-SE" sz="1600" dirty="0">
                <a:solidFill>
                  <a:schemeClr val="tx1"/>
                </a:solidFill>
              </a:rPr>
              <a:t>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Low latency</a:t>
            </a:r>
          </a:p>
        </p:txBody>
      </p:sp>
      <p:sp>
        <p:nvSpPr>
          <p:cNvPr id="11" name="Line Callout 2 (No Border) 10"/>
          <p:cNvSpPr/>
          <p:nvPr/>
        </p:nvSpPr>
        <p:spPr>
          <a:xfrm>
            <a:off x="10082764" y="426306"/>
            <a:ext cx="1931572" cy="434648"/>
          </a:xfrm>
          <a:prstGeom prst="callout2">
            <a:avLst>
              <a:gd name="adj1" fmla="val 62626"/>
              <a:gd name="adj2" fmla="val 2947"/>
              <a:gd name="adj3" fmla="val 63750"/>
              <a:gd name="adj4" fmla="val -7201"/>
              <a:gd name="adj5" fmla="val 99000"/>
              <a:gd name="adj6" fmla="val -2414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Platform agnostic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7" name="Line Callout 2 (No Border) 56"/>
          <p:cNvSpPr/>
          <p:nvPr/>
        </p:nvSpPr>
        <p:spPr>
          <a:xfrm>
            <a:off x="10004612" y="1350946"/>
            <a:ext cx="2239546" cy="434648"/>
          </a:xfrm>
          <a:prstGeom prst="callout2">
            <a:avLst>
              <a:gd name="adj1" fmla="val 59251"/>
              <a:gd name="adj2" fmla="val 3080"/>
              <a:gd name="adj3" fmla="val 59250"/>
              <a:gd name="adj4" fmla="val -4989"/>
              <a:gd name="adj5" fmla="val 202501"/>
              <a:gd name="adj6" fmla="val 2126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Abstraction agnostic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8" name="Line Callout 2 (No Border) 57"/>
          <p:cNvSpPr/>
          <p:nvPr/>
        </p:nvSpPr>
        <p:spPr>
          <a:xfrm>
            <a:off x="2464479" y="4429568"/>
            <a:ext cx="3278289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5626"/>
              <a:gd name="adj6" fmla="val 12029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Message order,</a:t>
            </a: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Message delivery guarantees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9" name="Line Callout 2 (No Border) 58"/>
          <p:cNvSpPr/>
          <p:nvPr/>
        </p:nvSpPr>
        <p:spPr>
          <a:xfrm>
            <a:off x="4256287" y="5978659"/>
            <a:ext cx="2171574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33751"/>
              <a:gd name="adj6" fmla="val 12868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High Availability,</a:t>
            </a: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Horizontal Scaling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64" name="Line Callout 2 (No Border) 63"/>
          <p:cNvSpPr/>
          <p:nvPr/>
        </p:nvSpPr>
        <p:spPr>
          <a:xfrm>
            <a:off x="9846024" y="3330054"/>
            <a:ext cx="2239546" cy="434648"/>
          </a:xfrm>
          <a:prstGeom prst="callout2">
            <a:avLst>
              <a:gd name="adj1" fmla="val 59251"/>
              <a:gd name="adj2" fmla="val 3080"/>
              <a:gd name="adj3" fmla="val 59250"/>
              <a:gd name="adj4" fmla="val -4989"/>
              <a:gd name="adj5" fmla="val -97877"/>
              <a:gd name="adj6" fmla="val 145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Automatic placement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68" name="Line Callout 2 (No Border) 67"/>
          <p:cNvSpPr/>
          <p:nvPr/>
        </p:nvSpPr>
        <p:spPr>
          <a:xfrm>
            <a:off x="8083719" y="6209638"/>
            <a:ext cx="3278289" cy="434648"/>
          </a:xfrm>
          <a:prstGeom prst="callout2">
            <a:avLst>
              <a:gd name="adj1" fmla="val 55876"/>
              <a:gd name="adj2" fmla="val 16103"/>
              <a:gd name="adj3" fmla="val 55875"/>
              <a:gd name="adj4" fmla="val 12089"/>
              <a:gd name="adj5" fmla="val -1"/>
              <a:gd name="adj6" fmla="val 469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Excellent performance</a:t>
            </a:r>
            <a:endParaRPr lang="sv-SE" b="1" dirty="0">
              <a:solidFill>
                <a:schemeClr val="tx1"/>
              </a:solidFill>
            </a:endParaRPr>
          </a:p>
        </p:txBody>
      </p:sp>
      <p:cxnSp>
        <p:nvCxnSpPr>
          <p:cNvPr id="50" name="Curved Connector 49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7" grpId="0" animBg="1"/>
      <p:bldP spid="58" grpId="0" animBg="1"/>
      <p:bldP spid="59" grpId="0" animBg="1"/>
      <p:bldP spid="64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17172" y="2600845"/>
            <a:ext cx="9557656" cy="1399591"/>
            <a:chOff x="1137831" y="2026256"/>
            <a:chExt cx="9557656" cy="1399591"/>
          </a:xfrm>
        </p:grpSpPr>
        <p:sp>
          <p:nvSpPr>
            <p:cNvPr id="4" name="Rectangle 3"/>
            <p:cNvSpPr/>
            <p:nvPr/>
          </p:nvSpPr>
          <p:spPr>
            <a:xfrm>
              <a:off x="1137831" y="2026256"/>
              <a:ext cx="2584579" cy="13995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No state</a:t>
              </a:r>
            </a:p>
            <a:p>
              <a:pPr algn="ctr"/>
              <a:r>
                <a:rPr lang="sv-SE" dirty="0" smtClean="0"/>
                <a:t>Easy to scale out</a:t>
              </a:r>
              <a:endParaRPr lang="sv-SE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110908" y="2026256"/>
              <a:ext cx="2584579" cy="1399591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Long term state</a:t>
              </a:r>
            </a:p>
            <a:p>
              <a:pPr algn="ctr"/>
              <a:r>
                <a:rPr lang="sv-SE" dirty="0" smtClean="0"/>
                <a:t>Harder to scale out</a:t>
              </a:r>
              <a:endParaRPr lang="sv-SE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24369" y="2026256"/>
              <a:ext cx="2584579" cy="13995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Short term state</a:t>
              </a:r>
            </a:p>
            <a:p>
              <a:pPr algn="ctr"/>
              <a:r>
                <a:rPr lang="sv-SE" dirty="0" smtClean="0"/>
                <a:t>Easy to scale out</a:t>
              </a:r>
              <a:endParaRPr lang="sv-SE" dirty="0"/>
            </a:p>
          </p:txBody>
        </p:sp>
      </p:grpSp>
      <p:sp>
        <p:nvSpPr>
          <p:cNvPr id="7" name="Line Callout 2 (No Border) 6"/>
          <p:cNvSpPr/>
          <p:nvPr/>
        </p:nvSpPr>
        <p:spPr>
          <a:xfrm>
            <a:off x="3405539" y="4621463"/>
            <a:ext cx="5380919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4702"/>
              <a:gd name="adj5" fmla="val -117921"/>
              <a:gd name="adj6" fmla="val 10754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State needs to move around when nodes fail.</a:t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Everyone need to agree on what node owns the state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317172" y="1398168"/>
            <a:ext cx="9557656" cy="45896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Consistency</a:t>
            </a:r>
            <a:endParaRPr lang="sv-SE" dirty="0"/>
          </a:p>
        </p:txBody>
      </p:sp>
      <p:sp>
        <p:nvSpPr>
          <p:cNvPr id="12" name="Left Arrow 11"/>
          <p:cNvSpPr/>
          <p:nvPr/>
        </p:nvSpPr>
        <p:spPr>
          <a:xfrm>
            <a:off x="1317170" y="1999506"/>
            <a:ext cx="9557656" cy="45896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Availability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802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771046" y="1320541"/>
            <a:ext cx="219076" cy="3830329"/>
            <a:chOff x="7572374" y="1181099"/>
            <a:chExt cx="219076" cy="3830329"/>
          </a:xfrm>
        </p:grpSpPr>
        <p:grpSp>
          <p:nvGrpSpPr>
            <p:cNvPr id="13" name="Group 12"/>
            <p:cNvGrpSpPr/>
            <p:nvPr/>
          </p:nvGrpSpPr>
          <p:grpSpPr>
            <a:xfrm>
              <a:off x="7572375" y="1181099"/>
              <a:ext cx="219075" cy="952500"/>
              <a:chOff x="7572375" y="1181099"/>
              <a:chExt cx="219075" cy="9525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" name="Curved Connector 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24" name="Curved Connector 2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urved Connector 2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7572375" y="2149003"/>
              <a:ext cx="219075" cy="952500"/>
              <a:chOff x="7572375" y="1181099"/>
              <a:chExt cx="219075" cy="9525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6" name="Curved Connector 35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urved Connector 3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4" name="Curved Connector 3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urved Connector 3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/>
            <p:cNvGrpSpPr/>
            <p:nvPr/>
          </p:nvGrpSpPr>
          <p:grpSpPr>
            <a:xfrm>
              <a:off x="7572375" y="3101503"/>
              <a:ext cx="219075" cy="952500"/>
              <a:chOff x="7572375" y="1181099"/>
              <a:chExt cx="219075" cy="9525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3" name="Curved Connector 4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urved Connector 43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1" name="Curved Connector 40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urved Connector 41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7572374" y="4058928"/>
              <a:ext cx="219075" cy="952500"/>
              <a:chOff x="7572375" y="1181099"/>
              <a:chExt cx="219075" cy="9525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7" name="Curved Connector 56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5" name="Curved Connector 54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chemeClr val="bg2">
                      <a:lumMod val="9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31833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571" y="132595"/>
            <a:ext cx="3955572" cy="237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The problem: Distributed </a:t>
            </a:r>
            <a:r>
              <a:rPr lang="sv-SE" sz="1600" b="1" dirty="0">
                <a:solidFill>
                  <a:schemeClr val="tx1"/>
                </a:solidFill>
              </a:rPr>
              <a:t>monolith</a:t>
            </a: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tx1"/>
                </a:solidFill>
              </a:rPr>
              <a:t>All </a:t>
            </a:r>
            <a:r>
              <a:rPr lang="sv-SE" sz="1600" dirty="0" smtClean="0">
                <a:solidFill>
                  <a:schemeClr val="tx1"/>
                </a:solidFill>
              </a:rPr>
              <a:t>components </a:t>
            </a:r>
            <a:r>
              <a:rPr lang="sv-SE" sz="1600" dirty="0">
                <a:solidFill>
                  <a:schemeClr val="tx1"/>
                </a:solidFill>
              </a:rPr>
              <a:t>are bound to the same stack and framework.</a:t>
            </a:r>
          </a:p>
          <a:p>
            <a:r>
              <a:rPr lang="sv-SE" sz="1600" dirty="0">
                <a:solidFill>
                  <a:schemeClr val="tx1"/>
                </a:solidFill>
              </a:rPr>
              <a:t>One tightly coupled blob of code distributed across machines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2431" y="961007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Network</a:t>
            </a:r>
            <a:endParaRPr lang="sv-SE" dirty="0"/>
          </a:p>
        </p:txBody>
      </p:sp>
      <p:sp>
        <p:nvSpPr>
          <p:cNvPr id="45" name="Line Callout 2 (No Border) 44"/>
          <p:cNvSpPr/>
          <p:nvPr/>
        </p:nvSpPr>
        <p:spPr>
          <a:xfrm>
            <a:off x="2065352" y="3923304"/>
            <a:ext cx="2586518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5626"/>
              <a:gd name="adj6" fmla="val 12029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Whatever you have here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46" name="Line Callout 2 (No Border) 45"/>
          <p:cNvSpPr/>
          <p:nvPr/>
        </p:nvSpPr>
        <p:spPr>
          <a:xfrm>
            <a:off x="6471138" y="5508678"/>
            <a:ext cx="2018137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5626"/>
              <a:gd name="adj6" fmla="val 12029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Must also be here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4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31833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571" y="132595"/>
            <a:ext cx="3955572" cy="237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Framework specific protocols</a:t>
            </a: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tx1"/>
                </a:solidFill>
              </a:rPr>
              <a:t>For example, all of the major Actor Model frameworks and languages have their own specific homegrown protocols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b="1" dirty="0">
                <a:solidFill>
                  <a:schemeClr val="tx1"/>
                </a:solidFill>
              </a:rPr>
              <a:t>Erlang OTP, Akka, Akka.NET, MsOrleans, </a:t>
            </a:r>
            <a:r>
              <a:rPr lang="sv-SE" sz="1600" dirty="0">
                <a:solidFill>
                  <a:schemeClr val="tx1"/>
                </a:solidFill>
              </a:rPr>
              <a:t>none of them can talk to eachother using their own cluster protocols.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2431" y="961007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Network</a:t>
            </a:r>
            <a:endParaRPr lang="sv-SE" dirty="0"/>
          </a:p>
        </p:txBody>
      </p:sp>
      <p:sp>
        <p:nvSpPr>
          <p:cNvPr id="47" name="Line Callout 2 (No Border) 46"/>
          <p:cNvSpPr/>
          <p:nvPr/>
        </p:nvSpPr>
        <p:spPr>
          <a:xfrm>
            <a:off x="2556026" y="4490021"/>
            <a:ext cx="3905318" cy="1223648"/>
          </a:xfrm>
          <a:prstGeom prst="callout2">
            <a:avLst>
              <a:gd name="adj1" fmla="val 59251"/>
              <a:gd name="adj2" fmla="val 98886"/>
              <a:gd name="adj3" fmla="val 59480"/>
              <a:gd name="adj4" fmla="val 108147"/>
              <a:gd name="adj5" fmla="val 52021"/>
              <a:gd name="adj6" fmla="val 13257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b="1" dirty="0">
                <a:solidFill>
                  <a:schemeClr val="tx1"/>
                </a:solidFill>
              </a:rPr>
              <a:t>Homegrown, </a:t>
            </a:r>
          </a:p>
          <a:p>
            <a:r>
              <a:rPr lang="sv-SE" sz="2400" b="1" dirty="0">
                <a:solidFill>
                  <a:schemeClr val="tx1"/>
                </a:solidFill>
              </a:rPr>
              <a:t>non standard, </a:t>
            </a:r>
            <a:r>
              <a:rPr lang="sv-SE" sz="2400" b="1" dirty="0" smtClean="0">
                <a:solidFill>
                  <a:schemeClr val="tx1"/>
                </a:solidFill>
              </a:rPr>
              <a:t/>
            </a:r>
            <a:br>
              <a:rPr lang="sv-SE" sz="2400" b="1" dirty="0" smtClean="0">
                <a:solidFill>
                  <a:schemeClr val="tx1"/>
                </a:solidFill>
              </a:rPr>
            </a:br>
            <a:r>
              <a:rPr lang="sv-SE" sz="2400" b="1" dirty="0" smtClean="0">
                <a:solidFill>
                  <a:schemeClr val="tx1"/>
                </a:solidFill>
              </a:rPr>
              <a:t>framework </a:t>
            </a:r>
            <a:r>
              <a:rPr lang="sv-SE" sz="2400" b="1" dirty="0">
                <a:solidFill>
                  <a:schemeClr val="tx1"/>
                </a:solidFill>
              </a:rPr>
              <a:t>specific protocol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771046" y="1320541"/>
            <a:ext cx="219076" cy="3830329"/>
            <a:chOff x="7572374" y="1181099"/>
            <a:chExt cx="219076" cy="3830329"/>
          </a:xfrm>
        </p:grpSpPr>
        <p:grpSp>
          <p:nvGrpSpPr>
            <p:cNvPr id="13" name="Group 12"/>
            <p:cNvGrpSpPr/>
            <p:nvPr/>
          </p:nvGrpSpPr>
          <p:grpSpPr>
            <a:xfrm>
              <a:off x="7572375" y="1181099"/>
              <a:ext cx="219075" cy="952500"/>
              <a:chOff x="7572375" y="1181099"/>
              <a:chExt cx="219075" cy="9525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" name="Curved Connector 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24" name="Curved Connector 2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urved Connector 2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7572375" y="2149003"/>
              <a:ext cx="219075" cy="952500"/>
              <a:chOff x="7572375" y="1181099"/>
              <a:chExt cx="219075" cy="9525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6" name="Curved Connector 35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urved Connector 3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4" name="Curved Connector 3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urved Connector 3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/>
            <p:cNvGrpSpPr/>
            <p:nvPr/>
          </p:nvGrpSpPr>
          <p:grpSpPr>
            <a:xfrm>
              <a:off x="7572375" y="3101503"/>
              <a:ext cx="219075" cy="952500"/>
              <a:chOff x="7572375" y="1181099"/>
              <a:chExt cx="219075" cy="9525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3" name="Curved Connector 4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urved Connector 43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1" name="Curved Connector 40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urved Connector 41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7572374" y="4058928"/>
              <a:ext cx="219075" cy="952500"/>
              <a:chOff x="7572375" y="1181099"/>
              <a:chExt cx="219075" cy="9525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7" name="Curved Connector 56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5" name="Curved Connector 54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7043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rgbClr val="5B9BD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09845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Embracing The Unix Philosophy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What if we instead shrink the responsibility of the cluster?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/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dirty="0" smtClean="0">
                <a:solidFill>
                  <a:schemeClr val="tx1"/>
                </a:solidFill>
              </a:rPr>
              <a:t>Instead of encapsulating everything, including business logic, we can limit the scope to data transport and cluster semantics only.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34293" cy="573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Cluster consumer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cluster mechanism is separated from the components.</a:t>
            </a:r>
            <a:br>
              <a:rPr lang="sv-SE" sz="1600" dirty="0" smtClean="0">
                <a:solidFill>
                  <a:schemeClr val="tx1"/>
                </a:solidFill>
              </a:rPr>
            </a:br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Components only need to agree on the protocols and contracts of the cluster, or use a prebuilt tool for this purpose, e.g. </a:t>
            </a:r>
            <a:r>
              <a:rPr lang="sv-SE" sz="1600" b="1" dirty="0" smtClean="0">
                <a:solidFill>
                  <a:schemeClr val="tx1"/>
                </a:solidFill>
              </a:rPr>
              <a:t>Apache Kafka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33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1" y="132594"/>
            <a:ext cx="3835737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We start out by having a much higher number of partitions than consumers.</a:t>
            </a:r>
            <a:endParaRPr lang="sv-SE" sz="16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12030" y="117875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2030" y="2805268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61955" y="443542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4" name="Curved Connector 43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011045" y="2079783"/>
            <a:ext cx="2834979" cy="1144025"/>
            <a:chOff x="7011045" y="2085530"/>
            <a:chExt cx="2834979" cy="1144025"/>
          </a:xfrm>
        </p:grpSpPr>
        <p:grpSp>
          <p:nvGrpSpPr>
            <p:cNvPr id="36" name="Group 35"/>
            <p:cNvGrpSpPr/>
            <p:nvPr/>
          </p:nvGrpSpPr>
          <p:grpSpPr>
            <a:xfrm>
              <a:off x="7011045" y="2332961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7" name="Rounded Rectangle 36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747321" y="2085530"/>
              <a:ext cx="2098703" cy="1144025"/>
              <a:chOff x="7747321" y="2085530"/>
              <a:chExt cx="2098703" cy="114402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701999" y="208553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worker2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747321" y="2180205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a consumer is added, the partitions are rebalanced across the avaiable consumers.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allows consumers to scale up to the same number as the avaiable partitions.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12030" y="766280"/>
            <a:ext cx="2833994" cy="1144025"/>
            <a:chOff x="7012030" y="766280"/>
            <a:chExt cx="2833994" cy="1144025"/>
          </a:xfrm>
        </p:grpSpPr>
        <p:grpSp>
          <p:nvGrpSpPr>
            <p:cNvPr id="3" name="Group 2"/>
            <p:cNvGrpSpPr/>
            <p:nvPr/>
          </p:nvGrpSpPr>
          <p:grpSpPr>
            <a:xfrm>
              <a:off x="7012030" y="1036272"/>
              <a:ext cx="917624" cy="663385"/>
              <a:chOff x="6971245" y="1178751"/>
              <a:chExt cx="958410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47322" y="766280"/>
              <a:ext cx="2098702" cy="1144025"/>
              <a:chOff x="7747322" y="766280"/>
              <a:chExt cx="2098702" cy="114402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01999" y="766280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worker1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47322" y="86095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61955" y="4706788"/>
            <a:ext cx="2784069" cy="1144025"/>
            <a:chOff x="7061955" y="4706788"/>
            <a:chExt cx="2784069" cy="1144025"/>
          </a:xfrm>
        </p:grpSpPr>
        <p:grpSp>
          <p:nvGrpSpPr>
            <p:cNvPr id="40" name="Group 39"/>
            <p:cNvGrpSpPr/>
            <p:nvPr/>
          </p:nvGrpSpPr>
          <p:grpSpPr>
            <a:xfrm>
              <a:off x="7061955" y="4798834"/>
              <a:ext cx="917625" cy="1006556"/>
              <a:chOff x="6971244" y="1178751"/>
              <a:chExt cx="958411" cy="100655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1" name="Rounded Rectangle 40"/>
              <p:cNvSpPr/>
              <p:nvPr/>
            </p:nvSpPr>
            <p:spPr>
              <a:xfrm>
                <a:off x="6971246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1244" y="1859132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747322" y="4706788"/>
              <a:ext cx="2098702" cy="1144025"/>
              <a:chOff x="7747322" y="4706788"/>
              <a:chExt cx="2098702" cy="114402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701999" y="4706788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worker4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47322" y="4801462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011045" y="3393286"/>
            <a:ext cx="2837524" cy="1144025"/>
            <a:chOff x="7011045" y="3412009"/>
            <a:chExt cx="2837524" cy="1144025"/>
          </a:xfrm>
        </p:grpSpPr>
        <p:grpSp>
          <p:nvGrpSpPr>
            <p:cNvPr id="45" name="Group 44"/>
            <p:cNvGrpSpPr/>
            <p:nvPr/>
          </p:nvGrpSpPr>
          <p:grpSpPr>
            <a:xfrm>
              <a:off x="7011045" y="3657794"/>
              <a:ext cx="917625" cy="663385"/>
              <a:chOff x="6971243" y="1178751"/>
              <a:chExt cx="958411" cy="66338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Rounded Rectangle 45"/>
              <p:cNvSpPr/>
              <p:nvPr/>
            </p:nvSpPr>
            <p:spPr>
              <a:xfrm>
                <a:off x="6971243" y="117875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971245" y="1515961"/>
                <a:ext cx="958409" cy="326175"/>
              </a:xfrm>
              <a:prstGeom prst="round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v-SE" sz="1200" dirty="0" smtClean="0"/>
                  <a:t>partition</a:t>
                </a:r>
                <a:endParaRPr lang="sv-SE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49866" y="3412009"/>
              <a:ext cx="2098703" cy="1144025"/>
              <a:chOff x="7749866" y="3412009"/>
              <a:chExt cx="2098703" cy="11440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704544" y="3412009"/>
                <a:ext cx="1144025" cy="114402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sv-SE" b="1" dirty="0" smtClean="0">
                    <a:solidFill>
                      <a:schemeClr val="bg1"/>
                    </a:solidFill>
                  </a:rPr>
                  <a:t>worker3</a:t>
                </a:r>
                <a:endParaRPr lang="sv-SE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749866" y="3506684"/>
                <a:ext cx="954676" cy="95467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sv-SE" sz="1200" b="1" dirty="0" smtClean="0">
                    <a:solidFill>
                      <a:schemeClr val="bg1"/>
                    </a:solidFill>
                  </a:rPr>
                  <a:t>consumer</a:t>
                </a:r>
                <a:endParaRPr lang="sv-SE" sz="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By partitioning events based on some form of unique identifier, e.g. CustomerId, Region or similar, we can make sure all events that belong together end up on the same partition.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the events are assigned to a specific partition, it’s easy to build a stateful system behind the worker consuming this partition.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02575" y="1"/>
            <a:ext cx="636168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8716341" y="2079782"/>
            <a:ext cx="2960597" cy="1144026"/>
          </a:xfrm>
          <a:prstGeom prst="roundRect">
            <a:avLst>
              <a:gd name="adj" fmla="val 50000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              Stateful</a:t>
            </a:r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1045" y="2327214"/>
            <a:ext cx="917625" cy="663385"/>
            <a:chOff x="6971243" y="1178751"/>
            <a:chExt cx="958411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3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507</Words>
  <Application>Microsoft Office PowerPoint</Application>
  <PresentationFormat>Widescreen</PresentationFormat>
  <Paragraphs>218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Platform agnostic distributed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169</cp:revision>
  <dcterms:created xsi:type="dcterms:W3CDTF">2016-11-05T07:11:57Z</dcterms:created>
  <dcterms:modified xsi:type="dcterms:W3CDTF">2016-11-13T09:41:15Z</dcterms:modified>
</cp:coreProperties>
</file>