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  <p:sldMasterId id="2147484488" r:id="rId6"/>
  </p:sldMasterIdLst>
  <p:notesMasterIdLst>
    <p:notesMasterId r:id="rId63"/>
  </p:notesMasterIdLst>
  <p:sldIdLst>
    <p:sldId id="488" r:id="rId7"/>
    <p:sldId id="390" r:id="rId8"/>
    <p:sldId id="381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396" r:id="rId22"/>
    <p:sldId id="399" r:id="rId23"/>
    <p:sldId id="402" r:id="rId24"/>
    <p:sldId id="407" r:id="rId25"/>
    <p:sldId id="403" r:id="rId26"/>
    <p:sldId id="485" r:id="rId27"/>
    <p:sldId id="404" r:id="rId28"/>
    <p:sldId id="405" r:id="rId29"/>
    <p:sldId id="406" r:id="rId30"/>
    <p:sldId id="409" r:id="rId31"/>
    <p:sldId id="486" r:id="rId32"/>
    <p:sldId id="411" r:id="rId33"/>
    <p:sldId id="412" r:id="rId34"/>
    <p:sldId id="413" r:id="rId35"/>
    <p:sldId id="415" r:id="rId36"/>
    <p:sldId id="414" r:id="rId37"/>
    <p:sldId id="416" r:id="rId38"/>
    <p:sldId id="417" r:id="rId39"/>
    <p:sldId id="496" r:id="rId40"/>
    <p:sldId id="418" r:id="rId41"/>
    <p:sldId id="419" r:id="rId42"/>
    <p:sldId id="499" r:id="rId43"/>
    <p:sldId id="422" r:id="rId44"/>
    <p:sldId id="495" r:id="rId45"/>
    <p:sldId id="472" r:id="rId46"/>
    <p:sldId id="480" r:id="rId47"/>
    <p:sldId id="479" r:id="rId48"/>
    <p:sldId id="424" r:id="rId49"/>
    <p:sldId id="437" r:id="rId50"/>
    <p:sldId id="355" r:id="rId51"/>
    <p:sldId id="441" r:id="rId52"/>
    <p:sldId id="444" r:id="rId53"/>
    <p:sldId id="420" r:id="rId54"/>
    <p:sldId id="421" r:id="rId55"/>
    <p:sldId id="445" r:id="rId56"/>
    <p:sldId id="491" r:id="rId57"/>
    <p:sldId id="492" r:id="rId58"/>
    <p:sldId id="493" r:id="rId59"/>
    <p:sldId id="494" r:id="rId60"/>
    <p:sldId id="489" r:id="rId61"/>
    <p:sldId id="500" r:id="rId6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96"/>
            <p14:sldId id="418"/>
            <p14:sldId id="419"/>
            <p14:sldId id="49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91"/>
            <p14:sldId id="492"/>
            <p14:sldId id="493"/>
            <p14:sldId id="494"/>
            <p14:sldId id="489"/>
            <p14:sldId id="50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F9"/>
    <a:srgbClr val="0E1C22"/>
    <a:srgbClr val="E95959"/>
    <a:srgbClr val="FF9201"/>
    <a:srgbClr val="4D73B1"/>
    <a:srgbClr val="485970"/>
    <a:srgbClr val="EA8600"/>
    <a:srgbClr val="333F50"/>
    <a:srgbClr val="323B4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0" autoAdjust="0"/>
    <p:restoredTop sz="90104" autoAdjust="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0606240"/>
        <c:axId val="25060663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50607416"/>
        <c:axId val="250607024"/>
      </c:scatterChart>
      <c:valAx>
        <c:axId val="25060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0606632"/>
        <c:crosses val="autoZero"/>
        <c:crossBetween val="midCat"/>
        <c:majorUnit val="1"/>
      </c:valAx>
      <c:valAx>
        <c:axId val="25060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0606240"/>
        <c:crosses val="autoZero"/>
        <c:crossBetween val="midCat"/>
      </c:valAx>
      <c:valAx>
        <c:axId val="2506070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0607416"/>
        <c:crosses val="max"/>
        <c:crossBetween val="midCat"/>
      </c:valAx>
      <c:valAx>
        <c:axId val="250607416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250607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8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4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5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B4-D69B-4B5F-9788-AD26F846F5B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698E-5210-4F37-96D4-F66CAAD7003E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+mj-lt"/>
                <a:ea typeface="Roboto" pitchFamily="2" charset="0"/>
              </a:rPr>
              <a:t>Scale up and out with Akka.NET</a:t>
            </a:r>
            <a:endParaRPr lang="sv-SE" sz="6000" b="1" dirty="0">
              <a:solidFill>
                <a:srgbClr val="6FC8F9"/>
              </a:solidFill>
              <a:latin typeface="+mj-lt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</a:t>
            </a:r>
            <a:r>
              <a:rPr lang="sv-SE" sz="2400" b="1" smtClean="0"/>
              <a:t>: </a:t>
            </a:r>
            <a:r>
              <a:rPr lang="sv-SE" sz="2400" b="1" smtClean="0"/>
              <a:t>roger.johansson@betsson.com</a:t>
            </a:r>
            <a:endParaRPr lang="sv-SE" sz="24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smtClean="0"/>
              <a:t>OMG-WTF-SVÅRT</a:t>
            </a:r>
            <a:br>
              <a:rPr lang="sv-SE" sz="4400" b="1" dirty="0" smtClean="0"/>
            </a:br>
            <a:r>
              <a:rPr lang="sv-SE" sz="1600" dirty="0" smtClean="0"/>
              <a:t>-Håkan </a:t>
            </a:r>
            <a:r>
              <a:rPr lang="sv-SE" sz="1600" dirty="0" err="1" smtClean="0"/>
              <a:t>Canberger</a:t>
            </a:r>
            <a:r>
              <a:rPr lang="sv-SE" sz="1600" dirty="0" smtClean="0"/>
              <a:t> – </a:t>
            </a:r>
            <a:r>
              <a:rPr lang="sv-SE" sz="1600" dirty="0" err="1" smtClean="0"/>
              <a:t>Swetugg</a:t>
            </a:r>
            <a:r>
              <a:rPr lang="sv-SE" sz="1600" dirty="0" smtClean="0"/>
              <a:t> 2015</a:t>
            </a:r>
            <a:endParaRPr lang="sv-SE" sz="4400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2690653"/>
            <a:ext cx="5140194" cy="35338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55809" y="3823890"/>
            <a:ext cx="1556922" cy="2207704"/>
            <a:chOff x="2003984" y="2834631"/>
            <a:chExt cx="1527119" cy="2165443"/>
          </a:xfrm>
        </p:grpSpPr>
        <p:sp>
          <p:nvSpPr>
            <p:cNvPr id="6" name="Oval 5"/>
            <p:cNvSpPr/>
            <p:nvPr/>
          </p:nvSpPr>
          <p:spPr>
            <a:xfrm>
              <a:off x="2003984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53360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0273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5335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4"/>
              <a:endCxn id="9" idx="1"/>
            </p:cNvCxnSpPr>
            <p:nvPr/>
          </p:nvCxnSpPr>
          <p:spPr>
            <a:xfrm>
              <a:off x="2218168" y="3262998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9" idx="0"/>
            </p:cNvCxnSpPr>
            <p:nvPr/>
          </p:nvCxnSpPr>
          <p:spPr>
            <a:xfrm flipH="1">
              <a:off x="2767543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4"/>
              <a:endCxn id="9" idx="7"/>
            </p:cNvCxnSpPr>
            <p:nvPr/>
          </p:nvCxnSpPr>
          <p:spPr>
            <a:xfrm flipH="1">
              <a:off x="2918993" y="3262998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6296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33"/>
            <p:cNvCxnSpPr>
              <a:stCxn id="9" idx="4"/>
              <a:endCxn id="33" idx="0"/>
            </p:cNvCxnSpPr>
            <p:nvPr/>
          </p:nvCxnSpPr>
          <p:spPr>
            <a:xfrm>
              <a:off x="276754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3024" y="3895925"/>
            <a:ext cx="1559562" cy="2207705"/>
            <a:chOff x="8769118" y="2834631"/>
            <a:chExt cx="1529707" cy="2165443"/>
          </a:xfrm>
        </p:grpSpPr>
        <p:sp>
          <p:nvSpPr>
            <p:cNvPr id="16" name="Oval 15"/>
            <p:cNvSpPr/>
            <p:nvPr/>
          </p:nvSpPr>
          <p:spPr>
            <a:xfrm rot="10800000">
              <a:off x="9867871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9318495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0">
              <a:off x="8769119" y="3773827"/>
              <a:ext cx="428367" cy="428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 rot="10800000">
              <a:off x="9318496" y="2834631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>
              <a:stCxn id="16" idx="4"/>
              <a:endCxn id="19" idx="1"/>
            </p:cNvCxnSpPr>
            <p:nvPr/>
          </p:nvCxnSpPr>
          <p:spPr>
            <a:xfrm rot="10800000">
              <a:off x="9684130" y="3200265"/>
              <a:ext cx="397924" cy="573562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9" idx="0"/>
            </p:cNvCxnSpPr>
            <p:nvPr/>
          </p:nvCxnSpPr>
          <p:spPr>
            <a:xfrm rot="10800000" flipH="1">
              <a:off x="9532678" y="3262998"/>
              <a:ext cx="1" cy="510829"/>
            </a:xfrm>
            <a:prstGeom prst="line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4"/>
              <a:endCxn id="19" idx="7"/>
            </p:cNvCxnSpPr>
            <p:nvPr/>
          </p:nvCxnSpPr>
          <p:spPr>
            <a:xfrm rot="10800000" flipH="1">
              <a:off x="8983302" y="3200265"/>
              <a:ext cx="397927" cy="573562"/>
            </a:xfrm>
            <a:prstGeom prst="straightConnector1">
              <a:avLst/>
            </a:prstGeom>
            <a:ln w="47625">
              <a:solidFill>
                <a:schemeClr val="bg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76911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897369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9318493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9523073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870458" y="4571707"/>
              <a:ext cx="428367" cy="4283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10075038" y="4202194"/>
              <a:ext cx="9604" cy="369513"/>
            </a:xfrm>
            <a:prstGeom prst="line">
              <a:avLst/>
            </a:prstGeom>
            <a:ln w="4762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29" name="Rectangle 28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b="1" dirty="0" err="1" smtClean="0">
                  <a:solidFill>
                    <a:srgbClr val="6FC8F9"/>
                  </a:solidFill>
                  <a:latin typeface="+mj-lt"/>
                  <a:ea typeface="Roboto" pitchFamily="2" charset="0"/>
                </a:rPr>
                <a:t>Concurrency</a:t>
              </a:r>
              <a:endParaRPr lang="sv-SE" sz="4000" b="1" dirty="0">
                <a:solidFill>
                  <a:srgbClr val="6FC8F9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solidFill>
                      <a:prstClr val="white"/>
                    </a:solidFill>
                    <a:latin typeface="+mn-lt"/>
                    <a:ea typeface="Roboto" pitchFamily="2" charset="0"/>
                  </a:rPr>
                  <a:t>akka.net</a:t>
                </a:r>
                <a:endParaRPr lang="sv-SE" b="1" dirty="0">
                  <a:solidFill>
                    <a:prstClr val="white"/>
                  </a:solidFill>
                  <a:latin typeface="+mn-lt"/>
                  <a:ea typeface="Roboto" pitchFamily="2" charset="0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3" y="2299063"/>
            <a:ext cx="12191998" cy="4558937"/>
          </a:xfrm>
          <a:prstGeom prst="rect">
            <a:avLst/>
          </a:prstGeom>
          <a:solidFill>
            <a:srgbClr val="48597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/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Coordinate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access to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shared</a:t>
            </a:r>
            <a:r>
              <a:rPr lang="sv-SE" sz="3600" b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 </a:t>
            </a:r>
            <a:r>
              <a:rPr lang="sv-SE" sz="3600" b="1" dirty="0" err="1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resources</a:t>
            </a:r>
            <a:endParaRPr lang="sv-SE" sz="3600" b="1" dirty="0">
              <a:ln w="12700">
                <a:noFill/>
              </a:ln>
              <a:solidFill>
                <a:prstClr val="white"/>
              </a:solidFill>
              <a:effectLst>
                <a:outerShdw dist="50800" dir="2700000" algn="tl" rotWithShape="0">
                  <a:prstClr val="black">
                    <a:alpha val="97000"/>
                  </a:prstClr>
                </a:outerShdw>
              </a:effectLst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3600" i="1" dirty="0" smtClean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  <a:r>
              <a:rPr lang="en-US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Hacking Starbucks for unlimited coffee</a:t>
            </a:r>
            <a:r>
              <a:rPr lang="sv-SE" sz="3600" i="1" dirty="0">
                <a:ln w="12700">
                  <a:noFill/>
                </a:ln>
                <a:solidFill>
                  <a:prstClr val="white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Scale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and </a:t>
            </a:r>
            <a:r>
              <a:rPr lang="sv-SE" b="1" dirty="0" err="1" smtClean="0"/>
              <a:t>out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Executing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on a GUI </a:t>
            </a:r>
            <a:r>
              <a:rPr lang="sv-SE" b="1" dirty="0" err="1" smtClean="0"/>
              <a:t>Thread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86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1"/>
            <a:ext cx="12192000" cy="2299062"/>
            <a:chOff x="1" y="1"/>
            <a:chExt cx="12192000" cy="2299062"/>
          </a:xfrm>
        </p:grpSpPr>
        <p:sp>
          <p:nvSpPr>
            <p:cNvPr id="8" name="Rectangle 7"/>
            <p:cNvSpPr/>
            <p:nvPr/>
          </p:nvSpPr>
          <p:spPr>
            <a:xfrm>
              <a:off x="1" y="1"/>
              <a:ext cx="12192000" cy="2299062"/>
            </a:xfrm>
            <a:prstGeom prst="rect">
              <a:avLst/>
            </a:prstGeom>
            <a:solidFill>
              <a:srgbClr val="0E1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16000" rtlCol="0" anchor="b"/>
            <a:lstStyle/>
            <a:p>
              <a:pPr algn="ctr"/>
              <a:r>
                <a:rPr lang="sv-SE" sz="4000" dirty="0"/>
                <a:t> 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Fault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tolerance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–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fail</a:t>
              </a:r>
              <a:r>
                <a:rPr lang="sv-SE" sz="4000" b="1" dirty="0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sv-SE" sz="4000" b="1" dirty="0" err="1">
                  <a:solidFill>
                    <a:srgbClr val="6FC8F9"/>
                  </a:solidFill>
                  <a:latin typeface="Roboto" pitchFamily="2" charset="0"/>
                  <a:ea typeface="Roboto" pitchFamily="2" charset="0"/>
                </a:rPr>
                <a:t>gracefully</a:t>
              </a:r>
              <a:endParaRPr lang="sv-SE" sz="4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31103" y="264880"/>
              <a:ext cx="4731874" cy="1070248"/>
              <a:chOff x="2926226" y="162591"/>
              <a:chExt cx="4731874" cy="107024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6226" y="162591"/>
                <a:ext cx="1708229" cy="873759"/>
              </a:xfrm>
              <a:prstGeom prst="rect">
                <a:avLst/>
              </a:prstGeom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4657709" y="418451"/>
                <a:ext cx="3000391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sv-SE" b="1" dirty="0" smtClean="0">
                    <a:latin typeface="Roboto" pitchFamily="2" charset="0"/>
                    <a:ea typeface="Roboto" pitchFamily="2" charset="0"/>
                  </a:rPr>
                  <a:t>akka.net</a:t>
                </a:r>
                <a:endParaRPr lang="sv-SE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latin typeface="+mj-lt"/>
              </a:rPr>
              <a:t>Innan Akka.NET</a:t>
            </a:r>
          </a:p>
          <a:p>
            <a:endParaRPr lang="sv-SE" sz="3200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200-300 Simulerade Excel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r>
              <a:rPr lang="sv-SE" sz="3200" b="1" dirty="0" smtClean="0">
                <a:latin typeface="+mj-lt"/>
              </a:rPr>
              <a:t>Motsvarande ca </a:t>
            </a:r>
            <a:r>
              <a:rPr lang="sv-SE" sz="3200" b="1" dirty="0"/>
              <a:t>7000 Excel celler</a:t>
            </a:r>
            <a:r>
              <a:rPr lang="sv-SE" sz="3200" b="1" dirty="0" smtClean="0"/>
              <a:t>.</a:t>
            </a:r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Excel kompatibel formelmotor.</a:t>
            </a:r>
          </a:p>
          <a:p>
            <a:r>
              <a:rPr lang="sv-SE" sz="3200" b="1" dirty="0" smtClean="0">
                <a:latin typeface="+mj-lt"/>
              </a:rPr>
              <a:t>En-användarsystem, en användare per </a:t>
            </a:r>
            <a:r>
              <a:rPr lang="sv-SE" sz="3200" b="1" dirty="0" err="1" smtClean="0">
                <a:latin typeface="+mj-lt"/>
              </a:rPr>
              <a:t>workbook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800 000 Excel celler.</a:t>
            </a:r>
          </a:p>
          <a:p>
            <a:r>
              <a:rPr lang="sv-SE" sz="3200" b="1" dirty="0" err="1" smtClean="0">
                <a:latin typeface="+mj-lt"/>
              </a:rPr>
              <a:t>Multiuser</a:t>
            </a:r>
            <a:r>
              <a:rPr lang="sv-SE" sz="3200" b="1" dirty="0" smtClean="0">
                <a:latin typeface="+mj-lt"/>
              </a:rPr>
              <a:t>, flera användare redigerar samma </a:t>
            </a:r>
            <a:r>
              <a:rPr lang="sv-SE" sz="3200" b="1" dirty="0" err="1" smtClean="0">
                <a:latin typeface="+mj-lt"/>
              </a:rPr>
              <a:t>workbooks</a:t>
            </a:r>
            <a:r>
              <a:rPr lang="sv-SE" sz="3200" b="1" dirty="0">
                <a:latin typeface="+mj-lt"/>
              </a:rPr>
              <a:t> </a:t>
            </a:r>
            <a:r>
              <a:rPr lang="sv-SE" sz="3200" b="1" dirty="0" smtClean="0">
                <a:latin typeface="+mj-lt"/>
              </a:rPr>
              <a:t>– </a:t>
            </a:r>
            <a:r>
              <a:rPr lang="sv-SE" sz="3200" b="1" dirty="0" err="1" smtClean="0">
                <a:latin typeface="+mj-lt"/>
              </a:rPr>
              <a:t>google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docs</a:t>
            </a:r>
            <a:r>
              <a:rPr lang="sv-SE" sz="3200" b="1" dirty="0" smtClean="0">
                <a:latin typeface="+mj-lt"/>
              </a:rPr>
              <a:t> style.</a:t>
            </a:r>
          </a:p>
          <a:p>
            <a:r>
              <a:rPr lang="sv-SE" sz="3200" b="1" dirty="0" smtClean="0">
                <a:latin typeface="+mj-lt"/>
              </a:rPr>
              <a:t>Två personer skrev om grundsystemet under två veckors tid.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08" y="684190"/>
            <a:ext cx="520598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Innan Akka.NET</a:t>
            </a:r>
          </a:p>
          <a:p>
            <a:endParaRPr lang="sv-SE" sz="3200" b="1" dirty="0" smtClean="0">
              <a:latin typeface="+mj-lt"/>
            </a:endParaRPr>
          </a:p>
          <a:p>
            <a:r>
              <a:rPr lang="sv-SE" sz="3200" b="1" dirty="0" err="1" smtClean="0">
                <a:latin typeface="+mj-lt"/>
              </a:rPr>
              <a:t>Legacysystem</a:t>
            </a:r>
            <a:r>
              <a:rPr lang="sv-SE" sz="3200" b="1" dirty="0" smtClean="0">
                <a:latin typeface="+mj-lt"/>
              </a:rPr>
              <a:t>, skriver runt 2000.</a:t>
            </a:r>
          </a:p>
          <a:p>
            <a:r>
              <a:rPr lang="sv-SE" sz="3200" b="1" dirty="0" smtClean="0">
                <a:latin typeface="+mj-lt"/>
              </a:rPr>
              <a:t>En kund per server, SPOF.</a:t>
            </a:r>
          </a:p>
          <a:p>
            <a:r>
              <a:rPr lang="sv-SE" sz="3200" b="1" dirty="0" smtClean="0">
                <a:latin typeface="+mj-lt"/>
              </a:rPr>
              <a:t>Enorma mängder </a:t>
            </a:r>
            <a:r>
              <a:rPr lang="sv-SE" sz="3200" b="1" dirty="0" err="1" smtClean="0">
                <a:latin typeface="+mj-lt"/>
              </a:rPr>
              <a:t>synchroniseringslogik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834" y="2579201"/>
            <a:ext cx="100810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+mj-lt"/>
              </a:rPr>
              <a:t>Med Akka.NET</a:t>
            </a:r>
          </a:p>
          <a:p>
            <a:endParaRPr lang="sv-SE" sz="3200" b="1" dirty="0">
              <a:latin typeface="+mj-lt"/>
            </a:endParaRPr>
          </a:p>
          <a:p>
            <a:r>
              <a:rPr lang="sv-SE" sz="3200" b="1" dirty="0" smtClean="0">
                <a:latin typeface="+mj-lt"/>
              </a:rPr>
              <a:t>85% Mindre </a:t>
            </a:r>
            <a:r>
              <a:rPr lang="sv-SE" sz="3200" b="1" dirty="0" err="1" smtClean="0">
                <a:latin typeface="+mj-lt"/>
              </a:rPr>
              <a:t>kodbas</a:t>
            </a:r>
            <a:r>
              <a:rPr lang="sv-SE" sz="3200" b="1" dirty="0" smtClean="0">
                <a:latin typeface="+mj-lt"/>
              </a:rPr>
              <a:t>, Koden fokuserar endast på verksamhetslogik, Akka.NET sköter all infrastruktur.</a:t>
            </a:r>
          </a:p>
          <a:p>
            <a:r>
              <a:rPr lang="sv-SE" sz="3200" b="1" dirty="0" err="1" smtClean="0">
                <a:latin typeface="+mj-lt"/>
              </a:rPr>
              <a:t>High</a:t>
            </a:r>
            <a:r>
              <a:rPr lang="sv-SE" sz="3200" b="1" dirty="0" smtClean="0">
                <a:latin typeface="+mj-lt"/>
              </a:rPr>
              <a:t> </a:t>
            </a:r>
            <a:r>
              <a:rPr lang="sv-SE" sz="3200" b="1" dirty="0" err="1" smtClean="0">
                <a:latin typeface="+mj-lt"/>
              </a:rPr>
              <a:t>Availability</a:t>
            </a:r>
            <a:r>
              <a:rPr lang="sv-SE" sz="3200" b="1" dirty="0" smtClean="0">
                <a:latin typeface="+mj-lt"/>
              </a:rPr>
              <a:t> - </a:t>
            </a:r>
            <a:r>
              <a:rPr lang="sv-SE" sz="3200" b="1" dirty="0" err="1" smtClean="0">
                <a:latin typeface="+mj-lt"/>
              </a:rPr>
              <a:t>Failover</a:t>
            </a:r>
            <a:r>
              <a:rPr lang="sv-SE" sz="3200" b="1" dirty="0" smtClean="0">
                <a:latin typeface="+mj-lt"/>
              </a:rPr>
              <a:t> med </a:t>
            </a:r>
            <a:r>
              <a:rPr lang="sv-SE" sz="3200" b="1" dirty="0" err="1" smtClean="0">
                <a:latin typeface="+mj-lt"/>
              </a:rPr>
              <a:t>Akka.Cluster</a:t>
            </a:r>
            <a:r>
              <a:rPr lang="sv-SE" sz="3200" b="1" dirty="0" smtClean="0">
                <a:latin typeface="+mj-lt"/>
              </a:rPr>
              <a:t>.</a:t>
            </a: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  <a:p>
            <a:endParaRPr lang="sv-SE" sz="32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5" y="69580"/>
            <a:ext cx="4892971" cy="18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143023"/>
            <a:ext cx="12192000" cy="2714978"/>
          </a:xfrm>
          <a:prstGeom prst="rect">
            <a:avLst/>
          </a:prstGeom>
          <a:solidFill>
            <a:srgbClr val="E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403518"/>
            <a:ext cx="12192000" cy="2739505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/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Skala </a:t>
            </a:r>
            <a:r>
              <a:rPr lang="sv-SE" sz="6000" b="1" dirty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upp och </a:t>
            </a:r>
            <a:r>
              <a:rPr lang="sv-SE" sz="6000" b="1" dirty="0" smtClean="0">
                <a:solidFill>
                  <a:srgbClr val="6FC8F9"/>
                </a:solidFill>
                <a:latin typeface="Roboto" pitchFamily="2" charset="0"/>
                <a:ea typeface="Roboto" pitchFamily="2" charset="0"/>
              </a:rPr>
              <a:t>ut med Akka.NET</a:t>
            </a:r>
            <a:endParaRPr lang="sv-SE" sz="6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  <a:p>
            <a:pPr algn="ctr"/>
            <a:r>
              <a:rPr lang="sv-SE" sz="6000" b="1" dirty="0">
                <a:solidFill>
                  <a:srgbClr val="6FC8F9"/>
                </a:solidFill>
              </a:rPr>
              <a:t>Roger </a:t>
            </a:r>
            <a:r>
              <a:rPr lang="sv-SE" sz="6000" b="1" dirty="0" smtClean="0">
                <a:solidFill>
                  <a:srgbClr val="6FC8F9"/>
                </a:solidFill>
              </a:rPr>
              <a:t>Johansson</a:t>
            </a:r>
            <a:endParaRPr lang="sv-SE" sz="6000" b="1" dirty="0">
              <a:solidFill>
                <a:srgbClr val="6FC8F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403517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 smtClean="0"/>
              <a:t> </a:t>
            </a:r>
            <a:endParaRPr lang="sv-SE" sz="4000" b="1" dirty="0">
              <a:solidFill>
                <a:srgbClr val="6FC8F9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31103" y="264880"/>
            <a:ext cx="4731874" cy="1070248"/>
            <a:chOff x="2926226" y="162591"/>
            <a:chExt cx="4731874" cy="10702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226" y="162591"/>
              <a:ext cx="1708229" cy="87375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657709" y="418451"/>
              <a:ext cx="3000391" cy="8143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sv-SE" b="1" dirty="0" smtClean="0">
                  <a:latin typeface="Roboto" pitchFamily="2" charset="0"/>
                  <a:ea typeface="Roboto" pitchFamily="2" charset="0"/>
                </a:rPr>
                <a:t>akka.net</a:t>
              </a:r>
              <a:endParaRPr lang="sv-SE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558" y="4422862"/>
            <a:ext cx="7526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Akka.NET Co-</a:t>
            </a:r>
            <a:r>
              <a:rPr lang="sv-SE" sz="2400" b="1" dirty="0" err="1" smtClean="0"/>
              <a:t>Founder</a:t>
            </a:r>
            <a:r>
              <a:rPr lang="sv-SE" sz="2400" b="1" dirty="0" smtClean="0"/>
              <a:t/>
            </a:r>
            <a:br>
              <a:rPr lang="sv-SE" sz="2400" b="1" dirty="0" smtClean="0"/>
            </a:br>
            <a:r>
              <a:rPr lang="sv-SE" sz="2400" b="1" dirty="0" smtClean="0"/>
              <a:t>Twitter: @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err="1" smtClean="0"/>
              <a:t>Github</a:t>
            </a:r>
            <a:r>
              <a:rPr lang="sv-SE" sz="2400" b="1" dirty="0" smtClean="0"/>
              <a:t>: </a:t>
            </a:r>
            <a:r>
              <a:rPr lang="sv-SE" sz="2400" b="1" dirty="0" err="1" smtClean="0"/>
              <a:t>rogeralsing</a:t>
            </a:r>
            <a:endParaRPr lang="sv-SE" sz="2400" b="1" dirty="0" smtClean="0"/>
          </a:p>
          <a:p>
            <a:r>
              <a:rPr lang="sv-SE" sz="2400" b="1" dirty="0" smtClean="0"/>
              <a:t>Mail: roger.johansson@nethouse.se</a:t>
            </a:r>
          </a:p>
          <a:p>
            <a:r>
              <a:rPr lang="sv-SE" sz="2400" b="1" dirty="0" smtClean="0"/>
              <a:t>akka.nethouse.se</a:t>
            </a:r>
            <a:endParaRPr lang="sv-S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84019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4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15404</TotalTime>
  <Words>977</Words>
  <Application>Microsoft Office PowerPoint</Application>
  <PresentationFormat>Widescreen</PresentationFormat>
  <Paragraphs>401</Paragraphs>
  <Slides>56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Roboto</vt:lpstr>
      <vt:lpstr>Office Theme</vt:lpstr>
      <vt:lpstr>1_Office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PowerPoint Presentation</vt:lpstr>
      <vt:lpstr>ScatterGatherFirstCompletedRouter</vt:lpstr>
      <vt:lpstr>Demo – Use routers</vt:lpstr>
      <vt:lpstr>Demo – Scale up and 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1694</cp:revision>
  <dcterms:created xsi:type="dcterms:W3CDTF">2014-06-11T19:04:29Z</dcterms:created>
  <dcterms:modified xsi:type="dcterms:W3CDTF">2016-05-23T09:18:10Z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